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573" r:id="rId2"/>
    <p:sldId id="941" r:id="rId3"/>
    <p:sldId id="944" r:id="rId4"/>
    <p:sldId id="907" r:id="rId5"/>
    <p:sldId id="947" r:id="rId6"/>
    <p:sldId id="948" r:id="rId7"/>
    <p:sldId id="949" r:id="rId8"/>
    <p:sldId id="950" r:id="rId9"/>
    <p:sldId id="951" r:id="rId10"/>
    <p:sldId id="952" r:id="rId11"/>
    <p:sldId id="943" r:id="rId12"/>
    <p:sldId id="945" r:id="rId13"/>
    <p:sldId id="946"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40" autoAdjust="0"/>
  </p:normalViewPr>
  <p:slideViewPr>
    <p:cSldViewPr snapToGrid="0">
      <p:cViewPr varScale="1">
        <p:scale>
          <a:sx n="84" d="100"/>
          <a:sy n="84" d="100"/>
        </p:scale>
        <p:origin x="581" y="86"/>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19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93000"/>
              </a:lnSpc>
              <a:spcBef>
                <a:spcPts val="0"/>
              </a:spcBef>
              <a:spcAft>
                <a:spcPts val="0"/>
              </a:spcAft>
              <a:buClrTx/>
              <a:buSzTx/>
              <a:buFontTx/>
              <a:buNone/>
              <a:tabLst/>
              <a:defRPr/>
            </a:pPr>
            <a:fld id="{785BB0B3-964C-4CDE-9D3D-0BF955B8C425}" type="slidenum">
              <a:rPr kumimoji="0" lang="en-US" sz="800" b="0" i="0" u="none" strike="noStrike" kern="1200" cap="none" spc="0" normalizeH="0" baseline="0" noProof="0" smtClean="0">
                <a:ln>
                  <a:noFill/>
                </a:ln>
                <a:solidFill>
                  <a:prstClr val="black">
                    <a:lumMod val="50000"/>
                    <a:lumOff val="50000"/>
                  </a:prstClr>
                </a:solidFill>
                <a:effectLst/>
                <a:uLnTx/>
                <a:uFillTx/>
                <a:latin typeface="Microsoft Sans Serif" panose="020B0604020202020204" pitchFamily="34" charset="0"/>
                <a:ea typeface="+mn-ea"/>
                <a:cs typeface="Microsoft Sans Serif" panose="020B0604020202020204" pitchFamily="34" charset="0"/>
              </a:rPr>
              <a:pPr marL="0" marR="0" lvl="0" indent="0" algn="r" defTabSz="914400" rtl="0" eaLnBrk="1" fontAlgn="auto" latinLnBrk="0" hangingPunct="1">
                <a:lnSpc>
                  <a:spcPct val="93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lumMod val="50000"/>
                  <a:lumOff val="50000"/>
                </a:prstClr>
              </a:solidFill>
              <a:effectLst/>
              <a:uLnTx/>
              <a:uFillTx/>
              <a:latin typeface="Microsoft Sans Serif" panose="020B0604020202020204" pitchFamily="34" charset="0"/>
              <a:ea typeface="+mn-ea"/>
              <a:cs typeface="Microsoft Sans Serif" panose="020B0604020202020204" pitchFamily="34" charset="0"/>
            </a:endParaRPr>
          </a:p>
        </p:txBody>
      </p:sp>
    </p:spTree>
    <p:extLst>
      <p:ext uri="{BB962C8B-B14F-4D97-AF65-F5344CB8AC3E}">
        <p14:creationId xmlns:p14="http://schemas.microsoft.com/office/powerpoint/2010/main" val="273308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4</a:t>
            </a:fld>
            <a:endParaRPr lang="en-US" dirty="0"/>
          </a:p>
        </p:txBody>
      </p:sp>
    </p:spTree>
    <p:extLst>
      <p:ext uri="{BB962C8B-B14F-4D97-AF65-F5344CB8AC3E}">
        <p14:creationId xmlns:p14="http://schemas.microsoft.com/office/powerpoint/2010/main" val="236286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12</a:t>
            </a:fld>
            <a:endParaRPr lang="en-US" dirty="0"/>
          </a:p>
        </p:txBody>
      </p:sp>
    </p:spTree>
    <p:extLst>
      <p:ext uri="{BB962C8B-B14F-4D97-AF65-F5344CB8AC3E}">
        <p14:creationId xmlns:p14="http://schemas.microsoft.com/office/powerpoint/2010/main" val="56243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6863" y="555625"/>
            <a:ext cx="3722687"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13</a:t>
            </a:fld>
            <a:endParaRPr lang="en-US" dirty="0"/>
          </a:p>
        </p:txBody>
      </p:sp>
    </p:spTree>
    <p:extLst>
      <p:ext uri="{BB962C8B-B14F-4D97-AF65-F5344CB8AC3E}">
        <p14:creationId xmlns:p14="http://schemas.microsoft.com/office/powerpoint/2010/main" val="1865801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dirty="0"/>
              <a:t>Edit source notes</a:t>
            </a:r>
          </a:p>
        </p:txBody>
      </p:sp>
    </p:spTree>
    <p:extLst>
      <p:ext uri="{BB962C8B-B14F-4D97-AF65-F5344CB8AC3E}">
        <p14:creationId xmlns:p14="http://schemas.microsoft.com/office/powerpoint/2010/main" val="91943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dirty="0"/>
              <a:t>Edit source notes</a:t>
            </a:r>
          </a:p>
        </p:txBody>
      </p:sp>
    </p:spTree>
    <p:extLst>
      <p:ext uri="{BB962C8B-B14F-4D97-AF65-F5344CB8AC3E}">
        <p14:creationId xmlns:p14="http://schemas.microsoft.com/office/powerpoint/2010/main" val="169899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54" r:id="rId43"/>
    <p:sldLayoutId id="2147484155"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hyperlink" Target="go/trademarks" TargetMode="External"/><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hyperlink" Target="https://brand.qualcomm.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ctrTitle"/>
          </p:nvPr>
        </p:nvSpPr>
        <p:spPr bwMode="gray"/>
        <p:txBody>
          <a:bodyPr/>
          <a:lstStyle/>
          <a:p>
            <a:r>
              <a:rPr lang="en-US" dirty="0"/>
              <a:t>Corporate </a:t>
            </a:r>
            <a:r>
              <a:rPr lang="en-US" spc="-400" dirty="0"/>
              <a:t>1</a:t>
            </a:r>
            <a:r>
              <a:rPr lang="en-US" dirty="0"/>
              <a:t>6x9</a:t>
            </a:r>
            <a:br>
              <a:rPr lang="en-US" dirty="0"/>
            </a:br>
            <a:r>
              <a:rPr lang="en-US" dirty="0"/>
              <a:t>Simplified External </a:t>
            </a:r>
            <a:r>
              <a:rPr lang="en-US" spc="-700" dirty="0"/>
              <a:t>T</a:t>
            </a:r>
            <a:r>
              <a:rPr lang="en-US" dirty="0"/>
              <a:t>emplate</a:t>
            </a:r>
          </a:p>
        </p:txBody>
      </p:sp>
      <p:sp>
        <p:nvSpPr>
          <p:cNvPr id="47" name="Text Placeholder 46">
            <a:extLst>
              <a:ext uri="{FF2B5EF4-FFF2-40B4-BE49-F238E27FC236}">
                <a16:creationId xmlns:a16="http://schemas.microsoft.com/office/drawing/2014/main" id="{938A968C-5DDC-4091-9567-74EF32CFAE27}"/>
              </a:ext>
            </a:extLst>
          </p:cNvPr>
          <p:cNvSpPr>
            <a:spLocks noGrp="1"/>
          </p:cNvSpPr>
          <p:nvPr>
            <p:ph type="body" sz="quarter" idx="10"/>
          </p:nvPr>
        </p:nvSpPr>
        <p:spPr bwMode="gray"/>
        <p:txBody>
          <a:bodyPr/>
          <a:lstStyle/>
          <a:p>
            <a:r>
              <a:rPr lang="en-US"/>
              <a:t>Speaker name</a:t>
            </a:r>
          </a:p>
          <a:p>
            <a:pPr lvl="1"/>
            <a:r>
              <a:rPr lang="en-US"/>
              <a:t>Speaker title</a:t>
            </a:r>
          </a:p>
          <a:p>
            <a:pPr lvl="1"/>
            <a:r>
              <a:rPr lang="en-US"/>
              <a:t>Employing entity</a:t>
            </a:r>
            <a:endParaRPr lang="en-US" dirty="0"/>
          </a:p>
        </p:txBody>
      </p:sp>
      <p:sp>
        <p:nvSpPr>
          <p:cNvPr id="2" name="Text Placeholder 1">
            <a:extLst>
              <a:ext uri="{FF2B5EF4-FFF2-40B4-BE49-F238E27FC236}">
                <a16:creationId xmlns:a16="http://schemas.microsoft.com/office/drawing/2014/main" id="{5D7A004E-C228-4745-8818-34236680C1A8}"/>
              </a:ext>
            </a:extLst>
          </p:cNvPr>
          <p:cNvSpPr>
            <a:spLocks noGrp="1"/>
          </p:cNvSpPr>
          <p:nvPr>
            <p:ph type="body" sz="quarter" idx="11"/>
          </p:nvPr>
        </p:nvSpPr>
        <p:spPr/>
        <p:txBody>
          <a:bodyPr/>
          <a:lstStyle/>
          <a:p>
            <a:r>
              <a:rPr lang="en-US" dirty="0"/>
              <a:t>@</a:t>
            </a:r>
            <a:r>
              <a:rPr lang="en-US" dirty="0" err="1"/>
              <a:t>qualcomm</a:t>
            </a:r>
            <a:endParaRPr lang="en-US" dirty="0"/>
          </a:p>
        </p:txBody>
      </p:sp>
      <p:sp>
        <p:nvSpPr>
          <p:cNvPr id="4" name="Text Placeholder 3">
            <a:extLst>
              <a:ext uri="{FF2B5EF4-FFF2-40B4-BE49-F238E27FC236}">
                <a16:creationId xmlns:a16="http://schemas.microsoft.com/office/drawing/2014/main" id="{B53E5127-C7EC-48AB-B594-2DE8E92A68C7}"/>
              </a:ext>
            </a:extLst>
          </p:cNvPr>
          <p:cNvSpPr>
            <a:spLocks noGrp="1"/>
          </p:cNvSpPr>
          <p:nvPr>
            <p:ph type="body" sz="quarter" idx="13"/>
          </p:nvPr>
        </p:nvSpPr>
        <p:spPr/>
        <p:txBody>
          <a:bodyPr/>
          <a:lstStyle/>
          <a:p>
            <a:r>
              <a:rPr lang="en-US" dirty="0"/>
              <a:t>Date</a:t>
            </a:r>
          </a:p>
        </p:txBody>
      </p:sp>
      <p:sp>
        <p:nvSpPr>
          <p:cNvPr id="15" name="Text Placeholder 14">
            <a:extLst>
              <a:ext uri="{FF2B5EF4-FFF2-40B4-BE49-F238E27FC236}">
                <a16:creationId xmlns:a16="http://schemas.microsoft.com/office/drawing/2014/main" id="{24A4A84E-A111-4BD1-A2FB-CE7465E3A8C7}"/>
              </a:ext>
            </a:extLst>
          </p:cNvPr>
          <p:cNvSpPr>
            <a:spLocks noGrp="1"/>
          </p:cNvSpPr>
          <p:nvPr>
            <p:ph type="body" sz="quarter" idx="14"/>
          </p:nvPr>
        </p:nvSpPr>
        <p:spPr/>
        <p:txBody>
          <a:bodyPr/>
          <a:lstStyle/>
          <a:p>
            <a:r>
              <a:rPr lang="en-US" dirty="0"/>
              <a:t>Location</a:t>
            </a:r>
          </a:p>
        </p:txBody>
      </p:sp>
      <p:grpSp>
        <p:nvGrpSpPr>
          <p:cNvPr id="5" name="Group 4">
            <a:extLst>
              <a:ext uri="{FF2B5EF4-FFF2-40B4-BE49-F238E27FC236}">
                <a16:creationId xmlns:a16="http://schemas.microsoft.com/office/drawing/2014/main" id="{E2D9A65C-4B85-44BB-AB01-D646E7051B03}"/>
              </a:ext>
            </a:extLst>
          </p:cNvPr>
          <p:cNvGrpSpPr>
            <a:grpSpLocks noChangeAspect="1"/>
          </p:cNvGrpSpPr>
          <p:nvPr/>
        </p:nvGrpSpPr>
        <p:grpSpPr>
          <a:xfrm>
            <a:off x="10944595" y="5505630"/>
            <a:ext cx="752482" cy="850392"/>
            <a:chOff x="6398827" y="1835394"/>
            <a:chExt cx="628176" cy="709911"/>
          </a:xfrm>
          <a:solidFill>
            <a:schemeClr val="accent1"/>
          </a:solidFill>
        </p:grpSpPr>
        <p:grpSp>
          <p:nvGrpSpPr>
            <p:cNvPr id="6" name="Group 5">
              <a:extLst>
                <a:ext uri="{FF2B5EF4-FFF2-40B4-BE49-F238E27FC236}">
                  <a16:creationId xmlns:a16="http://schemas.microsoft.com/office/drawing/2014/main" id="{9C3567E8-0442-4712-B064-EFD15CF5AFF3}"/>
                </a:ext>
              </a:extLst>
            </p:cNvPr>
            <p:cNvGrpSpPr/>
            <p:nvPr/>
          </p:nvGrpSpPr>
          <p:grpSpPr>
            <a:xfrm>
              <a:off x="6398827" y="1835394"/>
              <a:ext cx="241270" cy="237296"/>
              <a:chOff x="6867716" y="2333578"/>
              <a:chExt cx="159287" cy="156665"/>
            </a:xfrm>
            <a:grpFill/>
          </p:grpSpPr>
          <p:sp>
            <p:nvSpPr>
              <p:cNvPr id="12" name="Freeform: Shape 11">
                <a:extLst>
                  <a:ext uri="{FF2B5EF4-FFF2-40B4-BE49-F238E27FC236}">
                    <a16:creationId xmlns:a16="http://schemas.microsoft.com/office/drawing/2014/main" id="{A05D8388-8A5A-4651-BBB7-314099C4B985}"/>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Oval 11">
                <a:extLst>
                  <a:ext uri="{FF2B5EF4-FFF2-40B4-BE49-F238E27FC236}">
                    <a16:creationId xmlns:a16="http://schemas.microsoft.com/office/drawing/2014/main" id="{08122CC1-00A7-4393-BAAB-E77AA77ACF9A}"/>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
                <a:extLst>
                  <a:ext uri="{FF2B5EF4-FFF2-40B4-BE49-F238E27FC236}">
                    <a16:creationId xmlns:a16="http://schemas.microsoft.com/office/drawing/2014/main" id="{01399F3D-C9A7-4CBA-B410-A14173CB0164}"/>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Freeform 8">
              <a:extLst>
                <a:ext uri="{FF2B5EF4-FFF2-40B4-BE49-F238E27FC236}">
                  <a16:creationId xmlns:a16="http://schemas.microsoft.com/office/drawing/2014/main" id="{1C09A91F-B65C-4079-9F92-6005654D94DC}"/>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E5ED1EE4-A21A-4013-B4DB-C126156C1433}"/>
                </a:ext>
              </a:extLst>
            </p:cNvPr>
            <p:cNvGrpSpPr/>
            <p:nvPr/>
          </p:nvGrpSpPr>
          <p:grpSpPr>
            <a:xfrm>
              <a:off x="6867716" y="2333578"/>
              <a:ext cx="159287" cy="156665"/>
              <a:chOff x="6867716" y="2333578"/>
              <a:chExt cx="159287" cy="156665"/>
            </a:xfrm>
            <a:grpFill/>
          </p:grpSpPr>
          <p:sp>
            <p:nvSpPr>
              <p:cNvPr id="9" name="Freeform: Shape 8">
                <a:extLst>
                  <a:ext uri="{FF2B5EF4-FFF2-40B4-BE49-F238E27FC236}">
                    <a16:creationId xmlns:a16="http://schemas.microsoft.com/office/drawing/2014/main" id="{BDD62E44-3CF9-40F1-88BD-28160EAF9E2C}"/>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Oval 11">
                <a:extLst>
                  <a:ext uri="{FF2B5EF4-FFF2-40B4-BE49-F238E27FC236}">
                    <a16:creationId xmlns:a16="http://schemas.microsoft.com/office/drawing/2014/main" id="{2F36ECA5-709C-4C40-BC29-3A29BC4E5BE4}"/>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
                <a:extLst>
                  <a:ext uri="{FF2B5EF4-FFF2-40B4-BE49-F238E27FC236}">
                    <a16:creationId xmlns:a16="http://schemas.microsoft.com/office/drawing/2014/main" id="{03FD49EF-6931-41E5-9630-DBB0C10F51F8}"/>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0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7369-30F7-49D8-A2F0-12BD7E9BFDA4}"/>
              </a:ext>
            </a:extLst>
          </p:cNvPr>
          <p:cNvSpPr>
            <a:spLocks noGrp="1"/>
          </p:cNvSpPr>
          <p:nvPr>
            <p:ph type="title"/>
          </p:nvPr>
        </p:nvSpPr>
        <p:spPr/>
        <p:txBody>
          <a:bodyPr/>
          <a:lstStyle/>
          <a:p>
            <a:r>
              <a:rPr lang="en-US" dirty="0"/>
              <a:t>Implications of our findings</a:t>
            </a:r>
          </a:p>
        </p:txBody>
      </p:sp>
      <p:sp>
        <p:nvSpPr>
          <p:cNvPr id="3" name="Content Placeholder 2">
            <a:extLst>
              <a:ext uri="{FF2B5EF4-FFF2-40B4-BE49-F238E27FC236}">
                <a16:creationId xmlns:a16="http://schemas.microsoft.com/office/drawing/2014/main" id="{8D5DE6BE-0E3F-4663-928B-64821BD233C5}"/>
              </a:ext>
            </a:extLst>
          </p:cNvPr>
          <p:cNvSpPr>
            <a:spLocks noGrp="1"/>
          </p:cNvSpPr>
          <p:nvPr>
            <p:ph sz="quarter" idx="12"/>
          </p:nvPr>
        </p:nvSpPr>
        <p:spPr/>
        <p:txBody>
          <a:bodyPr/>
          <a:lstStyle/>
          <a:p>
            <a:r>
              <a:rPr lang="en-US" dirty="0"/>
              <a:t>Emerging trends in technology:</a:t>
            </a:r>
          </a:p>
          <a:p>
            <a:pPr lvl="1"/>
            <a:r>
              <a:rPr lang="en-US" dirty="0" err="1"/>
              <a:t>Javascript</a:t>
            </a:r>
            <a:endParaRPr lang="en-US" dirty="0"/>
          </a:p>
          <a:p>
            <a:pPr lvl="1"/>
            <a:r>
              <a:rPr lang="en-US" dirty="0"/>
              <a:t>United states</a:t>
            </a:r>
          </a:p>
          <a:p>
            <a:pPr lvl="1"/>
            <a:r>
              <a:rPr lang="en-US" dirty="0"/>
              <a:t>Popular platforms – Windows and Mac while Linux is not way behind</a:t>
            </a:r>
          </a:p>
          <a:p>
            <a:pPr lvl="1"/>
            <a:r>
              <a:rPr lang="en-US" dirty="0"/>
              <a:t>Career satisfaction</a:t>
            </a:r>
          </a:p>
          <a:p>
            <a:pPr lvl="1"/>
            <a:r>
              <a:rPr lang="en-US" dirty="0"/>
              <a:t>Popular age group</a:t>
            </a:r>
          </a:p>
          <a:p>
            <a:pPr lvl="1"/>
            <a:r>
              <a:rPr lang="en-US" dirty="0"/>
              <a:t>Python has risen in the ranks of programming languages on our survey, surpassing C# in popularity this year, much like it surpassed PHP last year.</a:t>
            </a:r>
          </a:p>
          <a:p>
            <a:pPr lvl="1"/>
            <a:r>
              <a:rPr lang="en-US"/>
              <a:t>Women say their highest priorities are company culture and opportunities for professional development, while men say their highest priorities are compensation and working with specific technologies.</a:t>
            </a:r>
          </a:p>
        </p:txBody>
      </p:sp>
      <p:sp>
        <p:nvSpPr>
          <p:cNvPr id="4" name="Subtitle 3">
            <a:extLst>
              <a:ext uri="{FF2B5EF4-FFF2-40B4-BE49-F238E27FC236}">
                <a16:creationId xmlns:a16="http://schemas.microsoft.com/office/drawing/2014/main" id="{DC7E10D7-E894-448B-A717-C7A7315218B1}"/>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CE976514-6D1A-43DF-8656-125CF3EE6B5E}"/>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08268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5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Legal Requirements – Remove this page before external use</a:t>
            </a:r>
          </a:p>
        </p:txBody>
      </p:sp>
      <p:sp>
        <p:nvSpPr>
          <p:cNvPr id="18" name="Content Placeholder 17">
            <a:extLst>
              <a:ext uri="{FF2B5EF4-FFF2-40B4-BE49-F238E27FC236}">
                <a16:creationId xmlns:a16="http://schemas.microsoft.com/office/drawing/2014/main" id="{D5C7AAB0-D752-4C86-8E3E-1926E63F8717}"/>
              </a:ext>
            </a:extLst>
          </p:cNvPr>
          <p:cNvSpPr>
            <a:spLocks noGrp="1"/>
          </p:cNvSpPr>
          <p:nvPr>
            <p:ph sz="quarter" idx="12"/>
          </p:nvPr>
        </p:nvSpPr>
        <p:spPr/>
        <p:txBody>
          <a:bodyPr/>
          <a:lstStyle/>
          <a:p>
            <a:r>
              <a:rPr lang="en-US" sz="1600" b="1" dirty="0"/>
              <a:t>Title Page</a:t>
            </a:r>
            <a:r>
              <a:rPr lang="en-US" sz="1600" dirty="0"/>
              <a:t>.  The title page of all presentations must contain the speaker’s name, title, and the full legal name of the speaker’s employing entity.</a:t>
            </a:r>
          </a:p>
          <a:p>
            <a:r>
              <a:rPr lang="en-US" sz="1600" b="1" dirty="0"/>
              <a:t>Proper Trademark Use</a:t>
            </a:r>
            <a:r>
              <a:rPr lang="en-US" sz="1600" dirty="0"/>
              <a:t>.  Qualcomm trademarks must be used correctly and consistently in presentations.  For each trademark used in a presentation, a trademark attribution statement must appear on the closing slide.  Visit </a:t>
            </a:r>
            <a:r>
              <a:rPr lang="en-US" sz="1600" b="1" dirty="0">
                <a:solidFill>
                  <a:schemeClr val="accent1"/>
                </a:solidFill>
              </a:rPr>
              <a:t>go/trademarks </a:t>
            </a:r>
            <a:r>
              <a:rPr lang="en-US" sz="1600" dirty="0"/>
              <a:t>to access the Trademark Database, which illustrates how to properly use Qualcomm trademarks and includes applicable trademark attribution statements.</a:t>
            </a:r>
          </a:p>
          <a:p>
            <a:r>
              <a:rPr lang="en-US" sz="1600" b="1" dirty="0"/>
              <a:t>Product Attribution Statements</a:t>
            </a:r>
            <a:r>
              <a:rPr lang="en-US" sz="1600" dirty="0"/>
              <a:t>.  For each product name referenced in the presentation, a product attribution statement must appear in the footer of the slide on which the product is first mentioned.  The product statement must be set apart from other footnotes and/or legalese, and the text must be large enough and contrast enough with the background such that the statement is clearly legible and visible to the average reader.  Visit </a:t>
            </a:r>
            <a:r>
              <a:rPr lang="en-US" sz="1600" b="1" dirty="0">
                <a:solidFill>
                  <a:schemeClr val="accent1"/>
                </a:solidFill>
              </a:rPr>
              <a:t>go/trademarks </a:t>
            </a:r>
            <a:r>
              <a:rPr lang="en-US" sz="1600" dirty="0"/>
              <a:t>to access the Trademark Database, which includes applicable product attribution statements.</a:t>
            </a:r>
          </a:p>
          <a:p>
            <a:r>
              <a:rPr lang="en-US" sz="1600" b="1" dirty="0"/>
              <a:t>Images</a:t>
            </a:r>
            <a:r>
              <a:rPr lang="en-US" sz="1600" dirty="0"/>
              <a:t>.  Use only images that Qualcomm owns or has otherwise obtained sufficient rights to use.  Visit </a:t>
            </a:r>
            <a:r>
              <a:rPr lang="en-US" sz="1600" b="1" dirty="0">
                <a:solidFill>
                  <a:schemeClr val="accent1"/>
                </a:solidFill>
              </a:rPr>
              <a:t>go/</a:t>
            </a:r>
            <a:r>
              <a:rPr lang="en-US" sz="1600" b="1" dirty="0" err="1">
                <a:solidFill>
                  <a:schemeClr val="accent1"/>
                </a:solidFill>
              </a:rPr>
              <a:t>brandportal</a:t>
            </a:r>
            <a:r>
              <a:rPr lang="en-US" sz="1600" b="1" dirty="0">
                <a:solidFill>
                  <a:schemeClr val="accent1"/>
                </a:solidFill>
              </a:rPr>
              <a:t> </a:t>
            </a:r>
            <a:r>
              <a:rPr lang="en-US" sz="1600" dirty="0"/>
              <a:t>to download images that are approved for external use. Images purchased under the Getty Royalty Free License or the iStock Extended License with the multi-seat provision are also approved for use.</a:t>
            </a:r>
          </a:p>
        </p:txBody>
      </p:sp>
      <p:sp>
        <p:nvSpPr>
          <p:cNvPr id="12" name="Subtitle 11">
            <a:extLst>
              <a:ext uri="{FF2B5EF4-FFF2-40B4-BE49-F238E27FC236}">
                <a16:creationId xmlns:a16="http://schemas.microsoft.com/office/drawing/2014/main" id="{8990B4A0-BC41-44EF-B9F4-C976EC07C800}"/>
              </a:ext>
            </a:extLst>
          </p:cNvPr>
          <p:cNvSpPr>
            <a:spLocks noGrp="1"/>
          </p:cNvSpPr>
          <p:nvPr>
            <p:ph type="subTitle" idx="1"/>
          </p:nvPr>
        </p:nvSpPr>
        <p:spPr/>
        <p:txBody>
          <a:bodyPr/>
          <a:lstStyle/>
          <a:p>
            <a:r>
              <a:rPr lang="en-US" dirty="0">
                <a:solidFill>
                  <a:schemeClr val="accent1"/>
                </a:solidFill>
              </a:rPr>
              <a:t>LEGAL REVIEW IS REQUIRED BEFORE ANY EXTERNAL USE</a:t>
            </a:r>
          </a:p>
        </p:txBody>
      </p:sp>
      <p:sp>
        <p:nvSpPr>
          <p:cNvPr id="20" name="Text Placeholder 19">
            <a:extLst>
              <a:ext uri="{FF2B5EF4-FFF2-40B4-BE49-F238E27FC236}">
                <a16:creationId xmlns:a16="http://schemas.microsoft.com/office/drawing/2014/main" id="{1ADCBF96-3348-4D35-8FF5-3DFB1F14EFF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4456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Legal Requirements – Remove this page before external use</a:t>
            </a:r>
          </a:p>
        </p:txBody>
      </p:sp>
      <p:sp>
        <p:nvSpPr>
          <p:cNvPr id="8" name="Content Placeholder 7">
            <a:extLst>
              <a:ext uri="{FF2B5EF4-FFF2-40B4-BE49-F238E27FC236}">
                <a16:creationId xmlns:a16="http://schemas.microsoft.com/office/drawing/2014/main" id="{10EC113B-CF6E-4C71-A1A7-1FD077642752}"/>
              </a:ext>
            </a:extLst>
          </p:cNvPr>
          <p:cNvSpPr>
            <a:spLocks noGrp="1"/>
          </p:cNvSpPr>
          <p:nvPr>
            <p:ph sz="quarter" idx="12"/>
          </p:nvPr>
        </p:nvSpPr>
        <p:spPr/>
        <p:txBody>
          <a:bodyPr/>
          <a:lstStyle/>
          <a:p>
            <a:r>
              <a:rPr lang="en-US" sz="1800" b="1" dirty="0"/>
              <a:t>Third Party Content. </a:t>
            </a:r>
            <a:r>
              <a:rPr lang="en-US" sz="1800" dirty="0"/>
              <a:t>Permission must be obtained from the owner(s) of all third party content (e.g., photos, logos, video, music, device images, quotes, etc.).</a:t>
            </a:r>
          </a:p>
          <a:p>
            <a:r>
              <a:rPr lang="en-US" sz="1800" b="1" dirty="0"/>
              <a:t>Releases</a:t>
            </a:r>
            <a:r>
              <a:rPr lang="en-US" sz="1800" dirty="0"/>
              <a:t>. A release must be on file for each identifiable individual.</a:t>
            </a:r>
          </a:p>
          <a:p>
            <a:r>
              <a:rPr lang="en-US" sz="1800" b="1" dirty="0"/>
              <a:t>Thank You Slide</a:t>
            </a:r>
            <a:r>
              <a:rPr lang="en-US" sz="1800" dirty="0"/>
              <a:t>. The Thank You slide must contain all applicable legal statements, including the copyright notice and the trademark attribution statements, which may need to be updated to reflect all trademarks used in the presentation. Visit </a:t>
            </a:r>
            <a:r>
              <a:rPr lang="en-US" sz="1800" dirty="0">
                <a:hlinkClick r:id="rId3" action="ppaction://hlinkfile"/>
              </a:rPr>
              <a:t>go/trademarks </a:t>
            </a:r>
            <a:r>
              <a:rPr lang="en-US" sz="1800" dirty="0"/>
              <a:t>to access the Trademark Database, which includes applicable trademark attribution statements. To access or edit the closing slide text:</a:t>
            </a:r>
          </a:p>
          <a:p>
            <a:pPr marL="603647" lvl="2" indent="-342900">
              <a:spcBef>
                <a:spcPts val="600"/>
              </a:spcBef>
              <a:buFont typeface="+mj-lt"/>
              <a:buAutoNum type="arabicPeriod"/>
            </a:pPr>
            <a:r>
              <a:rPr lang="en-US" dirty="0"/>
              <a:t>Click </a:t>
            </a:r>
            <a:r>
              <a:rPr lang="en-US" b="1" dirty="0">
                <a:solidFill>
                  <a:schemeClr val="accent1"/>
                </a:solidFill>
              </a:rPr>
              <a:t>View</a:t>
            </a:r>
            <a:r>
              <a:rPr lang="en-US" dirty="0"/>
              <a:t> in the Ribbon at the top of the window.</a:t>
            </a:r>
          </a:p>
          <a:p>
            <a:pPr marL="603647" lvl="2" indent="-342900">
              <a:spcBef>
                <a:spcPts val="600"/>
              </a:spcBef>
              <a:buFont typeface="+mj-lt"/>
              <a:buAutoNum type="arabicPeriod"/>
            </a:pPr>
            <a:r>
              <a:rPr lang="en-US" dirty="0"/>
              <a:t>Click </a:t>
            </a:r>
            <a:r>
              <a:rPr lang="en-US" b="1" dirty="0">
                <a:solidFill>
                  <a:schemeClr val="accent1"/>
                </a:solidFill>
              </a:rPr>
              <a:t>Slide Master </a:t>
            </a:r>
            <a:r>
              <a:rPr lang="en-US" dirty="0"/>
              <a:t>in the Master Views section.</a:t>
            </a:r>
          </a:p>
          <a:p>
            <a:pPr marL="603647" lvl="2" indent="-342900">
              <a:spcBef>
                <a:spcPts val="600"/>
              </a:spcBef>
              <a:buFont typeface="+mj-lt"/>
              <a:buAutoNum type="arabicPeriod"/>
            </a:pPr>
            <a:r>
              <a:rPr lang="en-US" dirty="0"/>
              <a:t>Scroll down to the Thank You slide in the master. </a:t>
            </a:r>
          </a:p>
          <a:p>
            <a:pPr marL="603647" lvl="2" indent="-342900">
              <a:spcBef>
                <a:spcPts val="600"/>
              </a:spcBef>
              <a:buFont typeface="+mj-lt"/>
              <a:buAutoNum type="arabicPeriod"/>
            </a:pPr>
            <a:r>
              <a:rPr lang="en-US" dirty="0"/>
              <a:t>Insert the proper verbiage into the Thank You slide master.</a:t>
            </a:r>
          </a:p>
          <a:p>
            <a:pPr marL="603647" lvl="2" indent="-342900">
              <a:spcBef>
                <a:spcPts val="600"/>
              </a:spcBef>
              <a:buFont typeface="+mj-lt"/>
              <a:buAutoNum type="arabicPeriod"/>
            </a:pPr>
            <a:r>
              <a:rPr lang="en-US" dirty="0"/>
              <a:t>Click </a:t>
            </a:r>
            <a:r>
              <a:rPr lang="en-US" b="1" dirty="0">
                <a:solidFill>
                  <a:schemeClr val="accent1"/>
                </a:solidFill>
              </a:rPr>
              <a:t>Close Master View</a:t>
            </a:r>
            <a:r>
              <a:rPr lang="en-US" dirty="0"/>
              <a:t>. Your Thank You slide will now show your edited content in the normal view. </a:t>
            </a:r>
          </a:p>
          <a:p>
            <a:endParaRPr lang="en-US" dirty="0"/>
          </a:p>
        </p:txBody>
      </p:sp>
      <p:sp>
        <p:nvSpPr>
          <p:cNvPr id="12" name="Subtitle 11">
            <a:extLst>
              <a:ext uri="{FF2B5EF4-FFF2-40B4-BE49-F238E27FC236}">
                <a16:creationId xmlns:a16="http://schemas.microsoft.com/office/drawing/2014/main" id="{8990B4A0-BC41-44EF-B9F4-C976EC07C800}"/>
              </a:ext>
            </a:extLst>
          </p:cNvPr>
          <p:cNvSpPr>
            <a:spLocks noGrp="1"/>
          </p:cNvSpPr>
          <p:nvPr>
            <p:ph type="subTitle" idx="1"/>
          </p:nvPr>
        </p:nvSpPr>
        <p:spPr/>
        <p:txBody>
          <a:bodyPr/>
          <a:lstStyle/>
          <a:p>
            <a:r>
              <a:rPr lang="en-US" dirty="0">
                <a:solidFill>
                  <a:schemeClr val="accent1"/>
                </a:solidFill>
              </a:rPr>
              <a:t>LEGAL REVIEW IS REQUIRED BEFORE ANY EXTERNAL USE</a:t>
            </a:r>
          </a:p>
          <a:p>
            <a:endParaRPr lang="en-US" dirty="0"/>
          </a:p>
        </p:txBody>
      </p:sp>
    </p:spTree>
    <p:extLst>
      <p:ext uri="{BB962C8B-B14F-4D97-AF65-F5344CB8AC3E}">
        <p14:creationId xmlns:p14="http://schemas.microsoft.com/office/powerpoint/2010/main" val="202237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D530DB-9217-43AA-BD8A-550DBC16B9F1}"/>
              </a:ext>
            </a:extLst>
          </p:cNvPr>
          <p:cNvSpPr txBox="1"/>
          <p:nvPr/>
        </p:nvSpPr>
        <p:spPr>
          <a:xfrm>
            <a:off x="525545" y="2186032"/>
            <a:ext cx="11140910" cy="2485937"/>
          </a:xfrm>
          <a:prstGeom prst="rect">
            <a:avLst/>
          </a:prstGeom>
          <a:noFill/>
          <a:ln>
            <a:noFill/>
          </a:ln>
        </p:spPr>
        <p:txBody>
          <a:bodyPr wrap="square" lIns="137160" tIns="91440" rIns="0" bIns="91440" rtlCol="0" anchor="ctr">
            <a:spAutoFit/>
          </a:bodyPr>
          <a:lstStyle/>
          <a:p>
            <a:pPr marL="0" lvl="7">
              <a:lnSpc>
                <a:spcPct val="86000"/>
              </a:lnSpc>
              <a:spcBef>
                <a:spcPts val="1800"/>
              </a:spcBef>
              <a:buSzPct val="100000"/>
              <a:buFont typeface="Microsoft Sans Serif" panose="020B0604020202020204" pitchFamily="34" charset="0"/>
              <a:buChar char="​"/>
            </a:pPr>
            <a:r>
              <a:rPr lang="en-US" sz="5500" dirty="0">
                <a:solidFill>
                  <a:srgbClr val="000000">
                    <a:lumMod val="85000"/>
                    <a:lumOff val="15000"/>
                  </a:srgbClr>
                </a:solidFill>
              </a:rPr>
              <a:t>This template is a condensed version for general external use. </a:t>
            </a:r>
          </a:p>
          <a:p>
            <a:pPr marL="0" lvl="6">
              <a:lnSpc>
                <a:spcPct val="107000"/>
              </a:lnSpc>
              <a:spcBef>
                <a:spcPts val="1200"/>
              </a:spcBef>
              <a:buFont typeface="Microsoft Sans Serif" panose="020B0604020202020204" pitchFamily="34" charset="0"/>
              <a:buChar char="​"/>
            </a:pPr>
            <a:r>
              <a:rPr lang="en-US" sz="2100" dirty="0">
                <a:solidFill>
                  <a:srgbClr val="000000">
                    <a:lumMod val="85000"/>
                    <a:lumOff val="15000"/>
                  </a:srgbClr>
                </a:solidFill>
              </a:rPr>
              <a:t>You can download more templates in the template sections at </a:t>
            </a:r>
            <a:r>
              <a:rPr lang="en-US" sz="2100" dirty="0">
                <a:solidFill>
                  <a:srgbClr val="000000">
                    <a:lumMod val="85000"/>
                    <a:lumOff val="15000"/>
                  </a:srgbClr>
                </a:solidFill>
                <a:hlinkClick r:id="rId2"/>
              </a:rPr>
              <a:t>https://brand.qualcomm.com</a:t>
            </a:r>
            <a:r>
              <a:rPr lang="en-US" sz="2100" dirty="0">
                <a:solidFill>
                  <a:srgbClr val="000000">
                    <a:lumMod val="85000"/>
                    <a:lumOff val="15000"/>
                  </a:srgbClr>
                </a:solidFill>
              </a:rPr>
              <a:t> or go/presentations.</a:t>
            </a:r>
          </a:p>
        </p:txBody>
      </p:sp>
    </p:spTree>
    <p:extLst>
      <p:ext uri="{BB962C8B-B14F-4D97-AF65-F5344CB8AC3E}">
        <p14:creationId xmlns:p14="http://schemas.microsoft.com/office/powerpoint/2010/main" val="317803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Important legal instructions</a:t>
            </a:r>
          </a:p>
        </p:txBody>
      </p:sp>
      <p:sp>
        <p:nvSpPr>
          <p:cNvPr id="5" name="Content Placeholder 4"/>
          <p:cNvSpPr>
            <a:spLocks noGrp="1"/>
          </p:cNvSpPr>
          <p:nvPr>
            <p:ph sz="quarter" idx="12"/>
          </p:nvPr>
        </p:nvSpPr>
        <p:spPr/>
        <p:txBody>
          <a:bodyPr/>
          <a:lstStyle/>
          <a:p>
            <a:pPr lvl="6"/>
            <a:r>
              <a:rPr lang="en-US" sz="1800" dirty="0"/>
              <a:t>Ensure that you use the proper product-trademark symbols, verbiage and product names in your presentation. (Refer to the Trademarks Database at go/trademarks for more information.)</a:t>
            </a:r>
          </a:p>
          <a:p>
            <a:pPr lvl="6"/>
            <a:r>
              <a:rPr lang="en-US" sz="1800" dirty="0"/>
              <a:t>It is also important to use the proper product disclaimers on the final Thank You slide of your presentation. </a:t>
            </a:r>
          </a:p>
          <a:p>
            <a:pPr lvl="6"/>
            <a:r>
              <a:rPr lang="en-US" sz="1800" dirty="0"/>
              <a:t>To edit the disclaimer text in the Thank You slide:</a:t>
            </a:r>
          </a:p>
          <a:p>
            <a:pPr marL="914400" lvl="6" indent="-457200">
              <a:buFont typeface="+mj-lt"/>
              <a:buAutoNum type="arabicPeriod"/>
            </a:pPr>
            <a:r>
              <a:rPr lang="en-US" sz="1800" dirty="0"/>
              <a:t>Click </a:t>
            </a:r>
            <a:r>
              <a:rPr lang="en-US" sz="1800" b="1" dirty="0">
                <a:solidFill>
                  <a:schemeClr val="accent1"/>
                </a:solidFill>
              </a:rPr>
              <a:t>View</a:t>
            </a:r>
            <a:r>
              <a:rPr lang="en-US" sz="1800" dirty="0"/>
              <a:t> in the Ribbon at the top of the window.</a:t>
            </a:r>
          </a:p>
          <a:p>
            <a:pPr marL="914400" lvl="6" indent="-457200">
              <a:buFont typeface="+mj-lt"/>
              <a:buAutoNum type="arabicPeriod"/>
            </a:pPr>
            <a:r>
              <a:rPr lang="en-US" sz="1800" dirty="0"/>
              <a:t>Click </a:t>
            </a:r>
            <a:r>
              <a:rPr lang="en-US" sz="1800" b="1" dirty="0">
                <a:solidFill>
                  <a:schemeClr val="accent1"/>
                </a:solidFill>
              </a:rPr>
              <a:t>Slide Master </a:t>
            </a:r>
            <a:r>
              <a:rPr lang="en-US" sz="1800" dirty="0"/>
              <a:t>in the Master Views section.</a:t>
            </a:r>
          </a:p>
          <a:p>
            <a:pPr marL="914400" lvl="6" indent="-457200">
              <a:buFont typeface="+mj-lt"/>
              <a:buAutoNum type="arabicPeriod"/>
            </a:pPr>
            <a:r>
              <a:rPr lang="en-US" sz="1800" dirty="0"/>
              <a:t>Scroll down to the Thank You slide in the master. </a:t>
            </a:r>
          </a:p>
          <a:p>
            <a:pPr marL="914400" lvl="6" indent="-457200">
              <a:buFont typeface="+mj-lt"/>
              <a:buAutoNum type="arabicPeriod"/>
            </a:pPr>
            <a:r>
              <a:rPr lang="en-US" sz="1800" dirty="0"/>
              <a:t>Insert the proper verbiage into the Thank You slide master.</a:t>
            </a:r>
          </a:p>
          <a:p>
            <a:pPr marL="914400" lvl="6" indent="-457200">
              <a:buFont typeface="+mj-lt"/>
              <a:buAutoNum type="arabicPeriod"/>
            </a:pPr>
            <a:r>
              <a:rPr lang="en-US" sz="1800" dirty="0"/>
              <a:t>Click </a:t>
            </a:r>
            <a:r>
              <a:rPr lang="en-US" sz="1800" b="1" dirty="0">
                <a:solidFill>
                  <a:schemeClr val="accent1"/>
                </a:solidFill>
              </a:rPr>
              <a:t>Close Master View</a:t>
            </a:r>
            <a:r>
              <a:rPr lang="en-US" sz="1800" dirty="0"/>
              <a:t>. Your Thank You slide will now show your edited content in the normal view. </a:t>
            </a:r>
          </a:p>
        </p:txBody>
      </p:sp>
    </p:spTree>
    <p:extLst>
      <p:ext uri="{BB962C8B-B14F-4D97-AF65-F5344CB8AC3E}">
        <p14:creationId xmlns:p14="http://schemas.microsoft.com/office/powerpoint/2010/main" val="13198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Header is 34 points</a:t>
            </a:r>
            <a:endParaRPr lang="en-US" dirty="0"/>
          </a:p>
        </p:txBody>
      </p:sp>
      <p:sp>
        <p:nvSpPr>
          <p:cNvPr id="5" name="Content Placeholder 4"/>
          <p:cNvSpPr>
            <a:spLocks noGrp="1"/>
          </p:cNvSpPr>
          <p:nvPr>
            <p:ph idx="12"/>
          </p:nvPr>
        </p:nvSpPr>
        <p:spPr/>
        <p:txBody>
          <a:bodyPr/>
          <a:lstStyle/>
          <a:p>
            <a:pPr lvl="0"/>
            <a:r>
              <a:rPr lang="en-US" dirty="0"/>
              <a:t>Body bullet 01 is 21 points with a blue bullet</a:t>
            </a:r>
          </a:p>
          <a:p>
            <a:pPr lvl="1"/>
            <a:r>
              <a:rPr lang="en-US" dirty="0"/>
              <a:t>Body bullet 02 is 21 points</a:t>
            </a:r>
          </a:p>
          <a:p>
            <a:pPr lvl="2"/>
            <a:r>
              <a:rPr lang="en-US" dirty="0"/>
              <a:t>Body bullet 03 is 18 points</a:t>
            </a:r>
          </a:p>
          <a:p>
            <a:pPr lvl="3"/>
            <a:r>
              <a:rPr lang="en-US" dirty="0"/>
              <a:t>Body bullet 04 is 18 points</a:t>
            </a:r>
          </a:p>
          <a:p>
            <a:pPr lvl="4"/>
            <a:r>
              <a:rPr lang="en-US" dirty="0"/>
              <a:t>Body head is 28 points</a:t>
            </a:r>
          </a:p>
          <a:p>
            <a:pPr lvl="5"/>
            <a:r>
              <a:rPr lang="en-US" dirty="0"/>
              <a:t>Subhead is 24 points</a:t>
            </a:r>
          </a:p>
          <a:p>
            <a:pPr lvl="6"/>
            <a:r>
              <a:rPr lang="en-US" dirty="0"/>
              <a:t>Body copy is 21 points</a:t>
            </a:r>
          </a:p>
          <a:p>
            <a:pPr lvl="0"/>
            <a:r>
              <a:rPr lang="en-US" dirty="0"/>
              <a:t>Limit the number of bullets on a slide</a:t>
            </a:r>
          </a:p>
          <a:p>
            <a:pPr lvl="0"/>
            <a:r>
              <a:rPr lang="en-US" dirty="0"/>
              <a:t>Avoid using type smaller than the recommended font sizes</a:t>
            </a:r>
          </a:p>
        </p:txBody>
      </p:sp>
      <p:sp>
        <p:nvSpPr>
          <p:cNvPr id="9" name="Subtitle 8">
            <a:extLst>
              <a:ext uri="{FF2B5EF4-FFF2-40B4-BE49-F238E27FC236}">
                <a16:creationId xmlns:a16="http://schemas.microsoft.com/office/drawing/2014/main" id="{24F41A1A-74AD-4058-B0E5-BB9BD0E82C2C}"/>
              </a:ext>
            </a:extLst>
          </p:cNvPr>
          <p:cNvSpPr>
            <a:spLocks noGrp="1"/>
          </p:cNvSpPr>
          <p:nvPr>
            <p:ph type="subTitle" idx="1"/>
          </p:nvPr>
        </p:nvSpPr>
        <p:spPr/>
        <p:txBody>
          <a:bodyPr/>
          <a:lstStyle/>
          <a:p>
            <a:r>
              <a:rPr lang="en-US" dirty="0"/>
              <a:t>Subtitle is 24 points</a:t>
            </a:r>
          </a:p>
          <a:p>
            <a:endParaRPr lang="en-US" dirty="0"/>
          </a:p>
        </p:txBody>
      </p:sp>
    </p:spTree>
    <p:extLst>
      <p:ext uri="{BB962C8B-B14F-4D97-AF65-F5344CB8AC3E}">
        <p14:creationId xmlns:p14="http://schemas.microsoft.com/office/powerpoint/2010/main" val="117268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E263-B5DD-456A-B6DD-B404053255B3}"/>
              </a:ext>
            </a:extLst>
          </p:cNvPr>
          <p:cNvSpPr>
            <a:spLocks noGrp="1"/>
          </p:cNvSpPr>
          <p:nvPr>
            <p:ph type="title"/>
          </p:nvPr>
        </p:nvSpPr>
        <p:spPr/>
        <p:txBody>
          <a:bodyPr/>
          <a:lstStyle/>
          <a:p>
            <a:r>
              <a:rPr lang="en-US" dirty="0"/>
              <a:t>Core message</a:t>
            </a:r>
          </a:p>
        </p:txBody>
      </p:sp>
      <p:sp>
        <p:nvSpPr>
          <p:cNvPr id="3" name="Content Placeholder 2">
            <a:extLst>
              <a:ext uri="{FF2B5EF4-FFF2-40B4-BE49-F238E27FC236}">
                <a16:creationId xmlns:a16="http://schemas.microsoft.com/office/drawing/2014/main" id="{EB84C9EF-47E8-446D-8278-3D4484BC9C73}"/>
              </a:ext>
            </a:extLst>
          </p:cNvPr>
          <p:cNvSpPr>
            <a:spLocks noGrp="1"/>
          </p:cNvSpPr>
          <p:nvPr>
            <p:ph sz="quarter" idx="12"/>
          </p:nvPr>
        </p:nvSpPr>
        <p:spPr/>
        <p:txBody>
          <a:bodyPr/>
          <a:lstStyle/>
          <a:p>
            <a:r>
              <a:rPr lang="en-US" dirty="0"/>
              <a:t>Each year, Stack overflow conducts a survey within the developer community about everything from their favorite technologies to their job preferences. Over 100,000 developers took the 30-minute survey. We have analyzed the data from this survey for 2018</a:t>
            </a:r>
          </a:p>
        </p:txBody>
      </p:sp>
      <p:sp>
        <p:nvSpPr>
          <p:cNvPr id="4" name="Subtitle 3">
            <a:extLst>
              <a:ext uri="{FF2B5EF4-FFF2-40B4-BE49-F238E27FC236}">
                <a16:creationId xmlns:a16="http://schemas.microsoft.com/office/drawing/2014/main" id="{C5D14C34-691E-4AAE-BF3B-0DF7B69F1D82}"/>
              </a:ext>
            </a:extLst>
          </p:cNvPr>
          <p:cNvSpPr>
            <a:spLocks noGrp="1"/>
          </p:cNvSpPr>
          <p:nvPr>
            <p:ph type="subTitle" idx="1"/>
          </p:nvPr>
        </p:nvSpPr>
        <p:spPr/>
        <p:txBody>
          <a:bodyPr/>
          <a:lstStyle/>
          <a:p>
            <a:r>
              <a:rPr lang="en-US" dirty="0"/>
              <a:t>Hypothesis for the project</a:t>
            </a:r>
          </a:p>
        </p:txBody>
      </p:sp>
      <p:sp>
        <p:nvSpPr>
          <p:cNvPr id="5" name="Footer Placeholder 4">
            <a:extLst>
              <a:ext uri="{FF2B5EF4-FFF2-40B4-BE49-F238E27FC236}">
                <a16:creationId xmlns:a16="http://schemas.microsoft.com/office/drawing/2014/main" id="{729FF368-3CF3-47CA-A269-D8BA32D8DA9F}"/>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8192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C30-A323-450A-B924-9AECEADD87A0}"/>
              </a:ext>
            </a:extLst>
          </p:cNvPr>
          <p:cNvSpPr>
            <a:spLocks noGrp="1"/>
          </p:cNvSpPr>
          <p:nvPr>
            <p:ph type="title"/>
          </p:nvPr>
        </p:nvSpPr>
        <p:spPr/>
        <p:txBody>
          <a:bodyPr/>
          <a:lstStyle/>
          <a:p>
            <a:r>
              <a:rPr lang="en-US" dirty="0"/>
              <a:t>Questions and motivation</a:t>
            </a:r>
          </a:p>
        </p:txBody>
      </p:sp>
      <p:sp>
        <p:nvSpPr>
          <p:cNvPr id="3" name="Content Placeholder 2">
            <a:extLst>
              <a:ext uri="{FF2B5EF4-FFF2-40B4-BE49-F238E27FC236}">
                <a16:creationId xmlns:a16="http://schemas.microsoft.com/office/drawing/2014/main" id="{10994478-DF9D-4F05-BE02-71895F8C7509}"/>
              </a:ext>
            </a:extLst>
          </p:cNvPr>
          <p:cNvSpPr>
            <a:spLocks noGrp="1"/>
          </p:cNvSpPr>
          <p:nvPr>
            <p:ph sz="quarter" idx="12"/>
          </p:nvPr>
        </p:nvSpPr>
        <p:spPr/>
        <p:txBody>
          <a:bodyPr/>
          <a:lstStyle/>
          <a:p>
            <a:r>
              <a:rPr lang="en-US" dirty="0"/>
              <a:t>Since we are developers ourselves our group found it interesting to answer the following questions:</a:t>
            </a:r>
          </a:p>
          <a:p>
            <a:pPr lvl="1"/>
            <a:r>
              <a:rPr lang="en-US" dirty="0"/>
              <a:t>What are important trends in the software industry today?</a:t>
            </a:r>
          </a:p>
          <a:p>
            <a:pPr lvl="1"/>
            <a:r>
              <a:rPr lang="en-US" dirty="0"/>
              <a:t>What languages and technologies associated with this trend?</a:t>
            </a:r>
          </a:p>
          <a:p>
            <a:pPr lvl="1"/>
            <a:r>
              <a:rPr lang="en-US" dirty="0"/>
              <a:t>How are developers working in these areas are benefiting?</a:t>
            </a:r>
          </a:p>
          <a:p>
            <a:pPr lvl="1"/>
            <a:r>
              <a:rPr lang="en-US" dirty="0"/>
              <a:t>What is a typical successful developer profile look like?</a:t>
            </a:r>
          </a:p>
          <a:p>
            <a:pPr lvl="1"/>
            <a:endParaRPr lang="en-US" dirty="0"/>
          </a:p>
          <a:p>
            <a:r>
              <a:rPr lang="en-US" dirty="0"/>
              <a:t>Where and how we found the data that was used to answer these questions</a:t>
            </a:r>
          </a:p>
          <a:p>
            <a:pPr lvl="1"/>
            <a:r>
              <a:rPr lang="en-US" dirty="0"/>
              <a:t>The data is available on </a:t>
            </a:r>
            <a:r>
              <a:rPr lang="en-US" dirty="0" err="1"/>
              <a:t>kaggle</a:t>
            </a:r>
            <a:r>
              <a:rPr lang="en-US" dirty="0"/>
              <a:t> and we used it to answer the above questions</a:t>
            </a:r>
          </a:p>
          <a:p>
            <a:pPr lvl="1"/>
            <a:endParaRPr lang="en-US" dirty="0"/>
          </a:p>
        </p:txBody>
      </p:sp>
      <p:sp>
        <p:nvSpPr>
          <p:cNvPr id="4" name="Subtitle 3">
            <a:extLst>
              <a:ext uri="{FF2B5EF4-FFF2-40B4-BE49-F238E27FC236}">
                <a16:creationId xmlns:a16="http://schemas.microsoft.com/office/drawing/2014/main" id="{88B59F66-E2B7-4CA0-81E1-E2EB99CBB283}"/>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0F5142B5-E3EF-4783-95B2-2122029C7975}"/>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5256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9BD8-2DAA-4875-A169-674985650B8C}"/>
              </a:ext>
            </a:extLst>
          </p:cNvPr>
          <p:cNvSpPr>
            <a:spLocks noGrp="1"/>
          </p:cNvSpPr>
          <p:nvPr>
            <p:ph type="title"/>
          </p:nvPr>
        </p:nvSpPr>
        <p:spPr/>
        <p:txBody>
          <a:bodyPr/>
          <a:lstStyle/>
          <a:p>
            <a:r>
              <a:rPr lang="en-US" dirty="0"/>
              <a:t>Data exploration and cleanup process </a:t>
            </a:r>
          </a:p>
        </p:txBody>
      </p:sp>
      <p:sp>
        <p:nvSpPr>
          <p:cNvPr id="3" name="Content Placeholder 2">
            <a:extLst>
              <a:ext uri="{FF2B5EF4-FFF2-40B4-BE49-F238E27FC236}">
                <a16:creationId xmlns:a16="http://schemas.microsoft.com/office/drawing/2014/main" id="{6A8F38D4-E31D-4F55-91AF-5D15B85DE48A}"/>
              </a:ext>
            </a:extLst>
          </p:cNvPr>
          <p:cNvSpPr>
            <a:spLocks noGrp="1"/>
          </p:cNvSpPr>
          <p:nvPr>
            <p:ph sz="quarter" idx="12"/>
          </p:nvPr>
        </p:nvSpPr>
        <p:spPr/>
        <p:txBody>
          <a:bodyPr/>
          <a:lstStyle/>
          <a:p>
            <a:r>
              <a:rPr lang="en-US" dirty="0"/>
              <a:t>Tried to analyze a subset of data relevant to our class project. So cleaned up many extraneous data columns. Then in our individual branches, we removed </a:t>
            </a:r>
            <a:r>
              <a:rPr lang="en-US" dirty="0" err="1"/>
              <a:t>NaN</a:t>
            </a:r>
            <a:r>
              <a:rPr lang="en-US" dirty="0"/>
              <a:t> type of data before starting the analysis.</a:t>
            </a:r>
          </a:p>
        </p:txBody>
      </p:sp>
      <p:sp>
        <p:nvSpPr>
          <p:cNvPr id="4" name="Subtitle 3">
            <a:extLst>
              <a:ext uri="{FF2B5EF4-FFF2-40B4-BE49-F238E27FC236}">
                <a16:creationId xmlns:a16="http://schemas.microsoft.com/office/drawing/2014/main" id="{70E4FA30-9F9C-4995-8064-135B56AB50CB}"/>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B4E7C58F-828E-4434-8DC0-FD0E3E6BBCBA}"/>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51848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8C1C-8264-42CC-B292-2E2E4C206C2F}"/>
              </a:ext>
            </a:extLst>
          </p:cNvPr>
          <p:cNvSpPr>
            <a:spLocks noGrp="1"/>
          </p:cNvSpPr>
          <p:nvPr>
            <p:ph type="title"/>
          </p:nvPr>
        </p:nvSpPr>
        <p:spPr/>
        <p:txBody>
          <a:bodyPr/>
          <a:lstStyle/>
          <a:p>
            <a:r>
              <a:rPr lang="en-US" dirty="0"/>
              <a:t>Process of data analysis and synthesizing</a:t>
            </a:r>
          </a:p>
        </p:txBody>
      </p:sp>
      <p:sp>
        <p:nvSpPr>
          <p:cNvPr id="3" name="Content Placeholder 2">
            <a:extLst>
              <a:ext uri="{FF2B5EF4-FFF2-40B4-BE49-F238E27FC236}">
                <a16:creationId xmlns:a16="http://schemas.microsoft.com/office/drawing/2014/main" id="{89C826FC-90B2-4CC2-B37A-43B219664E8C}"/>
              </a:ext>
            </a:extLst>
          </p:cNvPr>
          <p:cNvSpPr>
            <a:spLocks noGrp="1"/>
          </p:cNvSpPr>
          <p:nvPr>
            <p:ph sz="quarter" idx="12"/>
          </p:nvPr>
        </p:nvSpPr>
        <p:spPr/>
        <p:txBody>
          <a:bodyPr/>
          <a:lstStyle/>
          <a:p>
            <a:r>
              <a:rPr lang="en-US" dirty="0"/>
              <a:t>One </a:t>
            </a:r>
            <a:r>
              <a:rPr lang="en-US" dirty="0" err="1"/>
              <a:t>Jupyter</a:t>
            </a:r>
            <a:r>
              <a:rPr lang="en-US" dirty="0"/>
              <a:t> notebook was dedicated per branch to analyze the data</a:t>
            </a:r>
          </a:p>
          <a:p>
            <a:r>
              <a:rPr lang="en-US" dirty="0"/>
              <a:t>Obtained count:</a:t>
            </a:r>
          </a:p>
          <a:p>
            <a:pPr lvl="1"/>
            <a:r>
              <a:rPr lang="en-US" dirty="0"/>
              <a:t>of developers using a particular language per country</a:t>
            </a:r>
          </a:p>
          <a:p>
            <a:pPr lvl="1"/>
            <a:r>
              <a:rPr lang="en-US" dirty="0"/>
              <a:t>of platform usage in each country</a:t>
            </a:r>
          </a:p>
          <a:p>
            <a:pPr lvl="1"/>
            <a:r>
              <a:rPr lang="en-US" dirty="0"/>
              <a:t>of respondents from the country</a:t>
            </a:r>
          </a:p>
          <a:p>
            <a:pPr lvl="1"/>
            <a:r>
              <a:rPr lang="en-US" dirty="0"/>
              <a:t>of salary per developer in each country</a:t>
            </a:r>
          </a:p>
        </p:txBody>
      </p:sp>
      <p:sp>
        <p:nvSpPr>
          <p:cNvPr id="4" name="Subtitle 3">
            <a:extLst>
              <a:ext uri="{FF2B5EF4-FFF2-40B4-BE49-F238E27FC236}">
                <a16:creationId xmlns:a16="http://schemas.microsoft.com/office/drawing/2014/main" id="{70D4A105-4E2F-46D6-9EEE-7BF5307CE059}"/>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81A51C46-326D-4FFA-A3C7-A896B9350532}"/>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15646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706-3E92-4906-B3FF-BA451E159AF2}"/>
              </a:ext>
            </a:extLst>
          </p:cNvPr>
          <p:cNvSpPr>
            <a:spLocks noGrp="1"/>
          </p:cNvSpPr>
          <p:nvPr>
            <p:ph type="title"/>
          </p:nvPr>
        </p:nvSpPr>
        <p:spPr/>
        <p:txBody>
          <a:bodyPr/>
          <a:lstStyle/>
          <a:p>
            <a:r>
              <a:rPr lang="en-US" dirty="0"/>
              <a:t>Conclusions and summary</a:t>
            </a:r>
          </a:p>
        </p:txBody>
      </p:sp>
      <p:sp>
        <p:nvSpPr>
          <p:cNvPr id="3" name="Content Placeholder 2">
            <a:extLst>
              <a:ext uri="{FF2B5EF4-FFF2-40B4-BE49-F238E27FC236}">
                <a16:creationId xmlns:a16="http://schemas.microsoft.com/office/drawing/2014/main" id="{7E9491B9-F13F-4131-8952-BC50D21241CA}"/>
              </a:ext>
            </a:extLst>
          </p:cNvPr>
          <p:cNvSpPr>
            <a:spLocks noGrp="1"/>
          </p:cNvSpPr>
          <p:nvPr>
            <p:ph sz="quarter" idx="12"/>
          </p:nvPr>
        </p:nvSpPr>
        <p:spPr/>
        <p:txBody>
          <a:bodyPr/>
          <a:lstStyle/>
          <a:p>
            <a:r>
              <a:rPr lang="en-US" dirty="0"/>
              <a:t>United states and India emerged as two top technology countries while others like Germany/UK still have good number of developers engaged in leading edge technology areas</a:t>
            </a:r>
          </a:p>
          <a:p>
            <a:endParaRPr lang="en-US" dirty="0"/>
          </a:p>
        </p:txBody>
      </p:sp>
      <p:sp>
        <p:nvSpPr>
          <p:cNvPr id="4" name="Subtitle 3">
            <a:extLst>
              <a:ext uri="{FF2B5EF4-FFF2-40B4-BE49-F238E27FC236}">
                <a16:creationId xmlns:a16="http://schemas.microsoft.com/office/drawing/2014/main" id="{2A989A37-9FB9-4F11-9D20-FD6216D79722}"/>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4DCC4634-541E-4F7B-A89F-D808E32B7868}"/>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20937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TotalTime>
  <Words>1021</Words>
  <Application>Microsoft Office PowerPoint</Application>
  <PresentationFormat>Widescreen</PresentationFormat>
  <Paragraphs>82</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Microsoft Sans Serif</vt:lpstr>
      <vt:lpstr>Qualcomm</vt:lpstr>
      <vt:lpstr>Corporate 16x9 Simplified External Template</vt:lpstr>
      <vt:lpstr>PowerPoint Presentation</vt:lpstr>
      <vt:lpstr>Important legal instructions</vt:lpstr>
      <vt:lpstr>Header is 34 points</vt:lpstr>
      <vt:lpstr>Core message</vt:lpstr>
      <vt:lpstr>Questions and motivation</vt:lpstr>
      <vt:lpstr>Data exploration and cleanup process </vt:lpstr>
      <vt:lpstr>Process of data analysis and synthesizing</vt:lpstr>
      <vt:lpstr>Conclusions and summary</vt:lpstr>
      <vt:lpstr>Implications of our findings</vt:lpstr>
      <vt:lpstr>PowerPoint Presentation</vt:lpstr>
      <vt:lpstr>Legal Requirements – Remove this page before external use</vt:lpstr>
      <vt:lpstr>Legal Requirements – Remove this page before external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Madhukara Satyanarayana</dc:creator>
  <cp:lastModifiedBy>Madhukara Satyanarayana</cp:lastModifiedBy>
  <cp:revision>3</cp:revision>
  <dcterms:created xsi:type="dcterms:W3CDTF">2018-08-11T19:34:59Z</dcterms:created>
  <dcterms:modified xsi:type="dcterms:W3CDTF">2018-08-11T20:08:31Z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