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handoutMasterIdLst>
    <p:handoutMasterId r:id="rId9"/>
  </p:handoutMasterIdLst>
  <p:sldIdLst>
    <p:sldId id="947" r:id="rId2"/>
    <p:sldId id="948" r:id="rId3"/>
    <p:sldId id="949" r:id="rId4"/>
    <p:sldId id="950" r:id="rId5"/>
    <p:sldId id="951" r:id="rId6"/>
    <p:sldId id="952" r:id="rId7"/>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050"/>
    <a:srgbClr val="190000"/>
    <a:srgbClr val="F816D8"/>
    <a:srgbClr val="DDDFE5"/>
    <a:srgbClr val="F2F2F2"/>
    <a:srgbClr val="6AB19B"/>
    <a:srgbClr val="E04F4F"/>
    <a:srgbClr val="294D42"/>
    <a:srgbClr val="000000"/>
    <a:srgbClr val="DE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840" autoAdjust="0"/>
  </p:normalViewPr>
  <p:slideViewPr>
    <p:cSldViewPr snapToGrid="0">
      <p:cViewPr varScale="1">
        <p:scale>
          <a:sx n="84" d="100"/>
          <a:sy n="84" d="100"/>
        </p:scale>
        <p:origin x="581" y="86"/>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endParaRPr lang="en-US" dirty="0"/>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E263-B5DD-456A-B6DD-B404053255B3}"/>
              </a:ext>
            </a:extLst>
          </p:cNvPr>
          <p:cNvSpPr>
            <a:spLocks noGrp="1"/>
          </p:cNvSpPr>
          <p:nvPr>
            <p:ph type="title"/>
          </p:nvPr>
        </p:nvSpPr>
        <p:spPr/>
        <p:txBody>
          <a:bodyPr/>
          <a:lstStyle/>
          <a:p>
            <a:r>
              <a:rPr lang="en-US" dirty="0"/>
              <a:t>Core message</a:t>
            </a:r>
          </a:p>
        </p:txBody>
      </p:sp>
      <p:sp>
        <p:nvSpPr>
          <p:cNvPr id="3" name="Content Placeholder 2">
            <a:extLst>
              <a:ext uri="{FF2B5EF4-FFF2-40B4-BE49-F238E27FC236}">
                <a16:creationId xmlns:a16="http://schemas.microsoft.com/office/drawing/2014/main" id="{EB84C9EF-47E8-446D-8278-3D4484BC9C73}"/>
              </a:ext>
            </a:extLst>
          </p:cNvPr>
          <p:cNvSpPr>
            <a:spLocks noGrp="1"/>
          </p:cNvSpPr>
          <p:nvPr>
            <p:ph sz="quarter" idx="12"/>
          </p:nvPr>
        </p:nvSpPr>
        <p:spPr/>
        <p:txBody>
          <a:bodyPr/>
          <a:lstStyle/>
          <a:p>
            <a:r>
              <a:rPr lang="en-US" dirty="0"/>
              <a:t>Each year, Stack overflow conducts a survey within the developer community about everything from their favorite technologies to their job preferences. Over 100,000 developers took the 30-minute survey. We have analyzed the data from this survey for 2018</a:t>
            </a:r>
          </a:p>
        </p:txBody>
      </p:sp>
      <p:sp>
        <p:nvSpPr>
          <p:cNvPr id="4" name="Subtitle 3">
            <a:extLst>
              <a:ext uri="{FF2B5EF4-FFF2-40B4-BE49-F238E27FC236}">
                <a16:creationId xmlns:a16="http://schemas.microsoft.com/office/drawing/2014/main" id="{C5D14C34-691E-4AAE-BF3B-0DF7B69F1D82}"/>
              </a:ext>
            </a:extLst>
          </p:cNvPr>
          <p:cNvSpPr>
            <a:spLocks noGrp="1"/>
          </p:cNvSpPr>
          <p:nvPr>
            <p:ph type="subTitle" idx="1"/>
          </p:nvPr>
        </p:nvSpPr>
        <p:spPr/>
        <p:txBody>
          <a:bodyPr/>
          <a:lstStyle/>
          <a:p>
            <a:r>
              <a:rPr lang="en-US" dirty="0"/>
              <a:t>Hypothesis for the project</a:t>
            </a:r>
          </a:p>
        </p:txBody>
      </p:sp>
      <p:sp>
        <p:nvSpPr>
          <p:cNvPr id="5" name="Footer Placeholder 4">
            <a:extLst>
              <a:ext uri="{FF2B5EF4-FFF2-40B4-BE49-F238E27FC236}">
                <a16:creationId xmlns:a16="http://schemas.microsoft.com/office/drawing/2014/main" id="{729FF368-3CF3-47CA-A269-D8BA32D8DA9F}"/>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81929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1C30-A323-450A-B924-9AECEADD87A0}"/>
              </a:ext>
            </a:extLst>
          </p:cNvPr>
          <p:cNvSpPr>
            <a:spLocks noGrp="1"/>
          </p:cNvSpPr>
          <p:nvPr>
            <p:ph type="title"/>
          </p:nvPr>
        </p:nvSpPr>
        <p:spPr/>
        <p:txBody>
          <a:bodyPr/>
          <a:lstStyle/>
          <a:p>
            <a:r>
              <a:rPr lang="en-US" dirty="0"/>
              <a:t>Questions and motivation</a:t>
            </a:r>
          </a:p>
        </p:txBody>
      </p:sp>
      <p:sp>
        <p:nvSpPr>
          <p:cNvPr id="3" name="Content Placeholder 2">
            <a:extLst>
              <a:ext uri="{FF2B5EF4-FFF2-40B4-BE49-F238E27FC236}">
                <a16:creationId xmlns:a16="http://schemas.microsoft.com/office/drawing/2014/main" id="{10994478-DF9D-4F05-BE02-71895F8C7509}"/>
              </a:ext>
            </a:extLst>
          </p:cNvPr>
          <p:cNvSpPr>
            <a:spLocks noGrp="1"/>
          </p:cNvSpPr>
          <p:nvPr>
            <p:ph sz="quarter" idx="12"/>
          </p:nvPr>
        </p:nvSpPr>
        <p:spPr/>
        <p:txBody>
          <a:bodyPr/>
          <a:lstStyle/>
          <a:p>
            <a:r>
              <a:rPr lang="en-US" dirty="0"/>
              <a:t>Since we are developers ourselves our group found it interesting to answer the following questions:</a:t>
            </a:r>
          </a:p>
          <a:p>
            <a:pPr lvl="1"/>
            <a:r>
              <a:rPr lang="en-US" dirty="0"/>
              <a:t>What are important trends in the software industry today?</a:t>
            </a:r>
          </a:p>
          <a:p>
            <a:pPr lvl="1"/>
            <a:r>
              <a:rPr lang="en-US" dirty="0"/>
              <a:t>What languages and technologies associated with this trend?</a:t>
            </a:r>
          </a:p>
          <a:p>
            <a:pPr lvl="1"/>
            <a:r>
              <a:rPr lang="en-US" dirty="0"/>
              <a:t>How are developers working in these areas are benefiting?</a:t>
            </a:r>
          </a:p>
          <a:p>
            <a:pPr lvl="1"/>
            <a:r>
              <a:rPr lang="en-US" dirty="0"/>
              <a:t>What is a typical successful developer profile look like?</a:t>
            </a:r>
          </a:p>
          <a:p>
            <a:pPr lvl="1"/>
            <a:endParaRPr lang="en-US" dirty="0"/>
          </a:p>
          <a:p>
            <a:r>
              <a:rPr lang="en-US" dirty="0"/>
              <a:t>Where and how we found the data that was used to answer these questions</a:t>
            </a:r>
          </a:p>
          <a:p>
            <a:pPr lvl="1"/>
            <a:r>
              <a:rPr lang="en-US" dirty="0"/>
              <a:t>The data is available on </a:t>
            </a:r>
            <a:r>
              <a:rPr lang="en-US" dirty="0" err="1"/>
              <a:t>kaggle</a:t>
            </a:r>
            <a:r>
              <a:rPr lang="en-US" dirty="0"/>
              <a:t> and we used it to answer the above questions</a:t>
            </a:r>
          </a:p>
          <a:p>
            <a:pPr lvl="1"/>
            <a:endParaRPr lang="en-US" dirty="0"/>
          </a:p>
        </p:txBody>
      </p:sp>
      <p:sp>
        <p:nvSpPr>
          <p:cNvPr id="4" name="Subtitle 3">
            <a:extLst>
              <a:ext uri="{FF2B5EF4-FFF2-40B4-BE49-F238E27FC236}">
                <a16:creationId xmlns:a16="http://schemas.microsoft.com/office/drawing/2014/main" id="{88B59F66-E2B7-4CA0-81E1-E2EB99CBB283}"/>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0F5142B5-E3EF-4783-95B2-2122029C7975}"/>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52567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9BD8-2DAA-4875-A169-674985650B8C}"/>
              </a:ext>
            </a:extLst>
          </p:cNvPr>
          <p:cNvSpPr>
            <a:spLocks noGrp="1"/>
          </p:cNvSpPr>
          <p:nvPr>
            <p:ph type="title"/>
          </p:nvPr>
        </p:nvSpPr>
        <p:spPr/>
        <p:txBody>
          <a:bodyPr/>
          <a:lstStyle/>
          <a:p>
            <a:r>
              <a:rPr lang="en-US" dirty="0"/>
              <a:t>Data exploration and cleanup process </a:t>
            </a:r>
          </a:p>
        </p:txBody>
      </p:sp>
      <p:sp>
        <p:nvSpPr>
          <p:cNvPr id="3" name="Content Placeholder 2">
            <a:extLst>
              <a:ext uri="{FF2B5EF4-FFF2-40B4-BE49-F238E27FC236}">
                <a16:creationId xmlns:a16="http://schemas.microsoft.com/office/drawing/2014/main" id="{6A8F38D4-E31D-4F55-91AF-5D15B85DE48A}"/>
              </a:ext>
            </a:extLst>
          </p:cNvPr>
          <p:cNvSpPr>
            <a:spLocks noGrp="1"/>
          </p:cNvSpPr>
          <p:nvPr>
            <p:ph sz="quarter" idx="12"/>
          </p:nvPr>
        </p:nvSpPr>
        <p:spPr/>
        <p:txBody>
          <a:bodyPr/>
          <a:lstStyle/>
          <a:p>
            <a:r>
              <a:rPr lang="en-US" dirty="0"/>
              <a:t>Tried to analyze a subset of data relevant to our class project. So cleaned up many extraneous data columns. Then in our individual branches, we removed </a:t>
            </a:r>
            <a:r>
              <a:rPr lang="en-US" dirty="0" err="1"/>
              <a:t>NaN</a:t>
            </a:r>
            <a:r>
              <a:rPr lang="en-US" dirty="0"/>
              <a:t> type of data before starting the analysis.</a:t>
            </a:r>
          </a:p>
        </p:txBody>
      </p:sp>
      <p:sp>
        <p:nvSpPr>
          <p:cNvPr id="4" name="Subtitle 3">
            <a:extLst>
              <a:ext uri="{FF2B5EF4-FFF2-40B4-BE49-F238E27FC236}">
                <a16:creationId xmlns:a16="http://schemas.microsoft.com/office/drawing/2014/main" id="{70E4FA30-9F9C-4995-8064-135B56AB50CB}"/>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B4E7C58F-828E-4434-8DC0-FD0E3E6BBCBA}"/>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51848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8C1C-8264-42CC-B292-2E2E4C206C2F}"/>
              </a:ext>
            </a:extLst>
          </p:cNvPr>
          <p:cNvSpPr>
            <a:spLocks noGrp="1"/>
          </p:cNvSpPr>
          <p:nvPr>
            <p:ph type="title"/>
          </p:nvPr>
        </p:nvSpPr>
        <p:spPr/>
        <p:txBody>
          <a:bodyPr/>
          <a:lstStyle/>
          <a:p>
            <a:r>
              <a:rPr lang="en-US" dirty="0"/>
              <a:t>Process of data analysis and synthesizing</a:t>
            </a:r>
          </a:p>
        </p:txBody>
      </p:sp>
      <p:sp>
        <p:nvSpPr>
          <p:cNvPr id="3" name="Content Placeholder 2">
            <a:extLst>
              <a:ext uri="{FF2B5EF4-FFF2-40B4-BE49-F238E27FC236}">
                <a16:creationId xmlns:a16="http://schemas.microsoft.com/office/drawing/2014/main" id="{89C826FC-90B2-4CC2-B37A-43B219664E8C}"/>
              </a:ext>
            </a:extLst>
          </p:cNvPr>
          <p:cNvSpPr>
            <a:spLocks noGrp="1"/>
          </p:cNvSpPr>
          <p:nvPr>
            <p:ph sz="quarter" idx="12"/>
          </p:nvPr>
        </p:nvSpPr>
        <p:spPr/>
        <p:txBody>
          <a:bodyPr/>
          <a:lstStyle/>
          <a:p>
            <a:r>
              <a:rPr lang="en-US" dirty="0"/>
              <a:t>One </a:t>
            </a:r>
            <a:r>
              <a:rPr lang="en-US" dirty="0" err="1"/>
              <a:t>Jupyter</a:t>
            </a:r>
            <a:r>
              <a:rPr lang="en-US" dirty="0"/>
              <a:t> notebook was dedicated per branch to analyze the data</a:t>
            </a:r>
          </a:p>
          <a:p>
            <a:r>
              <a:rPr lang="en-US" dirty="0"/>
              <a:t>Obtained count:</a:t>
            </a:r>
          </a:p>
          <a:p>
            <a:pPr lvl="1"/>
            <a:r>
              <a:rPr lang="en-US" dirty="0"/>
              <a:t>of developers using a particular language per country</a:t>
            </a:r>
          </a:p>
          <a:p>
            <a:pPr lvl="1"/>
            <a:r>
              <a:rPr lang="en-US" dirty="0"/>
              <a:t>of platform usage in each country</a:t>
            </a:r>
          </a:p>
          <a:p>
            <a:pPr lvl="1"/>
            <a:r>
              <a:rPr lang="en-US" dirty="0"/>
              <a:t>of respondents from the country</a:t>
            </a:r>
          </a:p>
          <a:p>
            <a:pPr lvl="1"/>
            <a:r>
              <a:rPr lang="en-US" dirty="0"/>
              <a:t>of salary per developer in each country</a:t>
            </a:r>
          </a:p>
        </p:txBody>
      </p:sp>
      <p:sp>
        <p:nvSpPr>
          <p:cNvPr id="4" name="Subtitle 3">
            <a:extLst>
              <a:ext uri="{FF2B5EF4-FFF2-40B4-BE49-F238E27FC236}">
                <a16:creationId xmlns:a16="http://schemas.microsoft.com/office/drawing/2014/main" id="{70D4A105-4E2F-46D6-9EEE-7BF5307CE059}"/>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81A51C46-326D-4FFA-A3C7-A896B9350532}"/>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15646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2706-3E92-4906-B3FF-BA451E159AF2}"/>
              </a:ext>
            </a:extLst>
          </p:cNvPr>
          <p:cNvSpPr>
            <a:spLocks noGrp="1"/>
          </p:cNvSpPr>
          <p:nvPr>
            <p:ph type="title"/>
          </p:nvPr>
        </p:nvSpPr>
        <p:spPr/>
        <p:txBody>
          <a:bodyPr/>
          <a:lstStyle/>
          <a:p>
            <a:r>
              <a:rPr lang="en-US" dirty="0"/>
              <a:t>Conclusions and summary</a:t>
            </a:r>
          </a:p>
        </p:txBody>
      </p:sp>
      <p:sp>
        <p:nvSpPr>
          <p:cNvPr id="3" name="Content Placeholder 2">
            <a:extLst>
              <a:ext uri="{FF2B5EF4-FFF2-40B4-BE49-F238E27FC236}">
                <a16:creationId xmlns:a16="http://schemas.microsoft.com/office/drawing/2014/main" id="{7E9491B9-F13F-4131-8952-BC50D21241CA}"/>
              </a:ext>
            </a:extLst>
          </p:cNvPr>
          <p:cNvSpPr>
            <a:spLocks noGrp="1"/>
          </p:cNvSpPr>
          <p:nvPr>
            <p:ph sz="quarter" idx="12"/>
          </p:nvPr>
        </p:nvSpPr>
        <p:spPr/>
        <p:txBody>
          <a:bodyPr/>
          <a:lstStyle/>
          <a:p>
            <a:r>
              <a:rPr lang="en-US" dirty="0"/>
              <a:t>United states and India emerged as two top technology countries while others like Germany/UK still have good number of developers engaged in leading edge technology areas</a:t>
            </a:r>
          </a:p>
          <a:p>
            <a:endParaRPr lang="en-US" dirty="0"/>
          </a:p>
        </p:txBody>
      </p:sp>
      <p:sp>
        <p:nvSpPr>
          <p:cNvPr id="4" name="Subtitle 3">
            <a:extLst>
              <a:ext uri="{FF2B5EF4-FFF2-40B4-BE49-F238E27FC236}">
                <a16:creationId xmlns:a16="http://schemas.microsoft.com/office/drawing/2014/main" id="{2A989A37-9FB9-4F11-9D20-FD6216D79722}"/>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4DCC4634-541E-4F7B-A89F-D808E32B7868}"/>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420937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7369-30F7-49D8-A2F0-12BD7E9BFDA4}"/>
              </a:ext>
            </a:extLst>
          </p:cNvPr>
          <p:cNvSpPr>
            <a:spLocks noGrp="1"/>
          </p:cNvSpPr>
          <p:nvPr>
            <p:ph type="title"/>
          </p:nvPr>
        </p:nvSpPr>
        <p:spPr/>
        <p:txBody>
          <a:bodyPr/>
          <a:lstStyle/>
          <a:p>
            <a:r>
              <a:rPr lang="en-US" dirty="0"/>
              <a:t>Implications of our findings</a:t>
            </a:r>
          </a:p>
        </p:txBody>
      </p:sp>
      <p:sp>
        <p:nvSpPr>
          <p:cNvPr id="3" name="Content Placeholder 2">
            <a:extLst>
              <a:ext uri="{FF2B5EF4-FFF2-40B4-BE49-F238E27FC236}">
                <a16:creationId xmlns:a16="http://schemas.microsoft.com/office/drawing/2014/main" id="{8D5DE6BE-0E3F-4663-928B-64821BD233C5}"/>
              </a:ext>
            </a:extLst>
          </p:cNvPr>
          <p:cNvSpPr>
            <a:spLocks noGrp="1"/>
          </p:cNvSpPr>
          <p:nvPr>
            <p:ph sz="quarter" idx="12"/>
          </p:nvPr>
        </p:nvSpPr>
        <p:spPr/>
        <p:txBody>
          <a:bodyPr/>
          <a:lstStyle/>
          <a:p>
            <a:r>
              <a:rPr lang="en-US" dirty="0"/>
              <a:t>Emerging trends in technology:</a:t>
            </a:r>
          </a:p>
          <a:p>
            <a:pPr lvl="1"/>
            <a:r>
              <a:rPr lang="en-US" dirty="0" err="1"/>
              <a:t>Javascript</a:t>
            </a:r>
            <a:endParaRPr lang="en-US" dirty="0"/>
          </a:p>
          <a:p>
            <a:pPr lvl="1"/>
            <a:r>
              <a:rPr lang="en-US" dirty="0"/>
              <a:t>United states</a:t>
            </a:r>
          </a:p>
          <a:p>
            <a:pPr lvl="1"/>
            <a:r>
              <a:rPr lang="en-US" dirty="0"/>
              <a:t>Popular platforms – Windows and Mac while Linux is not way behind</a:t>
            </a:r>
          </a:p>
          <a:p>
            <a:pPr lvl="1"/>
            <a:r>
              <a:rPr lang="en-US" dirty="0"/>
              <a:t>Career satisfaction</a:t>
            </a:r>
          </a:p>
          <a:p>
            <a:pPr lvl="1"/>
            <a:r>
              <a:rPr lang="en-US" dirty="0"/>
              <a:t>Popular age group</a:t>
            </a:r>
          </a:p>
          <a:p>
            <a:pPr lvl="1"/>
            <a:r>
              <a:rPr lang="en-US" dirty="0"/>
              <a:t>Python has risen in the ranks of programming languages on our survey, surpassing C# in popularity this year, much like it surpassed PHP last year.</a:t>
            </a:r>
          </a:p>
          <a:p>
            <a:pPr lvl="1"/>
            <a:r>
              <a:rPr lang="en-US" dirty="0"/>
              <a:t>Women say their highest priorities are company culture and opportunities for professional development, while men say their highest priorities are compensation and working with specific technologies.</a:t>
            </a:r>
          </a:p>
        </p:txBody>
      </p:sp>
      <p:sp>
        <p:nvSpPr>
          <p:cNvPr id="4" name="Subtitle 3">
            <a:extLst>
              <a:ext uri="{FF2B5EF4-FFF2-40B4-BE49-F238E27FC236}">
                <a16:creationId xmlns:a16="http://schemas.microsoft.com/office/drawing/2014/main" id="{DC7E10D7-E894-448B-A717-C7A7315218B1}"/>
              </a:ext>
            </a:extLst>
          </p:cNvPr>
          <p:cNvSpPr>
            <a:spLocks noGrp="1"/>
          </p:cNvSpPr>
          <p:nvPr>
            <p:ph type="subTitle" idx="1"/>
          </p:nvPr>
        </p:nvSpPr>
        <p:spPr/>
        <p:txBody>
          <a:bodyPr/>
          <a:lstStyle/>
          <a:p>
            <a:endParaRPr lang="en-US"/>
          </a:p>
        </p:txBody>
      </p:sp>
      <p:sp>
        <p:nvSpPr>
          <p:cNvPr id="5" name="Footer Placeholder 4">
            <a:extLst>
              <a:ext uri="{FF2B5EF4-FFF2-40B4-BE49-F238E27FC236}">
                <a16:creationId xmlns:a16="http://schemas.microsoft.com/office/drawing/2014/main" id="{CE976514-6D1A-43DF-8656-125CF3EE6B5E}"/>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408268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Simplified_Template_12.13.2017_D.pptx" id="{D9D5CD66-12BC-41F2-AF5E-3627B779BE0D}" vid="{750ACC4F-9020-4209-8DF3-EB4A2022D382}"/>
    </a:ext>
  </a:extLst>
</a:theme>
</file>

<file path=ppt/theme/theme2.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61</TotalTime>
  <Words>340</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Microsoft Sans Serif</vt:lpstr>
      <vt:lpstr>Qualcomm</vt:lpstr>
      <vt:lpstr>Core message</vt:lpstr>
      <vt:lpstr>Questions and motivation</vt:lpstr>
      <vt:lpstr>Data exploration and cleanup process </vt:lpstr>
      <vt:lpstr>Process of data analysis and synthesizing</vt:lpstr>
      <vt:lpstr>Conclusions and summary</vt:lpstr>
      <vt:lpstr>Implications of our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16x9 Simplified External Template</dc:title>
  <dc:creator>Madhukara Satyanarayana</dc:creator>
  <cp:lastModifiedBy>Madhukara Satyanarayana</cp:lastModifiedBy>
  <cp:revision>6</cp:revision>
  <dcterms:created xsi:type="dcterms:W3CDTF">2018-08-11T19:34:59Z</dcterms:created>
  <dcterms:modified xsi:type="dcterms:W3CDTF">2018-08-11T20:36:34Z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-1763380183</vt:i4>
  </property>
  <property fmtid="{D5CDD505-2E9C-101B-9397-08002B2CF9AE}" pid="4" name="_EmailSubject">
    <vt:lpwstr>Duarte-Qualcomm Template Feedback Call</vt:lpwstr>
  </property>
  <property fmtid="{D5CDD505-2E9C-101B-9397-08002B2CF9AE}" pid="5" name="_AuthorEmail">
    <vt:lpwstr>beverlyc@qti.qualcomm.com</vt:lpwstr>
  </property>
  <property fmtid="{D5CDD505-2E9C-101B-9397-08002B2CF9AE}" pid="6" name="_AuthorEmailDisplayName">
    <vt:lpwstr>Beverly Crawford-Westre</vt:lpwstr>
  </property>
</Properties>
</file>