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77" r:id="rId2"/>
    <p:sldId id="278" r:id="rId3"/>
    <p:sldId id="279" r:id="rId4"/>
    <p:sldId id="281" r:id="rId5"/>
    <p:sldId id="280" r:id="rId6"/>
    <p:sldId id="282" r:id="rId7"/>
    <p:sldId id="262" r:id="rId8"/>
    <p:sldId id="261" r:id="rId9"/>
    <p:sldId id="263" r:id="rId10"/>
    <p:sldId id="283" r:id="rId11"/>
    <p:sldId id="284" r:id="rId12"/>
    <p:sldId id="264" r:id="rId13"/>
    <p:sldId id="266" r:id="rId14"/>
    <p:sldId id="265" r:id="rId15"/>
    <p:sldId id="285" r:id="rId16"/>
    <p:sldId id="288" r:id="rId17"/>
    <p:sldId id="286" r:id="rId18"/>
    <p:sldId id="287" r:id="rId19"/>
    <p:sldId id="289" r:id="rId20"/>
    <p:sldId id="290" r:id="rId21"/>
    <p:sldId id="291" r:id="rId22"/>
    <p:sldId id="292" r:id="rId23"/>
    <p:sldId id="293" r:id="rId24"/>
    <p:sldId id="294" r:id="rId25"/>
    <p:sldId id="295" r:id="rId26"/>
    <p:sldId id="276" r:id="rId27"/>
    <p:sldId id="296" r:id="rId28"/>
    <p:sldId id="29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80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2DFCD4B2-F838-45FB-9D1B-7EB23DEF8754}" type="datetimeFigureOut">
              <a:rPr lang="en-US" smtClean="0"/>
              <a:pPr/>
              <a:t>20/03/2023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C3EA8ECD-51C0-4655-922D-FDDB687FA1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C3EA8ECD-51C0-4655-922D-FDDB687FA1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2DFCD4B2-F838-45FB-9D1B-7EB23DEF8754}" type="datetimeFigureOut">
              <a:rPr lang="en-US" smtClean="0"/>
              <a:pPr/>
              <a:t>20/03/2023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C3EA8ECD-51C0-4655-922D-FDDB687FA14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DFCD4B2-F838-45FB-9D1B-7EB23DEF8754}" type="datetimeFigureOut">
              <a:rPr lang="en-US" smtClean="0"/>
              <a:pPr/>
              <a:t>20/03/2023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EA8ECD-51C0-4655-922D-FDDB687FA1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DFCD4B2-F838-45FB-9D1B-7EB23DEF8754}" type="datetimeFigureOut">
              <a:rPr lang="en-US" smtClean="0"/>
              <a:pPr/>
              <a:t>20/03/2023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EA8ECD-51C0-4655-922D-FDDB687FA147}"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2DFCD4B2-F838-45FB-9D1B-7EB23DEF8754}" type="datetimeFigureOut">
              <a:rPr lang="en-US" smtClean="0"/>
              <a:pPr/>
              <a:t>20/03/2023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C3EA8ECD-51C0-4655-922D-FDDB687FA1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602162"/>
          </a:xfrm>
        </p:spPr>
        <p:txBody>
          <a:bodyPr>
            <a:normAutofit/>
          </a:bodyPr>
          <a:lstStyle/>
          <a:p>
            <a:r>
              <a:rPr lang="en-US" sz="2800" b="0" dirty="0" smtClean="0">
                <a:solidFill>
                  <a:schemeClr val="accent1">
                    <a:lumMod val="75000"/>
                  </a:schemeClr>
                </a:solidFill>
                <a:latin typeface="Calibri" pitchFamily="34" charset="0"/>
              </a:rPr>
              <a:t>Car Resale  </a:t>
            </a:r>
            <a:r>
              <a:rPr lang="en-US" sz="2800" b="0" dirty="0" smtClean="0">
                <a:solidFill>
                  <a:schemeClr val="accent1">
                    <a:lumMod val="75000"/>
                  </a:schemeClr>
                </a:solidFill>
                <a:latin typeface="Calibri" pitchFamily="34" charset="0"/>
              </a:rPr>
              <a:t>Price Prediction With </a:t>
            </a:r>
            <a:br>
              <a:rPr lang="en-US" sz="2800" b="0" dirty="0" smtClean="0">
                <a:solidFill>
                  <a:schemeClr val="accent1">
                    <a:lumMod val="75000"/>
                  </a:schemeClr>
                </a:solidFill>
                <a:latin typeface="Calibri" pitchFamily="34" charset="0"/>
              </a:rPr>
            </a:br>
            <a:r>
              <a:rPr lang="en-US" sz="2800" b="0" dirty="0" smtClean="0">
                <a:solidFill>
                  <a:schemeClr val="accent1">
                    <a:lumMod val="75000"/>
                  </a:schemeClr>
                </a:solidFill>
                <a:latin typeface="Calibri" pitchFamily="34" charset="0"/>
              </a:rPr>
              <a:t>ML &amp; Data Science skills</a:t>
            </a:r>
            <a:r>
              <a:rPr lang="en-US" b="0" dirty="0" smtClean="0">
                <a:solidFill>
                  <a:schemeClr val="accent1">
                    <a:lumMod val="75000"/>
                  </a:schemeClr>
                </a:solidFill>
                <a:latin typeface="Calibri" pitchFamily="34" charset="0"/>
              </a:rPr>
              <a:t/>
            </a:r>
            <a:br>
              <a:rPr lang="en-US" b="0" dirty="0" smtClean="0">
                <a:solidFill>
                  <a:schemeClr val="accent1">
                    <a:lumMod val="75000"/>
                  </a:schemeClr>
                </a:solidFill>
                <a:latin typeface="Calibri" pitchFamily="34" charset="0"/>
              </a:rPr>
            </a:br>
            <a:r>
              <a:rPr lang="en-US" b="0" dirty="0" smtClean="0">
                <a:solidFill>
                  <a:schemeClr val="accent1">
                    <a:lumMod val="75000"/>
                  </a:schemeClr>
                </a:solidFill>
                <a:latin typeface="Calibri" pitchFamily="34" charset="0"/>
              </a:rPr>
              <a:t/>
            </a:r>
            <a:br>
              <a:rPr lang="en-US" b="0" dirty="0" smtClean="0">
                <a:solidFill>
                  <a:schemeClr val="accent1">
                    <a:lumMod val="75000"/>
                  </a:schemeClr>
                </a:solidFill>
                <a:latin typeface="Calibri" pitchFamily="34" charset="0"/>
              </a:rPr>
            </a:br>
            <a:r>
              <a:rPr lang="en-US" b="0" dirty="0" smtClean="0">
                <a:solidFill>
                  <a:schemeClr val="accent1">
                    <a:lumMod val="75000"/>
                  </a:schemeClr>
                </a:solidFill>
                <a:latin typeface="Calibri" pitchFamily="34" charset="0"/>
              </a:rPr>
              <a:t>     </a:t>
            </a:r>
            <a:r>
              <a:rPr lang="en-US" sz="3100" b="0" dirty="0" smtClean="0">
                <a:solidFill>
                  <a:srgbClr val="4EA80A"/>
                </a:solidFill>
                <a:latin typeface="Calibri" pitchFamily="34" charset="0"/>
              </a:rPr>
              <a:t>Prepared By : </a:t>
            </a:r>
            <a:r>
              <a:rPr lang="en-US" sz="3100" b="0" dirty="0" err="1" smtClean="0">
                <a:solidFill>
                  <a:srgbClr val="4EA80A"/>
                </a:solidFill>
                <a:latin typeface="Calibri" pitchFamily="34" charset="0"/>
              </a:rPr>
              <a:t>Mr.kuldeep</a:t>
            </a:r>
            <a:r>
              <a:rPr lang="en-US" sz="3100" b="0" dirty="0" smtClean="0">
                <a:solidFill>
                  <a:srgbClr val="4EA80A"/>
                </a:solidFill>
                <a:latin typeface="Calibri" pitchFamily="34" charset="0"/>
              </a:rPr>
              <a:t> </a:t>
            </a:r>
            <a:r>
              <a:rPr lang="en-US" sz="3100" b="0" dirty="0" err="1" smtClean="0">
                <a:solidFill>
                  <a:srgbClr val="4EA80A"/>
                </a:solidFill>
                <a:latin typeface="Calibri" pitchFamily="34" charset="0"/>
              </a:rPr>
              <a:t>S.khaladkar</a:t>
            </a:r>
            <a:endParaRPr lang="en-US" sz="3100" b="0" dirty="0">
              <a:solidFill>
                <a:srgbClr val="4EA80A"/>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Data Preprocessing </a:t>
            </a:r>
            <a:endParaRPr lang="en-US" sz="2400" dirty="0">
              <a:latin typeface="Calibri" pitchFamily="34" charset="0"/>
            </a:endParaRPr>
          </a:p>
        </p:txBody>
      </p:sp>
      <p:sp>
        <p:nvSpPr>
          <p:cNvPr id="2" name="Content Placeholder 1"/>
          <p:cNvSpPr>
            <a:spLocks noGrp="1"/>
          </p:cNvSpPr>
          <p:nvPr>
            <p:ph idx="1"/>
          </p:nvPr>
        </p:nvSpPr>
        <p:spPr/>
        <p:txBody>
          <a:bodyPr>
            <a:normAutofit fontScale="85000" lnSpcReduction="20000"/>
          </a:bodyPr>
          <a:lstStyle/>
          <a:p>
            <a:pPr algn="just">
              <a:buNone/>
            </a:pPr>
            <a:r>
              <a:rPr lang="en-US" sz="1800" b="1" dirty="0" smtClean="0">
                <a:latin typeface="Calibri" pitchFamily="34" charset="0"/>
              </a:rPr>
              <a:t>2. After the analyzing data visually Data Cleaning is one of the important steps in EDA. Data  cleaning can be done in many ways. One of them is handling missing values. We Used the various methods such as Handling null values, One-Hot Encoding, Imputation and Scaling of Data Pre-Processing where necessary. </a:t>
            </a:r>
          </a:p>
          <a:p>
            <a:pPr algn="just"/>
            <a:r>
              <a:rPr lang="en-US" sz="1800" b="1" dirty="0" smtClean="0">
                <a:latin typeface="Calibri" pitchFamily="34" charset="0"/>
              </a:rPr>
              <a:t> </a:t>
            </a:r>
            <a:r>
              <a:rPr lang="en-US" sz="1900" dirty="0" smtClean="0">
                <a:latin typeface="Calibri" pitchFamily="34" charset="0"/>
              </a:rPr>
              <a:t>we verify whether  </a:t>
            </a:r>
            <a:r>
              <a:rPr lang="en-US" sz="1900" b="1" dirty="0" smtClean="0">
                <a:latin typeface="Calibri" pitchFamily="34" charset="0"/>
              </a:rPr>
              <a:t>Null values </a:t>
            </a:r>
            <a:r>
              <a:rPr lang="en-US" sz="1900" dirty="0" smtClean="0">
                <a:latin typeface="Calibri" pitchFamily="34" charset="0"/>
              </a:rPr>
              <a:t>are present or not in our data set but no null values present.</a:t>
            </a:r>
          </a:p>
          <a:p>
            <a:pPr algn="just"/>
            <a:r>
              <a:rPr lang="en-US" sz="1800" b="1" dirty="0" smtClean="0">
                <a:latin typeface="Calibri" pitchFamily="34" charset="0"/>
              </a:rPr>
              <a:t> </a:t>
            </a:r>
            <a:r>
              <a:rPr lang="en-US" sz="1900" dirty="0" smtClean="0">
                <a:latin typeface="Calibri" pitchFamily="34" charset="0"/>
              </a:rPr>
              <a:t>we used </a:t>
            </a:r>
            <a:r>
              <a:rPr lang="en-US" sz="1900" b="1" dirty="0" smtClean="0">
                <a:latin typeface="Calibri" pitchFamily="34" charset="0"/>
              </a:rPr>
              <a:t>one hot Encoding</a:t>
            </a:r>
            <a:r>
              <a:rPr lang="en-US" sz="1900" dirty="0" smtClean="0">
                <a:latin typeface="Calibri" pitchFamily="34" charset="0"/>
              </a:rPr>
              <a:t>  it is one method of converting data to prepare it for an algorithm and get a better prediction</a:t>
            </a:r>
            <a:r>
              <a:rPr lang="en-US" sz="2100" dirty="0" smtClean="0">
                <a:latin typeface="Calibri" pitchFamily="34" charset="0"/>
              </a:rPr>
              <a:t>. Some of functions as </a:t>
            </a:r>
            <a:r>
              <a:rPr lang="en-US" sz="2100" dirty="0" err="1" smtClean="0">
                <a:latin typeface="Calibri" pitchFamily="34" charset="0"/>
              </a:rPr>
              <a:t>belows</a:t>
            </a:r>
            <a:r>
              <a:rPr lang="en-US" sz="2100" dirty="0" smtClean="0">
                <a:latin typeface="Calibri" pitchFamily="34" charset="0"/>
              </a:rPr>
              <a:t> </a:t>
            </a:r>
          </a:p>
          <a:p>
            <a:pPr algn="just"/>
            <a:r>
              <a:rPr lang="en-US" sz="1900" b="1" dirty="0" smtClean="0">
                <a:latin typeface="Calibri" pitchFamily="34" charset="0"/>
              </a:rPr>
              <a:t>Imputation </a:t>
            </a:r>
            <a:r>
              <a:rPr lang="en-US" sz="1900" dirty="0" smtClean="0">
                <a:latin typeface="Calibri" pitchFamily="34" charset="0"/>
              </a:rPr>
              <a:t>it replaced missing values by substituting missing data with a different value we checked our dataset  but no values is missing in our dataset.</a:t>
            </a:r>
          </a:p>
          <a:p>
            <a:pPr algn="just"/>
            <a:r>
              <a:rPr lang="en-US" sz="2100" dirty="0" smtClean="0">
                <a:latin typeface="Calibri" pitchFamily="34" charset="0"/>
              </a:rPr>
              <a:t>Feature </a:t>
            </a:r>
            <a:r>
              <a:rPr lang="en-US" sz="2100" b="1" dirty="0" smtClean="0">
                <a:latin typeface="Calibri" pitchFamily="34" charset="0"/>
              </a:rPr>
              <a:t>scaling i</a:t>
            </a:r>
            <a:r>
              <a:rPr lang="en-US" sz="2100" dirty="0" smtClean="0">
                <a:latin typeface="Calibri" pitchFamily="34" charset="0"/>
              </a:rPr>
              <a:t>s a method used to normalize the range of independent variables or features of data. In data processing. </a:t>
            </a:r>
          </a:p>
          <a:p>
            <a:pPr algn="just">
              <a:buNone/>
            </a:pPr>
            <a:endParaRPr lang="en-US" sz="2100" dirty="0" smtClean="0">
              <a:latin typeface="Calibri" pitchFamily="34" charset="0"/>
            </a:endParaRPr>
          </a:p>
          <a:p>
            <a:pPr algn="just">
              <a:buNone/>
            </a:pPr>
            <a:r>
              <a:rPr lang="en-US" sz="2100" dirty="0" smtClean="0">
                <a:latin typeface="Calibri" pitchFamily="34" charset="0"/>
              </a:rPr>
              <a:t> we have listed some of functions below.</a:t>
            </a:r>
            <a:endParaRPr lang="en-US" sz="1900" dirty="0" smtClean="0">
              <a:latin typeface="Calibri" pitchFamily="34" charset="0"/>
            </a:endParaRPr>
          </a:p>
          <a:p>
            <a:pPr algn="just">
              <a:buNone/>
            </a:pPr>
            <a:endParaRPr lang="en-US" sz="2100" b="1" dirty="0" smtClean="0">
              <a:latin typeface="Calibri" pitchFamily="34" charset="0"/>
            </a:endParaRPr>
          </a:p>
          <a:p>
            <a:pPr algn="just">
              <a:buNone/>
            </a:pPr>
            <a:endParaRPr lang="en-US" sz="1800" b="1" dirty="0" smtClean="0">
              <a:latin typeface="Calibri" pitchFamily="34" charset="0"/>
            </a:endParaRPr>
          </a:p>
          <a:p>
            <a:pPr algn="just">
              <a:buNone/>
            </a:pPr>
            <a:endParaRPr lang="en-US" sz="1800" b="1" dirty="0" smtClean="0">
              <a:latin typeface="Calibri" pitchFamily="34" charset="0"/>
            </a:endParaRPr>
          </a:p>
          <a:p>
            <a:pPr algn="just">
              <a:buNone/>
            </a:pPr>
            <a:r>
              <a:rPr lang="en-US" sz="1800" b="1" dirty="0" smtClean="0">
                <a:latin typeface="Calibri" pitchFamily="34" charset="0"/>
              </a:rPr>
              <a:t>      </a:t>
            </a:r>
          </a:p>
          <a:p>
            <a:pPr algn="just">
              <a:buNone/>
            </a:pPr>
            <a:endParaRPr lang="en-US" sz="1800" b="1" dirty="0" smtClean="0">
              <a:latin typeface="Calibri" pitchFamily="34" charset="0"/>
            </a:endParaRPr>
          </a:p>
          <a:p>
            <a:pPr algn="just">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Some of function used</a:t>
            </a:r>
            <a:endParaRPr lang="en-US" sz="2400" dirty="0">
              <a:latin typeface="Calibri" pitchFamily="34" charset="0"/>
            </a:endParaRPr>
          </a:p>
        </p:txBody>
      </p:sp>
      <p:sp>
        <p:nvSpPr>
          <p:cNvPr id="2" name="Content Placeholder 1"/>
          <p:cNvSpPr>
            <a:spLocks noGrp="1"/>
          </p:cNvSpPr>
          <p:nvPr>
            <p:ph idx="1"/>
          </p:nvPr>
        </p:nvSpPr>
        <p:spPr>
          <a:xfrm>
            <a:off x="0" y="1481328"/>
            <a:ext cx="9144000" cy="4525963"/>
          </a:xfrm>
        </p:spPr>
        <p:txBody>
          <a:bodyPr/>
          <a:lstStyle/>
          <a:p>
            <a:r>
              <a:rPr lang="en-US" sz="1800" b="1" dirty="0" err="1" smtClean="0">
                <a:latin typeface="Calibri" pitchFamily="34" charset="0"/>
              </a:rPr>
              <a:t>value_counts</a:t>
            </a:r>
            <a:r>
              <a:rPr lang="en-US" sz="1800" b="1" dirty="0" smtClean="0">
                <a:latin typeface="Calibri" pitchFamily="34" charset="0"/>
              </a:rPr>
              <a:t>()</a:t>
            </a:r>
            <a:r>
              <a:rPr lang="en-US" sz="1800" dirty="0" smtClean="0">
                <a:latin typeface="Calibri" pitchFamily="34" charset="0"/>
              </a:rPr>
              <a:t> Function is used to get a Series containing counts of unique values.</a:t>
            </a:r>
          </a:p>
          <a:p>
            <a:r>
              <a:rPr lang="en-US" sz="1800" b="1" dirty="0" smtClean="0">
                <a:latin typeface="Calibri" pitchFamily="34" charset="0"/>
              </a:rPr>
              <a:t>data.shape</a:t>
            </a:r>
            <a:r>
              <a:rPr lang="en-US" sz="1800" dirty="0" smtClean="0">
                <a:latin typeface="Calibri" pitchFamily="34" charset="0"/>
              </a:rPr>
              <a:t> Find Shape of Our Dataset (Number of Rows And Number of   Columns)</a:t>
            </a:r>
          </a:p>
          <a:p>
            <a:r>
              <a:rPr lang="en-US" sz="1800" b="1" dirty="0" smtClean="0">
                <a:latin typeface="Calibri" pitchFamily="34" charset="0"/>
              </a:rPr>
              <a:t>data.info() G</a:t>
            </a:r>
            <a:r>
              <a:rPr lang="en-US" sz="1800" dirty="0" smtClean="0">
                <a:latin typeface="Calibri" pitchFamily="34" charset="0"/>
              </a:rPr>
              <a:t>et a quick overview of the dataset we use the dataframe </a:t>
            </a:r>
          </a:p>
          <a:p>
            <a:r>
              <a:rPr lang="en-US" sz="1800" b="1" dirty="0" err="1" smtClean="0">
                <a:latin typeface="Calibri" pitchFamily="34" charset="0"/>
              </a:rPr>
              <a:t>data.describe</a:t>
            </a:r>
            <a:r>
              <a:rPr lang="en-US" sz="1800" b="1" dirty="0" smtClean="0">
                <a:latin typeface="Calibri" pitchFamily="34" charset="0"/>
              </a:rPr>
              <a:t>() </a:t>
            </a:r>
            <a:r>
              <a:rPr lang="en-US" sz="1800" dirty="0" smtClean="0">
                <a:latin typeface="Calibri" pitchFamily="34" charset="0"/>
              </a:rPr>
              <a:t>Get Overall Statistics About The Dataset</a:t>
            </a:r>
          </a:p>
          <a:p>
            <a:r>
              <a:rPr lang="en-US" sz="1800" b="1" dirty="0" err="1" smtClean="0">
                <a:latin typeface="Calibri" pitchFamily="34" charset="0"/>
              </a:rPr>
              <a:t>data.head</a:t>
            </a:r>
            <a:r>
              <a:rPr lang="en-US" sz="1800" b="1" dirty="0" smtClean="0">
                <a:latin typeface="Calibri" pitchFamily="34" charset="0"/>
              </a:rPr>
              <a:t>() M</a:t>
            </a:r>
            <a:r>
              <a:rPr lang="en-US" sz="1800" dirty="0" smtClean="0">
                <a:latin typeface="Calibri" pitchFamily="34" charset="0"/>
              </a:rPr>
              <a:t>ethod is used to return top n (5 by default) rows of a data frame or series.</a:t>
            </a:r>
          </a:p>
          <a:p>
            <a:r>
              <a:rPr lang="en-US" sz="1800" b="1" dirty="0" smtClean="0">
                <a:latin typeface="Calibri" pitchFamily="34" charset="0"/>
              </a:rPr>
              <a:t>data["name"].unique</a:t>
            </a:r>
            <a:r>
              <a:rPr lang="en-US" sz="1800" dirty="0" smtClean="0">
                <a:latin typeface="Calibri" pitchFamily="34" charset="0"/>
              </a:rPr>
              <a:t> () The UNIQUE function returns a list of unique values in a list or range.</a:t>
            </a:r>
          </a:p>
          <a:p>
            <a:r>
              <a:rPr lang="en-US" sz="1800" b="1" dirty="0" err="1" smtClean="0">
                <a:latin typeface="Calibri" pitchFamily="34" charset="0"/>
              </a:rPr>
              <a:t>data.dtypes</a:t>
            </a:r>
            <a:r>
              <a:rPr lang="en-US" sz="1800" b="1" dirty="0" smtClean="0">
                <a:latin typeface="Calibri" pitchFamily="34" charset="0"/>
              </a:rPr>
              <a:t> </a:t>
            </a:r>
            <a:r>
              <a:rPr lang="en-US" sz="1800" dirty="0" smtClean="0">
                <a:latin typeface="Calibri" pitchFamily="34" charset="0"/>
              </a:rPr>
              <a:t>describes how the bytes in the fixed-size block of memory corresponding to an array item should be interpreted.</a:t>
            </a:r>
          </a:p>
          <a:p>
            <a:endParaRPr lang="en-US" sz="1800" dirty="0" smtClean="0">
              <a:latin typeface="Calibri" pitchFamily="34" charset="0"/>
            </a:endParaRPr>
          </a:p>
          <a:p>
            <a:endParaRPr lang="en-US" sz="1800" dirty="0" smtClean="0">
              <a:latin typeface="Calibri" pitchFamily="34" charset="0"/>
            </a:endParaRPr>
          </a:p>
          <a:p>
            <a:endParaRPr lang="en-US" sz="1800" dirty="0" smtClean="0">
              <a:latin typeface="Calibri" pitchFamily="34" charset="0"/>
            </a:endParaRP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Preprocessing</a:t>
            </a:r>
            <a:endParaRPr lang="en-US" dirty="0"/>
          </a:p>
        </p:txBody>
      </p:sp>
      <p:sp>
        <p:nvSpPr>
          <p:cNvPr id="2" name="Content Placeholder 1"/>
          <p:cNvSpPr>
            <a:spLocks noGrp="1"/>
          </p:cNvSpPr>
          <p:nvPr>
            <p:ph idx="1"/>
          </p:nvPr>
        </p:nvSpPr>
        <p:spPr/>
        <p:txBody>
          <a:bodyPr/>
          <a:lstStyle/>
          <a:p>
            <a:r>
              <a:rPr lang="en-US" sz="1800" dirty="0" smtClean="0">
                <a:latin typeface="Calibri" pitchFamily="34" charset="0"/>
              </a:rPr>
              <a:t>There is no duplicate or missing values of the overall statistics of data.</a:t>
            </a:r>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609600" y="2133600"/>
            <a:ext cx="7848600" cy="3505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Data Preprocessing</a:t>
            </a:r>
            <a:endParaRPr lang="en-US" sz="2400" dirty="0">
              <a:latin typeface="Calibri" pitchFamily="34" charset="0"/>
            </a:endParaRPr>
          </a:p>
        </p:txBody>
      </p:sp>
      <p:pic>
        <p:nvPicPr>
          <p:cNvPr id="4" name="Picture 4"/>
          <p:cNvPicPr>
            <a:picLocks noGrp="1" noChangeAspect="1" noChangeArrowheads="1"/>
          </p:cNvPicPr>
          <p:nvPr>
            <p:ph idx="1"/>
          </p:nvPr>
        </p:nvPicPr>
        <p:blipFill>
          <a:blip r:embed="rId2"/>
          <a:srcRect/>
          <a:stretch>
            <a:fillRect/>
          </a:stretch>
        </p:blipFill>
        <p:spPr bwMode="auto">
          <a:xfrm>
            <a:off x="304800" y="1524000"/>
            <a:ext cx="8534400" cy="2219325"/>
          </a:xfrm>
          <a:prstGeom prst="rect">
            <a:avLst/>
          </a:prstGeom>
          <a:noFill/>
          <a:ln w="9525">
            <a:noFill/>
            <a:miter lim="800000"/>
            <a:headEnd/>
            <a:tailEnd/>
          </a:ln>
          <a:effectLst/>
        </p:spPr>
      </p:pic>
      <p:pic>
        <p:nvPicPr>
          <p:cNvPr id="6146" name="Picture 2"/>
          <p:cNvPicPr>
            <a:picLocks noChangeAspect="1" noChangeArrowheads="1"/>
          </p:cNvPicPr>
          <p:nvPr/>
        </p:nvPicPr>
        <p:blipFill>
          <a:blip r:embed="rId3"/>
          <a:srcRect/>
          <a:stretch>
            <a:fillRect/>
          </a:stretch>
        </p:blipFill>
        <p:spPr bwMode="auto">
          <a:xfrm>
            <a:off x="152400" y="3924300"/>
            <a:ext cx="8991600" cy="27051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Data Preprocessing</a:t>
            </a:r>
            <a:endParaRPr lang="en-US" sz="2400" dirty="0">
              <a:latin typeface="Calibri" pitchFamily="34" charset="0"/>
            </a:endParaRPr>
          </a:p>
        </p:txBody>
      </p:sp>
      <p:sp>
        <p:nvSpPr>
          <p:cNvPr id="2" name="Content Placeholder 1"/>
          <p:cNvSpPr>
            <a:spLocks noGrp="1"/>
          </p:cNvSpPr>
          <p:nvPr>
            <p:ph idx="1"/>
          </p:nvPr>
        </p:nvSpPr>
        <p:spPr/>
        <p:txBody>
          <a:bodyPr/>
          <a:lstStyle/>
          <a:p>
            <a:r>
              <a:rPr lang="en-US" sz="1800" dirty="0" smtClean="0">
                <a:latin typeface="Calibri" pitchFamily="34" charset="0"/>
              </a:rPr>
              <a:t>Outliers and inconsistent data points often tend to disturb the model’s overall learning, leading to false predictions.</a:t>
            </a:r>
          </a:p>
          <a:p>
            <a:endParaRPr lang="en-US" dirty="0"/>
          </a:p>
        </p:txBody>
      </p:sp>
      <p:pic>
        <p:nvPicPr>
          <p:cNvPr id="5123" name="Picture 3"/>
          <p:cNvPicPr>
            <a:picLocks noChangeAspect="1" noChangeArrowheads="1"/>
          </p:cNvPicPr>
          <p:nvPr/>
        </p:nvPicPr>
        <p:blipFill>
          <a:blip r:embed="rId2"/>
          <a:srcRect/>
          <a:stretch>
            <a:fillRect/>
          </a:stretch>
        </p:blipFill>
        <p:spPr bwMode="auto">
          <a:xfrm>
            <a:off x="457200" y="2133600"/>
            <a:ext cx="8153400" cy="3733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solidFill>
                  <a:schemeClr val="accent4">
                    <a:lumMod val="75000"/>
                  </a:schemeClr>
                </a:solidFill>
                <a:latin typeface="Calibri" pitchFamily="34" charset="0"/>
              </a:rPr>
              <a:t>Exploratory data analysis (EDA) and Graphical Analysis</a:t>
            </a:r>
            <a:endParaRPr lang="en-US" sz="2000" dirty="0">
              <a:solidFill>
                <a:schemeClr val="accent4">
                  <a:lumMod val="75000"/>
                </a:schemeClr>
              </a:solidFill>
              <a:latin typeface="Calibri" pitchFamily="34" charset="0"/>
            </a:endParaRPr>
          </a:p>
        </p:txBody>
      </p:sp>
      <p:sp>
        <p:nvSpPr>
          <p:cNvPr id="2" name="Content Placeholder 1"/>
          <p:cNvSpPr>
            <a:spLocks noGrp="1"/>
          </p:cNvSpPr>
          <p:nvPr>
            <p:ph idx="1"/>
          </p:nvPr>
        </p:nvSpPr>
        <p:spPr/>
        <p:txBody>
          <a:bodyPr>
            <a:normAutofit/>
          </a:bodyPr>
          <a:lstStyle/>
          <a:p>
            <a:r>
              <a:rPr lang="en-US" sz="1800" dirty="0" smtClean="0">
                <a:latin typeface="Calibri" pitchFamily="34" charset="0"/>
              </a:rPr>
              <a:t>EDA Is A Data Analytics Process To Understand The Data In Depth And Learn The Different Data Characteristics, Often With Visual Means. </a:t>
            </a:r>
          </a:p>
          <a:p>
            <a:pPr>
              <a:buNone/>
            </a:pPr>
            <a:endParaRPr lang="en-US" sz="1800" dirty="0" smtClean="0">
              <a:latin typeface="Calibri" pitchFamily="34" charset="0"/>
            </a:endParaRPr>
          </a:p>
          <a:p>
            <a:r>
              <a:rPr lang="en-US" sz="1800" dirty="0" smtClean="0">
                <a:latin typeface="Calibri" pitchFamily="34" charset="0"/>
              </a:rPr>
              <a:t>Graphical Data Analysis Is Useful For Data Cleaning, Exploring Data Structure,</a:t>
            </a:r>
          </a:p>
          <a:p>
            <a:pPr>
              <a:buNone/>
            </a:pPr>
            <a:r>
              <a:rPr lang="en-US" sz="1800" dirty="0" smtClean="0">
                <a:latin typeface="Calibri" pitchFamily="34" charset="0"/>
              </a:rPr>
              <a:t>     Detecting Outliers And Unusual Groups, Identifying Trends And Clusters, Spotting Local Patterns, Evaluating </a:t>
            </a:r>
            <a:r>
              <a:rPr lang="en-US" sz="1800" dirty="0" err="1" smtClean="0">
                <a:latin typeface="Calibri" pitchFamily="34" charset="0"/>
              </a:rPr>
              <a:t>Modelling</a:t>
            </a:r>
            <a:r>
              <a:rPr lang="en-US" sz="1800" dirty="0" smtClean="0">
                <a:latin typeface="Calibri" pitchFamily="34" charset="0"/>
              </a:rPr>
              <a:t> Output, And Presenting Results.</a:t>
            </a:r>
          </a:p>
          <a:p>
            <a:pPr>
              <a:buNone/>
            </a:pPr>
            <a:r>
              <a:rPr lang="en-US" sz="1800" dirty="0" smtClean="0">
                <a:latin typeface="Calibri" pitchFamily="34" charset="0"/>
              </a:rPr>
              <a:t> </a:t>
            </a:r>
          </a:p>
          <a:p>
            <a:r>
              <a:rPr lang="en-US" sz="1800" dirty="0" smtClean="0">
                <a:latin typeface="Calibri" pitchFamily="34" charset="0"/>
              </a:rPr>
              <a:t>We understand &amp; explore the fruitful details from drawing our dataset graphs for easy and quick understanding of complete dataset meanings for easy decision making  by visualization only.</a:t>
            </a:r>
          </a:p>
          <a:p>
            <a:r>
              <a:rPr lang="en-US" sz="1800" dirty="0" smtClean="0">
                <a:latin typeface="Calibri" pitchFamily="34" charset="0"/>
              </a:rPr>
              <a:t>We have given some of examples below.</a:t>
            </a:r>
            <a:endParaRPr lang="en-US" sz="1800"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List Of Some Chart Prepared </a:t>
            </a:r>
            <a:endParaRPr lang="en-US" sz="2400" dirty="0">
              <a:latin typeface="Calibri" pitchFamily="34" charset="0"/>
            </a:endParaRPr>
          </a:p>
        </p:txBody>
      </p:sp>
      <p:sp>
        <p:nvSpPr>
          <p:cNvPr id="2" name="Content Placeholder 1"/>
          <p:cNvSpPr>
            <a:spLocks noGrp="1"/>
          </p:cNvSpPr>
          <p:nvPr>
            <p:ph idx="1"/>
          </p:nvPr>
        </p:nvSpPr>
        <p:spPr/>
        <p:txBody>
          <a:bodyPr/>
          <a:lstStyle/>
          <a:p>
            <a:r>
              <a:rPr lang="en-US" sz="1800" dirty="0" smtClean="0"/>
              <a:t>Year </a:t>
            </a:r>
            <a:r>
              <a:rPr lang="en-US" sz="1800" dirty="0" err="1" smtClean="0"/>
              <a:t>vs</a:t>
            </a:r>
            <a:r>
              <a:rPr lang="en-US" sz="1800" dirty="0" smtClean="0"/>
              <a:t> Counts(vertical and horizontal bar graph)</a:t>
            </a:r>
          </a:p>
          <a:p>
            <a:r>
              <a:rPr lang="en-US" sz="1800" dirty="0" smtClean="0"/>
              <a:t>Year </a:t>
            </a:r>
            <a:r>
              <a:rPr lang="en-US" sz="1800" dirty="0" err="1" smtClean="0"/>
              <a:t>vs</a:t>
            </a:r>
            <a:r>
              <a:rPr lang="en-US" sz="1800" dirty="0" smtClean="0"/>
              <a:t> Year Category Counts</a:t>
            </a:r>
          </a:p>
          <a:p>
            <a:r>
              <a:rPr lang="en-US" sz="1800" dirty="0" smtClean="0"/>
              <a:t>Selling Price </a:t>
            </a:r>
            <a:r>
              <a:rPr lang="en-US" sz="1800" dirty="0" err="1" smtClean="0"/>
              <a:t>vs</a:t>
            </a:r>
            <a:r>
              <a:rPr lang="en-US" sz="1800" dirty="0" smtClean="0"/>
              <a:t> Counts</a:t>
            </a:r>
          </a:p>
          <a:p>
            <a:r>
              <a:rPr lang="en-US" sz="1800" dirty="0" smtClean="0"/>
              <a:t>Fuel </a:t>
            </a:r>
            <a:r>
              <a:rPr lang="en-US" sz="1800" dirty="0" err="1" smtClean="0"/>
              <a:t>vs</a:t>
            </a:r>
            <a:r>
              <a:rPr lang="en-US" sz="1800" dirty="0" smtClean="0"/>
              <a:t> Counts</a:t>
            </a:r>
          </a:p>
          <a:p>
            <a:r>
              <a:rPr lang="en-US" sz="1800" dirty="0" smtClean="0"/>
              <a:t>Seller </a:t>
            </a:r>
            <a:r>
              <a:rPr lang="en-US" sz="1800" dirty="0" err="1" smtClean="0"/>
              <a:t>vs</a:t>
            </a:r>
            <a:r>
              <a:rPr lang="en-US" sz="1800" dirty="0" smtClean="0"/>
              <a:t> Counts</a:t>
            </a:r>
          </a:p>
          <a:p>
            <a:r>
              <a:rPr lang="en-US" sz="1800" dirty="0" smtClean="0"/>
              <a:t>Transmission Counts Percentage Distribution</a:t>
            </a:r>
          </a:p>
          <a:p>
            <a:r>
              <a:rPr lang="en-US" sz="1800" dirty="0" smtClean="0"/>
              <a:t>Km Driven </a:t>
            </a:r>
            <a:r>
              <a:rPr lang="en-US" sz="1800" dirty="0" err="1" smtClean="0"/>
              <a:t>vs</a:t>
            </a:r>
            <a:r>
              <a:rPr lang="en-US" sz="1800" dirty="0" smtClean="0"/>
              <a:t> Counts</a:t>
            </a:r>
          </a:p>
          <a:p>
            <a:r>
              <a:rPr lang="en-US" sz="1800" dirty="0" smtClean="0"/>
              <a:t>Seller </a:t>
            </a:r>
            <a:r>
              <a:rPr lang="en-US" sz="1800" dirty="0" err="1" smtClean="0"/>
              <a:t>vs</a:t>
            </a:r>
            <a:r>
              <a:rPr lang="en-US" sz="1800" dirty="0" smtClean="0"/>
              <a:t> Seller Type Counts</a:t>
            </a:r>
          </a:p>
          <a:p>
            <a:r>
              <a:rPr lang="en-US" sz="1800" dirty="0" smtClean="0"/>
              <a:t>Owner </a:t>
            </a:r>
            <a:r>
              <a:rPr lang="en-US" sz="1800" dirty="0" err="1" smtClean="0"/>
              <a:t>vs</a:t>
            </a:r>
            <a:r>
              <a:rPr lang="en-US" sz="1800" dirty="0" smtClean="0"/>
              <a:t> Owner Category Counts</a:t>
            </a:r>
          </a:p>
          <a:p>
            <a:r>
              <a:rPr lang="en-US" sz="1800" dirty="0" smtClean="0"/>
              <a:t>Mean price of car on various </a:t>
            </a:r>
            <a:r>
              <a:rPr lang="en-US" sz="1800" dirty="0" err="1" smtClean="0"/>
              <a:t>Atributes</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1000" y="0"/>
            <a:ext cx="3514725" cy="2971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267200" y="0"/>
            <a:ext cx="4248150" cy="29622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8600" y="3124200"/>
            <a:ext cx="3971925" cy="27725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343400" y="3048000"/>
            <a:ext cx="4248150" cy="28003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304800"/>
            <a:ext cx="4343400" cy="293055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800600" y="304801"/>
            <a:ext cx="3886200" cy="2923172"/>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990600" y="3505200"/>
            <a:ext cx="3333750" cy="23526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4800600" y="3505200"/>
            <a:ext cx="4143375" cy="287463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304800" y="381000"/>
            <a:ext cx="3914775" cy="2667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800600" y="228600"/>
            <a:ext cx="3810000" cy="2667000"/>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381000" y="3429000"/>
            <a:ext cx="3810000" cy="2667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810125" y="2933700"/>
            <a:ext cx="4333875" cy="3924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20040"/>
            <a:ext cx="7239000" cy="670560"/>
          </a:xfrm>
        </p:spPr>
        <p:txBody>
          <a:bodyPr>
            <a:normAutofit/>
          </a:bodyPr>
          <a:lstStyle/>
          <a:p>
            <a:r>
              <a:rPr lang="en-US" sz="2400" dirty="0" smtClean="0">
                <a:latin typeface="Calibri" pitchFamily="34" charset="0"/>
              </a:rPr>
              <a:t>Contents</a:t>
            </a:r>
            <a:endParaRPr lang="en-US" sz="2400" dirty="0">
              <a:latin typeface="Calibri" pitchFamily="34" charset="0"/>
            </a:endParaRPr>
          </a:p>
        </p:txBody>
      </p:sp>
      <p:sp>
        <p:nvSpPr>
          <p:cNvPr id="2" name="Content Placeholder 1"/>
          <p:cNvSpPr>
            <a:spLocks noGrp="1"/>
          </p:cNvSpPr>
          <p:nvPr>
            <p:ph idx="1"/>
          </p:nvPr>
        </p:nvSpPr>
        <p:spPr>
          <a:xfrm>
            <a:off x="457200" y="1219200"/>
            <a:ext cx="8229600" cy="4788091"/>
          </a:xfrm>
        </p:spPr>
        <p:txBody>
          <a:bodyPr>
            <a:normAutofit/>
          </a:bodyPr>
          <a:lstStyle/>
          <a:p>
            <a:pPr>
              <a:buFont typeface="Wingdings" pitchFamily="2" charset="2"/>
              <a:buChar char="v"/>
            </a:pPr>
            <a:r>
              <a:rPr lang="en-US" sz="1800" dirty="0" smtClean="0">
                <a:latin typeface="Calibri" pitchFamily="34" charset="0"/>
              </a:rPr>
              <a:t>Introduction</a:t>
            </a:r>
          </a:p>
          <a:p>
            <a:pPr>
              <a:buFont typeface="Wingdings" pitchFamily="2" charset="2"/>
              <a:buChar char="v"/>
            </a:pPr>
            <a:r>
              <a:rPr lang="en-US" sz="1800" dirty="0" smtClean="0">
                <a:latin typeface="Calibri" pitchFamily="34" charset="0"/>
              </a:rPr>
              <a:t>Data Cleaning</a:t>
            </a:r>
          </a:p>
          <a:p>
            <a:pPr>
              <a:buFont typeface="Wingdings" pitchFamily="2" charset="2"/>
              <a:buChar char="v"/>
            </a:pPr>
            <a:r>
              <a:rPr lang="en-US" sz="1800" dirty="0" smtClean="0">
                <a:latin typeface="Calibri" pitchFamily="34" charset="0"/>
              </a:rPr>
              <a:t>Data Preprocessing</a:t>
            </a:r>
          </a:p>
          <a:p>
            <a:pPr>
              <a:buFont typeface="Wingdings" pitchFamily="2" charset="2"/>
              <a:buChar char="v"/>
            </a:pPr>
            <a:r>
              <a:rPr lang="en-US" sz="1800" dirty="0" smtClean="0">
                <a:latin typeface="Calibri" pitchFamily="34" charset="0"/>
              </a:rPr>
              <a:t>Exploratory Data Analysis</a:t>
            </a:r>
          </a:p>
          <a:p>
            <a:pPr>
              <a:buFont typeface="Wingdings" pitchFamily="2" charset="2"/>
              <a:buChar char="v"/>
            </a:pPr>
            <a:r>
              <a:rPr lang="en-US" sz="1800" dirty="0" smtClean="0">
                <a:latin typeface="Calibri" pitchFamily="34" charset="0"/>
              </a:rPr>
              <a:t>Graphs Plotting For Relationships In The Data</a:t>
            </a:r>
          </a:p>
          <a:p>
            <a:pPr>
              <a:buFont typeface="Wingdings" pitchFamily="2" charset="2"/>
              <a:buChar char="v"/>
            </a:pPr>
            <a:r>
              <a:rPr lang="en-US" sz="1800" dirty="0" smtClean="0">
                <a:latin typeface="Calibri" pitchFamily="34" charset="0"/>
              </a:rPr>
              <a:t>Data Preparation For Machine Learning Model</a:t>
            </a:r>
          </a:p>
          <a:p>
            <a:pPr>
              <a:buFont typeface="Wingdings" pitchFamily="2" charset="2"/>
              <a:buChar char="v"/>
            </a:pPr>
            <a:r>
              <a:rPr lang="en-US" sz="1800" dirty="0" smtClean="0">
                <a:latin typeface="Calibri" pitchFamily="34" charset="0"/>
              </a:rPr>
              <a:t>Design Machine Learning Model</a:t>
            </a:r>
          </a:p>
          <a:p>
            <a:pPr>
              <a:buFont typeface="Wingdings" pitchFamily="2" charset="2"/>
              <a:buChar char="v"/>
            </a:pPr>
            <a:r>
              <a:rPr lang="en-US" sz="1800" dirty="0" smtClean="0">
                <a:latin typeface="Calibri" pitchFamily="34" charset="0"/>
              </a:rPr>
              <a:t>Predication using Machine Learning</a:t>
            </a:r>
          </a:p>
          <a:p>
            <a:pPr>
              <a:buFont typeface="Wingdings" pitchFamily="2" charset="2"/>
              <a:buChar char="v"/>
            </a:pPr>
            <a:r>
              <a:rPr lang="en-US" sz="1800" dirty="0" smtClean="0">
                <a:latin typeface="Calibri" pitchFamily="34" charset="0"/>
              </a:rPr>
              <a:t>User Interface For Input And Display The Output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400" dirty="0" smtClean="0">
                <a:latin typeface="Calibri" pitchFamily="34" charset="0"/>
              </a:rPr>
              <a:t/>
            </a:r>
            <a:br>
              <a:rPr lang="en-US" sz="2400" dirty="0" smtClean="0">
                <a:latin typeface="Calibri" pitchFamily="34" charset="0"/>
              </a:rPr>
            </a:br>
            <a:r>
              <a:rPr lang="en-US" sz="2400" dirty="0" smtClean="0">
                <a:latin typeface="Calibri" pitchFamily="34" charset="0"/>
              </a:rPr>
              <a:t>3.Prepare the Data for Machine Learning modeling.</a:t>
            </a:r>
            <a:r>
              <a:rPr lang="en-US" dirty="0" smtClean="0">
                <a:latin typeface="Calibri" pitchFamily="34" charset="0"/>
              </a:rPr>
              <a:t/>
            </a:r>
            <a:br>
              <a:rPr lang="en-US" dirty="0" smtClean="0">
                <a:latin typeface="Calibri" pitchFamily="34" charset="0"/>
              </a:rPr>
            </a:br>
            <a:endParaRPr lang="en-US" dirty="0"/>
          </a:p>
        </p:txBody>
      </p:sp>
      <p:sp>
        <p:nvSpPr>
          <p:cNvPr id="2" name="Content Placeholder 1"/>
          <p:cNvSpPr>
            <a:spLocks noGrp="1"/>
          </p:cNvSpPr>
          <p:nvPr>
            <p:ph idx="1"/>
          </p:nvPr>
        </p:nvSpPr>
        <p:spPr/>
        <p:txBody>
          <a:bodyPr>
            <a:normAutofit fontScale="85000" lnSpcReduction="20000"/>
          </a:bodyPr>
          <a:lstStyle/>
          <a:p>
            <a:pPr algn="just"/>
            <a:r>
              <a:rPr lang="en-US" sz="1800" dirty="0" smtClean="0">
                <a:latin typeface="Calibri" pitchFamily="34" charset="0"/>
              </a:rPr>
              <a:t>Machine learning and data preprocessing </a:t>
            </a:r>
            <a:r>
              <a:rPr lang="en-US" sz="1800" dirty="0" err="1" smtClean="0">
                <a:latin typeface="Calibri" pitchFamily="34" charset="0"/>
              </a:rPr>
              <a:t>isThe</a:t>
            </a:r>
            <a:r>
              <a:rPr lang="en-US" sz="1800" dirty="0" smtClean="0">
                <a:latin typeface="Calibri" pitchFamily="34" charset="0"/>
              </a:rPr>
              <a:t> process of transforming raw data so that data scientists and analysts can run it through machine learning algorithms to uncover insights or make predictions</a:t>
            </a:r>
          </a:p>
          <a:p>
            <a:pPr algn="just"/>
            <a:r>
              <a:rPr lang="en-US" sz="1800" dirty="0" smtClean="0">
                <a:latin typeface="Calibri" pitchFamily="34" charset="0"/>
              </a:rPr>
              <a:t>store Feature Matrix In X and Response(Target) In Vector y</a:t>
            </a:r>
          </a:p>
          <a:p>
            <a:pPr algn="just">
              <a:buNone/>
            </a:pPr>
            <a:r>
              <a:rPr lang="en-US" sz="1800" b="1" dirty="0" smtClean="0">
                <a:latin typeface="Calibri" pitchFamily="34" charset="0"/>
              </a:rPr>
              <a:t>      X = </a:t>
            </a:r>
            <a:r>
              <a:rPr lang="en-US" sz="1800" b="1" dirty="0" err="1" smtClean="0">
                <a:latin typeface="Calibri" pitchFamily="34" charset="0"/>
              </a:rPr>
              <a:t>data.drop</a:t>
            </a:r>
            <a:r>
              <a:rPr lang="en-US" sz="1800" b="1" dirty="0" smtClean="0">
                <a:latin typeface="Calibri" pitchFamily="34" charset="0"/>
              </a:rPr>
              <a:t>(['</a:t>
            </a:r>
            <a:r>
              <a:rPr lang="en-US" sz="1800" b="1" dirty="0" err="1" smtClean="0">
                <a:latin typeface="Calibri" pitchFamily="34" charset="0"/>
              </a:rPr>
              <a:t>name','selling_price</a:t>
            </a:r>
            <a:r>
              <a:rPr lang="en-US" sz="1800" b="1" dirty="0" smtClean="0">
                <a:latin typeface="Calibri" pitchFamily="34" charset="0"/>
              </a:rPr>
              <a:t>'],axis=1)</a:t>
            </a:r>
          </a:p>
          <a:p>
            <a:pPr algn="just">
              <a:buNone/>
            </a:pPr>
            <a:r>
              <a:rPr lang="en-US" sz="1800" b="1" dirty="0" smtClean="0">
                <a:latin typeface="Calibri" pitchFamily="34" charset="0"/>
              </a:rPr>
              <a:t>      y = data['</a:t>
            </a:r>
            <a:r>
              <a:rPr lang="en-US" sz="1800" b="1" dirty="0" err="1" smtClean="0">
                <a:latin typeface="Calibri" pitchFamily="34" charset="0"/>
              </a:rPr>
              <a:t>selling_price</a:t>
            </a:r>
            <a:r>
              <a:rPr lang="en-US" sz="1800" b="1" dirty="0" smtClean="0">
                <a:latin typeface="Calibri" pitchFamily="34" charset="0"/>
              </a:rPr>
              <a:t>']</a:t>
            </a:r>
          </a:p>
          <a:p>
            <a:pPr algn="just"/>
            <a:r>
              <a:rPr lang="en-US" sz="1800" dirty="0" smtClean="0">
                <a:latin typeface="Calibri" pitchFamily="34" charset="0"/>
              </a:rPr>
              <a:t>The drop() method removes the specified row or column.</a:t>
            </a:r>
          </a:p>
          <a:p>
            <a:pPr algn="just"/>
            <a:r>
              <a:rPr lang="en-US" sz="1800" dirty="0" smtClean="0">
                <a:latin typeface="Calibri" pitchFamily="34" charset="0"/>
              </a:rPr>
              <a:t>By specifying the column axis (axis='columns'), the drop() method removes the specified column.</a:t>
            </a:r>
          </a:p>
          <a:p>
            <a:pPr algn="just"/>
            <a:r>
              <a:rPr lang="en-US" sz="1800" dirty="0" smtClean="0">
                <a:latin typeface="Calibri" pitchFamily="34" charset="0"/>
              </a:rPr>
              <a:t>By specifying the row axis (axis='index'), the drop() method removes the specified row.</a:t>
            </a:r>
          </a:p>
          <a:p>
            <a:pPr algn="just">
              <a:buNone/>
            </a:pPr>
            <a:r>
              <a:rPr lang="en-US" sz="1900" b="1" dirty="0" smtClean="0">
                <a:latin typeface="Calibri" pitchFamily="34" charset="0"/>
              </a:rPr>
              <a:t>    from sklearn.model_selection import </a:t>
            </a:r>
            <a:r>
              <a:rPr lang="en-US" sz="1900" b="1" dirty="0" err="1" smtClean="0">
                <a:latin typeface="Calibri" pitchFamily="34" charset="0"/>
              </a:rPr>
              <a:t>train_test_split</a:t>
            </a:r>
            <a:endParaRPr lang="en-US" sz="1900" b="1" dirty="0" smtClean="0">
              <a:latin typeface="Calibri" pitchFamily="34" charset="0"/>
            </a:endParaRPr>
          </a:p>
          <a:p>
            <a:pPr algn="just">
              <a:buNone/>
            </a:pPr>
            <a:r>
              <a:rPr lang="en-US" sz="1900" b="1" dirty="0" smtClean="0">
                <a:latin typeface="Calibri" pitchFamily="34" charset="0"/>
              </a:rPr>
              <a:t>     X_train,X_test,y_train,y_test=</a:t>
            </a:r>
            <a:r>
              <a:rPr lang="en-US" sz="1900" b="1" dirty="0" err="1" smtClean="0">
                <a:latin typeface="Calibri" pitchFamily="34" charset="0"/>
              </a:rPr>
              <a:t>train_test_split</a:t>
            </a:r>
            <a:r>
              <a:rPr lang="en-US" sz="1900" b="1" dirty="0" smtClean="0">
                <a:latin typeface="Calibri" pitchFamily="34" charset="0"/>
              </a:rPr>
              <a:t>(</a:t>
            </a:r>
            <a:r>
              <a:rPr lang="en-US" sz="1900" b="1" dirty="0" err="1" smtClean="0">
                <a:latin typeface="Calibri" pitchFamily="34" charset="0"/>
              </a:rPr>
              <a:t>X,y,test_size</a:t>
            </a:r>
            <a:r>
              <a:rPr lang="en-US" sz="1900" b="1" dirty="0" smtClean="0">
                <a:latin typeface="Calibri" pitchFamily="34" charset="0"/>
              </a:rPr>
              <a:t>=0.20,random_state=42)</a:t>
            </a:r>
          </a:p>
          <a:p>
            <a:pPr algn="just">
              <a:buNone/>
            </a:pPr>
            <a:endParaRPr lang="en-US" sz="1800" dirty="0" smtClean="0">
              <a:latin typeface="Calibri" pitchFamily="34" charset="0"/>
            </a:endParaRPr>
          </a:p>
          <a:p>
            <a:pPr algn="just"/>
            <a:r>
              <a:rPr lang="en-US" sz="1800" dirty="0" err="1" smtClean="0">
                <a:latin typeface="Calibri" pitchFamily="34" charset="0"/>
              </a:rPr>
              <a:t>x_train</a:t>
            </a:r>
            <a:r>
              <a:rPr lang="en-US" sz="1800" dirty="0" smtClean="0">
                <a:latin typeface="Calibri" pitchFamily="34" charset="0"/>
              </a:rPr>
              <a:t> : The training part of the first sequence ( x ) </a:t>
            </a:r>
          </a:p>
          <a:p>
            <a:pPr algn="just"/>
            <a:r>
              <a:rPr lang="en-US" sz="1800" dirty="0" err="1" smtClean="0">
                <a:latin typeface="Calibri" pitchFamily="34" charset="0"/>
              </a:rPr>
              <a:t>x_test</a:t>
            </a:r>
            <a:r>
              <a:rPr lang="en-US" sz="1800" dirty="0" smtClean="0">
                <a:latin typeface="Calibri" pitchFamily="34" charset="0"/>
              </a:rPr>
              <a:t> : The test part of the first sequence ( x )</a:t>
            </a:r>
          </a:p>
          <a:p>
            <a:pPr algn="just"/>
            <a:r>
              <a:rPr lang="en-US" sz="1800" dirty="0" smtClean="0">
                <a:latin typeface="Calibri" pitchFamily="34" charset="0"/>
              </a:rPr>
              <a:t> y_train : The training part of the second sequence ( y )</a:t>
            </a:r>
          </a:p>
          <a:p>
            <a:pPr algn="just"/>
            <a:r>
              <a:rPr lang="en-US" sz="1800" dirty="0" smtClean="0">
                <a:latin typeface="Calibri" pitchFamily="34" charset="0"/>
              </a:rPr>
              <a:t> </a:t>
            </a:r>
            <a:r>
              <a:rPr lang="en-US" sz="1800" dirty="0" err="1" smtClean="0">
                <a:latin typeface="Calibri" pitchFamily="34" charset="0"/>
              </a:rPr>
              <a:t>y_test</a:t>
            </a:r>
            <a:r>
              <a:rPr lang="en-US" sz="1800" dirty="0" smtClean="0">
                <a:latin typeface="Calibri" pitchFamily="34" charset="0"/>
              </a:rPr>
              <a:t> : The test part of the second sequence ( y )</a:t>
            </a:r>
          </a:p>
          <a:p>
            <a:pPr>
              <a:buNone/>
            </a:pPr>
            <a:endParaRPr lang="en-US" sz="1800" dirty="0" smtClean="0"/>
          </a:p>
          <a:p>
            <a:pPr>
              <a:buNone/>
            </a:pPr>
            <a:endParaRPr lang="en-US" sz="1800" dirty="0" smtClean="0">
              <a:latin typeface="Calibri" pitchFamily="34" charset="0"/>
            </a:endParaRPr>
          </a:p>
          <a:p>
            <a:pPr>
              <a:buNone/>
            </a:pPr>
            <a:endParaRPr lang="en-US" sz="1800"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554162"/>
          </a:xfrm>
        </p:spPr>
        <p:txBody>
          <a:bodyPr>
            <a:normAutofit fontScale="90000"/>
          </a:bodyPr>
          <a:lstStyle/>
          <a:p>
            <a:r>
              <a:rPr lang="en-US" sz="2400" dirty="0" smtClean="0"/>
              <a:t/>
            </a:r>
            <a:br>
              <a:rPr lang="en-US" sz="2400" dirty="0" smtClean="0"/>
            </a:br>
            <a:r>
              <a:rPr lang="en-US" sz="2400" dirty="0" smtClean="0"/>
              <a:t/>
            </a:r>
            <a:br>
              <a:rPr lang="en-US" sz="2400" dirty="0" smtClean="0"/>
            </a:br>
            <a:r>
              <a:rPr lang="en-US" sz="2700" dirty="0" smtClean="0">
                <a:latin typeface="Calibri" pitchFamily="34" charset="0"/>
              </a:rPr>
              <a:t>4.Apply various Machine Learning techniques such as Regression or classification ,Bagging, Ensemble techniques and find out the best model using various Machine Learning model evaluation metrics.</a:t>
            </a:r>
            <a:r>
              <a:rPr lang="en-US" sz="2400" dirty="0" smtClean="0"/>
              <a:t/>
            </a:r>
            <a:br>
              <a:rPr lang="en-US" sz="2400" dirty="0" smtClean="0"/>
            </a:br>
            <a:r>
              <a:rPr lang="en-US" sz="2400" dirty="0" smtClean="0">
                <a:latin typeface="Calibri" pitchFamily="34" charset="0"/>
              </a:rPr>
              <a:t/>
            </a:r>
            <a:br>
              <a:rPr lang="en-US" sz="2400" dirty="0" smtClean="0">
                <a:latin typeface="Calibri" pitchFamily="34" charset="0"/>
              </a:rPr>
            </a:br>
            <a:endParaRPr lang="en-US" sz="2400" dirty="0">
              <a:latin typeface="Calibri" pitchFamily="34" charset="0"/>
            </a:endParaRPr>
          </a:p>
        </p:txBody>
      </p:sp>
      <p:sp>
        <p:nvSpPr>
          <p:cNvPr id="2" name="Content Placeholder 1"/>
          <p:cNvSpPr>
            <a:spLocks noGrp="1"/>
          </p:cNvSpPr>
          <p:nvPr>
            <p:ph idx="1"/>
          </p:nvPr>
        </p:nvSpPr>
        <p:spPr>
          <a:xfrm>
            <a:off x="457200" y="2057400"/>
            <a:ext cx="8229600" cy="3949891"/>
          </a:xfrm>
        </p:spPr>
        <p:txBody>
          <a:bodyPr>
            <a:normAutofit lnSpcReduction="10000"/>
          </a:bodyPr>
          <a:lstStyle/>
          <a:p>
            <a:pPr>
              <a:buFont typeface="Wingdings" pitchFamily="2" charset="2"/>
              <a:buChar char="Ø"/>
            </a:pPr>
            <a:r>
              <a:rPr lang="en-US" sz="1800" dirty="0" smtClean="0">
                <a:latin typeface="Calibri" pitchFamily="34" charset="0"/>
              </a:rPr>
              <a:t>Machine learning techniques -Import The models</a:t>
            </a:r>
          </a:p>
          <a:p>
            <a:pPr>
              <a:buNone/>
            </a:pPr>
            <a:r>
              <a:rPr lang="en-US" sz="1800" b="1" dirty="0" smtClean="0">
                <a:latin typeface="Calibri" pitchFamily="34" charset="0"/>
              </a:rPr>
              <a:t>    from </a:t>
            </a:r>
            <a:r>
              <a:rPr lang="en-US" sz="1800" b="1" dirty="0" err="1" smtClean="0">
                <a:latin typeface="Calibri" pitchFamily="34" charset="0"/>
              </a:rPr>
              <a:t>sklearn.linear_model</a:t>
            </a:r>
            <a:r>
              <a:rPr lang="en-US" sz="1800" b="1" dirty="0" smtClean="0">
                <a:latin typeface="Calibri" pitchFamily="34" charset="0"/>
              </a:rPr>
              <a:t> import </a:t>
            </a:r>
            <a:r>
              <a:rPr lang="en-US" sz="1800" b="1" dirty="0" err="1" smtClean="0">
                <a:latin typeface="Calibri" pitchFamily="34" charset="0"/>
              </a:rPr>
              <a:t>LinearRegression</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sklearn.ensemble</a:t>
            </a:r>
            <a:r>
              <a:rPr lang="en-US" sz="1800" b="1" dirty="0" smtClean="0">
                <a:latin typeface="Calibri" pitchFamily="34" charset="0"/>
              </a:rPr>
              <a:t> import </a:t>
            </a:r>
            <a:r>
              <a:rPr lang="en-US" sz="1800" b="1" dirty="0" err="1" smtClean="0">
                <a:latin typeface="Calibri" pitchFamily="34" charset="0"/>
              </a:rPr>
              <a:t>RandomForestRegressor</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sklearn.ensemble</a:t>
            </a:r>
            <a:r>
              <a:rPr lang="en-US" sz="1800" b="1" dirty="0" smtClean="0">
                <a:latin typeface="Calibri" pitchFamily="34" charset="0"/>
              </a:rPr>
              <a:t> import </a:t>
            </a:r>
            <a:r>
              <a:rPr lang="en-US" sz="1800" b="1" dirty="0" err="1" smtClean="0">
                <a:latin typeface="Calibri" pitchFamily="34" charset="0"/>
              </a:rPr>
              <a:t>GradientBoostingRegressor</a:t>
            </a:r>
            <a:endParaRPr lang="en-US" sz="1800" b="1" dirty="0" smtClean="0">
              <a:latin typeface="Calibri" pitchFamily="34" charset="0"/>
            </a:endParaRPr>
          </a:p>
          <a:p>
            <a:pPr>
              <a:buNone/>
            </a:pPr>
            <a:r>
              <a:rPr lang="en-US" sz="1800" b="1" dirty="0" smtClean="0">
                <a:latin typeface="Calibri" pitchFamily="34" charset="0"/>
              </a:rPr>
              <a:t>    from </a:t>
            </a:r>
            <a:r>
              <a:rPr lang="en-US" sz="1800" b="1" dirty="0" err="1" smtClean="0">
                <a:latin typeface="Calibri" pitchFamily="34" charset="0"/>
              </a:rPr>
              <a:t>xgboost</a:t>
            </a:r>
            <a:r>
              <a:rPr lang="en-US" sz="1800" b="1" dirty="0" smtClean="0">
                <a:latin typeface="Calibri" pitchFamily="34" charset="0"/>
              </a:rPr>
              <a:t> import </a:t>
            </a:r>
            <a:r>
              <a:rPr lang="en-US" sz="1800" b="1" dirty="0" err="1" smtClean="0">
                <a:latin typeface="Calibri" pitchFamily="34" charset="0"/>
              </a:rPr>
              <a:t>XGBRegressor</a:t>
            </a:r>
            <a:endParaRPr lang="en-US" sz="1800" b="1" dirty="0" smtClean="0">
              <a:latin typeface="Calibri" pitchFamily="34" charset="0"/>
            </a:endParaRPr>
          </a:p>
          <a:p>
            <a:pPr>
              <a:buNone/>
            </a:pPr>
            <a:r>
              <a:rPr lang="en-US" sz="1800" b="1" dirty="0" smtClean="0">
                <a:latin typeface="Calibri" pitchFamily="34" charset="0"/>
              </a:rPr>
              <a:t> </a:t>
            </a:r>
          </a:p>
          <a:p>
            <a:r>
              <a:rPr lang="en-US" sz="1800" b="1" dirty="0" smtClean="0">
                <a:latin typeface="Calibri" pitchFamily="34" charset="0"/>
              </a:rPr>
              <a:t>Model Training</a:t>
            </a:r>
            <a:endParaRPr lang="en-US" sz="1800" dirty="0" smtClean="0">
              <a:latin typeface="Calibri" pitchFamily="34" charset="0"/>
            </a:endParaRPr>
          </a:p>
          <a:p>
            <a:pPr algn="just">
              <a:buNone/>
            </a:pPr>
            <a:r>
              <a:rPr lang="en-US" sz="1900" dirty="0" smtClean="0">
                <a:solidFill>
                  <a:srgbClr val="202124"/>
                </a:solidFill>
                <a:latin typeface="Calibri" pitchFamily="34" charset="0"/>
              </a:rPr>
              <a:t>    Training a model simply means </a:t>
            </a:r>
            <a:r>
              <a:rPr lang="en-US" sz="1900" dirty="0" smtClean="0">
                <a:solidFill>
                  <a:srgbClr val="040C28"/>
                </a:solidFill>
                <a:latin typeface="Calibri" pitchFamily="34" charset="0"/>
              </a:rPr>
              <a:t>learning (determining) good values for all the weights and the bias from labeled. training time is the time taken by a model to train on a dataset, and the execution time represents the total time taken for computations, including data splitting, data preprocessing, and model evaluation</a:t>
            </a:r>
            <a:endParaRPr lang="en-US" sz="1900" dirty="0">
              <a:latin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5702300"/>
          </a:xfrm>
        </p:spPr>
        <p:txBody>
          <a:bodyPr/>
          <a:lstStyle/>
          <a:p>
            <a:r>
              <a:rPr lang="en-US" sz="1800" dirty="0" err="1" smtClean="0">
                <a:latin typeface="Calibri" pitchFamily="34" charset="0"/>
              </a:rPr>
              <a:t>lr</a:t>
            </a:r>
            <a:r>
              <a:rPr lang="en-US" sz="1800" dirty="0" smtClean="0">
                <a:latin typeface="Calibri" pitchFamily="34" charset="0"/>
              </a:rPr>
              <a:t> = </a:t>
            </a:r>
            <a:r>
              <a:rPr lang="en-US" sz="1800" dirty="0" err="1" smtClean="0">
                <a:latin typeface="Calibri" pitchFamily="34" charset="0"/>
              </a:rPr>
              <a:t>LinearRegression</a:t>
            </a:r>
            <a:r>
              <a:rPr lang="en-US" sz="1800" dirty="0" smtClean="0">
                <a:latin typeface="Calibri" pitchFamily="34" charset="0"/>
              </a:rPr>
              <a:t>()</a:t>
            </a:r>
          </a:p>
          <a:p>
            <a:r>
              <a:rPr lang="en-US" sz="1800" dirty="0" smtClean="0">
                <a:latin typeface="Calibri" pitchFamily="34" charset="0"/>
              </a:rPr>
              <a:t>lr.fit(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rf</a:t>
            </a:r>
            <a:r>
              <a:rPr lang="en-US" sz="1800" dirty="0" smtClean="0">
                <a:latin typeface="Calibri" pitchFamily="34" charset="0"/>
              </a:rPr>
              <a:t> = </a:t>
            </a:r>
            <a:r>
              <a:rPr lang="en-US" sz="1800" dirty="0" err="1" smtClean="0">
                <a:latin typeface="Calibri" pitchFamily="34" charset="0"/>
              </a:rPr>
              <a:t>RandomForestRegressor</a:t>
            </a:r>
            <a:r>
              <a:rPr lang="en-US" sz="1800" dirty="0" smtClean="0">
                <a:latin typeface="Calibri" pitchFamily="34" charset="0"/>
              </a:rPr>
              <a:t>()</a:t>
            </a:r>
          </a:p>
          <a:p>
            <a:r>
              <a:rPr lang="en-US" sz="1800" dirty="0" smtClean="0">
                <a:latin typeface="Calibri" pitchFamily="34" charset="0"/>
              </a:rPr>
              <a:t>rf.fit(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xgb</a:t>
            </a:r>
            <a:r>
              <a:rPr lang="en-US" sz="1800" dirty="0" smtClean="0">
                <a:latin typeface="Calibri" pitchFamily="34" charset="0"/>
              </a:rPr>
              <a:t> = </a:t>
            </a:r>
            <a:r>
              <a:rPr lang="en-US" sz="1800" dirty="0" err="1" smtClean="0">
                <a:latin typeface="Calibri" pitchFamily="34" charset="0"/>
              </a:rPr>
              <a:t>GradientBoostingRegressor</a:t>
            </a:r>
            <a:r>
              <a:rPr lang="en-US" sz="1800" dirty="0" smtClean="0">
                <a:latin typeface="Calibri" pitchFamily="34" charset="0"/>
              </a:rPr>
              <a:t>()</a:t>
            </a:r>
          </a:p>
          <a:p>
            <a:r>
              <a:rPr lang="en-US" sz="1800" dirty="0" smtClean="0">
                <a:latin typeface="Calibri" pitchFamily="34" charset="0"/>
              </a:rPr>
              <a:t>xgb.fit(</a:t>
            </a:r>
            <a:r>
              <a:rPr lang="en-US" sz="1800" dirty="0" err="1" smtClean="0">
                <a:latin typeface="Calibri" pitchFamily="34" charset="0"/>
              </a:rPr>
              <a:t>X_train,y_train</a:t>
            </a:r>
            <a:r>
              <a:rPr lang="en-US" sz="1800" dirty="0" smtClean="0">
                <a:latin typeface="Calibri" pitchFamily="34" charset="0"/>
              </a:rPr>
              <a:t>)</a:t>
            </a:r>
          </a:p>
          <a:p>
            <a:r>
              <a:rPr lang="en-US" sz="1800" dirty="0" err="1" smtClean="0">
                <a:latin typeface="Calibri" pitchFamily="34" charset="0"/>
              </a:rPr>
              <a:t>xg</a:t>
            </a:r>
            <a:r>
              <a:rPr lang="en-US" sz="1800" dirty="0" smtClean="0">
                <a:latin typeface="Calibri" pitchFamily="34" charset="0"/>
              </a:rPr>
              <a:t> = </a:t>
            </a:r>
            <a:r>
              <a:rPr lang="en-US" sz="1800" dirty="0" err="1" smtClean="0">
                <a:latin typeface="Calibri" pitchFamily="34" charset="0"/>
              </a:rPr>
              <a:t>XGBRegressor</a:t>
            </a:r>
            <a:r>
              <a:rPr lang="en-US" sz="1800" dirty="0" smtClean="0">
                <a:latin typeface="Calibri" pitchFamily="34" charset="0"/>
              </a:rPr>
              <a:t>()</a:t>
            </a:r>
          </a:p>
          <a:p>
            <a:r>
              <a:rPr lang="en-US" sz="1800" dirty="0" smtClean="0">
                <a:latin typeface="Calibri" pitchFamily="34" charset="0"/>
              </a:rPr>
              <a:t>xg.fit(</a:t>
            </a:r>
            <a:r>
              <a:rPr lang="en-US" sz="1800" dirty="0" err="1" smtClean="0">
                <a:latin typeface="Calibri" pitchFamily="34" charset="0"/>
              </a:rPr>
              <a:t>X_train,y_train</a:t>
            </a:r>
            <a:r>
              <a:rPr lang="en-US" sz="1800" dirty="0" smtClean="0">
                <a:latin typeface="Calibri" pitchFamily="34" charset="0"/>
              </a:rPr>
              <a:t>)</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762000" y="3124200"/>
            <a:ext cx="5791200" cy="2590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smtClean="0">
                <a:latin typeface="Calibri" pitchFamily="34" charset="0"/>
              </a:rPr>
              <a:t>Prediction on Test Data</a:t>
            </a:r>
            <a:r>
              <a:rPr lang="en-US" sz="1800" b="0" dirty="0" smtClean="0">
                <a:latin typeface="Calibri" pitchFamily="34" charset="0"/>
              </a:rPr>
              <a:t/>
            </a:r>
            <a:br>
              <a:rPr lang="en-US" sz="1800" b="0" dirty="0" smtClean="0">
                <a:latin typeface="Calibri" pitchFamily="34" charset="0"/>
              </a:rPr>
            </a:br>
            <a:endParaRPr lang="en-US" sz="1800" dirty="0">
              <a:latin typeface="Calibri" pitchFamily="34" charset="0"/>
            </a:endParaRPr>
          </a:p>
        </p:txBody>
      </p:sp>
      <p:sp>
        <p:nvSpPr>
          <p:cNvPr id="2" name="Content Placeholder 1"/>
          <p:cNvSpPr>
            <a:spLocks noGrp="1"/>
          </p:cNvSpPr>
          <p:nvPr>
            <p:ph idx="1"/>
          </p:nvPr>
        </p:nvSpPr>
        <p:spPr/>
        <p:txBody>
          <a:bodyPr>
            <a:normAutofit fontScale="92500" lnSpcReduction="10000"/>
          </a:bodyPr>
          <a:lstStyle/>
          <a:p>
            <a:pPr algn="just"/>
            <a:r>
              <a:rPr lang="en-US" sz="1800" dirty="0" smtClean="0">
                <a:latin typeface="Calibri" pitchFamily="34" charset="0"/>
              </a:rPr>
              <a:t>To predict the digits in an unseen data is very easy. You simply need to call the predict_classes method of the model by passing it to a vector consisting of your unknown data points. Now, as you have satisfactorily trained the model, we will save it for future us</a:t>
            </a:r>
          </a:p>
          <a:p>
            <a:pPr algn="just"/>
            <a:r>
              <a:rPr lang="en-US" sz="1800" dirty="0" smtClean="0">
                <a:latin typeface="Calibri" pitchFamily="34" charset="0"/>
              </a:rPr>
              <a:t>XGBoost is an implementation of gradient boosted decision trees designed for speed and performance that is dominative competitive machine learning.</a:t>
            </a:r>
          </a:p>
          <a:p>
            <a:pPr algn="just">
              <a:buNone/>
            </a:pPr>
            <a:r>
              <a:rPr lang="en-US" sz="1800" b="1" dirty="0" smtClean="0">
                <a:latin typeface="Calibri" pitchFamily="34" charset="0"/>
              </a:rPr>
              <a:t>     y_pred1 = </a:t>
            </a:r>
            <a:r>
              <a:rPr lang="en-US" sz="1800" b="1" dirty="0" err="1" smtClean="0">
                <a:latin typeface="Calibri" pitchFamily="34" charset="0"/>
              </a:rPr>
              <a:t>lr.predict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y_pred2 = </a:t>
            </a:r>
            <a:r>
              <a:rPr lang="en-US" sz="1800" b="1" dirty="0" err="1" smtClean="0">
                <a:latin typeface="Calibri" pitchFamily="34" charset="0"/>
              </a:rPr>
              <a:t>rf.predict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y_pred3 = </a:t>
            </a:r>
            <a:r>
              <a:rPr lang="en-US" sz="1800" b="1" dirty="0" err="1" smtClean="0">
                <a:latin typeface="Calibri" pitchFamily="34" charset="0"/>
              </a:rPr>
              <a:t>xgb.predict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None/>
            </a:pPr>
            <a:r>
              <a:rPr lang="en-US" sz="1800" b="1" dirty="0" smtClean="0">
                <a:latin typeface="Calibri" pitchFamily="34" charset="0"/>
              </a:rPr>
              <a:t>     y_pred4 = </a:t>
            </a:r>
            <a:r>
              <a:rPr lang="en-US" sz="1800" b="1" dirty="0" err="1" smtClean="0">
                <a:latin typeface="Calibri" pitchFamily="34" charset="0"/>
              </a:rPr>
              <a:t>xg.predict</a:t>
            </a:r>
            <a:r>
              <a:rPr lang="en-US" sz="1800" b="1" dirty="0" smtClean="0">
                <a:latin typeface="Calibri" pitchFamily="34" charset="0"/>
              </a:rPr>
              <a:t>(</a:t>
            </a:r>
            <a:r>
              <a:rPr lang="en-US" sz="1800" b="1" dirty="0" err="1" smtClean="0">
                <a:latin typeface="Calibri" pitchFamily="34" charset="0"/>
              </a:rPr>
              <a:t>X_test</a:t>
            </a:r>
            <a:r>
              <a:rPr lang="en-US" sz="1800" b="1" dirty="0" smtClean="0">
                <a:latin typeface="Calibri" pitchFamily="34" charset="0"/>
              </a:rPr>
              <a:t>)</a:t>
            </a:r>
          </a:p>
          <a:p>
            <a:pPr algn="just">
              <a:buFont typeface="Wingdings" pitchFamily="2" charset="2"/>
              <a:buChar char="Ø"/>
            </a:pPr>
            <a:r>
              <a:rPr lang="en-US" sz="1800" b="1" dirty="0" smtClean="0">
                <a:latin typeface="Calibri" pitchFamily="34" charset="0"/>
              </a:rPr>
              <a:t>Evaluating the Algorithm</a:t>
            </a:r>
          </a:p>
          <a:p>
            <a:pPr algn="just">
              <a:buFont typeface="Wingdings" pitchFamily="2" charset="2"/>
              <a:buChar char="Ø"/>
            </a:pPr>
            <a:r>
              <a:rPr lang="en-US" sz="1800" dirty="0" smtClean="0">
                <a:latin typeface="Calibri" pitchFamily="34" charset="0"/>
              </a:rPr>
              <a:t>During the training, you give the algorithm a dataset that contains correct answers (label y). Then, you validate the model accuracy with a test data set with correct answers. A data set must be split into training and test sets.</a:t>
            </a:r>
          </a:p>
          <a:p>
            <a:pPr algn="just">
              <a:buFont typeface="Wingdings" pitchFamily="2" charset="2"/>
              <a:buChar char="Ø"/>
            </a:pPr>
            <a:r>
              <a:rPr lang="en-US" sz="1800" b="1" dirty="0" err="1" smtClean="0">
                <a:latin typeface="Calibri" pitchFamily="34" charset="0"/>
              </a:rPr>
              <a:t>final_data</a:t>
            </a:r>
            <a:r>
              <a:rPr lang="en-US" sz="1800" b="1" dirty="0" smtClean="0">
                <a:latin typeface="Calibri" pitchFamily="34" charset="0"/>
              </a:rPr>
              <a:t> = </a:t>
            </a:r>
            <a:r>
              <a:rPr lang="en-US" sz="1800" b="1" dirty="0" err="1" smtClean="0">
                <a:latin typeface="Calibri" pitchFamily="34" charset="0"/>
              </a:rPr>
              <a:t>pd.DataFrame</a:t>
            </a:r>
            <a:r>
              <a:rPr lang="en-US" sz="1800" b="1" dirty="0" smtClean="0">
                <a:latin typeface="Calibri" pitchFamily="34" charset="0"/>
              </a:rPr>
              <a:t>({'Models':['LR','RF','GBR','XG'],</a:t>
            </a:r>
          </a:p>
          <a:p>
            <a:pPr algn="just">
              <a:buNone/>
            </a:pPr>
            <a:r>
              <a:rPr lang="en-US" sz="1800" b="1" dirty="0" smtClean="0">
                <a:latin typeface="Calibri" pitchFamily="34" charset="0"/>
              </a:rPr>
              <a:t>             "R2_SCORE":[score1,score2,score3,score4]})</a:t>
            </a:r>
          </a:p>
          <a:p>
            <a:pPr algn="just">
              <a:buFont typeface="Wingdings" pitchFamily="2" charset="2"/>
              <a:buChar char="Ø"/>
            </a:pPr>
            <a:endParaRPr lang="en-US" sz="1800" dirty="0" smtClean="0">
              <a:latin typeface="Calibri" pitchFamily="34" charset="0"/>
            </a:endParaRPr>
          </a:p>
          <a:p>
            <a:pPr algn="just">
              <a:buNone/>
            </a:pPr>
            <a:endParaRPr lang="en-US" sz="1800" b="1" dirty="0" smtClean="0">
              <a:latin typeface="Calibri" pitchFamily="34" charset="0"/>
            </a:endParaRPr>
          </a:p>
          <a:p>
            <a:pPr algn="just">
              <a:buNone/>
            </a:pPr>
            <a:endParaRPr lang="en-US" sz="1800" dirty="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smtClean="0">
                <a:latin typeface="Calibri" pitchFamily="34" charset="0"/>
              </a:rPr>
              <a:t/>
            </a:r>
            <a:br>
              <a:rPr lang="en-US" sz="4400" dirty="0" smtClean="0">
                <a:latin typeface="Calibri" pitchFamily="34" charset="0"/>
              </a:rPr>
            </a:br>
            <a:r>
              <a:rPr lang="en-US" sz="2700" dirty="0" smtClean="0">
                <a:latin typeface="Calibri" pitchFamily="34" charset="0"/>
              </a:rPr>
              <a:t>Evaluating the Algorithm</a:t>
            </a:r>
            <a:r>
              <a:rPr lang="en-US" sz="4400" dirty="0" smtClean="0">
                <a:latin typeface="Calibri" pitchFamily="34" charset="0"/>
              </a:rPr>
              <a:t/>
            </a:r>
            <a:br>
              <a:rPr lang="en-US" sz="4400" dirty="0" smtClean="0">
                <a:latin typeface="Calibri" pitchFamily="34" charset="0"/>
              </a:rPr>
            </a:br>
            <a:r>
              <a:rPr lang="en-US" sz="4400" dirty="0" smtClean="0">
                <a:latin typeface="Calibri" pitchFamily="34" charset="0"/>
              </a:rPr>
              <a:t/>
            </a:r>
            <a:br>
              <a:rPr lang="en-US" sz="4400" dirty="0" smtClean="0">
                <a:latin typeface="Calibri" pitchFamily="34" charset="0"/>
              </a:rPr>
            </a:br>
            <a:endParaRPr lang="en-US" dirty="0"/>
          </a:p>
        </p:txBody>
      </p:sp>
      <p:sp>
        <p:nvSpPr>
          <p:cNvPr id="2" name="Content Placeholder 1"/>
          <p:cNvSpPr>
            <a:spLocks noGrp="1"/>
          </p:cNvSpPr>
          <p:nvPr>
            <p:ph idx="1"/>
          </p:nvPr>
        </p:nvSpPr>
        <p:spPr/>
        <p:txBody>
          <a:bodyPr/>
          <a:lstStyle/>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4267200" y="1524000"/>
            <a:ext cx="4543425" cy="4419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09600" y="1447800"/>
            <a:ext cx="3733800" cy="4343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868362"/>
          </a:xfrm>
        </p:spPr>
        <p:txBody>
          <a:bodyPr>
            <a:normAutofit/>
          </a:bodyPr>
          <a:lstStyle/>
          <a:p>
            <a:r>
              <a:rPr lang="en-US" sz="1800" dirty="0" smtClean="0">
                <a:latin typeface="Calibri" pitchFamily="34" charset="0"/>
              </a:rPr>
              <a:t>5. Save the best model and Load the model.</a:t>
            </a:r>
            <a:br>
              <a:rPr lang="en-US" sz="1800" dirty="0" smtClean="0">
                <a:latin typeface="Calibri" pitchFamily="34" charset="0"/>
              </a:rPr>
            </a:br>
            <a:endParaRPr lang="en-US" sz="1800" dirty="0">
              <a:latin typeface="Calibri" pitchFamily="34" charset="0"/>
            </a:endParaRPr>
          </a:p>
        </p:txBody>
      </p:sp>
      <p:sp>
        <p:nvSpPr>
          <p:cNvPr id="2" name="Content Placeholder 1"/>
          <p:cNvSpPr>
            <a:spLocks noGrp="1"/>
          </p:cNvSpPr>
          <p:nvPr>
            <p:ph idx="1"/>
          </p:nvPr>
        </p:nvSpPr>
        <p:spPr/>
        <p:txBody>
          <a:bodyPr/>
          <a:lstStyle/>
          <a:p>
            <a:pPr>
              <a:buNone/>
            </a:pPr>
            <a:r>
              <a:rPr lang="en-US" sz="1800" b="1" dirty="0" err="1" smtClean="0">
                <a:latin typeface="Calibri" pitchFamily="34" charset="0"/>
              </a:rPr>
              <a:t>xg</a:t>
            </a:r>
            <a:r>
              <a:rPr lang="en-US" sz="1800" b="1" dirty="0" smtClean="0">
                <a:latin typeface="Calibri" pitchFamily="34" charset="0"/>
              </a:rPr>
              <a:t> = </a:t>
            </a:r>
            <a:r>
              <a:rPr lang="en-US" sz="1800" b="1" dirty="0" err="1" smtClean="0">
                <a:latin typeface="Calibri" pitchFamily="34" charset="0"/>
              </a:rPr>
              <a:t>XGBRegressor</a:t>
            </a:r>
            <a:r>
              <a:rPr lang="en-US" sz="1800" b="1" dirty="0" smtClean="0">
                <a:latin typeface="Calibri" pitchFamily="34" charset="0"/>
              </a:rPr>
              <a:t>()</a:t>
            </a:r>
          </a:p>
          <a:p>
            <a:pPr>
              <a:buNone/>
            </a:pPr>
            <a:r>
              <a:rPr lang="en-US" sz="1800" b="1" dirty="0" err="1" smtClean="0">
                <a:latin typeface="Calibri" pitchFamily="34" charset="0"/>
              </a:rPr>
              <a:t>xg_final</a:t>
            </a:r>
            <a:r>
              <a:rPr lang="en-US" sz="1800" b="1" dirty="0" smtClean="0">
                <a:latin typeface="Calibri" pitchFamily="34" charset="0"/>
              </a:rPr>
              <a:t> = xg.fit(</a:t>
            </a:r>
            <a:r>
              <a:rPr lang="en-US" sz="1800" b="1" dirty="0" err="1" smtClean="0">
                <a:latin typeface="Calibri" pitchFamily="34" charset="0"/>
              </a:rPr>
              <a:t>X,y</a:t>
            </a:r>
            <a:r>
              <a:rPr lang="en-US" sz="1800" b="1" dirty="0" smtClean="0">
                <a:latin typeface="Calibri" pitchFamily="34" charset="0"/>
              </a:rPr>
              <a:t>)</a:t>
            </a:r>
          </a:p>
          <a:p>
            <a:pPr>
              <a:buNone/>
            </a:pPr>
            <a:r>
              <a:rPr lang="en-US" sz="1800" b="1" dirty="0" smtClean="0">
                <a:latin typeface="Calibri" pitchFamily="34" charset="0"/>
              </a:rPr>
              <a:t>import </a:t>
            </a:r>
            <a:r>
              <a:rPr lang="en-US" sz="1800" b="1" dirty="0" err="1" smtClean="0">
                <a:latin typeface="Calibri" pitchFamily="34" charset="0"/>
              </a:rPr>
              <a:t>joblib</a:t>
            </a:r>
            <a:endParaRPr lang="en-US" sz="1800" b="1" dirty="0" smtClean="0">
              <a:latin typeface="Calibri" pitchFamily="34" charset="0"/>
            </a:endParaRPr>
          </a:p>
          <a:p>
            <a:pPr>
              <a:buNone/>
            </a:pPr>
            <a:r>
              <a:rPr lang="en-US" sz="1800" b="1" dirty="0" err="1" smtClean="0">
                <a:latin typeface="Calibri" pitchFamily="34" charset="0"/>
              </a:rPr>
              <a:t>joblib.dump</a:t>
            </a:r>
            <a:r>
              <a:rPr lang="en-US" sz="1800" b="1" dirty="0" smtClean="0">
                <a:latin typeface="Calibri" pitchFamily="34" charset="0"/>
              </a:rPr>
              <a:t>(</a:t>
            </a:r>
            <a:r>
              <a:rPr lang="en-US" sz="1800" b="1" dirty="0" err="1" smtClean="0">
                <a:latin typeface="Calibri" pitchFamily="34" charset="0"/>
              </a:rPr>
              <a:t>xg_final,'price_predictor</a:t>
            </a:r>
            <a:r>
              <a:rPr lang="en-US" sz="1800" b="1" dirty="0" smtClean="0">
                <a:latin typeface="Calibri" pitchFamily="34" charset="0"/>
              </a:rPr>
              <a:t>')</a:t>
            </a:r>
          </a:p>
          <a:p>
            <a:pPr>
              <a:buNone/>
            </a:pPr>
            <a:r>
              <a:rPr lang="en-US" sz="1800" b="1" dirty="0" smtClean="0">
                <a:latin typeface="Calibri" pitchFamily="34" charset="0"/>
              </a:rPr>
              <a:t>['</a:t>
            </a:r>
            <a:r>
              <a:rPr lang="en-US" sz="1800" b="1" dirty="0" err="1" smtClean="0">
                <a:latin typeface="Calibri" pitchFamily="34" charset="0"/>
              </a:rPr>
              <a:t>price_predictor</a:t>
            </a:r>
            <a:r>
              <a:rPr lang="en-US" sz="1800" b="1" dirty="0" smtClean="0">
                <a:latin typeface="Calibri" pitchFamily="34" charset="0"/>
              </a:rPr>
              <a:t>']</a:t>
            </a:r>
          </a:p>
          <a:p>
            <a:pPr>
              <a:buNone/>
            </a:pPr>
            <a:r>
              <a:rPr lang="en-US" sz="1800" b="1" dirty="0" smtClean="0">
                <a:latin typeface="Calibri" pitchFamily="34" charset="0"/>
              </a:rPr>
              <a:t>model = </a:t>
            </a:r>
            <a:r>
              <a:rPr lang="en-US" sz="1800" b="1" dirty="0" err="1" smtClean="0">
                <a:latin typeface="Calibri" pitchFamily="34" charset="0"/>
              </a:rPr>
              <a:t>joblib.load</a:t>
            </a:r>
            <a:r>
              <a:rPr lang="en-US" sz="1800" b="1" dirty="0" smtClean="0">
                <a:latin typeface="Calibri" pitchFamily="34" charset="0"/>
              </a:rPr>
              <a:t>('</a:t>
            </a:r>
            <a:r>
              <a:rPr lang="en-US" sz="1800" b="1" dirty="0" err="1" smtClean="0">
                <a:latin typeface="Calibri" pitchFamily="34" charset="0"/>
              </a:rPr>
              <a:t>price_predictor</a:t>
            </a:r>
            <a:r>
              <a:rPr lang="en-US" sz="1800" b="1" dirty="0" smtClean="0">
                <a:latin typeface="Calibri" pitchFamily="34" charset="0"/>
              </a:rPr>
              <a:t>')</a:t>
            </a:r>
          </a:p>
          <a:p>
            <a:r>
              <a:rPr lang="en-US" sz="1800" dirty="0" smtClean="0">
                <a:latin typeface="Calibri" pitchFamily="34" charset="0"/>
              </a:rPr>
              <a:t>Prediction on New Data</a:t>
            </a:r>
          </a:p>
          <a:p>
            <a:pPr>
              <a:buNone/>
            </a:pPr>
            <a:endParaRPr lang="en-US" sz="1800" b="1" dirty="0" smtClean="0">
              <a:latin typeface="Calibri" pitchFamily="34" charset="0"/>
            </a:endParaRPr>
          </a:p>
          <a:p>
            <a:endParaRPr lang="en-US" sz="1800" b="1" dirty="0" smtClean="0">
              <a:latin typeface="Calibri" pitchFamily="34" charset="0"/>
            </a:endParaRPr>
          </a:p>
          <a:p>
            <a:endParaRPr lang="en-US" sz="1800" b="1" dirty="0" smtClean="0">
              <a:latin typeface="Calibri" pitchFamily="34" charset="0"/>
            </a:endParaRPr>
          </a:p>
          <a:p>
            <a:pPr>
              <a:buNone/>
            </a:pPr>
            <a:endParaRPr lang="en-US" dirty="0"/>
          </a:p>
        </p:txBody>
      </p:sp>
      <p:pic>
        <p:nvPicPr>
          <p:cNvPr id="4099" name="Picture 3"/>
          <p:cNvPicPr>
            <a:picLocks noChangeAspect="1" noChangeArrowheads="1"/>
          </p:cNvPicPr>
          <p:nvPr/>
        </p:nvPicPr>
        <p:blipFill>
          <a:blip r:embed="rId2"/>
          <a:srcRect/>
          <a:stretch>
            <a:fillRect/>
          </a:stretch>
        </p:blipFill>
        <p:spPr bwMode="auto">
          <a:xfrm>
            <a:off x="4495800" y="914400"/>
            <a:ext cx="4419600" cy="4648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990600"/>
          </a:xfrm>
        </p:spPr>
        <p:txBody>
          <a:bodyPr>
            <a:normAutofit fontScale="90000"/>
          </a:bodyPr>
          <a:lstStyle/>
          <a:p>
            <a:r>
              <a:rPr lang="en-US" sz="2700" dirty="0" smtClean="0">
                <a:latin typeface="Calibri" pitchFamily="34" charset="0"/>
              </a:rPr>
              <a:t/>
            </a:r>
            <a:br>
              <a:rPr lang="en-US" sz="2700" dirty="0" smtClean="0">
                <a:latin typeface="Calibri" pitchFamily="34" charset="0"/>
              </a:rPr>
            </a:br>
            <a:r>
              <a:rPr lang="en-US" sz="2800" dirty="0" smtClean="0">
                <a:latin typeface="Calibri" pitchFamily="34" charset="0"/>
              </a:rPr>
              <a:t>User Interface For Input And Display The Output</a:t>
            </a:r>
            <a:br>
              <a:rPr lang="en-US" sz="2800" dirty="0" smtClean="0">
                <a:latin typeface="Calibri" pitchFamily="34" charset="0"/>
              </a:rPr>
            </a:br>
            <a:r>
              <a:rPr lang="en-US" sz="2800" dirty="0" smtClean="0"/>
              <a:t/>
            </a:r>
            <a:br>
              <a:rPr lang="en-US" sz="2800" dirty="0" smtClean="0"/>
            </a:br>
            <a:r>
              <a:rPr lang="en-US" sz="2800" dirty="0" smtClean="0">
                <a:latin typeface="Calibri" pitchFamily="34" charset="0"/>
              </a:rPr>
              <a:t> GUI </a:t>
            </a:r>
            <a:r>
              <a:rPr lang="en-US" sz="2700" dirty="0" smtClean="0">
                <a:latin typeface="Calibri" pitchFamily="34" charset="0"/>
              </a:rPr>
              <a:t/>
            </a:r>
            <a:br>
              <a:rPr lang="en-US" sz="2700" dirty="0" smtClean="0">
                <a:latin typeface="Calibri" pitchFamily="34" charset="0"/>
              </a:rPr>
            </a:br>
            <a:endParaRPr lang="en-US" sz="1800" dirty="0">
              <a:latin typeface="Calibri" pitchFamily="34" charset="0"/>
            </a:endParaRPr>
          </a:p>
        </p:txBody>
      </p:sp>
      <p:pic>
        <p:nvPicPr>
          <p:cNvPr id="1026" name="Picture 2"/>
          <p:cNvPicPr>
            <a:picLocks noGrp="1" noChangeAspect="1" noChangeArrowheads="1"/>
          </p:cNvPicPr>
          <p:nvPr>
            <p:ph idx="1"/>
          </p:nvPr>
        </p:nvPicPr>
        <p:blipFill>
          <a:blip r:embed="rId2"/>
          <a:stretch>
            <a:fillRect/>
          </a:stretch>
        </p:blipFill>
        <p:spPr bwMode="auto">
          <a:xfrm>
            <a:off x="2819400" y="2590800"/>
            <a:ext cx="2895599" cy="2819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Conclusion  </a:t>
            </a:r>
            <a:endParaRPr lang="en-US" sz="2400" dirty="0">
              <a:latin typeface="Calibri" pitchFamily="34" charset="0"/>
            </a:endParaRPr>
          </a:p>
        </p:txBody>
      </p:sp>
      <p:sp>
        <p:nvSpPr>
          <p:cNvPr id="2" name="Content Placeholder 1"/>
          <p:cNvSpPr>
            <a:spLocks noGrp="1"/>
          </p:cNvSpPr>
          <p:nvPr>
            <p:ph idx="1"/>
          </p:nvPr>
        </p:nvSpPr>
        <p:spPr/>
        <p:txBody>
          <a:bodyPr>
            <a:normAutofit/>
          </a:bodyPr>
          <a:lstStyle/>
          <a:p>
            <a:pPr algn="just">
              <a:buNone/>
            </a:pPr>
            <a:r>
              <a:rPr lang="en-US" sz="2800" dirty="0" smtClean="0">
                <a:latin typeface="Calibri" pitchFamily="34" charset="0"/>
              </a:rPr>
              <a:t>   </a:t>
            </a:r>
            <a:r>
              <a:rPr lang="en-US" sz="1800" dirty="0" smtClean="0">
                <a:latin typeface="Calibri" pitchFamily="34" charset="0"/>
              </a:rPr>
              <a:t>Thus We Have Performed EDA And Derive Insights From The CAR DETAILS Dataset Using Various Data Analysis And Data Visualization By Using Libraries Of Python Such As Pandas, </a:t>
            </a:r>
            <a:r>
              <a:rPr lang="en-US" sz="1800" dirty="0" err="1" smtClean="0">
                <a:latin typeface="Calibri" pitchFamily="34" charset="0"/>
              </a:rPr>
              <a:t>Matplotlib</a:t>
            </a:r>
            <a:r>
              <a:rPr lang="en-US" sz="1800" dirty="0" smtClean="0">
                <a:latin typeface="Calibri" pitchFamily="34" charset="0"/>
              </a:rPr>
              <a:t> &amp; </a:t>
            </a:r>
            <a:r>
              <a:rPr lang="en-US" sz="1800" dirty="0" err="1" smtClean="0">
                <a:latin typeface="Calibri" pitchFamily="34" charset="0"/>
              </a:rPr>
              <a:t>Seaborn.Also</a:t>
            </a:r>
            <a:r>
              <a:rPr lang="en-US" sz="1800" dirty="0" smtClean="0">
                <a:latin typeface="Calibri" pitchFamily="34" charset="0"/>
              </a:rPr>
              <a:t> Did Price Predication Using Machine Learning Model . We Created And Deploy A ML Model Which Can Be Accessed By All, Using </a:t>
            </a:r>
            <a:r>
              <a:rPr lang="en-US" sz="1800" dirty="0" err="1" smtClean="0">
                <a:latin typeface="Calibri" pitchFamily="34" charset="0"/>
              </a:rPr>
              <a:t>Streamlit</a:t>
            </a:r>
            <a:r>
              <a:rPr lang="en-US" sz="1800" dirty="0" smtClean="0">
                <a:latin typeface="Calibri" pitchFamily="34" charset="0"/>
              </a:rPr>
              <a:t> And </a:t>
            </a:r>
            <a:r>
              <a:rPr lang="en-US" sz="1800" dirty="0" err="1" smtClean="0">
                <a:latin typeface="Calibri" pitchFamily="34" charset="0"/>
              </a:rPr>
              <a:t>Github</a:t>
            </a:r>
            <a:r>
              <a:rPr lang="en-US" sz="1800" dirty="0" smtClean="0">
                <a:latin typeface="Calibri" pitchFamily="34" charset="0"/>
              </a:rPr>
              <a:t>.</a:t>
            </a:r>
          </a:p>
          <a:p>
            <a:pPr>
              <a:buNone/>
            </a:pPr>
            <a:endParaRPr lang="en-US" sz="1800" dirty="0" smtClean="0">
              <a:latin typeface="Calibri" pitchFamily="34" charset="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endParaRPr lang="en-US" dirty="0" smtClean="0"/>
          </a:p>
          <a:p>
            <a:pPr>
              <a:buNone/>
            </a:pPr>
            <a:endParaRPr lang="en-US" dirty="0" smtClean="0"/>
          </a:p>
          <a:p>
            <a:pPr>
              <a:buNone/>
            </a:pPr>
            <a:r>
              <a:rPr lang="en-US" sz="4800" dirty="0" smtClean="0">
                <a:solidFill>
                  <a:schemeClr val="bg2">
                    <a:lumMod val="50000"/>
                  </a:schemeClr>
                </a:solidFill>
              </a:rPr>
              <a:t>       </a:t>
            </a:r>
            <a:r>
              <a:rPr lang="en-US" sz="4800" dirty="0" smtClean="0">
                <a:solidFill>
                  <a:schemeClr val="bg2">
                    <a:lumMod val="50000"/>
                  </a:schemeClr>
                </a:solidFill>
                <a:latin typeface="Algerian" pitchFamily="82" charset="0"/>
              </a:rPr>
              <a:t>Thank you……….!!</a:t>
            </a:r>
            <a:endParaRPr lang="en-US" sz="4800" dirty="0">
              <a:solidFill>
                <a:schemeClr val="bg2">
                  <a:lumMod val="50000"/>
                </a:schemeClr>
              </a:solidFill>
              <a:latin typeface="Algerian"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Introduction</a:t>
            </a:r>
            <a:endParaRPr lang="en-US" sz="2400" dirty="0">
              <a:latin typeface="Calibri" pitchFamily="34" charset="0"/>
            </a:endParaRPr>
          </a:p>
        </p:txBody>
      </p:sp>
      <p:sp>
        <p:nvSpPr>
          <p:cNvPr id="2" name="Content Placeholder 1"/>
          <p:cNvSpPr>
            <a:spLocks noGrp="1"/>
          </p:cNvSpPr>
          <p:nvPr>
            <p:ph idx="1"/>
          </p:nvPr>
        </p:nvSpPr>
        <p:spPr/>
        <p:txBody>
          <a:bodyPr>
            <a:normAutofit/>
          </a:bodyPr>
          <a:lstStyle/>
          <a:p>
            <a:r>
              <a:rPr lang="en-US" sz="1800" dirty="0" smtClean="0">
                <a:latin typeface="Calibri" pitchFamily="34" charset="0"/>
              </a:rPr>
              <a:t>We Are Excited To Finally Submit  The Capstone Project. </a:t>
            </a:r>
          </a:p>
          <a:p>
            <a:pPr>
              <a:buNone/>
            </a:pPr>
            <a:endParaRPr lang="en-US" sz="1800" dirty="0" smtClean="0">
              <a:latin typeface="Calibri" pitchFamily="34" charset="0"/>
            </a:endParaRPr>
          </a:p>
          <a:p>
            <a:r>
              <a:rPr lang="en-US" sz="1800" dirty="0" smtClean="0">
                <a:latin typeface="Calibri" pitchFamily="34" charset="0"/>
              </a:rPr>
              <a:t>This Project Is  Opportunity us To Present Our Data Science Skills. </a:t>
            </a:r>
          </a:p>
          <a:p>
            <a:endParaRPr lang="en-US" sz="1800" dirty="0" smtClean="0">
              <a:latin typeface="Calibri" pitchFamily="34" charset="0"/>
            </a:endParaRPr>
          </a:p>
          <a:p>
            <a:r>
              <a:rPr lang="en-US" sz="1800" dirty="0" smtClean="0">
                <a:latin typeface="Calibri" pitchFamily="34" charset="0"/>
              </a:rPr>
              <a:t>The Project Includes Car Details Dataset. We Have Used  Data Science Skills And Perform The Below Mentioned Tasks Using Various Tools And Technologies Which We Have Learned.</a:t>
            </a:r>
          </a:p>
          <a:p>
            <a:endParaRPr lang="en-US" sz="1800" dirty="0" smtClean="0">
              <a:latin typeface="Calibri" pitchFamily="34" charset="0"/>
            </a:endParaRPr>
          </a:p>
          <a:p>
            <a:r>
              <a:rPr lang="en-US" sz="1800" dirty="0" smtClean="0">
                <a:latin typeface="Calibri" pitchFamily="34" charset="0"/>
              </a:rPr>
              <a:t>Our Project Contains Below</a:t>
            </a:r>
            <a:r>
              <a:rPr lang="en-US" sz="1800" b="1" dirty="0" smtClean="0">
                <a:latin typeface="Calibri" pitchFamily="34" charset="0"/>
              </a:rPr>
              <a:t> </a:t>
            </a:r>
            <a:r>
              <a:rPr lang="en-US" sz="1800" dirty="0" smtClean="0">
                <a:latin typeface="Calibri" pitchFamily="34" charset="0"/>
              </a:rPr>
              <a:t>Mentioned Actionable And We Made Appropriate Use Of Relevant Tools And Technologies.</a:t>
            </a:r>
          </a:p>
          <a:p>
            <a:pPr>
              <a:buNone/>
            </a:pPr>
            <a:endParaRPr lang="en-US" sz="1800" dirty="0" smtClean="0">
              <a:latin typeface="Calibri" pitchFamily="34" charset="0"/>
            </a:endParaRPr>
          </a:p>
          <a:p>
            <a:r>
              <a:rPr lang="en-US" sz="1800" dirty="0" smtClean="0">
                <a:latin typeface="Calibri" pitchFamily="34" charset="0"/>
              </a:rPr>
              <a:t>We Derive Insights From Data And Performed </a:t>
            </a:r>
            <a:r>
              <a:rPr lang="en-US" sz="1800" dirty="0" err="1" smtClean="0">
                <a:latin typeface="Calibri" pitchFamily="34" charset="0"/>
              </a:rPr>
              <a:t>Eda</a:t>
            </a:r>
            <a:r>
              <a:rPr lang="en-US" sz="1800" dirty="0" smtClean="0">
                <a:latin typeface="Calibri" pitchFamily="34" charset="0"/>
              </a:rPr>
              <a:t> And Deployed a ML Model Using Streamlit &amp; Github.</a:t>
            </a:r>
            <a:endParaRPr lang="en-US" sz="1800" dirty="0">
              <a:latin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Problem Statement</a:t>
            </a:r>
            <a:br>
              <a:rPr lang="en-US" sz="2400" dirty="0" smtClean="0">
                <a:latin typeface="Calibri" pitchFamily="34" charset="0"/>
              </a:rPr>
            </a:br>
            <a:endParaRPr lang="en-US" sz="2400" dirty="0">
              <a:latin typeface="Calibri" pitchFamily="34" charset="0"/>
            </a:endParaRPr>
          </a:p>
        </p:txBody>
      </p:sp>
      <p:sp>
        <p:nvSpPr>
          <p:cNvPr id="2" name="Content Placeholder 1"/>
          <p:cNvSpPr>
            <a:spLocks noGrp="1"/>
          </p:cNvSpPr>
          <p:nvPr>
            <p:ph idx="1"/>
          </p:nvPr>
        </p:nvSpPr>
        <p:spPr/>
        <p:txBody>
          <a:bodyPr/>
          <a:lstStyle/>
          <a:p>
            <a:pPr>
              <a:lnSpc>
                <a:spcPct val="150000"/>
              </a:lnSpc>
            </a:pPr>
            <a:r>
              <a:rPr lang="en-US" sz="1800" dirty="0" smtClean="0">
                <a:latin typeface="Calibri" pitchFamily="34" charset="0"/>
              </a:rPr>
              <a:t>We have to Perform EDA And Derive Insights From The CAR DETAILS Dataset Using Various Data Analysis And Data Visualization Libraries Of Python Such As Pandas, Matplotlib &amp; Seaborn. Create And Deploy a ML Model Which Can Be Accessed By All, Using Streamlit And Github.</a:t>
            </a:r>
            <a:endParaRPr lang="en-US" sz="1800"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err="1" smtClean="0"/>
              <a:t>Tools,Technologies</a:t>
            </a:r>
            <a:r>
              <a:rPr lang="en-US" sz="2400" dirty="0" smtClean="0"/>
              <a:t> &amp; Skills Used </a:t>
            </a:r>
            <a:endParaRPr lang="en-US" sz="2400" dirty="0"/>
          </a:p>
        </p:txBody>
      </p:sp>
      <p:graphicFrame>
        <p:nvGraphicFramePr>
          <p:cNvPr id="5" name="Content Placeholder 4"/>
          <p:cNvGraphicFramePr>
            <a:graphicFrameLocks noGrp="1"/>
          </p:cNvGraphicFramePr>
          <p:nvPr>
            <p:ph idx="1"/>
          </p:nvPr>
        </p:nvGraphicFramePr>
        <p:xfrm>
          <a:off x="457200" y="1609725"/>
          <a:ext cx="7239000" cy="4874260"/>
        </p:xfrm>
        <a:graphic>
          <a:graphicData uri="http://schemas.openxmlformats.org/drawingml/2006/table">
            <a:tbl>
              <a:tblPr firstRow="1" bandRow="1">
                <a:tableStyleId>{5C22544A-7EE6-4342-B048-85BDC9FD1C3A}</a:tableStyleId>
              </a:tblPr>
              <a:tblGrid>
                <a:gridCol w="3217333"/>
                <a:gridCol w="4021667"/>
              </a:tblGrid>
              <a:tr h="370840">
                <a:tc>
                  <a:txBody>
                    <a:bodyPr/>
                    <a:lstStyle/>
                    <a:p>
                      <a:endParaRPr lang="en-US" dirty="0"/>
                    </a:p>
                  </a:txBody>
                  <a:tcPr marL="80433" marR="80433"/>
                </a:tc>
                <a:tc>
                  <a:txBody>
                    <a:bodyPr/>
                    <a:lstStyle/>
                    <a:p>
                      <a:endParaRPr lang="en-US"/>
                    </a:p>
                  </a:txBody>
                  <a:tcPr marL="80433" marR="80433"/>
                </a:tc>
              </a:tr>
              <a:tr h="370840">
                <a:tc>
                  <a:txBody>
                    <a:bodyPr/>
                    <a:lstStyle/>
                    <a:p>
                      <a:pPr algn="ctr" fontAlgn="b"/>
                      <a:r>
                        <a:rPr lang="en-US" sz="2400" b="0" i="0" u="none" strike="noStrike" smtClean="0">
                          <a:solidFill>
                            <a:srgbClr val="000000"/>
                          </a:solidFill>
                          <a:latin typeface="Calibri"/>
                        </a:rPr>
                        <a:t>1</a:t>
                      </a:r>
                      <a:endParaRPr lang="en-US" sz="2400" b="0" i="0" u="none" strike="noStrike" dirty="0">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Pandas</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2</a:t>
                      </a:r>
                      <a:endParaRPr lang="en-US" sz="2400" b="0" i="0" u="none" strike="noStrike" dirty="0">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Matplotlib</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3</a:t>
                      </a:r>
                      <a:endParaRPr lang="en-US" sz="2400" b="0" i="0" u="none" strike="noStrike" dirty="0">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Seaborn</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4</a:t>
                      </a:r>
                      <a:endParaRPr lang="en-US" sz="2400" b="0" i="0" u="none" strike="noStrike" dirty="0">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Ml</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5</a:t>
                      </a:r>
                      <a:endParaRPr lang="en-US" sz="2400" b="0" i="0" u="none" strike="noStrike" dirty="0">
                        <a:solidFill>
                          <a:srgbClr val="000000"/>
                        </a:solidFill>
                        <a:latin typeface="Calibri"/>
                      </a:endParaRPr>
                    </a:p>
                  </a:txBody>
                  <a:tcPr marL="8378" marR="8378" marT="9525" marB="0" anchor="b"/>
                </a:tc>
                <a:tc>
                  <a:txBody>
                    <a:bodyPr/>
                    <a:lstStyle/>
                    <a:p>
                      <a:pPr algn="l" fontAlgn="b"/>
                      <a:r>
                        <a:rPr lang="en-US" sz="2400" b="0" i="0" u="none" strike="noStrike" dirty="0" err="1" smtClean="0">
                          <a:solidFill>
                            <a:srgbClr val="000000"/>
                          </a:solidFill>
                          <a:latin typeface="Calibri"/>
                        </a:rPr>
                        <a:t>Numpy</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6</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err="1" smtClean="0">
                          <a:solidFill>
                            <a:srgbClr val="000000"/>
                          </a:solidFill>
                          <a:latin typeface="Calibri"/>
                        </a:rPr>
                        <a:t>Tkinter</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7</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err="1" smtClean="0">
                          <a:solidFill>
                            <a:srgbClr val="000000"/>
                          </a:solidFill>
                          <a:latin typeface="Calibri"/>
                        </a:rPr>
                        <a:t>Sklearn</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8</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Streamlit</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9</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Github</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10</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Google </a:t>
                      </a:r>
                      <a:r>
                        <a:rPr lang="en-US" sz="2400" b="0" i="0" u="none" strike="noStrike" dirty="0" err="1" smtClean="0">
                          <a:solidFill>
                            <a:srgbClr val="000000"/>
                          </a:solidFill>
                          <a:latin typeface="Calibri"/>
                        </a:rPr>
                        <a:t>Colab</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11</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Excel</a:t>
                      </a:r>
                      <a:endParaRPr lang="en-US" sz="2400" b="0" i="0" u="none" strike="noStrike" dirty="0">
                        <a:solidFill>
                          <a:srgbClr val="000000"/>
                        </a:solidFill>
                        <a:latin typeface="Calibri"/>
                      </a:endParaRPr>
                    </a:p>
                  </a:txBody>
                  <a:tcPr marL="8378" marR="8378" marT="9525" marB="0" anchor="b"/>
                </a:tc>
              </a:tr>
              <a:tr h="370840">
                <a:tc>
                  <a:txBody>
                    <a:bodyPr/>
                    <a:lstStyle/>
                    <a:p>
                      <a:pPr algn="ctr" fontAlgn="b"/>
                      <a:r>
                        <a:rPr lang="en-US" sz="2400" b="0" i="0" u="none" strike="noStrike" smtClean="0">
                          <a:solidFill>
                            <a:srgbClr val="000000"/>
                          </a:solidFill>
                          <a:latin typeface="Calibri"/>
                        </a:rPr>
                        <a:t>12</a:t>
                      </a:r>
                      <a:endParaRPr lang="en-US" sz="2400" b="0" i="0" u="none" strike="noStrike">
                        <a:solidFill>
                          <a:srgbClr val="000000"/>
                        </a:solidFill>
                        <a:latin typeface="Calibri"/>
                      </a:endParaRPr>
                    </a:p>
                  </a:txBody>
                  <a:tcPr marL="8378" marR="8378" marT="9525" marB="0" anchor="b"/>
                </a:tc>
                <a:tc>
                  <a:txBody>
                    <a:bodyPr/>
                    <a:lstStyle/>
                    <a:p>
                      <a:pPr algn="l" fontAlgn="b"/>
                      <a:r>
                        <a:rPr lang="en-US" sz="2400" b="0" i="0" u="none" strike="noStrike" dirty="0" smtClean="0">
                          <a:solidFill>
                            <a:srgbClr val="000000"/>
                          </a:solidFill>
                          <a:latin typeface="Calibri"/>
                        </a:rPr>
                        <a:t>Visual Analysis</a:t>
                      </a:r>
                      <a:endParaRPr lang="en-US" sz="2400" b="0" i="0" u="none" strike="noStrike" dirty="0">
                        <a:solidFill>
                          <a:srgbClr val="000000"/>
                        </a:solidFill>
                        <a:latin typeface="Calibri"/>
                      </a:endParaRPr>
                    </a:p>
                  </a:txBody>
                  <a:tcPr marL="8378" marR="8378" marT="9525" marB="0"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Performed Steps</a:t>
            </a:r>
            <a:endParaRPr lang="en-US" sz="2400" dirty="0">
              <a:latin typeface="Calibri" pitchFamily="34" charset="0"/>
            </a:endParaRPr>
          </a:p>
        </p:txBody>
      </p:sp>
      <p:sp>
        <p:nvSpPr>
          <p:cNvPr id="2" name="Content Placeholder 1"/>
          <p:cNvSpPr>
            <a:spLocks noGrp="1"/>
          </p:cNvSpPr>
          <p:nvPr>
            <p:ph idx="1"/>
          </p:nvPr>
        </p:nvSpPr>
        <p:spPr>
          <a:xfrm>
            <a:off x="0" y="1481328"/>
            <a:ext cx="9144000" cy="4525963"/>
          </a:xfrm>
        </p:spPr>
        <p:txBody>
          <a:bodyPr>
            <a:normAutofit fontScale="32500" lnSpcReduction="20000"/>
          </a:bodyPr>
          <a:lstStyle/>
          <a:p>
            <a:pPr>
              <a:buNone/>
            </a:pPr>
            <a:r>
              <a:rPr lang="en-US" sz="3300" b="1" dirty="0" smtClean="0"/>
              <a:t>1</a:t>
            </a:r>
            <a:r>
              <a:rPr lang="en-US" sz="3300" b="1" dirty="0" smtClean="0">
                <a:latin typeface="Calibri" pitchFamily="34" charset="0"/>
              </a:rPr>
              <a:t>. </a:t>
            </a:r>
            <a:r>
              <a:rPr lang="en-US" sz="5000" b="1" dirty="0" smtClean="0">
                <a:latin typeface="Calibri" pitchFamily="34" charset="0"/>
              </a:rPr>
              <a:t>We  Explored The Data Using Excel Then Understand That Data And Prepared A Short </a:t>
            </a:r>
            <a:r>
              <a:rPr lang="en-US" sz="5000" b="1" dirty="0" err="1" smtClean="0">
                <a:latin typeface="Calibri" pitchFamily="34" charset="0"/>
              </a:rPr>
              <a:t>Summarry</a:t>
            </a:r>
            <a:r>
              <a:rPr lang="en-US" sz="5000" b="1" dirty="0" smtClean="0">
                <a:latin typeface="Calibri" pitchFamily="34" charset="0"/>
              </a:rPr>
              <a:t> About The Dataset As Below</a:t>
            </a:r>
          </a:p>
          <a:p>
            <a:endParaRPr lang="en-US" dirty="0" smtClean="0">
              <a:latin typeface="Calibri" pitchFamily="34" charset="0"/>
            </a:endParaRPr>
          </a:p>
          <a:p>
            <a:pPr>
              <a:lnSpc>
                <a:spcPct val="120000"/>
              </a:lnSpc>
            </a:pPr>
            <a:r>
              <a:rPr lang="en-US" sz="3800" dirty="0" smtClean="0">
                <a:latin typeface="Calibri" pitchFamily="34" charset="0"/>
              </a:rPr>
              <a:t>we received  CSV data file . It Is Huge </a:t>
            </a:r>
            <a:r>
              <a:rPr lang="en-US" sz="3800" dirty="0" err="1" smtClean="0">
                <a:latin typeface="Calibri" pitchFamily="34" charset="0"/>
              </a:rPr>
              <a:t>Upto</a:t>
            </a:r>
            <a:r>
              <a:rPr lang="en-US" sz="3800" dirty="0" smtClean="0">
                <a:latin typeface="Calibri" pitchFamily="34" charset="0"/>
              </a:rPr>
              <a:t> 4340 Rows And 8 Column.</a:t>
            </a:r>
          </a:p>
          <a:p>
            <a:pPr>
              <a:lnSpc>
                <a:spcPct val="120000"/>
              </a:lnSpc>
            </a:pPr>
            <a:r>
              <a:rPr lang="en-US" sz="3800" dirty="0" smtClean="0">
                <a:latin typeface="Calibri" pitchFamily="34" charset="0"/>
              </a:rPr>
              <a:t>All Columns Containing The Relational &amp; </a:t>
            </a:r>
            <a:r>
              <a:rPr lang="en-US" sz="3800" dirty="0" err="1" smtClean="0">
                <a:latin typeface="Calibri" pitchFamily="34" charset="0"/>
              </a:rPr>
              <a:t>Interdependant</a:t>
            </a:r>
            <a:r>
              <a:rPr lang="en-US" sz="3800" dirty="0" smtClean="0">
                <a:latin typeface="Calibri" pitchFamily="34" charset="0"/>
              </a:rPr>
              <a:t> Data Which Describe About Vehicle Details.</a:t>
            </a:r>
          </a:p>
          <a:p>
            <a:pPr>
              <a:lnSpc>
                <a:spcPct val="120000"/>
              </a:lnSpc>
            </a:pPr>
            <a:r>
              <a:rPr lang="en-US" sz="3800" dirty="0" smtClean="0">
                <a:latin typeface="Calibri" pitchFamily="34" charset="0"/>
              </a:rPr>
              <a:t>It Contains Information Like Model </a:t>
            </a:r>
            <a:r>
              <a:rPr lang="en-US" sz="3800" dirty="0" err="1" smtClean="0">
                <a:latin typeface="Calibri" pitchFamily="34" charset="0"/>
              </a:rPr>
              <a:t>Name,selling</a:t>
            </a:r>
            <a:r>
              <a:rPr lang="en-US" sz="3800" dirty="0" smtClean="0">
                <a:latin typeface="Calibri" pitchFamily="34" charset="0"/>
              </a:rPr>
              <a:t> </a:t>
            </a:r>
            <a:r>
              <a:rPr lang="en-US" sz="3800" dirty="0" err="1" smtClean="0">
                <a:latin typeface="Calibri" pitchFamily="34" charset="0"/>
              </a:rPr>
              <a:t>Price,manufacturing</a:t>
            </a:r>
            <a:r>
              <a:rPr lang="en-US" sz="3800" dirty="0" smtClean="0">
                <a:latin typeface="Calibri" pitchFamily="34" charset="0"/>
              </a:rPr>
              <a:t> </a:t>
            </a:r>
            <a:r>
              <a:rPr lang="en-US" sz="3800" dirty="0" err="1" smtClean="0">
                <a:latin typeface="Calibri" pitchFamily="34" charset="0"/>
              </a:rPr>
              <a:t>Year,killometer</a:t>
            </a:r>
            <a:r>
              <a:rPr lang="en-US" sz="3800" dirty="0" smtClean="0">
                <a:latin typeface="Calibri" pitchFamily="34" charset="0"/>
              </a:rPr>
              <a:t> Driven, Seller </a:t>
            </a:r>
            <a:r>
              <a:rPr lang="en-US" sz="3800" dirty="0" err="1" smtClean="0">
                <a:latin typeface="Calibri" pitchFamily="34" charset="0"/>
              </a:rPr>
              <a:t>Type,fuel</a:t>
            </a:r>
            <a:r>
              <a:rPr lang="en-US" sz="3800" dirty="0" smtClean="0">
                <a:latin typeface="Calibri" pitchFamily="34" charset="0"/>
              </a:rPr>
              <a:t> </a:t>
            </a:r>
            <a:r>
              <a:rPr lang="en-US" sz="3800" dirty="0" err="1" smtClean="0">
                <a:latin typeface="Calibri" pitchFamily="34" charset="0"/>
              </a:rPr>
              <a:t>Type,transmission</a:t>
            </a:r>
            <a:r>
              <a:rPr lang="en-US" sz="3800" dirty="0" smtClean="0">
                <a:latin typeface="Calibri" pitchFamily="34" charset="0"/>
              </a:rPr>
              <a:t> </a:t>
            </a:r>
            <a:r>
              <a:rPr lang="en-US" sz="3800" dirty="0" err="1" smtClean="0">
                <a:latin typeface="Calibri" pitchFamily="34" charset="0"/>
              </a:rPr>
              <a:t>Type,ownership</a:t>
            </a:r>
            <a:r>
              <a:rPr lang="en-US" sz="3800" dirty="0" smtClean="0">
                <a:latin typeface="Calibri" pitchFamily="34" charset="0"/>
              </a:rPr>
              <a:t> Etc.</a:t>
            </a:r>
          </a:p>
          <a:p>
            <a:pPr>
              <a:lnSpc>
                <a:spcPct val="120000"/>
              </a:lnSpc>
            </a:pPr>
            <a:r>
              <a:rPr lang="en-US" sz="3800" u="sng" dirty="0" smtClean="0">
                <a:latin typeface="Calibri" pitchFamily="34" charset="0"/>
              </a:rPr>
              <a:t>We </a:t>
            </a:r>
            <a:r>
              <a:rPr lang="en-US" sz="3800" u="sng" dirty="0" err="1" smtClean="0">
                <a:latin typeface="Calibri" pitchFamily="34" charset="0"/>
              </a:rPr>
              <a:t>analyse</a:t>
            </a:r>
            <a:r>
              <a:rPr lang="en-US" sz="3800" u="sng" dirty="0" smtClean="0">
                <a:latin typeface="Calibri" pitchFamily="34" charset="0"/>
              </a:rPr>
              <a:t> that this data contains the information about resell vehicles and its </a:t>
            </a:r>
            <a:r>
              <a:rPr lang="en-US" sz="3800" u="sng" dirty="0" err="1" smtClean="0">
                <a:latin typeface="Calibri" pitchFamily="34" charset="0"/>
              </a:rPr>
              <a:t>pricess</a:t>
            </a:r>
            <a:r>
              <a:rPr lang="en-US" sz="3800" u="sng" dirty="0" smtClean="0">
                <a:latin typeface="Calibri" pitchFamily="34" charset="0"/>
              </a:rPr>
              <a:t> accordingly.</a:t>
            </a:r>
          </a:p>
          <a:p>
            <a:endParaRPr lang="en-US" sz="4000" dirty="0" smtClean="0">
              <a:latin typeface="Calibri" pitchFamily="34" charset="0"/>
            </a:endParaRPr>
          </a:p>
          <a:p>
            <a:r>
              <a:rPr lang="en-US" sz="4000" b="1" dirty="0" smtClean="0">
                <a:latin typeface="Calibri" pitchFamily="34" charset="0"/>
              </a:rPr>
              <a:t>Model Name-                </a:t>
            </a:r>
            <a:r>
              <a:rPr lang="en-US" sz="4000" dirty="0" smtClean="0">
                <a:latin typeface="Calibri" pitchFamily="34" charset="0"/>
              </a:rPr>
              <a:t>It Gives The Info About </a:t>
            </a:r>
            <a:r>
              <a:rPr lang="en-US" sz="4000" dirty="0" err="1" smtClean="0">
                <a:latin typeface="Calibri" pitchFamily="34" charset="0"/>
              </a:rPr>
              <a:t>Manufacturer,model</a:t>
            </a:r>
            <a:r>
              <a:rPr lang="en-US" sz="4000" dirty="0" smtClean="0">
                <a:latin typeface="Calibri" pitchFamily="34" charset="0"/>
              </a:rPr>
              <a:t> Type And Specific Feature.</a:t>
            </a:r>
          </a:p>
          <a:p>
            <a:r>
              <a:rPr lang="en-US" sz="4000" b="1" dirty="0" smtClean="0">
                <a:latin typeface="Calibri" pitchFamily="34" charset="0"/>
              </a:rPr>
              <a:t>Manufacturing Year-  </a:t>
            </a:r>
            <a:r>
              <a:rPr lang="en-US" sz="4000" dirty="0" smtClean="0">
                <a:latin typeface="Calibri" pitchFamily="34" charset="0"/>
              </a:rPr>
              <a:t> Which Year Vehicle Is Manufactured.</a:t>
            </a:r>
          </a:p>
          <a:p>
            <a:r>
              <a:rPr lang="en-US" sz="4000" b="1" dirty="0" err="1" smtClean="0">
                <a:latin typeface="Calibri" pitchFamily="34" charset="0"/>
              </a:rPr>
              <a:t>Killometer</a:t>
            </a:r>
            <a:r>
              <a:rPr lang="en-US" sz="4000" dirty="0" smtClean="0">
                <a:latin typeface="Calibri" pitchFamily="34" charset="0"/>
              </a:rPr>
              <a:t> –                  It Tells How Much </a:t>
            </a:r>
            <a:r>
              <a:rPr lang="en-US" sz="4000" dirty="0" err="1" smtClean="0">
                <a:latin typeface="Calibri" pitchFamily="34" charset="0"/>
              </a:rPr>
              <a:t>Killometer</a:t>
            </a:r>
            <a:r>
              <a:rPr lang="en-US" sz="4000" dirty="0" smtClean="0">
                <a:latin typeface="Calibri" pitchFamily="34" charset="0"/>
              </a:rPr>
              <a:t> Vehicle Is Driven.</a:t>
            </a:r>
          </a:p>
          <a:p>
            <a:r>
              <a:rPr lang="en-US" sz="4000" b="1" dirty="0" smtClean="0">
                <a:latin typeface="Calibri" pitchFamily="34" charset="0"/>
              </a:rPr>
              <a:t>Selling Price-                 </a:t>
            </a:r>
            <a:r>
              <a:rPr lang="en-US" sz="4000" dirty="0" smtClean="0">
                <a:latin typeface="Calibri" pitchFamily="34" charset="0"/>
              </a:rPr>
              <a:t>Price Offered By </a:t>
            </a:r>
            <a:r>
              <a:rPr lang="en-US" sz="4000" dirty="0" err="1" smtClean="0">
                <a:latin typeface="Calibri" pitchFamily="34" charset="0"/>
              </a:rPr>
              <a:t>Th</a:t>
            </a:r>
            <a:r>
              <a:rPr lang="en-US" sz="4000" dirty="0" smtClean="0">
                <a:latin typeface="Calibri" pitchFamily="34" charset="0"/>
              </a:rPr>
              <a:t> E Owner.</a:t>
            </a:r>
          </a:p>
          <a:p>
            <a:r>
              <a:rPr lang="en-US" sz="4000" b="1" dirty="0" smtClean="0">
                <a:latin typeface="Calibri" pitchFamily="34" charset="0"/>
              </a:rPr>
              <a:t>Seller Type</a:t>
            </a:r>
            <a:r>
              <a:rPr lang="en-US" sz="4000" dirty="0" smtClean="0">
                <a:latin typeface="Calibri" pitchFamily="34" charset="0"/>
              </a:rPr>
              <a:t>-                    It Defines Seller Is Individual Or Dealer Or Trusted Dealer</a:t>
            </a:r>
          </a:p>
          <a:p>
            <a:r>
              <a:rPr lang="en-US" sz="4000" b="1" dirty="0" smtClean="0">
                <a:latin typeface="Calibri" pitchFamily="34" charset="0"/>
              </a:rPr>
              <a:t>Fuel Type-</a:t>
            </a:r>
            <a:r>
              <a:rPr lang="en-US" sz="4000" dirty="0" smtClean="0">
                <a:latin typeface="Calibri" pitchFamily="34" charset="0"/>
              </a:rPr>
              <a:t>                       Vehicle Fuel Type Like </a:t>
            </a:r>
            <a:r>
              <a:rPr lang="en-US" sz="4000" dirty="0" err="1" smtClean="0">
                <a:latin typeface="Calibri" pitchFamily="34" charset="0"/>
              </a:rPr>
              <a:t>Deisel,petrol</a:t>
            </a:r>
            <a:r>
              <a:rPr lang="en-US" sz="4000" dirty="0" smtClean="0">
                <a:latin typeface="Calibri" pitchFamily="34" charset="0"/>
              </a:rPr>
              <a:t> ,CNG,LPG Or Electric.</a:t>
            </a:r>
          </a:p>
          <a:p>
            <a:r>
              <a:rPr lang="en-US" sz="4000" b="1" dirty="0" smtClean="0">
                <a:latin typeface="Calibri" pitchFamily="34" charset="0"/>
              </a:rPr>
              <a:t>Transmission Type -      G</a:t>
            </a:r>
            <a:r>
              <a:rPr lang="en-US" sz="4000" dirty="0" smtClean="0">
                <a:latin typeface="Calibri" pitchFamily="34" charset="0"/>
              </a:rPr>
              <a:t>ives The Details About Vehicle Gearbox Type Automatic Or Manual.</a:t>
            </a:r>
          </a:p>
          <a:p>
            <a:r>
              <a:rPr lang="en-US" sz="4000" b="1" dirty="0" smtClean="0">
                <a:latin typeface="Calibri" pitchFamily="34" charset="0"/>
              </a:rPr>
              <a:t>Ownership Type-           </a:t>
            </a:r>
            <a:r>
              <a:rPr lang="en-US" sz="4000" dirty="0" smtClean="0">
                <a:latin typeface="Calibri" pitchFamily="34" charset="0"/>
              </a:rPr>
              <a:t>We Getting Idea About </a:t>
            </a:r>
            <a:r>
              <a:rPr lang="en-US" sz="4000" dirty="0" err="1" smtClean="0">
                <a:latin typeface="Calibri" pitchFamily="34" charset="0"/>
              </a:rPr>
              <a:t>Owenership</a:t>
            </a:r>
            <a:r>
              <a:rPr lang="en-US" sz="4000" dirty="0" smtClean="0">
                <a:latin typeface="Calibri" pitchFamily="34" charset="0"/>
              </a:rPr>
              <a:t>  Is 1</a:t>
            </a:r>
            <a:r>
              <a:rPr lang="en-US" sz="4000" baseline="30000" dirty="0" smtClean="0">
                <a:latin typeface="Calibri" pitchFamily="34" charset="0"/>
              </a:rPr>
              <a:t>st</a:t>
            </a:r>
            <a:r>
              <a:rPr lang="en-US" sz="4000" dirty="0" smtClean="0">
                <a:latin typeface="Calibri" pitchFamily="34" charset="0"/>
              </a:rPr>
              <a:t>,2</a:t>
            </a:r>
            <a:r>
              <a:rPr lang="en-US" sz="4000" baseline="30000" dirty="0" smtClean="0">
                <a:latin typeface="Calibri" pitchFamily="34" charset="0"/>
              </a:rPr>
              <a:t>nd</a:t>
            </a:r>
            <a:r>
              <a:rPr lang="en-US" sz="4000" dirty="0" smtClean="0">
                <a:latin typeface="Calibri" pitchFamily="34" charset="0"/>
              </a:rPr>
              <a:t>,3</a:t>
            </a:r>
            <a:r>
              <a:rPr lang="en-US" sz="4000" baseline="30000" dirty="0" smtClean="0">
                <a:latin typeface="Calibri" pitchFamily="34" charset="0"/>
              </a:rPr>
              <a:t>rd</a:t>
            </a:r>
            <a:r>
              <a:rPr lang="en-US" sz="4000" dirty="0" smtClean="0">
                <a:latin typeface="Calibri" pitchFamily="34" charset="0"/>
              </a:rPr>
              <a:t>  Etc</a:t>
            </a:r>
          </a:p>
          <a:p>
            <a:endParaRPr lang="en-US" dirty="0" smtClean="0">
              <a:latin typeface="Calibri" pitchFamily="34" charset="0"/>
            </a:endParaRPr>
          </a:p>
          <a:p>
            <a:pPr>
              <a:buNone/>
            </a:pPr>
            <a:endParaRPr lang="en-US" dirty="0" smtClean="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Sample Dataset</a:t>
            </a:r>
            <a:endParaRPr lang="en-US" sz="2400" dirty="0">
              <a:latin typeface="Calibri" pitchFamily="34"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524000"/>
            <a:ext cx="8229600" cy="42672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Calibri" pitchFamily="34" charset="0"/>
              </a:rPr>
              <a:t>Data Cleaning</a:t>
            </a:r>
            <a:endParaRPr lang="en-US" sz="2400" dirty="0">
              <a:latin typeface="Calibri" pitchFamily="34" charset="0"/>
            </a:endParaRPr>
          </a:p>
        </p:txBody>
      </p:sp>
      <p:sp>
        <p:nvSpPr>
          <p:cNvPr id="2" name="Content Placeholder 1"/>
          <p:cNvSpPr>
            <a:spLocks noGrp="1"/>
          </p:cNvSpPr>
          <p:nvPr>
            <p:ph idx="1"/>
          </p:nvPr>
        </p:nvSpPr>
        <p:spPr/>
        <p:txBody>
          <a:bodyPr>
            <a:normAutofit/>
          </a:bodyPr>
          <a:lstStyle/>
          <a:p>
            <a:r>
              <a:rPr lang="en-US" sz="1800" dirty="0" smtClean="0">
                <a:latin typeface="Cambria" pitchFamily="18" charset="0"/>
              </a:rPr>
              <a:t>Null value: As we see there is no  null value in 'Price', our main target variable is price.</a:t>
            </a:r>
            <a:endParaRPr lang="en-US" sz="1800" dirty="0">
              <a:latin typeface="Cambria" pitchFamily="18" charset="0"/>
            </a:endParaRPr>
          </a:p>
        </p:txBody>
      </p:sp>
      <p:pic>
        <p:nvPicPr>
          <p:cNvPr id="3075" name="Picture 3"/>
          <p:cNvPicPr>
            <a:picLocks noChangeAspect="1" noChangeArrowheads="1"/>
          </p:cNvPicPr>
          <p:nvPr/>
        </p:nvPicPr>
        <p:blipFill>
          <a:blip r:embed="rId2"/>
          <a:srcRect/>
          <a:stretch>
            <a:fillRect/>
          </a:stretch>
        </p:blipFill>
        <p:spPr bwMode="auto">
          <a:xfrm>
            <a:off x="762000" y="2057400"/>
            <a:ext cx="8382000" cy="3810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a:bodyPr>
          <a:lstStyle/>
          <a:p>
            <a:r>
              <a:rPr lang="en-US" sz="2400" dirty="0" smtClean="0">
                <a:latin typeface="Calibri" pitchFamily="34" charset="0"/>
              </a:rPr>
              <a:t>Data Cleaning</a:t>
            </a:r>
            <a:endParaRPr lang="en-US" sz="2400" dirty="0">
              <a:latin typeface="Calibri" pitchFamily="34" charset="0"/>
            </a:endParaRPr>
          </a:p>
        </p:txBody>
      </p:sp>
      <p:sp>
        <p:nvSpPr>
          <p:cNvPr id="2" name="Content Placeholder 1"/>
          <p:cNvSpPr>
            <a:spLocks noGrp="1"/>
          </p:cNvSpPr>
          <p:nvPr>
            <p:ph idx="1"/>
          </p:nvPr>
        </p:nvSpPr>
        <p:spPr>
          <a:xfrm>
            <a:off x="457200" y="762000"/>
            <a:ext cx="7848600" cy="1981200"/>
          </a:xfrm>
        </p:spPr>
        <p:txBody>
          <a:bodyPr>
            <a:noAutofit/>
          </a:bodyPr>
          <a:lstStyle/>
          <a:p>
            <a:pPr algn="just"/>
            <a:r>
              <a:rPr lang="en-US" sz="1800" dirty="0" smtClean="0">
                <a:latin typeface="Cambria" pitchFamily="18" charset="0"/>
              </a:rPr>
              <a:t>After loading the dataset, the shape of the dataset is (4340,8).</a:t>
            </a:r>
          </a:p>
          <a:p>
            <a:pPr algn="just"/>
            <a:r>
              <a:rPr lang="en-US" sz="1800" dirty="0" smtClean="0">
                <a:latin typeface="Cambria" pitchFamily="18" charset="0"/>
              </a:rPr>
              <a:t>We have to check for duplicates, null values and the data types.</a:t>
            </a:r>
          </a:p>
          <a:p>
            <a:pPr algn="just"/>
            <a:r>
              <a:rPr lang="en-US" sz="1800" dirty="0" smtClean="0">
                <a:latin typeface="Cambria" pitchFamily="18" charset="0"/>
              </a:rPr>
              <a:t>We see null values in name, year,km drive, selling price, seller type, fuel type, transmission and owner, we impute them.</a:t>
            </a:r>
          </a:p>
          <a:p>
            <a:pPr algn="just"/>
            <a:r>
              <a:rPr lang="en-US" sz="1800" dirty="0" smtClean="0">
                <a:latin typeface="Cambria" pitchFamily="18" charset="0"/>
              </a:rPr>
              <a:t> All the data types are good except mileage and price, so we find the wrong data and correct them.</a:t>
            </a:r>
            <a:endParaRPr lang="en-US" sz="1800" dirty="0">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1828800" y="2819400"/>
            <a:ext cx="6324600" cy="3429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1178</TotalTime>
  <Words>914</Words>
  <Application>Microsoft Office PowerPoint</Application>
  <PresentationFormat>On-screen Show (4:3)</PresentationFormat>
  <Paragraphs>190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Opulent</vt:lpstr>
      <vt:lpstr>Car Resale  Price Prediction With  ML &amp; Data Science skills       Prepared By : Mr.kuldeep S.khaladkar</vt:lpstr>
      <vt:lpstr>Contents</vt:lpstr>
      <vt:lpstr>Introduction</vt:lpstr>
      <vt:lpstr>Problem Statement </vt:lpstr>
      <vt:lpstr>Tools,Technologies &amp; Skills Used </vt:lpstr>
      <vt:lpstr>Performed Steps</vt:lpstr>
      <vt:lpstr>Sample Dataset</vt:lpstr>
      <vt:lpstr>Data Cleaning</vt:lpstr>
      <vt:lpstr>Data Cleaning</vt:lpstr>
      <vt:lpstr>Data Preprocessing </vt:lpstr>
      <vt:lpstr>Some of function used</vt:lpstr>
      <vt:lpstr>Data Preprocessing</vt:lpstr>
      <vt:lpstr>Data Preprocessing</vt:lpstr>
      <vt:lpstr>Data Preprocessing</vt:lpstr>
      <vt:lpstr>Exploratory data analysis (EDA) and Graphical Analysis</vt:lpstr>
      <vt:lpstr>List Of Some Chart Prepared </vt:lpstr>
      <vt:lpstr>Slide 17</vt:lpstr>
      <vt:lpstr>Slide 18</vt:lpstr>
      <vt:lpstr>Slide 19</vt:lpstr>
      <vt:lpstr> 3.Prepare the Data for Machine Learning modeling. </vt:lpstr>
      <vt:lpstr>  4.Apply various Machine Learning techniques such as Regression or classification ,Bagging, Ensemble techniques and find out the best model using various Machine Learning model evaluation metrics.  </vt:lpstr>
      <vt:lpstr>Slide 22</vt:lpstr>
      <vt:lpstr>Prediction on Test Data </vt:lpstr>
      <vt:lpstr> Evaluating the Algorithm  </vt:lpstr>
      <vt:lpstr>5. Save the best model and Load the model. </vt:lpstr>
      <vt:lpstr> User Interface For Input And Display The Output   GUI  </vt:lpstr>
      <vt:lpstr>Conclusion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hp</dc:creator>
  <cp:lastModifiedBy>hp</cp:lastModifiedBy>
  <cp:revision>45</cp:revision>
  <dcterms:created xsi:type="dcterms:W3CDTF">2023-03-17T14:59:20Z</dcterms:created>
  <dcterms:modified xsi:type="dcterms:W3CDTF">2023-03-20T06:26:21Z</dcterms:modified>
</cp:coreProperties>
</file>