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76946-8269-487B-8CF1-BAB5F26151C2}" v="39" dt="2023-02-10T16:44:16.634"/>
    <p1510:client id="{0FED2C5C-5654-44E7-98A2-EB7A8AEE87D0}" v="1373" dt="2023-02-09T05:12:10.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008460-8B2F-4AAA-A4E2-10730069204C}" type="datetimeFigureOut">
              <a:rPr lang="en-US" smtClean="0"/>
              <a:t>5/27/2023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4851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909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94325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46259B-8396-46CD-AD42-FDEDA89DA27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4429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60931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008460-8B2F-4AAA-A4E2-10730069204C}" type="datetimeFigureOut">
              <a:rPr lang="en-US" smtClean="0"/>
              <a:pPr/>
              <a:t>5/27/2023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592264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008460-8B2F-4AAA-A4E2-10730069204C}" type="datetimeFigureOut">
              <a:rPr lang="en-US" smtClean="0"/>
              <a:pPr/>
              <a:t>5/27/2023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395334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655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72672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11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7382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08460-8B2F-4AAA-A4E2-10730069204C}"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233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6941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08460-8B2F-4AAA-A4E2-10730069204C}"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6896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8460-8B2F-4AAA-A4E2-10730069204C}"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6509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2945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1790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008460-8B2F-4AAA-A4E2-10730069204C}" type="datetimeFigureOut">
              <a:rPr lang="en-US" smtClean="0"/>
              <a:pPr/>
              <a:t>5/27/2023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60109849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69976" y="776537"/>
            <a:ext cx="8453534" cy="2149459"/>
          </a:xfrm>
        </p:spPr>
        <p:txBody>
          <a:bodyPr>
            <a:normAutofit/>
          </a:bodyPr>
          <a:lstStyle/>
          <a:p>
            <a:pPr algn="ctr"/>
            <a:r>
              <a:rPr lang="en-US" sz="6000" dirty="0">
                <a:solidFill>
                  <a:srgbClr val="FFFFFF"/>
                </a:solidFill>
              </a:rPr>
              <a:t>Restaurant Rating Prediction</a:t>
            </a:r>
          </a:p>
        </p:txBody>
      </p:sp>
      <p:sp>
        <p:nvSpPr>
          <p:cNvPr id="5" name="TextBox 4">
            <a:extLst>
              <a:ext uri="{FF2B5EF4-FFF2-40B4-BE49-F238E27FC236}">
                <a16:creationId xmlns:a16="http://schemas.microsoft.com/office/drawing/2014/main" id="{330C1AA6-AAD9-EEAD-EA0E-C9B0CEECBC8F}"/>
              </a:ext>
            </a:extLst>
          </p:cNvPr>
          <p:cNvSpPr txBox="1"/>
          <p:nvPr/>
        </p:nvSpPr>
        <p:spPr>
          <a:xfrm>
            <a:off x="5009183" y="3802586"/>
            <a:ext cx="36416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Kuldeep Kumar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4C7A0-549B-B756-4E3E-BE542BD7470A}"/>
              </a:ext>
            </a:extLst>
          </p:cNvPr>
          <p:cNvSpPr txBox="1"/>
          <p:nvPr/>
        </p:nvSpPr>
        <p:spPr>
          <a:xfrm>
            <a:off x="818444" y="827851"/>
            <a:ext cx="10545703"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dirty="0">
                <a:ea typeface="+mn-lt"/>
                <a:cs typeface="+mn-lt"/>
              </a:rPr>
              <a:t>Model Selection: </a:t>
            </a:r>
            <a:endParaRPr lang="en-US"/>
          </a:p>
          <a:p>
            <a:pPr marL="342900" indent="-342900">
              <a:lnSpc>
                <a:spcPct val="150000"/>
              </a:lnSpc>
              <a:buFont typeface="Arial"/>
              <a:buChar char="•"/>
            </a:pPr>
            <a:r>
              <a:rPr lang="en-US" sz="2000" dirty="0"/>
              <a:t>Built models using Linear Regression, Random Forest, </a:t>
            </a:r>
            <a:r>
              <a:rPr lang="en-US" sz="2000" dirty="0" err="1"/>
              <a:t>ExtraTree</a:t>
            </a:r>
            <a:r>
              <a:rPr lang="en-US" sz="2000" dirty="0"/>
              <a:t> Regressor</a:t>
            </a:r>
            <a:endParaRPr lang="en-US" sz="2400" dirty="0"/>
          </a:p>
          <a:p>
            <a:pPr marL="342900" indent="-342900">
              <a:lnSpc>
                <a:spcPct val="150000"/>
              </a:lnSpc>
              <a:buFont typeface="Arial"/>
              <a:buChar char="•"/>
            </a:pPr>
            <a:r>
              <a:rPr lang="en-US" sz="2000" dirty="0" err="1"/>
              <a:t>ExtraTree</a:t>
            </a:r>
            <a:r>
              <a:rPr lang="en-US" sz="2000" dirty="0"/>
              <a:t> Regressor is chosen as its r2 score is high (</a:t>
            </a:r>
            <a:r>
              <a:rPr lang="en-US" sz="2000" dirty="0">
                <a:latin typeface="Goudy Old Style"/>
              </a:rPr>
              <a:t>0.9325151755043354</a:t>
            </a:r>
            <a:r>
              <a:rPr lang="en-US" sz="2000" dirty="0"/>
              <a:t>)</a:t>
            </a:r>
          </a:p>
          <a:p>
            <a:endParaRPr lang="en-US" dirty="0"/>
          </a:p>
        </p:txBody>
      </p:sp>
    </p:spTree>
    <p:extLst>
      <p:ext uri="{BB962C8B-B14F-4D97-AF65-F5344CB8AC3E}">
        <p14:creationId xmlns:p14="http://schemas.microsoft.com/office/powerpoint/2010/main" val="17639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CDBD-E98A-4461-ACFF-995CAF3E48A7}"/>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E7218A72-E9CA-F341-908F-66AFA5174082}"/>
              </a:ext>
            </a:extLst>
          </p:cNvPr>
          <p:cNvSpPr>
            <a:spLocks noGrp="1"/>
          </p:cNvSpPr>
          <p:nvPr>
            <p:ph idx="1"/>
          </p:nvPr>
        </p:nvSpPr>
        <p:spPr/>
        <p:txBody>
          <a:bodyPr vert="horz" lIns="91440" tIns="45720" rIns="91440" bIns="45720" rtlCol="0" anchor="t">
            <a:normAutofit/>
          </a:bodyPr>
          <a:lstStyle/>
          <a:p>
            <a:r>
              <a:rPr lang="en-US" dirty="0"/>
              <a:t>Model is trained in sets (</a:t>
            </a:r>
            <a:r>
              <a:rPr lang="en-US" dirty="0" err="1"/>
              <a:t>Train_Test_Split</a:t>
            </a:r>
            <a:r>
              <a:rPr lang="en-US" dirty="0"/>
              <a:t>) 30% of data for testing whereas 70% is for training</a:t>
            </a:r>
          </a:p>
          <a:p>
            <a:r>
              <a:rPr lang="en-US" dirty="0"/>
              <a:t>The sets are preprocessed and data is predicted using </a:t>
            </a:r>
            <a:r>
              <a:rPr lang="en-US" dirty="0" err="1"/>
              <a:t>ExtraTree</a:t>
            </a:r>
            <a:r>
              <a:rPr lang="en-US" dirty="0"/>
              <a:t> Regressor model</a:t>
            </a:r>
          </a:p>
          <a:p>
            <a:r>
              <a:rPr lang="en-US" dirty="0"/>
              <a:t>The predicted data is saved in Zomata_df_komal.csv</a:t>
            </a:r>
          </a:p>
        </p:txBody>
      </p:sp>
    </p:spTree>
    <p:extLst>
      <p:ext uri="{BB962C8B-B14F-4D97-AF65-F5344CB8AC3E}">
        <p14:creationId xmlns:p14="http://schemas.microsoft.com/office/powerpoint/2010/main" val="404439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FD1CE2-2391-364E-FCA7-EC9093268A05}"/>
              </a:ext>
            </a:extLst>
          </p:cNvPr>
          <p:cNvSpPr txBox="1"/>
          <p:nvPr/>
        </p:nvSpPr>
        <p:spPr>
          <a:xfrm>
            <a:off x="1733404" y="1057049"/>
            <a:ext cx="7821143" cy="448533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10000"/>
          </a:bodyPr>
          <a:lstStyle/>
          <a:p>
            <a:pPr>
              <a:lnSpc>
                <a:spcPct val="110000"/>
              </a:lnSpc>
              <a:spcAft>
                <a:spcPts val="600"/>
              </a:spcAft>
            </a:pPr>
            <a:r>
              <a:rPr lang="en-US" sz="2800" dirty="0">
                <a:solidFill>
                  <a:schemeClr val="tx2"/>
                </a:solidFill>
              </a:rPr>
              <a:t>Objective : </a:t>
            </a:r>
          </a:p>
          <a:p>
            <a:pPr>
              <a:lnSpc>
                <a:spcPct val="110000"/>
              </a:lnSpc>
              <a:spcAft>
                <a:spcPts val="600"/>
              </a:spcAft>
            </a:pPr>
            <a:r>
              <a:rPr lang="en-US" sz="2800" dirty="0">
                <a:solidFill>
                  <a:schemeClr val="tx2"/>
                </a:solidFill>
              </a:rPr>
              <a:t>The main goal of this project is to perform extensive Exploratory Data Analysis(EDA) on the Zomato Dataset and build an appropriate Machine Learning Model that will help various Zomato Restaurants to predict their respective Ratings based on certain features.</a:t>
            </a:r>
          </a:p>
          <a:p>
            <a:pPr>
              <a:lnSpc>
                <a:spcPct val="110000"/>
              </a:lnSpc>
              <a:spcAft>
                <a:spcPts val="600"/>
              </a:spcAft>
            </a:pPr>
            <a:r>
              <a:rPr lang="en-US" sz="2800" dirty="0">
                <a:solidFill>
                  <a:schemeClr val="tx2"/>
                </a:solidFill>
              </a:rPr>
              <a:t>Benefits : </a:t>
            </a:r>
          </a:p>
          <a:p>
            <a:pPr marL="457200" indent="-457200">
              <a:lnSpc>
                <a:spcPct val="110000"/>
              </a:lnSpc>
              <a:spcAft>
                <a:spcPts val="600"/>
              </a:spcAft>
              <a:buFont typeface="Arial"/>
              <a:buChar char="•"/>
            </a:pPr>
            <a:r>
              <a:rPr lang="en-US" sz="2800" dirty="0">
                <a:solidFill>
                  <a:schemeClr val="tx2"/>
                </a:solidFill>
              </a:rPr>
              <a:t>Gives Better insight of Restaurant</a:t>
            </a:r>
          </a:p>
          <a:p>
            <a:pPr marL="457200" indent="-457200">
              <a:lnSpc>
                <a:spcPct val="110000"/>
              </a:lnSpc>
              <a:spcAft>
                <a:spcPts val="600"/>
              </a:spcAft>
              <a:buFont typeface="Arial"/>
              <a:buChar char="•"/>
            </a:pPr>
            <a:r>
              <a:rPr lang="en-US" sz="2800" dirty="0">
                <a:solidFill>
                  <a:schemeClr val="tx2"/>
                </a:solidFill>
              </a:rPr>
              <a:t>Predict the rating of restaurant by analyzing certain features</a:t>
            </a:r>
          </a:p>
        </p:txBody>
      </p:sp>
    </p:spTree>
    <p:extLst>
      <p:ext uri="{BB962C8B-B14F-4D97-AF65-F5344CB8AC3E}">
        <p14:creationId xmlns:p14="http://schemas.microsoft.com/office/powerpoint/2010/main" val="188224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6DA9-BF9A-D1E0-31F2-4F6EB361E457}"/>
              </a:ext>
            </a:extLst>
          </p:cNvPr>
          <p:cNvSpPr>
            <a:spLocks noGrp="1"/>
          </p:cNvSpPr>
          <p:nvPr>
            <p:ph type="title"/>
          </p:nvPr>
        </p:nvSpPr>
        <p:spPr/>
        <p:txBody>
          <a:bodyPr/>
          <a:lstStyle/>
          <a:p>
            <a:r>
              <a:rPr lang="en-US" dirty="0"/>
              <a:t>Data Sharing Agreement</a:t>
            </a:r>
          </a:p>
        </p:txBody>
      </p:sp>
      <p:sp>
        <p:nvSpPr>
          <p:cNvPr id="3" name="Content Placeholder 2">
            <a:extLst>
              <a:ext uri="{FF2B5EF4-FFF2-40B4-BE49-F238E27FC236}">
                <a16:creationId xmlns:a16="http://schemas.microsoft.com/office/drawing/2014/main" id="{B34CC543-EBD7-82F9-BA59-9D3796FF8EBB}"/>
              </a:ext>
            </a:extLst>
          </p:cNvPr>
          <p:cNvSpPr>
            <a:spLocks noGrp="1"/>
          </p:cNvSpPr>
          <p:nvPr>
            <p:ph idx="1"/>
          </p:nvPr>
        </p:nvSpPr>
        <p:spPr/>
        <p:txBody>
          <a:bodyPr vert="horz" lIns="91440" tIns="45720" rIns="91440" bIns="45720" rtlCol="0" anchor="t">
            <a:normAutofit/>
          </a:bodyPr>
          <a:lstStyle/>
          <a:p>
            <a:r>
              <a:rPr lang="en-US" dirty="0"/>
              <a:t>File name ( Zomato.csv)</a:t>
            </a:r>
          </a:p>
          <a:p>
            <a:r>
              <a:rPr lang="en-US" dirty="0"/>
              <a:t>Number of columns 17</a:t>
            </a:r>
          </a:p>
          <a:p>
            <a:r>
              <a:rPr lang="en-US" dirty="0"/>
              <a:t>Number of rows 56251</a:t>
            </a:r>
          </a:p>
          <a:p>
            <a:r>
              <a:rPr lang="en-US" dirty="0"/>
              <a:t>Column Data Type : String (12), Boolean (2), Integer(1), other (2)</a:t>
            </a:r>
          </a:p>
        </p:txBody>
      </p:sp>
    </p:spTree>
    <p:extLst>
      <p:ext uri="{BB962C8B-B14F-4D97-AF65-F5344CB8AC3E}">
        <p14:creationId xmlns:p14="http://schemas.microsoft.com/office/powerpoint/2010/main" val="6959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F87C-79CC-885B-178A-19B9E5F74F97}"/>
              </a:ext>
            </a:extLst>
          </p:cNvPr>
          <p:cNvSpPr>
            <a:spLocks noGrp="1"/>
          </p:cNvSpPr>
          <p:nvPr>
            <p:ph type="title"/>
          </p:nvPr>
        </p:nvSpPr>
        <p:spPr>
          <a:xfrm>
            <a:off x="1079203" y="184798"/>
            <a:ext cx="9905998" cy="1478570"/>
          </a:xfrm>
        </p:spPr>
        <p:txBody>
          <a:bodyPr>
            <a:normAutofit/>
          </a:bodyPr>
          <a:lstStyle/>
          <a:p>
            <a:r>
              <a:rPr lang="en-US" sz="4400" dirty="0"/>
              <a:t>Architecture</a:t>
            </a:r>
          </a:p>
        </p:txBody>
      </p:sp>
      <p:sp>
        <p:nvSpPr>
          <p:cNvPr id="4" name="Rectangle 3">
            <a:extLst>
              <a:ext uri="{FF2B5EF4-FFF2-40B4-BE49-F238E27FC236}">
                <a16:creationId xmlns:a16="http://schemas.microsoft.com/office/drawing/2014/main" id="{AB05EFBF-4B53-BDDE-8088-DB88E48E6D7B}"/>
              </a:ext>
            </a:extLst>
          </p:cNvPr>
          <p:cNvSpPr/>
          <p:nvPr/>
        </p:nvSpPr>
        <p:spPr>
          <a:xfrm>
            <a:off x="1025407" y="2022593"/>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Start</a:t>
            </a:r>
          </a:p>
        </p:txBody>
      </p:sp>
      <p:sp>
        <p:nvSpPr>
          <p:cNvPr id="6" name="Rectangle 5">
            <a:extLst>
              <a:ext uri="{FF2B5EF4-FFF2-40B4-BE49-F238E27FC236}">
                <a16:creationId xmlns:a16="http://schemas.microsoft.com/office/drawing/2014/main" id="{8171CB2C-72D0-E483-D7EB-501E3F088367}"/>
              </a:ext>
            </a:extLst>
          </p:cNvPr>
          <p:cNvSpPr/>
          <p:nvPr/>
        </p:nvSpPr>
        <p:spPr>
          <a:xfrm>
            <a:off x="2841036" y="2022593"/>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Data (batches) For training</a:t>
            </a:r>
          </a:p>
        </p:txBody>
      </p:sp>
      <p:sp>
        <p:nvSpPr>
          <p:cNvPr id="7" name="Rectangle 6">
            <a:extLst>
              <a:ext uri="{FF2B5EF4-FFF2-40B4-BE49-F238E27FC236}">
                <a16:creationId xmlns:a16="http://schemas.microsoft.com/office/drawing/2014/main" id="{FA8DC611-FC9B-D2C7-69AC-551D1300C747}"/>
              </a:ext>
            </a:extLst>
          </p:cNvPr>
          <p:cNvSpPr/>
          <p:nvPr/>
        </p:nvSpPr>
        <p:spPr>
          <a:xfrm>
            <a:off x="4957703" y="2022593"/>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Data Validation</a:t>
            </a:r>
          </a:p>
        </p:txBody>
      </p:sp>
      <p:sp>
        <p:nvSpPr>
          <p:cNvPr id="8" name="Rectangle 7">
            <a:extLst>
              <a:ext uri="{FF2B5EF4-FFF2-40B4-BE49-F238E27FC236}">
                <a16:creationId xmlns:a16="http://schemas.microsoft.com/office/drawing/2014/main" id="{70721420-079C-9C6F-CFA6-9D23A6EC8AC4}"/>
              </a:ext>
            </a:extLst>
          </p:cNvPr>
          <p:cNvSpPr/>
          <p:nvPr/>
        </p:nvSpPr>
        <p:spPr>
          <a:xfrm>
            <a:off x="6773333" y="2022593"/>
            <a:ext cx="160866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Data Transformation</a:t>
            </a:r>
          </a:p>
        </p:txBody>
      </p:sp>
      <p:sp>
        <p:nvSpPr>
          <p:cNvPr id="9" name="Rectangle 8">
            <a:extLst>
              <a:ext uri="{FF2B5EF4-FFF2-40B4-BE49-F238E27FC236}">
                <a16:creationId xmlns:a16="http://schemas.microsoft.com/office/drawing/2014/main" id="{98CC1B31-6F71-0671-59A4-665A96FF4F26}"/>
              </a:ext>
            </a:extLst>
          </p:cNvPr>
          <p:cNvSpPr/>
          <p:nvPr/>
        </p:nvSpPr>
        <p:spPr>
          <a:xfrm>
            <a:off x="9031110" y="2022593"/>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Data Preprocessing</a:t>
            </a:r>
          </a:p>
        </p:txBody>
      </p:sp>
      <p:sp>
        <p:nvSpPr>
          <p:cNvPr id="10" name="Rectangle 9">
            <a:extLst>
              <a:ext uri="{FF2B5EF4-FFF2-40B4-BE49-F238E27FC236}">
                <a16:creationId xmlns:a16="http://schemas.microsoft.com/office/drawing/2014/main" id="{ED22A6B4-7B02-F6F8-5B5A-8F1A631C0C58}"/>
              </a:ext>
            </a:extLst>
          </p:cNvPr>
          <p:cNvSpPr/>
          <p:nvPr/>
        </p:nvSpPr>
        <p:spPr>
          <a:xfrm>
            <a:off x="8995036" y="3074395"/>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Get the model for data</a:t>
            </a:r>
          </a:p>
        </p:txBody>
      </p:sp>
      <p:sp>
        <p:nvSpPr>
          <p:cNvPr id="11" name="Rectangle 10">
            <a:extLst>
              <a:ext uri="{FF2B5EF4-FFF2-40B4-BE49-F238E27FC236}">
                <a16:creationId xmlns:a16="http://schemas.microsoft.com/office/drawing/2014/main" id="{086975A6-7A49-F76D-D41B-0276F0D5A139}"/>
              </a:ext>
            </a:extLst>
          </p:cNvPr>
          <p:cNvSpPr/>
          <p:nvPr/>
        </p:nvSpPr>
        <p:spPr>
          <a:xfrm>
            <a:off x="6740234" y="3146778"/>
            <a:ext cx="1674517"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Hyperparameter tuning</a:t>
            </a:r>
          </a:p>
        </p:txBody>
      </p:sp>
      <p:sp>
        <p:nvSpPr>
          <p:cNvPr id="12" name="Rectangle 11">
            <a:extLst>
              <a:ext uri="{FF2B5EF4-FFF2-40B4-BE49-F238E27FC236}">
                <a16:creationId xmlns:a16="http://schemas.microsoft.com/office/drawing/2014/main" id="{D907C13A-D269-ACDC-CE72-3ED99C95598F}"/>
              </a:ext>
            </a:extLst>
          </p:cNvPr>
          <p:cNvSpPr/>
          <p:nvPr/>
        </p:nvSpPr>
        <p:spPr>
          <a:xfrm>
            <a:off x="5090752" y="3129914"/>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Model Saving</a:t>
            </a:r>
          </a:p>
        </p:txBody>
      </p:sp>
      <p:sp>
        <p:nvSpPr>
          <p:cNvPr id="13" name="Rectangle 12">
            <a:extLst>
              <a:ext uri="{FF2B5EF4-FFF2-40B4-BE49-F238E27FC236}">
                <a16:creationId xmlns:a16="http://schemas.microsoft.com/office/drawing/2014/main" id="{C956B3AF-D70A-6B52-8D21-B17109A30DB7}"/>
              </a:ext>
            </a:extLst>
          </p:cNvPr>
          <p:cNvSpPr/>
          <p:nvPr/>
        </p:nvSpPr>
        <p:spPr>
          <a:xfrm>
            <a:off x="3042355" y="3122388"/>
            <a:ext cx="1298221"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Deployment</a:t>
            </a:r>
          </a:p>
        </p:txBody>
      </p:sp>
      <p:sp>
        <p:nvSpPr>
          <p:cNvPr id="14" name="Rectangle 13">
            <a:extLst>
              <a:ext uri="{FF2B5EF4-FFF2-40B4-BE49-F238E27FC236}">
                <a16:creationId xmlns:a16="http://schemas.microsoft.com/office/drawing/2014/main" id="{C2EE45C4-EF77-777C-BAF7-C9FC6913B54E}"/>
              </a:ext>
            </a:extLst>
          </p:cNvPr>
          <p:cNvSpPr/>
          <p:nvPr/>
        </p:nvSpPr>
        <p:spPr>
          <a:xfrm>
            <a:off x="821654" y="3222038"/>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Data (batches) For prediction</a:t>
            </a:r>
          </a:p>
        </p:txBody>
      </p:sp>
      <p:sp>
        <p:nvSpPr>
          <p:cNvPr id="15" name="Rectangle 14">
            <a:extLst>
              <a:ext uri="{FF2B5EF4-FFF2-40B4-BE49-F238E27FC236}">
                <a16:creationId xmlns:a16="http://schemas.microsoft.com/office/drawing/2014/main" id="{05092199-2805-BA75-A86A-A4FBA3B6655D}"/>
              </a:ext>
            </a:extLst>
          </p:cNvPr>
          <p:cNvSpPr/>
          <p:nvPr/>
        </p:nvSpPr>
        <p:spPr>
          <a:xfrm>
            <a:off x="891821" y="4667423"/>
            <a:ext cx="1768590"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Export Prediction to csv</a:t>
            </a:r>
          </a:p>
        </p:txBody>
      </p:sp>
      <p:sp>
        <p:nvSpPr>
          <p:cNvPr id="16" name="Rectangle 15">
            <a:extLst>
              <a:ext uri="{FF2B5EF4-FFF2-40B4-BE49-F238E27FC236}">
                <a16:creationId xmlns:a16="http://schemas.microsoft.com/office/drawing/2014/main" id="{6A5B3861-9A96-EB6A-155D-4DE3A92C25F8}"/>
              </a:ext>
            </a:extLst>
          </p:cNvPr>
          <p:cNvSpPr/>
          <p:nvPr/>
        </p:nvSpPr>
        <p:spPr>
          <a:xfrm>
            <a:off x="3446492" y="4667423"/>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solidFill>
                  <a:schemeClr val="tx1"/>
                </a:solidFill>
              </a:rPr>
              <a:t>End</a:t>
            </a:r>
          </a:p>
        </p:txBody>
      </p:sp>
      <p:cxnSp>
        <p:nvCxnSpPr>
          <p:cNvPr id="17" name="Straight Arrow Connector 16">
            <a:extLst>
              <a:ext uri="{FF2B5EF4-FFF2-40B4-BE49-F238E27FC236}">
                <a16:creationId xmlns:a16="http://schemas.microsoft.com/office/drawing/2014/main" id="{400A6FB7-82CC-0C98-5C2B-FE73DD081E92}"/>
              </a:ext>
            </a:extLst>
          </p:cNvPr>
          <p:cNvCxnSpPr/>
          <p:nvPr/>
        </p:nvCxnSpPr>
        <p:spPr>
          <a:xfrm>
            <a:off x="2205096"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Arrow Connector 2">
            <a:extLst>
              <a:ext uri="{FF2B5EF4-FFF2-40B4-BE49-F238E27FC236}">
                <a16:creationId xmlns:a16="http://schemas.microsoft.com/office/drawing/2014/main" id="{0DF84D13-84A7-FA5D-3F86-274CFD6F0A31}"/>
              </a:ext>
            </a:extLst>
          </p:cNvPr>
          <p:cNvCxnSpPr>
            <a:cxnSpLocks/>
          </p:cNvCxnSpPr>
          <p:nvPr/>
        </p:nvCxnSpPr>
        <p:spPr>
          <a:xfrm>
            <a:off x="4368800"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AB5FE16B-9E95-3112-8C9E-050D1521CF76}"/>
              </a:ext>
            </a:extLst>
          </p:cNvPr>
          <p:cNvCxnSpPr>
            <a:cxnSpLocks/>
          </p:cNvCxnSpPr>
          <p:nvPr/>
        </p:nvCxnSpPr>
        <p:spPr>
          <a:xfrm>
            <a:off x="6137392"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94EDCB0-4C1B-F4C6-7A22-1E9EA3138905}"/>
              </a:ext>
            </a:extLst>
          </p:cNvPr>
          <p:cNvCxnSpPr>
            <a:cxnSpLocks/>
          </p:cNvCxnSpPr>
          <p:nvPr/>
        </p:nvCxnSpPr>
        <p:spPr>
          <a:xfrm>
            <a:off x="8395170"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E7BFEE74-A3C3-E918-CC7B-6CB13944B613}"/>
              </a:ext>
            </a:extLst>
          </p:cNvPr>
          <p:cNvCxnSpPr>
            <a:cxnSpLocks/>
          </p:cNvCxnSpPr>
          <p:nvPr/>
        </p:nvCxnSpPr>
        <p:spPr>
          <a:xfrm>
            <a:off x="10427170" y="2623727"/>
            <a:ext cx="11290" cy="40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3F9BB0F3-739F-9732-6E25-55D6BB688E9C}"/>
              </a:ext>
            </a:extLst>
          </p:cNvPr>
          <p:cNvCxnSpPr>
            <a:cxnSpLocks/>
          </p:cNvCxnSpPr>
          <p:nvPr/>
        </p:nvCxnSpPr>
        <p:spPr>
          <a:xfrm flipH="1">
            <a:off x="1613367" y="3780836"/>
            <a:ext cx="1" cy="87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B131BAF-9FC6-779B-1348-D52F206E7CD2}"/>
              </a:ext>
            </a:extLst>
          </p:cNvPr>
          <p:cNvCxnSpPr>
            <a:cxnSpLocks/>
          </p:cNvCxnSpPr>
          <p:nvPr/>
        </p:nvCxnSpPr>
        <p:spPr>
          <a:xfrm flipH="1">
            <a:off x="6258691" y="3462553"/>
            <a:ext cx="61900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A4CCCEF-689F-4B19-D31F-FC3BC916CADC}"/>
              </a:ext>
            </a:extLst>
          </p:cNvPr>
          <p:cNvCxnSpPr>
            <a:cxnSpLocks/>
          </p:cNvCxnSpPr>
          <p:nvPr/>
        </p:nvCxnSpPr>
        <p:spPr>
          <a:xfrm flipH="1">
            <a:off x="4364230" y="3446509"/>
            <a:ext cx="8804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2C82BE1-CFBD-27C0-E2A2-3D90A63755C1}"/>
              </a:ext>
            </a:extLst>
          </p:cNvPr>
          <p:cNvCxnSpPr>
            <a:cxnSpLocks/>
          </p:cNvCxnSpPr>
          <p:nvPr/>
        </p:nvCxnSpPr>
        <p:spPr>
          <a:xfrm flipH="1">
            <a:off x="2299168" y="3446676"/>
            <a:ext cx="72248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2244EBE-7F5F-4530-9AAB-79BCE9C8139D}"/>
              </a:ext>
            </a:extLst>
          </p:cNvPr>
          <p:cNvCxnSpPr>
            <a:cxnSpLocks/>
          </p:cNvCxnSpPr>
          <p:nvPr/>
        </p:nvCxnSpPr>
        <p:spPr>
          <a:xfrm flipH="1">
            <a:off x="8376029" y="3378669"/>
            <a:ext cx="61900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17253274-8BD5-46AF-B813-C6D646C07436}"/>
              </a:ext>
            </a:extLst>
          </p:cNvPr>
          <p:cNvCxnSpPr/>
          <p:nvPr/>
        </p:nvCxnSpPr>
        <p:spPr>
          <a:xfrm>
            <a:off x="2726266" y="5032963"/>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229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C320-5BBA-B100-F688-C5805DF80451}"/>
              </a:ext>
            </a:extLst>
          </p:cNvPr>
          <p:cNvSpPr>
            <a:spLocks noGrp="1"/>
          </p:cNvSpPr>
          <p:nvPr>
            <p:ph type="title"/>
          </p:nvPr>
        </p:nvSpPr>
        <p:spPr/>
        <p:txBody>
          <a:bodyPr/>
          <a:lstStyle/>
          <a:p>
            <a:r>
              <a:rPr lang="en-US" dirty="0"/>
              <a:t>Data Validation and Data Transformation</a:t>
            </a:r>
          </a:p>
        </p:txBody>
      </p:sp>
      <p:sp>
        <p:nvSpPr>
          <p:cNvPr id="3" name="Content Placeholder 2">
            <a:extLst>
              <a:ext uri="{FF2B5EF4-FFF2-40B4-BE49-F238E27FC236}">
                <a16:creationId xmlns:a16="http://schemas.microsoft.com/office/drawing/2014/main" id="{09376BD2-1501-94E3-6800-8CBEDA66268B}"/>
              </a:ext>
            </a:extLst>
          </p:cNvPr>
          <p:cNvSpPr>
            <a:spLocks noGrp="1"/>
          </p:cNvSpPr>
          <p:nvPr>
            <p:ph idx="1"/>
          </p:nvPr>
        </p:nvSpPr>
        <p:spPr/>
        <p:txBody>
          <a:bodyPr vert="horz" lIns="91440" tIns="45720" rIns="91440" bIns="45720" rtlCol="0" anchor="t">
            <a:normAutofit/>
          </a:bodyPr>
          <a:lstStyle/>
          <a:p>
            <a:r>
              <a:rPr lang="en-US" dirty="0"/>
              <a:t>Removing Null values </a:t>
            </a:r>
          </a:p>
          <a:p>
            <a:pPr marL="0" indent="0">
              <a:buNone/>
            </a:pPr>
            <a:endParaRPr lang="en-US" dirty="0"/>
          </a:p>
        </p:txBody>
      </p:sp>
      <p:pic>
        <p:nvPicPr>
          <p:cNvPr id="4" name="Picture 4">
            <a:extLst>
              <a:ext uri="{FF2B5EF4-FFF2-40B4-BE49-F238E27FC236}">
                <a16:creationId xmlns:a16="http://schemas.microsoft.com/office/drawing/2014/main" id="{527411A2-49C2-68BE-1046-DFA06CB16005}"/>
              </a:ext>
            </a:extLst>
          </p:cNvPr>
          <p:cNvPicPr>
            <a:picLocks noChangeAspect="1"/>
          </p:cNvPicPr>
          <p:nvPr/>
        </p:nvPicPr>
        <p:blipFill>
          <a:blip r:embed="rId2"/>
          <a:stretch>
            <a:fillRect/>
          </a:stretch>
        </p:blipFill>
        <p:spPr>
          <a:xfrm>
            <a:off x="4413956" y="2690189"/>
            <a:ext cx="2743200" cy="2644140"/>
          </a:xfrm>
          <a:prstGeom prst="rect">
            <a:avLst/>
          </a:prstGeom>
        </p:spPr>
      </p:pic>
    </p:spTree>
    <p:extLst>
      <p:ext uri="{BB962C8B-B14F-4D97-AF65-F5344CB8AC3E}">
        <p14:creationId xmlns:p14="http://schemas.microsoft.com/office/powerpoint/2010/main" val="148266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FF3E2-8B84-3101-E8E1-3E87278F738C}"/>
              </a:ext>
            </a:extLst>
          </p:cNvPr>
          <p:cNvSpPr txBox="1"/>
          <p:nvPr/>
        </p:nvSpPr>
        <p:spPr>
          <a:xfrm>
            <a:off x="724370" y="846666"/>
            <a:ext cx="1053629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Remove unnecessary columns (features)</a:t>
            </a:r>
          </a:p>
          <a:p>
            <a:endParaRPr lang="en-US" dirty="0"/>
          </a:p>
          <a:p>
            <a:endParaRPr lang="en-US" dirty="0"/>
          </a:p>
          <a:p>
            <a:endParaRPr lang="en-US" dirty="0"/>
          </a:p>
          <a:p>
            <a:endParaRPr lang="en-US" dirty="0"/>
          </a:p>
          <a:p>
            <a:endParaRPr lang="en-US" dirty="0"/>
          </a:p>
          <a:p>
            <a:pPr marL="285750" indent="-285750">
              <a:buFont typeface="Arial"/>
              <a:buChar char="•"/>
            </a:pPr>
            <a:r>
              <a:rPr lang="en-US" dirty="0"/>
              <a:t>Remove duplicates in dataset</a:t>
            </a:r>
          </a:p>
          <a:p>
            <a:endParaRPr lang="en-US" dirty="0"/>
          </a:p>
          <a:p>
            <a:endParaRPr lang="en-US" dirty="0"/>
          </a:p>
          <a:p>
            <a:endParaRPr lang="en-US" dirty="0"/>
          </a:p>
          <a:p>
            <a:endParaRPr lang="en-US" dirty="0"/>
          </a:p>
          <a:p>
            <a:pPr marL="285750" indent="-285750">
              <a:buFont typeface="Arial"/>
              <a:buChar char="•"/>
            </a:pPr>
            <a:r>
              <a:rPr lang="en-US" dirty="0"/>
              <a:t>Renaming columns according to our convenience</a:t>
            </a:r>
          </a:p>
          <a:p>
            <a:endParaRPr lang="en-US" dirty="0"/>
          </a:p>
          <a:p>
            <a:endParaRPr lang="en-US" dirty="0"/>
          </a:p>
        </p:txBody>
      </p:sp>
      <p:pic>
        <p:nvPicPr>
          <p:cNvPr id="3" name="Picture 3">
            <a:extLst>
              <a:ext uri="{FF2B5EF4-FFF2-40B4-BE49-F238E27FC236}">
                <a16:creationId xmlns:a16="http://schemas.microsoft.com/office/drawing/2014/main" id="{A5B9CB08-70A7-98D0-2F12-CF58A0FEF9B7}"/>
              </a:ext>
            </a:extLst>
          </p:cNvPr>
          <p:cNvPicPr>
            <a:picLocks noChangeAspect="1"/>
          </p:cNvPicPr>
          <p:nvPr/>
        </p:nvPicPr>
        <p:blipFill>
          <a:blip r:embed="rId2"/>
          <a:stretch>
            <a:fillRect/>
          </a:stretch>
        </p:blipFill>
        <p:spPr>
          <a:xfrm>
            <a:off x="1469437" y="1582759"/>
            <a:ext cx="8500532" cy="606853"/>
          </a:xfrm>
          <a:prstGeom prst="rect">
            <a:avLst/>
          </a:prstGeom>
        </p:spPr>
      </p:pic>
      <p:pic>
        <p:nvPicPr>
          <p:cNvPr id="4" name="Picture 4" descr="Graphical user interface, application, Word&#10;&#10;Description automatically generated">
            <a:extLst>
              <a:ext uri="{FF2B5EF4-FFF2-40B4-BE49-F238E27FC236}">
                <a16:creationId xmlns:a16="http://schemas.microsoft.com/office/drawing/2014/main" id="{76F63970-5B75-197F-3EC5-62ACC632B868}"/>
              </a:ext>
            </a:extLst>
          </p:cNvPr>
          <p:cNvPicPr>
            <a:picLocks noChangeAspect="1"/>
          </p:cNvPicPr>
          <p:nvPr/>
        </p:nvPicPr>
        <p:blipFill>
          <a:blip r:embed="rId3"/>
          <a:stretch>
            <a:fillRect/>
          </a:stretch>
        </p:blipFill>
        <p:spPr>
          <a:xfrm>
            <a:off x="4724400" y="3122307"/>
            <a:ext cx="2743200" cy="613386"/>
          </a:xfrm>
          <a:prstGeom prst="rect">
            <a:avLst/>
          </a:prstGeom>
        </p:spPr>
      </p:pic>
      <p:pic>
        <p:nvPicPr>
          <p:cNvPr id="5" name="Picture 5" descr="Text, letter&#10;&#10;Description automatically generated">
            <a:extLst>
              <a:ext uri="{FF2B5EF4-FFF2-40B4-BE49-F238E27FC236}">
                <a16:creationId xmlns:a16="http://schemas.microsoft.com/office/drawing/2014/main" id="{D774D4BD-276E-8D54-17B0-518D2B8DBF09}"/>
              </a:ext>
            </a:extLst>
          </p:cNvPr>
          <p:cNvPicPr>
            <a:picLocks noChangeAspect="1"/>
          </p:cNvPicPr>
          <p:nvPr/>
        </p:nvPicPr>
        <p:blipFill>
          <a:blip r:embed="rId4"/>
          <a:stretch>
            <a:fillRect/>
          </a:stretch>
        </p:blipFill>
        <p:spPr>
          <a:xfrm>
            <a:off x="4362215" y="4471155"/>
            <a:ext cx="4464754" cy="1960217"/>
          </a:xfrm>
          <a:prstGeom prst="rect">
            <a:avLst/>
          </a:prstGeom>
        </p:spPr>
      </p:pic>
    </p:spTree>
    <p:extLst>
      <p:ext uri="{BB962C8B-B14F-4D97-AF65-F5344CB8AC3E}">
        <p14:creationId xmlns:p14="http://schemas.microsoft.com/office/powerpoint/2010/main" val="329532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6C580-3993-89E8-9A9F-DCFCDB152FE1}"/>
              </a:ext>
            </a:extLst>
          </p:cNvPr>
          <p:cNvSpPr txBox="1"/>
          <p:nvPr/>
        </p:nvSpPr>
        <p:spPr>
          <a:xfrm>
            <a:off x="743185" y="799629"/>
            <a:ext cx="106303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Changing datatype of cost as float</a:t>
            </a:r>
          </a:p>
          <a:p>
            <a:endParaRPr lang="en-US" dirty="0"/>
          </a:p>
        </p:txBody>
      </p:sp>
      <p:pic>
        <p:nvPicPr>
          <p:cNvPr id="3" name="Picture 3" descr="A picture containing text&#10;&#10;Description automatically generated">
            <a:extLst>
              <a:ext uri="{FF2B5EF4-FFF2-40B4-BE49-F238E27FC236}">
                <a16:creationId xmlns:a16="http://schemas.microsoft.com/office/drawing/2014/main" id="{EC66D52F-69E5-A412-C593-5EA9752269E3}"/>
              </a:ext>
            </a:extLst>
          </p:cNvPr>
          <p:cNvPicPr>
            <a:picLocks noChangeAspect="1"/>
          </p:cNvPicPr>
          <p:nvPr/>
        </p:nvPicPr>
        <p:blipFill>
          <a:blip r:embed="rId2"/>
          <a:stretch>
            <a:fillRect/>
          </a:stretch>
        </p:blipFill>
        <p:spPr>
          <a:xfrm>
            <a:off x="3200400" y="1716786"/>
            <a:ext cx="6186310" cy="3189241"/>
          </a:xfrm>
          <a:prstGeom prst="rect">
            <a:avLst/>
          </a:prstGeom>
        </p:spPr>
      </p:pic>
    </p:spTree>
    <p:extLst>
      <p:ext uri="{BB962C8B-B14F-4D97-AF65-F5344CB8AC3E}">
        <p14:creationId xmlns:p14="http://schemas.microsoft.com/office/powerpoint/2010/main" val="332772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67197-616E-08BB-C508-BA2D8E49F486}"/>
              </a:ext>
            </a:extLst>
          </p:cNvPr>
          <p:cNvSpPr txBox="1"/>
          <p:nvPr/>
        </p:nvSpPr>
        <p:spPr>
          <a:xfrm>
            <a:off x="714962" y="761999"/>
            <a:ext cx="104798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Removing '/5' from Rates and getting rid of 'NEW' as an entry</a:t>
            </a:r>
          </a:p>
          <a:p>
            <a:pPr algn="l"/>
            <a:endParaRPr lang="en-US" dirty="0"/>
          </a:p>
        </p:txBody>
      </p:sp>
      <p:pic>
        <p:nvPicPr>
          <p:cNvPr id="3" name="Picture 3" descr="A picture containing calendar&#10;&#10;Description automatically generated">
            <a:extLst>
              <a:ext uri="{FF2B5EF4-FFF2-40B4-BE49-F238E27FC236}">
                <a16:creationId xmlns:a16="http://schemas.microsoft.com/office/drawing/2014/main" id="{33368562-B231-B7F1-9D35-C4ACBDF8C0E3}"/>
              </a:ext>
            </a:extLst>
          </p:cNvPr>
          <p:cNvPicPr>
            <a:picLocks noChangeAspect="1"/>
          </p:cNvPicPr>
          <p:nvPr/>
        </p:nvPicPr>
        <p:blipFill>
          <a:blip r:embed="rId2"/>
          <a:stretch>
            <a:fillRect/>
          </a:stretch>
        </p:blipFill>
        <p:spPr>
          <a:xfrm>
            <a:off x="3727215" y="1259716"/>
            <a:ext cx="4530607" cy="5401604"/>
          </a:xfrm>
          <a:prstGeom prst="rect">
            <a:avLst/>
          </a:prstGeom>
        </p:spPr>
      </p:pic>
    </p:spTree>
    <p:extLst>
      <p:ext uri="{BB962C8B-B14F-4D97-AF65-F5344CB8AC3E}">
        <p14:creationId xmlns:p14="http://schemas.microsoft.com/office/powerpoint/2010/main" val="382858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249F-2A7D-A8DA-6BBD-9CEB0AE637F5}"/>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A36CA4FA-14BF-34F8-4949-81A237EA5EF8}"/>
              </a:ext>
            </a:extLst>
          </p:cNvPr>
          <p:cNvSpPr>
            <a:spLocks noGrp="1"/>
          </p:cNvSpPr>
          <p:nvPr>
            <p:ph idx="1"/>
          </p:nvPr>
        </p:nvSpPr>
        <p:spPr/>
        <p:txBody>
          <a:bodyPr vert="horz" lIns="91440" tIns="45720" rIns="91440" bIns="45720" rtlCol="0" anchor="t">
            <a:normAutofit/>
          </a:bodyPr>
          <a:lstStyle/>
          <a:p>
            <a:pPr marL="0" indent="0">
              <a:buNone/>
            </a:pPr>
            <a:r>
              <a:rPr lang="en-US" sz="2400" dirty="0"/>
              <a:t>Data preprocessing: </a:t>
            </a:r>
          </a:p>
          <a:p>
            <a:pPr algn="just">
              <a:lnSpc>
                <a:spcPct val="160000"/>
              </a:lnSpc>
            </a:pPr>
            <a:r>
              <a:rPr lang="en-US" dirty="0">
                <a:ea typeface="+mn-lt"/>
                <a:cs typeface="+mn-lt"/>
              </a:rPr>
              <a:t>Performing EDA to get insight of data like identifying distribution , outliers, trend among data (most famous restaurants, top liked foods) etc.</a:t>
            </a:r>
            <a:endParaRPr lang="en-US" dirty="0"/>
          </a:p>
          <a:p>
            <a:pPr algn="just">
              <a:lnSpc>
                <a:spcPct val="160000"/>
              </a:lnSpc>
            </a:pPr>
            <a:r>
              <a:rPr lang="en-US" dirty="0">
                <a:ea typeface="+mn-lt"/>
                <a:cs typeface="+mn-lt"/>
              </a:rPr>
              <a:t>Check for null values in the columns. If present impute the null values.</a:t>
            </a:r>
            <a:endParaRPr lang="en-US" dirty="0"/>
          </a:p>
          <a:p>
            <a:pPr algn="just">
              <a:lnSpc>
                <a:spcPct val="160000"/>
              </a:lnSpc>
            </a:pPr>
            <a:r>
              <a:rPr lang="en-US" dirty="0">
                <a:ea typeface="+mn-lt"/>
                <a:cs typeface="+mn-lt"/>
              </a:rPr>
              <a:t>Encode the categorical values with numeric values.</a:t>
            </a:r>
            <a:endParaRPr lang="en-US" dirty="0"/>
          </a:p>
        </p:txBody>
      </p:sp>
    </p:spTree>
    <p:extLst>
      <p:ext uri="{BB962C8B-B14F-4D97-AF65-F5344CB8AC3E}">
        <p14:creationId xmlns:p14="http://schemas.microsoft.com/office/powerpoint/2010/main" val="2718427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TotalTime>
  <Words>327</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Goudy Old Style</vt:lpstr>
      <vt:lpstr>Trebuchet MS</vt:lpstr>
      <vt:lpstr>Tw Cen MT</vt:lpstr>
      <vt:lpstr>Circuit</vt:lpstr>
      <vt:lpstr>Restaurant Rating Prediction</vt:lpstr>
      <vt:lpstr>PowerPoint Presentation</vt:lpstr>
      <vt:lpstr>Data Sharing Agreement</vt:lpstr>
      <vt:lpstr>Architecture</vt:lpstr>
      <vt:lpstr>Data Validation and Data Transformation</vt:lpstr>
      <vt:lpstr>PowerPoint Presentation</vt:lpstr>
      <vt:lpstr>PowerPoint Presentation</vt:lpstr>
      <vt:lpstr>PowerPoint Presentation</vt:lpstr>
      <vt:lpstr>Model Training</vt:lpstr>
      <vt:lpstr>PowerPoint Presentation</vt:lpstr>
      <vt:lpstr>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Kuldeep Kumar</cp:lastModifiedBy>
  <cp:revision>359</cp:revision>
  <dcterms:created xsi:type="dcterms:W3CDTF">2023-02-09T03:47:41Z</dcterms:created>
  <dcterms:modified xsi:type="dcterms:W3CDTF">2023-05-27T08:45:35Z</dcterms:modified>
</cp:coreProperties>
</file>