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F551E7-D229-4C9B-9A0D-D4B903072CCA}" v="13" dt="2021-07-23T07:21:33.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0706F-E827-41D8-A502-3D5B926FF46A}"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81071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0706F-E827-41D8-A502-3D5B926FF46A}"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397792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0706F-E827-41D8-A502-3D5B926FF46A}"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120871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0706F-E827-41D8-A502-3D5B926FF46A}"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3351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0706F-E827-41D8-A502-3D5B926FF46A}"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292955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0706F-E827-41D8-A502-3D5B926FF46A}"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345818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0706F-E827-41D8-A502-3D5B926FF46A}"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404282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0706F-E827-41D8-A502-3D5B926FF46A}"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22890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0706F-E827-41D8-A502-3D5B926FF46A}"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296604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0706F-E827-41D8-A502-3D5B926FF46A}"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3606881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0706F-E827-41D8-A502-3D5B926FF46A}"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9E56A-C459-4D52-A5FB-56CD6A8041B0}" type="slidenum">
              <a:rPr lang="en-US" smtClean="0"/>
              <a:t>‹#›</a:t>
            </a:fld>
            <a:endParaRPr lang="en-US"/>
          </a:p>
        </p:txBody>
      </p:sp>
    </p:spTree>
    <p:extLst>
      <p:ext uri="{BB962C8B-B14F-4D97-AF65-F5344CB8AC3E}">
        <p14:creationId xmlns:p14="http://schemas.microsoft.com/office/powerpoint/2010/main" val="81208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0706F-E827-41D8-A502-3D5B926FF46A}" type="datetimeFigureOut">
              <a:rPr lang="en-US" smtClean="0"/>
              <a:t>7/22/2021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9E56A-C459-4D52-A5FB-56CD6A8041B0}" type="slidenum">
              <a:rPr lang="en-US" smtClean="0"/>
              <a:t>‹#›</a:t>
            </a:fld>
            <a:endParaRPr lang="en-US"/>
          </a:p>
        </p:txBody>
      </p:sp>
    </p:spTree>
    <p:extLst>
      <p:ext uri="{BB962C8B-B14F-4D97-AF65-F5344CB8AC3E}">
        <p14:creationId xmlns:p14="http://schemas.microsoft.com/office/powerpoint/2010/main" val="3576674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3.org/Security/wiki/Same_Origin_Polic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B543-3F19-482F-B2D1-621599FDA52F}"/>
              </a:ext>
            </a:extLst>
          </p:cNvPr>
          <p:cNvSpPr>
            <a:spLocks noGrp="1"/>
          </p:cNvSpPr>
          <p:nvPr>
            <p:ph type="ctrTitle"/>
          </p:nvPr>
        </p:nvSpPr>
        <p:spPr/>
        <p:txBody>
          <a:bodyPr/>
          <a:lstStyle/>
          <a:p>
            <a:r>
              <a:rPr lang="en-US" dirty="0" err="1"/>
              <a:t>IndexedDB</a:t>
            </a:r>
            <a:endParaRPr lang="en-US" dirty="0"/>
          </a:p>
        </p:txBody>
      </p:sp>
    </p:spTree>
    <p:extLst>
      <p:ext uri="{BB962C8B-B14F-4D97-AF65-F5344CB8AC3E}">
        <p14:creationId xmlns:p14="http://schemas.microsoft.com/office/powerpoint/2010/main" val="218770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5FAA-753B-4945-8788-32D490409253}"/>
              </a:ext>
            </a:extLst>
          </p:cNvPr>
          <p:cNvSpPr>
            <a:spLocks noGrp="1"/>
          </p:cNvSpPr>
          <p:nvPr>
            <p:ph type="title"/>
          </p:nvPr>
        </p:nvSpPr>
        <p:spPr/>
        <p:txBody>
          <a:bodyPr/>
          <a:lstStyle/>
          <a:p>
            <a:r>
              <a:rPr lang="en-US" dirty="0" err="1"/>
              <a:t>IndexedDB</a:t>
            </a:r>
            <a:endParaRPr lang="en-US" dirty="0"/>
          </a:p>
        </p:txBody>
      </p:sp>
      <p:sp>
        <p:nvSpPr>
          <p:cNvPr id="3" name="Content Placeholder 2">
            <a:extLst>
              <a:ext uri="{FF2B5EF4-FFF2-40B4-BE49-F238E27FC236}">
                <a16:creationId xmlns:a16="http://schemas.microsoft.com/office/drawing/2014/main" id="{26217B9C-2845-4C15-A547-E65336DD1D1F}"/>
              </a:ext>
            </a:extLst>
          </p:cNvPr>
          <p:cNvSpPr>
            <a:spLocks noGrp="1"/>
          </p:cNvSpPr>
          <p:nvPr>
            <p:ph idx="1"/>
          </p:nvPr>
        </p:nvSpPr>
        <p:spPr/>
        <p:txBody>
          <a:bodyPr>
            <a:noAutofit/>
          </a:bodyPr>
          <a:lstStyle/>
          <a:p>
            <a:r>
              <a:rPr lang="en-US" sz="1600" dirty="0" err="1">
                <a:solidFill>
                  <a:srgbClr val="1B1B1B"/>
                </a:solidFill>
                <a:latin typeface="Times New Roman" panose="02020603050405020304" pitchFamily="18" charset="0"/>
                <a:cs typeface="Times New Roman" panose="02020603050405020304" pitchFamily="18" charset="0"/>
              </a:rPr>
              <a:t>IndexedDB</a:t>
            </a:r>
            <a:r>
              <a:rPr lang="en-US" sz="1600" dirty="0">
                <a:solidFill>
                  <a:srgbClr val="1B1B1B"/>
                </a:solidFill>
                <a:latin typeface="Times New Roman" panose="02020603050405020304" pitchFamily="18" charset="0"/>
                <a:cs typeface="Times New Roman" panose="02020603050405020304" pitchFamily="18" charset="0"/>
              </a:rPr>
              <a:t> is a way for you to persistently store data inside a user's browser.</a:t>
            </a:r>
          </a:p>
          <a:p>
            <a:r>
              <a:rPr lang="en-US" sz="1600" dirty="0">
                <a:solidFill>
                  <a:srgbClr val="1B1B1B"/>
                </a:solidFill>
                <a:latin typeface="Times New Roman" panose="02020603050405020304" pitchFamily="18" charset="0"/>
                <a:cs typeface="Times New Roman" panose="02020603050405020304" pitchFamily="18" charset="0"/>
              </a:rPr>
              <a:t>It lets you create web applications with rich query abilities regardless of network availability, your applications can work both online and offline. </a:t>
            </a:r>
          </a:p>
          <a:p>
            <a:r>
              <a:rPr lang="en-US" sz="1600" dirty="0" err="1">
                <a:solidFill>
                  <a:srgbClr val="1B1B1B"/>
                </a:solidFill>
                <a:latin typeface="Times New Roman" panose="02020603050405020304" pitchFamily="18" charset="0"/>
                <a:cs typeface="Times New Roman" panose="02020603050405020304" pitchFamily="18" charset="0"/>
              </a:rPr>
              <a:t>IndexedDB</a:t>
            </a:r>
            <a:r>
              <a:rPr lang="en-US" sz="1600" dirty="0">
                <a:solidFill>
                  <a:srgbClr val="1B1B1B"/>
                </a:solidFill>
                <a:latin typeface="Times New Roman" panose="02020603050405020304" pitchFamily="18" charset="0"/>
                <a:cs typeface="Times New Roman" panose="02020603050405020304" pitchFamily="18" charset="0"/>
              </a:rPr>
              <a:t> is useful for applications that store a large amount of data and applications that don't need persistent internet connectivity to work.</a:t>
            </a:r>
          </a:p>
          <a:p>
            <a:r>
              <a:rPr lang="en-US" sz="1600" dirty="0" err="1">
                <a:solidFill>
                  <a:srgbClr val="1B1B1B"/>
                </a:solidFill>
                <a:latin typeface="Times New Roman" panose="02020603050405020304" pitchFamily="18" charset="0"/>
                <a:cs typeface="Times New Roman" panose="02020603050405020304" pitchFamily="18" charset="0"/>
              </a:rPr>
              <a:t>IndexedDB</a:t>
            </a:r>
            <a:r>
              <a:rPr lang="en-US" sz="1600" dirty="0">
                <a:solidFill>
                  <a:srgbClr val="1B1B1B"/>
                </a:solidFill>
                <a:latin typeface="Times New Roman" panose="02020603050405020304" pitchFamily="18" charset="0"/>
                <a:cs typeface="Times New Roman" panose="02020603050405020304" pitchFamily="18" charset="0"/>
              </a:rPr>
              <a:t> lets you store and retrieve objects that are indexed with a “key.”</a:t>
            </a:r>
          </a:p>
          <a:p>
            <a:r>
              <a:rPr lang="en-US" sz="1600" dirty="0">
                <a:solidFill>
                  <a:srgbClr val="1B1B1B"/>
                </a:solidFill>
                <a:latin typeface="Times New Roman" panose="02020603050405020304" pitchFamily="18" charset="0"/>
                <a:cs typeface="Times New Roman" panose="02020603050405020304" pitchFamily="18" charset="0"/>
              </a:rPr>
              <a:t>Like most web storage solutions, </a:t>
            </a:r>
            <a:r>
              <a:rPr lang="en-US" sz="1600" dirty="0" err="1">
                <a:solidFill>
                  <a:srgbClr val="1B1B1B"/>
                </a:solidFill>
                <a:latin typeface="Times New Roman" panose="02020603050405020304" pitchFamily="18" charset="0"/>
                <a:cs typeface="Times New Roman" panose="02020603050405020304" pitchFamily="18" charset="0"/>
              </a:rPr>
              <a:t>IndexedDB</a:t>
            </a:r>
            <a:r>
              <a:rPr lang="en-US" sz="1600" dirty="0">
                <a:solidFill>
                  <a:srgbClr val="1B1B1B"/>
                </a:solidFill>
                <a:latin typeface="Times New Roman" panose="02020603050405020304" pitchFamily="18" charset="0"/>
                <a:cs typeface="Times New Roman" panose="02020603050405020304" pitchFamily="18" charset="0"/>
              </a:rPr>
              <a:t> follows a </a:t>
            </a:r>
            <a:r>
              <a:rPr lang="en-US" sz="1600" dirty="0">
                <a:solidFill>
                  <a:srgbClr val="1B1B1B"/>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same-origin policy</a:t>
            </a:r>
            <a:r>
              <a:rPr lang="en-US" sz="1600" dirty="0">
                <a:solidFill>
                  <a:srgbClr val="1B1B1B"/>
                </a:solidFill>
                <a:latin typeface="Times New Roman" panose="02020603050405020304" pitchFamily="18" charset="0"/>
                <a:cs typeface="Times New Roman" panose="02020603050405020304" pitchFamily="18" charset="0"/>
              </a:rPr>
              <a:t>. So, while you can access stored data within a domain, you cannot access data across different domains.</a:t>
            </a:r>
          </a:p>
          <a:p>
            <a:pPr algn="l"/>
            <a:r>
              <a:rPr lang="en-US" sz="1600" dirty="0">
                <a:solidFill>
                  <a:srgbClr val="212529"/>
                </a:solidFill>
                <a:latin typeface="Times New Roman" panose="02020603050405020304" pitchFamily="18" charset="0"/>
                <a:cs typeface="Times New Roman" panose="02020603050405020304" pitchFamily="18" charset="0"/>
              </a:rPr>
              <a:t>The </a:t>
            </a:r>
            <a:r>
              <a:rPr lang="en-US" sz="1600" dirty="0" err="1">
                <a:solidFill>
                  <a:srgbClr val="212529"/>
                </a:solidFill>
                <a:latin typeface="Times New Roman" panose="02020603050405020304" pitchFamily="18" charset="0"/>
                <a:cs typeface="Times New Roman" panose="02020603050405020304" pitchFamily="18" charset="0"/>
              </a:rPr>
              <a:t>IndexedDB</a:t>
            </a:r>
            <a:r>
              <a:rPr lang="en-US" sz="1600" dirty="0">
                <a:solidFill>
                  <a:srgbClr val="212529"/>
                </a:solidFill>
                <a:latin typeface="Times New Roman" panose="02020603050405020304" pitchFamily="18" charset="0"/>
                <a:cs typeface="Times New Roman" panose="02020603050405020304" pitchFamily="18" charset="0"/>
              </a:rPr>
              <a:t> can have one or more databases. Generally, you’ll create one database per web application.</a:t>
            </a:r>
          </a:p>
          <a:p>
            <a:r>
              <a:rPr lang="en-US" sz="1600" dirty="0">
                <a:solidFill>
                  <a:srgbClr val="202124"/>
                </a:solidFill>
                <a:latin typeface="Times New Roman" panose="02020603050405020304" pitchFamily="18" charset="0"/>
                <a:cs typeface="Times New Roman" panose="02020603050405020304" pitchFamily="18" charset="0"/>
              </a:rPr>
              <a:t>Uses indexes to enable high performance searches of this data.</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endParaRPr lang="en-US" sz="1600" dirty="0">
              <a:solidFill>
                <a:srgbClr val="1B1B1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89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B668-ACC4-4DF0-86A6-A49078286633}"/>
              </a:ext>
            </a:extLst>
          </p:cNvPr>
          <p:cNvSpPr>
            <a:spLocks noGrp="1"/>
          </p:cNvSpPr>
          <p:nvPr>
            <p:ph type="title"/>
          </p:nvPr>
        </p:nvSpPr>
        <p:spPr/>
        <p:txBody>
          <a:bodyPr/>
          <a:lstStyle/>
          <a:p>
            <a:r>
              <a:rPr lang="en-US" dirty="0" err="1"/>
              <a:t>IndexedDB</a:t>
            </a:r>
            <a:r>
              <a:rPr lang="en-US" dirty="0"/>
              <a:t> Logging POC</a:t>
            </a:r>
          </a:p>
        </p:txBody>
      </p:sp>
      <p:sp>
        <p:nvSpPr>
          <p:cNvPr id="3" name="Content Placeholder 2">
            <a:extLst>
              <a:ext uri="{FF2B5EF4-FFF2-40B4-BE49-F238E27FC236}">
                <a16:creationId xmlns:a16="http://schemas.microsoft.com/office/drawing/2014/main" id="{6AF4BFD0-E81F-4BE4-8BD4-653897A208B2}"/>
              </a:ext>
            </a:extLst>
          </p:cNvPr>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Used Dixie JS wrapper library for </a:t>
            </a:r>
            <a:r>
              <a:rPr lang="en-US" sz="1600" dirty="0" err="1">
                <a:latin typeface="Times New Roman" panose="02020603050405020304" pitchFamily="18" charset="0"/>
                <a:cs typeface="Times New Roman" panose="02020603050405020304" pitchFamily="18" charset="0"/>
              </a:rPr>
              <a:t>IndexedDB</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Webworker</a:t>
            </a:r>
            <a:r>
              <a:rPr lang="en-US" sz="1600" dirty="0">
                <a:latin typeface="Times New Roman" panose="02020603050405020304" pitchFamily="18" charset="0"/>
                <a:cs typeface="Times New Roman" panose="02020603050405020304" pitchFamily="18" charset="0"/>
              </a:rPr>
              <a:t> to access </a:t>
            </a:r>
            <a:r>
              <a:rPr lang="en-US" sz="1600" dirty="0" err="1">
                <a:latin typeface="Times New Roman" panose="02020603050405020304" pitchFamily="18" charset="0"/>
                <a:cs typeface="Times New Roman" panose="02020603050405020304" pitchFamily="18" charset="0"/>
              </a:rPr>
              <a:t>IndexedDB</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Export and Import (drag and drop)</a:t>
            </a:r>
          </a:p>
          <a:p>
            <a:r>
              <a:rPr lang="en-US" sz="1600" dirty="0">
                <a:latin typeface="Times New Roman" panose="02020603050405020304" pitchFamily="18" charset="0"/>
                <a:cs typeface="Times New Roman" panose="02020603050405020304" pitchFamily="18" charset="0"/>
              </a:rPr>
              <a:t>Bulk Insert</a:t>
            </a:r>
          </a:p>
          <a:p>
            <a:r>
              <a:rPr lang="en-US" sz="1600" dirty="0">
                <a:latin typeface="Times New Roman" panose="02020603050405020304" pitchFamily="18" charset="0"/>
                <a:cs typeface="Times New Roman" panose="02020603050405020304" pitchFamily="18" charset="0"/>
              </a:rPr>
              <a:t>Auto Download data</a:t>
            </a:r>
          </a:p>
          <a:p>
            <a:r>
              <a:rPr lang="en-US" sz="1600" dirty="0">
                <a:latin typeface="Times New Roman" panose="02020603050405020304" pitchFamily="18" charset="0"/>
                <a:cs typeface="Times New Roman" panose="02020603050405020304" pitchFamily="18" charset="0"/>
              </a:rPr>
              <a:t>Delete Database</a:t>
            </a:r>
          </a:p>
          <a:p>
            <a:r>
              <a:rPr lang="en-US" sz="1600" dirty="0">
                <a:latin typeface="Times New Roman" panose="02020603050405020304" pitchFamily="18" charset="0"/>
                <a:cs typeface="Times New Roman" panose="02020603050405020304" pitchFamily="18" charset="0"/>
              </a:rPr>
              <a:t>Tested Script or page unresponsive issues</a:t>
            </a:r>
          </a:p>
          <a:p>
            <a:r>
              <a:rPr lang="en-US" sz="1600" dirty="0">
                <a:latin typeface="Times New Roman" panose="02020603050405020304" pitchFamily="18" charset="0"/>
                <a:cs typeface="Times New Roman" panose="02020603050405020304" pitchFamily="18" charset="0"/>
              </a:rPr>
              <a:t>Data passed between Web Worker and Main UI Thread using Transferable Objects.</a:t>
            </a:r>
          </a:p>
        </p:txBody>
      </p:sp>
    </p:spTree>
    <p:extLst>
      <p:ext uri="{BB962C8B-B14F-4D97-AF65-F5344CB8AC3E}">
        <p14:creationId xmlns:p14="http://schemas.microsoft.com/office/powerpoint/2010/main" val="130525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ECF5-4106-43BB-BF5C-3CFED7EF83A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85C970AD-F38A-48ED-BE21-DAF236D95C15}"/>
              </a:ext>
            </a:extLst>
          </p:cNvPr>
          <p:cNvSpPr>
            <a:spLocks noGrp="1"/>
          </p:cNvSpPr>
          <p:nvPr>
            <p:ph idx="1"/>
          </p:nvPr>
        </p:nvSpPr>
        <p:spPr/>
        <p:txBody>
          <a:bodyPr>
            <a:noAutofit/>
          </a:bodyPr>
          <a:lstStyle/>
          <a:p>
            <a:r>
              <a:rPr lang="en-US" sz="1200" dirty="0">
                <a:solidFill>
                  <a:srgbClr val="1B1B1B"/>
                </a:solidFill>
                <a:latin typeface="Times New Roman" panose="02020603050405020304" pitchFamily="18" charset="0"/>
                <a:cs typeface="Times New Roman" panose="02020603050405020304" pitchFamily="18" charset="0"/>
              </a:rPr>
              <a:t>The API is not designed to take care of synchronizing with a server-side database. You have to write code that synchronizes a client-side </a:t>
            </a:r>
            <a:r>
              <a:rPr lang="en-US" sz="1200" dirty="0" err="1">
                <a:solidFill>
                  <a:srgbClr val="1B1B1B"/>
                </a:solidFill>
                <a:latin typeface="Times New Roman" panose="02020603050405020304" pitchFamily="18" charset="0"/>
                <a:cs typeface="Times New Roman" panose="02020603050405020304" pitchFamily="18" charset="0"/>
              </a:rPr>
              <a:t>IndexedDB</a:t>
            </a:r>
            <a:r>
              <a:rPr lang="en-US" sz="1200" dirty="0">
                <a:solidFill>
                  <a:srgbClr val="1B1B1B"/>
                </a:solidFill>
                <a:latin typeface="Times New Roman" panose="02020603050405020304" pitchFamily="18" charset="0"/>
                <a:cs typeface="Times New Roman" panose="02020603050405020304" pitchFamily="18" charset="0"/>
              </a:rPr>
              <a:t> database with a server-side database.</a:t>
            </a:r>
          </a:p>
          <a:p>
            <a:pPr algn="l"/>
            <a:r>
              <a:rPr lang="en-US" sz="1200" dirty="0">
                <a:solidFill>
                  <a:srgbClr val="1B1B1B"/>
                </a:solidFill>
                <a:latin typeface="Times New Roman" panose="02020603050405020304" pitchFamily="18" charset="0"/>
                <a:cs typeface="Times New Roman" panose="02020603050405020304" pitchFamily="18" charset="0"/>
              </a:rPr>
              <a:t>Be aware that browsers can wipe out the database, such as in the following conditions:</a:t>
            </a:r>
          </a:p>
          <a:p>
            <a:pPr lvl="1"/>
            <a:r>
              <a:rPr lang="en-US" sz="1200" dirty="0">
                <a:solidFill>
                  <a:srgbClr val="1B1B1B"/>
                </a:solidFill>
                <a:latin typeface="Times New Roman" panose="02020603050405020304" pitchFamily="18" charset="0"/>
                <a:cs typeface="Times New Roman" panose="02020603050405020304" pitchFamily="18" charset="0"/>
              </a:rPr>
              <a:t>The user requests a wipe out. Many browsers have settings that let users wipe all data stored for a given website, including cookies, bookmarks, stored passwords, and </a:t>
            </a:r>
            <a:r>
              <a:rPr lang="en-US" sz="1200" dirty="0" err="1">
                <a:solidFill>
                  <a:srgbClr val="1B1B1B"/>
                </a:solidFill>
                <a:latin typeface="Times New Roman" panose="02020603050405020304" pitchFamily="18" charset="0"/>
                <a:cs typeface="Times New Roman" panose="02020603050405020304" pitchFamily="18" charset="0"/>
              </a:rPr>
              <a:t>IndexedDB</a:t>
            </a:r>
            <a:r>
              <a:rPr lang="en-US" sz="1200" dirty="0">
                <a:solidFill>
                  <a:srgbClr val="1B1B1B"/>
                </a:solidFill>
                <a:latin typeface="Times New Roman" panose="02020603050405020304" pitchFamily="18" charset="0"/>
                <a:cs typeface="Times New Roman" panose="02020603050405020304" pitchFamily="18" charset="0"/>
              </a:rPr>
              <a:t> data.</a:t>
            </a:r>
          </a:p>
          <a:p>
            <a:pPr lvl="1"/>
            <a:r>
              <a:rPr lang="en-US" sz="1200" dirty="0">
                <a:solidFill>
                  <a:srgbClr val="1B1B1B"/>
                </a:solidFill>
                <a:latin typeface="Times New Roman" panose="02020603050405020304" pitchFamily="18" charset="0"/>
                <a:cs typeface="Times New Roman" panose="02020603050405020304" pitchFamily="18" charset="0"/>
              </a:rPr>
              <a:t>The browser is in private browsing mode. Some browsers, have "private browsing" (Firefox) or "incognito" (Chrome) modes. At the end of the session, the browser wipes out the database.</a:t>
            </a:r>
          </a:p>
          <a:p>
            <a:pPr lvl="1"/>
            <a:r>
              <a:rPr lang="en-US" sz="1200" dirty="0">
                <a:solidFill>
                  <a:srgbClr val="1B1B1B"/>
                </a:solidFill>
                <a:latin typeface="Times New Roman" panose="02020603050405020304" pitchFamily="18" charset="0"/>
                <a:cs typeface="Times New Roman" panose="02020603050405020304" pitchFamily="18" charset="0"/>
              </a:rPr>
              <a:t>The disk or quota limit has been reached.</a:t>
            </a:r>
          </a:p>
          <a:p>
            <a:pPr lvl="1"/>
            <a:r>
              <a:rPr lang="en-US" sz="1200" dirty="0">
                <a:solidFill>
                  <a:srgbClr val="1B1B1B"/>
                </a:solidFill>
                <a:latin typeface="Times New Roman" panose="02020603050405020304" pitchFamily="18" charset="0"/>
                <a:cs typeface="Times New Roman" panose="02020603050405020304" pitchFamily="18" charset="0"/>
              </a:rPr>
              <a:t>The data is corrupt.</a:t>
            </a:r>
          </a:p>
          <a:p>
            <a:pPr lvl="1"/>
            <a:r>
              <a:rPr lang="en-US" sz="1200" dirty="0">
                <a:solidFill>
                  <a:srgbClr val="1B1B1B"/>
                </a:solidFill>
                <a:latin typeface="Times New Roman" panose="02020603050405020304" pitchFamily="18" charset="0"/>
                <a:cs typeface="Times New Roman" panose="02020603050405020304" pitchFamily="18" charset="0"/>
              </a:rPr>
              <a:t>An incompatible change is made to the feature.</a:t>
            </a:r>
          </a:p>
          <a:p>
            <a:pPr algn="l"/>
            <a:r>
              <a:rPr lang="en-US" sz="1200" dirty="0">
                <a:solidFill>
                  <a:srgbClr val="1B1B1B"/>
                </a:solidFill>
                <a:latin typeface="Times New Roman" panose="02020603050405020304" pitchFamily="18" charset="0"/>
                <a:cs typeface="Times New Roman" panose="02020603050405020304" pitchFamily="18" charset="0"/>
              </a:rPr>
              <a:t>The maximum browser storage space is dynamic - it is based on your hard drive size. The </a:t>
            </a:r>
            <a:r>
              <a:rPr lang="en-US" sz="1200" b="1" dirty="0">
                <a:solidFill>
                  <a:srgbClr val="1B1B1B"/>
                </a:solidFill>
                <a:latin typeface="Times New Roman" panose="02020603050405020304" pitchFamily="18" charset="0"/>
                <a:cs typeface="Times New Roman" panose="02020603050405020304" pitchFamily="18" charset="0"/>
              </a:rPr>
              <a:t>global limit</a:t>
            </a:r>
            <a:r>
              <a:rPr lang="en-US" sz="1200" dirty="0">
                <a:solidFill>
                  <a:srgbClr val="1B1B1B"/>
                </a:solidFill>
                <a:latin typeface="Times New Roman" panose="02020603050405020304" pitchFamily="18" charset="0"/>
                <a:cs typeface="Times New Roman" panose="02020603050405020304" pitchFamily="18" charset="0"/>
              </a:rPr>
              <a:t> is calculated as 50% of free disk space. In Firefox, an internal browser tool called the Quota Manager keeps track of how much disk space each origin is using up and deletes data if necessary.</a:t>
            </a:r>
          </a:p>
          <a:p>
            <a:pPr algn="l"/>
            <a:r>
              <a:rPr lang="en-US" sz="1200" dirty="0">
                <a:solidFill>
                  <a:srgbClr val="1B1B1B"/>
                </a:solidFill>
                <a:latin typeface="Times New Roman" panose="02020603050405020304" pitchFamily="18" charset="0"/>
                <a:cs typeface="Times New Roman" panose="02020603050405020304" pitchFamily="18" charset="0"/>
              </a:rPr>
              <a:t>So, if your hard drive is 500 GB, then the total storage for a browser is 250 GB. If this is exceeded, a process called </a:t>
            </a:r>
            <a:r>
              <a:rPr lang="en-US" sz="1200" b="1" dirty="0">
                <a:solidFill>
                  <a:srgbClr val="1B1B1B"/>
                </a:solidFill>
                <a:latin typeface="Times New Roman" panose="02020603050405020304" pitchFamily="18" charset="0"/>
                <a:cs typeface="Times New Roman" panose="02020603050405020304" pitchFamily="18" charset="0"/>
              </a:rPr>
              <a:t>origin eviction</a:t>
            </a:r>
            <a:r>
              <a:rPr lang="en-US" sz="1200" dirty="0">
                <a:solidFill>
                  <a:srgbClr val="1B1B1B"/>
                </a:solidFill>
                <a:latin typeface="Times New Roman" panose="02020603050405020304" pitchFamily="18" charset="0"/>
                <a:cs typeface="Times New Roman" panose="02020603050405020304" pitchFamily="18" charset="0"/>
              </a:rPr>
              <a:t> comes into play, deleting an entire origin's worth of data until the storage amount goes under the limit again. There is no trimming effect put in place to delete parts of origins — deleting one database of an origin could cause problems with inconsistency.</a:t>
            </a:r>
          </a:p>
          <a:p>
            <a:pPr algn="l"/>
            <a:r>
              <a:rPr lang="en-US" sz="1200" dirty="0">
                <a:solidFill>
                  <a:srgbClr val="1B1B1B"/>
                </a:solidFill>
                <a:latin typeface="Times New Roman" panose="02020603050405020304" pitchFamily="18" charset="0"/>
                <a:cs typeface="Times New Roman" panose="02020603050405020304" pitchFamily="18" charset="0"/>
              </a:rPr>
              <a:t>Most browsers implement the structured cloning algorithm, which allows you to pass more complex types in/out of Workers such as File, Blob, </a:t>
            </a:r>
            <a:r>
              <a:rPr lang="en-US" sz="1200" dirty="0" err="1">
                <a:solidFill>
                  <a:srgbClr val="1B1B1B"/>
                </a:solidFill>
                <a:latin typeface="Times New Roman" panose="02020603050405020304" pitchFamily="18" charset="0"/>
                <a:cs typeface="Times New Roman" panose="02020603050405020304" pitchFamily="18" charset="0"/>
              </a:rPr>
              <a:t>ArrayBuffer</a:t>
            </a:r>
            <a:r>
              <a:rPr lang="en-US" sz="1200" dirty="0">
                <a:solidFill>
                  <a:srgbClr val="1B1B1B"/>
                </a:solidFill>
                <a:latin typeface="Times New Roman" panose="02020603050405020304" pitchFamily="18" charset="0"/>
                <a:cs typeface="Times New Roman" panose="02020603050405020304" pitchFamily="18" charset="0"/>
              </a:rPr>
              <a:t>, and JSON objects. However, when passing these types of data using </a:t>
            </a:r>
            <a:r>
              <a:rPr lang="en-US" sz="1200" dirty="0" err="1">
                <a:solidFill>
                  <a:srgbClr val="1B1B1B"/>
                </a:solidFill>
                <a:latin typeface="Times New Roman" panose="02020603050405020304" pitchFamily="18" charset="0"/>
                <a:cs typeface="Times New Roman" panose="02020603050405020304" pitchFamily="18" charset="0"/>
              </a:rPr>
              <a:t>postMessage</a:t>
            </a:r>
            <a:r>
              <a:rPr lang="en-US" sz="1200" dirty="0">
                <a:solidFill>
                  <a:srgbClr val="1B1B1B"/>
                </a:solidFill>
                <a:latin typeface="Times New Roman" panose="02020603050405020304" pitchFamily="18" charset="0"/>
                <a:cs typeface="Times New Roman" panose="02020603050405020304" pitchFamily="18" charset="0"/>
              </a:rPr>
              <a:t>(), a copy is still made.</a:t>
            </a:r>
          </a:p>
          <a:p>
            <a:pPr algn="l"/>
            <a:r>
              <a:rPr lang="en-US" sz="1200" dirty="0">
                <a:solidFill>
                  <a:srgbClr val="555555"/>
                </a:solidFill>
                <a:latin typeface="Times New Roman" panose="02020603050405020304" pitchFamily="18" charset="0"/>
                <a:cs typeface="Times New Roman" panose="02020603050405020304" pitchFamily="18" charset="0"/>
              </a:rPr>
              <a:t>Structured cloning is great, but a copy can take hundreds of milliseconds.</a:t>
            </a:r>
          </a:p>
          <a:p>
            <a:pPr algn="l"/>
            <a:r>
              <a:rPr lang="en-US" sz="1200" dirty="0">
                <a:solidFill>
                  <a:srgbClr val="555555"/>
                </a:solidFill>
                <a:latin typeface="Times New Roman" panose="02020603050405020304" pitchFamily="18" charset="0"/>
                <a:cs typeface="Times New Roman" panose="02020603050405020304" pitchFamily="18" charset="0"/>
              </a:rPr>
              <a:t>With Transferable Objects, data is transferred from one context to another. It is zero-copy, which vastly improves the performance of sending data to a Worker.</a:t>
            </a:r>
            <a:endParaRPr lang="en-US" sz="1200" dirty="0">
              <a:solidFill>
                <a:srgbClr val="1B1B1B"/>
              </a:solidFill>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9444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927</TotalTime>
  <Words>572</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IndexedDB</vt:lpstr>
      <vt:lpstr>IndexedDB</vt:lpstr>
      <vt:lpstr>IndexedDB Logging POC</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IndexedDb</dc:title>
  <dc:creator>kuldeep mahajan</dc:creator>
  <cp:lastModifiedBy>kuldeep mahajan</cp:lastModifiedBy>
  <cp:revision>2</cp:revision>
  <dcterms:created xsi:type="dcterms:W3CDTF">2021-07-22T16:13:20Z</dcterms:created>
  <dcterms:modified xsi:type="dcterms:W3CDTF">2021-07-23T07:41:19Z</dcterms:modified>
</cp:coreProperties>
</file>