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3123B-C714-DDFE-6894-DA940EAAE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389119-2996-076F-C74C-72E2A91F1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49607-5EB0-FB06-6B2F-800215D85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3A3F-F2B3-4E7C-B86C-B6ECA3D55459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ECF0-E8E5-9569-699F-2823FFC62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949E2-CC60-BB9D-B0AC-7CA894FAA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29D40-86CF-4B86-9ABB-636BF457D0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03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F65E4-3821-0FA0-11F8-AA40FEB5A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E02440-6C2A-7035-9765-700D7F4AF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88234-0AB1-BB27-FB47-B04233FCF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3A3F-F2B3-4E7C-B86C-B6ECA3D55459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E4D18-0750-A1C8-AF43-B33643D05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D8CFF-DE3A-2A24-ECEC-03BC7B1E8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29D40-86CF-4B86-9ABB-636BF457D0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94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C92072-951B-6528-9B0D-118DF46E13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FE5551-626A-3194-3DFA-333929916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3DBDA-F036-F51D-FB4B-21882B3FD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3A3F-F2B3-4E7C-B86C-B6ECA3D55459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EFAAD-7F97-589F-9CA1-6373113E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D4BD2-D8FD-7AEE-55EB-1D16219FC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29D40-86CF-4B86-9ABB-636BF457D0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525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6E36E-B3B4-45E3-D20A-2466B0152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F02FE-C178-5BC6-4B87-4BB8CCC93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7ADA5-5D15-3DC1-A3DC-D319A7605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3A3F-F2B3-4E7C-B86C-B6ECA3D55459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9F68-A229-49B1-78D1-19CCC8191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09511-B7ED-E232-0B59-21FBC32D0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29D40-86CF-4B86-9ABB-636BF457D0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105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DD262-2533-DC6E-58B6-F108BF18F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11EB2-666B-3B7C-49B6-F6A183470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CDAE2-EF2F-1793-5F44-ABBAA0C68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3A3F-F2B3-4E7C-B86C-B6ECA3D55459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DD76F-18C4-1250-3729-48636FDA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A6BD3-2C73-DE03-F751-8AD8DE244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29D40-86CF-4B86-9ABB-636BF457D0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193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57F40-DC1D-5AD8-06E4-C7D03AF9C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0B1AF-1AAF-0957-0146-1B960EB598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AD993-494C-168C-7024-0CCCD028C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0A363-1933-668C-7686-648664683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3A3F-F2B3-4E7C-B86C-B6ECA3D55459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BCBD61-45CC-1669-E2BB-4BF6620F6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CA43B-4977-FF6C-6DC4-4E72EEAC7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29D40-86CF-4B86-9ABB-636BF457D0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86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CC1B-64D5-83C0-5CF2-FBCAFA3A6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1316E-B4E5-E690-B570-C0DF0A432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1DF9E0-9C25-A246-C028-05D7E3F4C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4B00C0-35E1-EFCE-17A4-4A5292A84D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C99387-9CD4-5578-8108-6798169A5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A106ED-1F35-D1BC-22AC-4F24A7FBD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3A3F-F2B3-4E7C-B86C-B6ECA3D55459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2E1D3-9796-EE0D-01BC-40BFBB6F5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82A0ED-E196-E558-4015-E3A35FB09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29D40-86CF-4B86-9ABB-636BF457D0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741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D33C6-CE70-68F1-CBE7-4B055268B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DBF116-3644-B77F-42FF-FCBD080E8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3A3F-F2B3-4E7C-B86C-B6ECA3D55459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D789FA-756A-C7BE-61F6-69BAD1F70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832E80-3F25-C5F8-9559-B54F4D97A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29D40-86CF-4B86-9ABB-636BF457D0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7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6D1E34-C57C-3139-DAD7-7CC19983A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3A3F-F2B3-4E7C-B86C-B6ECA3D55459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BC5CF-4862-6FDF-1306-E7573241F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7BA778-E8AC-69B5-69F2-13A61D633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29D40-86CF-4B86-9ABB-636BF457D0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487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929DF-0672-917A-63F5-2B654E635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62BD4-DEFA-AB88-E79E-36E532C0D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920CA3-ADEA-CA68-A33F-C6403899B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36E10-82CF-F326-0491-02728800B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3A3F-F2B3-4E7C-B86C-B6ECA3D55459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9BDA9-509A-D6B4-19A0-C3EADDEBC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938B2-4B52-5350-5C29-2E2696546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29D40-86CF-4B86-9ABB-636BF457D0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506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58A99-2C2D-AAF3-1C18-4D2F44A77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6BB4A3-BA8F-666B-61DA-260A1A72C5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82FAA9-5AF3-1EFC-B491-1D71F7E36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30E5D-1FD1-5729-9E42-8C74530BA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3A3F-F2B3-4E7C-B86C-B6ECA3D55459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6986A-8E08-548B-B776-EA8FEAB50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36D925-E28B-D219-DCF1-8607F6EBA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29D40-86CF-4B86-9ABB-636BF457D0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26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8E6FF8-9A22-C037-63A7-EBF881D99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32B26-A11F-073A-17D3-6641A0CF0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ECEED-EE6D-CE68-F761-7EE27F18B6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C3A3F-F2B3-4E7C-B86C-B6ECA3D55459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4507E-0738-57DC-1D9C-7CEFEAE210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78AFE-71A8-F49C-5FD2-C46E2ABD5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29D40-86CF-4B86-9ABB-636BF457D0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895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AC9E3-CA1F-7874-D7D9-C34D2F826D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Evolent | Take home Project | NLP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7AAB68-CB5B-2483-653D-3D95DE51DF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Kuldeep Patel</a:t>
            </a:r>
          </a:p>
        </p:txBody>
      </p:sp>
    </p:spTree>
    <p:extLst>
      <p:ext uri="{BB962C8B-B14F-4D97-AF65-F5344CB8AC3E}">
        <p14:creationId xmlns:p14="http://schemas.microsoft.com/office/powerpoint/2010/main" val="63052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EE9F5-256B-973D-B57D-CFD59C6DE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36DEC-331A-C97E-09C7-85E223EC6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Data Cleaning and </a:t>
            </a:r>
            <a:r>
              <a:rPr lang="en-IN" sz="1400" dirty="0" err="1"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Handle null values of columns -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review_profileName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review_text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beer_ABV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Change data type - </a:t>
            </a:r>
            <a:r>
              <a:rPr lang="en-IN" sz="14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review_time</a:t>
            </a:r>
            <a:endParaRPr lang="en-IN" sz="140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IN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1">
              <a:spcBef>
                <a:spcPts val="1000"/>
              </a:spcBef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Term</a:t>
            </a:r>
          </a:p>
          <a:p>
            <a:pPr lvl="1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beer_ABV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- Alcohol by volume (abbreviated as ABV, abv, or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alc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/vol) is a standard measure of how much alcohol (ethanol) is contained in a given volume of an alcoholic beverage (expressed as a volume percent).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167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0819C-21E6-3A3E-25EF-BF34145C6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Rank top 3 Breweries which produce the strongest beers?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7FBA5DD-EB30-52C4-856E-68EE874C10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7852990"/>
              </p:ext>
            </p:extLst>
          </p:nvPr>
        </p:nvGraphicFramePr>
        <p:xfrm>
          <a:off x="3486325" y="2689860"/>
          <a:ext cx="4195192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9289">
                  <a:extLst>
                    <a:ext uri="{9D8B030D-6E8A-4147-A177-3AD203B41FA5}">
                      <a16:colId xmlns:a16="http://schemas.microsoft.com/office/drawing/2014/main" val="3763719601"/>
                    </a:ext>
                  </a:extLst>
                </a:gridCol>
                <a:gridCol w="2105903">
                  <a:extLst>
                    <a:ext uri="{9D8B030D-6E8A-4147-A177-3AD203B41FA5}">
                      <a16:colId xmlns:a16="http://schemas.microsoft.com/office/drawing/2014/main" val="39905326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err="1">
                          <a:effectLst/>
                        </a:rPr>
                        <a:t>beer_brewerId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err="1">
                          <a:effectLst/>
                        </a:rPr>
                        <a:t>beer_ABV</a:t>
                      </a:r>
                      <a:endParaRPr lang="en-IN" b="1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985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</a:rPr>
                        <a:t>6513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19.228824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6300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</a:rPr>
                        <a:t>736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13.750000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9153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</a:rPr>
                        <a:t>24215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12.466667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88191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9F6F08B-9CD1-3F3E-B54D-70E6161FF8BA}"/>
              </a:ext>
            </a:extLst>
          </p:cNvPr>
          <p:cNvSpPr txBox="1"/>
          <p:nvPr/>
        </p:nvSpPr>
        <p:spPr>
          <a:xfrm>
            <a:off x="950051" y="1472909"/>
            <a:ext cx="9049625" cy="608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Brewer Id is given, brewer name is not there in the data. So, we will consider only </a:t>
            </a:r>
            <a:r>
              <a:rPr lang="en-IN" sz="1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beer_brewerId</a:t>
            </a:r>
            <a:r>
              <a:rPr lang="en-IN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Took mean of beer ABV for brewer id.</a:t>
            </a:r>
          </a:p>
        </p:txBody>
      </p:sp>
    </p:spTree>
    <p:extLst>
      <p:ext uri="{BB962C8B-B14F-4D97-AF65-F5344CB8AC3E}">
        <p14:creationId xmlns:p14="http://schemas.microsoft.com/office/powerpoint/2010/main" val="1238902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1AFF3-4CCE-27F5-8E13-6B402596E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i="0" dirty="0">
                <a:solidFill>
                  <a:srgbClr val="000000"/>
                </a:solidFill>
                <a:effectLst/>
                <a:latin typeface="Helvetica Neue"/>
              </a:rPr>
              <a:t>2. Which year did beers enjoy the highest ratings?</a:t>
            </a:r>
            <a:endParaRPr lang="en-IN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04310F-C6B1-649C-B113-0211BFC687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634" y="2333769"/>
            <a:ext cx="6217803" cy="3731471"/>
          </a:xfr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4BFB439-8DB0-58DF-F0E6-F93FD3E6FB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820362"/>
              </p:ext>
            </p:extLst>
          </p:nvPr>
        </p:nvGraphicFramePr>
        <p:xfrm>
          <a:off x="8399242" y="2555569"/>
          <a:ext cx="2506445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981">
                  <a:extLst>
                    <a:ext uri="{9D8B030D-6E8A-4147-A177-3AD203B41FA5}">
                      <a16:colId xmlns:a16="http://schemas.microsoft.com/office/drawing/2014/main" val="2668885323"/>
                    </a:ext>
                  </a:extLst>
                </a:gridCol>
                <a:gridCol w="1627464">
                  <a:extLst>
                    <a:ext uri="{9D8B030D-6E8A-4147-A177-3AD203B41FA5}">
                      <a16:colId xmlns:a16="http://schemas.microsoft.com/office/drawing/2014/main" val="4160979224"/>
                    </a:ext>
                  </a:extLst>
                </a:gridCol>
              </a:tblGrid>
              <a:tr h="172600"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>
                          <a:effectLst/>
                        </a:rPr>
                        <a:t>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err="1">
                          <a:effectLst/>
                        </a:rPr>
                        <a:t>review_overall</a:t>
                      </a:r>
                      <a:endParaRPr lang="en-IN" b="1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061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2000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4.233333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234726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2959C22-6AAB-42F7-13E3-3E6A36523285}"/>
              </a:ext>
            </a:extLst>
          </p:cNvPr>
          <p:cNvSpPr txBox="1"/>
          <p:nvPr/>
        </p:nvSpPr>
        <p:spPr>
          <a:xfrm>
            <a:off x="838200" y="1439663"/>
            <a:ext cx="79590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W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 have considered the overall rating to get the details on a beer is good or not,</a:t>
            </a:r>
          </a:p>
        </p:txBody>
      </p:sp>
    </p:spTree>
    <p:extLst>
      <p:ext uri="{BB962C8B-B14F-4D97-AF65-F5344CB8AC3E}">
        <p14:creationId xmlns:p14="http://schemas.microsoft.com/office/powerpoint/2010/main" val="1679327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3E2D-7430-BB2B-D8D5-7E0A5556F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Based on the user’s ratings which factors are important among taste, aroma, appearance, and palette?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19B5C8-172E-E1F7-8A93-8EC9DCFA97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691" y="2506662"/>
            <a:ext cx="5672279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88930D-60E6-CB5E-E6E0-05ED381A9015}"/>
              </a:ext>
            </a:extLst>
          </p:cNvPr>
          <p:cNvSpPr txBox="1"/>
          <p:nvPr/>
        </p:nvSpPr>
        <p:spPr>
          <a:xfrm>
            <a:off x="899719" y="1583332"/>
            <a:ext cx="981302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Correlation between all the factors mentioned with overall review.</a:t>
            </a:r>
          </a:p>
          <a:p>
            <a:pPr indent="-28575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review_aroma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feature is more correlated with the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review_overall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feature. So, aroma is an important factor.</a:t>
            </a:r>
          </a:p>
        </p:txBody>
      </p:sp>
    </p:spTree>
    <p:extLst>
      <p:ext uri="{BB962C8B-B14F-4D97-AF65-F5344CB8AC3E}">
        <p14:creationId xmlns:p14="http://schemas.microsoft.com/office/powerpoint/2010/main" val="2389221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45CFE-12F6-B54D-DE16-B114CB702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If you were to recommend 3 beers to your friends based on this data which ones will you recommend?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BDA043D-22D6-F229-42F0-14C844771D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1485446"/>
              </p:ext>
            </p:extLst>
          </p:nvPr>
        </p:nvGraphicFramePr>
        <p:xfrm>
          <a:off x="899719" y="2631896"/>
          <a:ext cx="1051559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7701">
                  <a:extLst>
                    <a:ext uri="{9D8B030D-6E8A-4147-A177-3AD203B41FA5}">
                      <a16:colId xmlns:a16="http://schemas.microsoft.com/office/drawing/2014/main" val="3708491519"/>
                    </a:ext>
                  </a:extLst>
                </a:gridCol>
                <a:gridCol w="2231472">
                  <a:extLst>
                    <a:ext uri="{9D8B030D-6E8A-4147-A177-3AD203B41FA5}">
                      <a16:colId xmlns:a16="http://schemas.microsoft.com/office/drawing/2014/main" val="344664801"/>
                    </a:ext>
                  </a:extLst>
                </a:gridCol>
                <a:gridCol w="2036424">
                  <a:extLst>
                    <a:ext uri="{9D8B030D-6E8A-4147-A177-3AD203B41FA5}">
                      <a16:colId xmlns:a16="http://schemas.microsoft.com/office/drawing/2014/main" val="507265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beer_name</a:t>
                      </a:r>
                      <a:endParaRPr lang="en-IN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review_overall</a:t>
                      </a:r>
                      <a:endParaRPr lang="en-IN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beer_ABV</a:t>
                      </a:r>
                      <a:endParaRPr lang="en-IN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92974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AleSmith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Speedway Stout - Oak Aged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7128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Pilot Series Imperial Sweet Stout - Palm Ridge Reserve Barrel Aged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1530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Bees Knees </a:t>
                      </a: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Barleywine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0073829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D229F63-494E-FE43-AB31-3003CD333328}"/>
              </a:ext>
            </a:extLst>
          </p:cNvPr>
          <p:cNvSpPr txBox="1"/>
          <p:nvPr/>
        </p:nvSpPr>
        <p:spPr>
          <a:xfrm>
            <a:off x="899719" y="1536799"/>
            <a:ext cx="9813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Based on the beer ABV and overall review below are the 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recommend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beers.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099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0E538-2B9F-B738-F8A3-E14BAF73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 Which Beer style seems to be the favorite based on reviews written by users?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455784-5FD6-376B-93C0-08438B17EF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6425573"/>
              </p:ext>
            </p:extLst>
          </p:nvPr>
        </p:nvGraphicFramePr>
        <p:xfrm>
          <a:off x="1744211" y="2768367"/>
          <a:ext cx="70104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5727322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93011316"/>
                    </a:ext>
                  </a:extLst>
                </a:gridCol>
              </a:tblGrid>
              <a:tr h="27538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err="1">
                          <a:effectLst/>
                        </a:rPr>
                        <a:t>beer_style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err="1">
                          <a:effectLst/>
                        </a:rPr>
                        <a:t>review_text_sentiment_score</a:t>
                      </a:r>
                      <a:endParaRPr lang="en-IN" b="1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746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American IPA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32767.87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36052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8CED6CA-55C6-E13A-C8A6-D1C0FF91266E}"/>
              </a:ext>
            </a:extLst>
          </p:cNvPr>
          <p:cNvSpPr txBox="1"/>
          <p:nvPr/>
        </p:nvSpPr>
        <p:spPr>
          <a:xfrm>
            <a:off x="908108" y="1507668"/>
            <a:ext cx="981302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en-IN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 the sentiment score using VADER </a:t>
            </a:r>
            <a:r>
              <a:rPr lang="en-IN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SentimentIntensityAnalyser</a:t>
            </a:r>
            <a:r>
              <a:rPr lang="en-IN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IN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on sum of sentiment score of the review text.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058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A3117-99AD-4B45-5249-699C639C1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6. How does written review compare to overall review score for the beer styles?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05822E-9A42-31F1-9FFF-B69320066D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611" y="2320576"/>
            <a:ext cx="7462777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18E163-529F-1529-3DA4-8E0368E69DF0}"/>
              </a:ext>
            </a:extLst>
          </p:cNvPr>
          <p:cNvSpPr txBox="1"/>
          <p:nvPr/>
        </p:nvSpPr>
        <p:spPr>
          <a:xfrm>
            <a:off x="838200" y="1484967"/>
            <a:ext cx="609460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Calculated </a:t>
            </a:r>
            <a:r>
              <a:rPr lang="en-IN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sentiment score of the review 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Written review and overall review - both are aligned.</a:t>
            </a:r>
          </a:p>
        </p:txBody>
      </p:sp>
    </p:spTree>
    <p:extLst>
      <p:ext uri="{BB962C8B-B14F-4D97-AF65-F5344CB8AC3E}">
        <p14:creationId xmlns:p14="http://schemas.microsoft.com/office/powerpoint/2010/main" val="3759221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A7BB8-E0E3-DA80-BD52-7A9B1215C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7. How do find similar beer drinkers by using written reviews only?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4B2D3-7DAC-C566-5C80-5FD0AC3D8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Trained DOC2VEC model on the review texts.</a:t>
            </a:r>
          </a:p>
          <a:p>
            <a:pPr marL="285750" indent="-285750"/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We can give any review text as an input for specific record and can get the similar records which we can say as similar beer drinkers.</a:t>
            </a:r>
          </a:p>
          <a:p>
            <a:pPr marL="285750" indent="-285750"/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We can do clustering as well to get the similar kind of beer drinkers </a:t>
            </a:r>
          </a:p>
        </p:txBody>
      </p:sp>
    </p:spTree>
    <p:extLst>
      <p:ext uri="{BB962C8B-B14F-4D97-AF65-F5344CB8AC3E}">
        <p14:creationId xmlns:p14="http://schemas.microsoft.com/office/powerpoint/2010/main" val="9843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453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Google Sans</vt:lpstr>
      <vt:lpstr>Helvetica Neue</vt:lpstr>
      <vt:lpstr>Office Theme</vt:lpstr>
      <vt:lpstr>Evolent | Take home Project | NLP</vt:lpstr>
      <vt:lpstr>Data Analysis</vt:lpstr>
      <vt:lpstr>1. Rank top 3 Breweries which produce the strongest beers?</vt:lpstr>
      <vt:lpstr>2. Which year did beers enjoy the highest ratings?</vt:lpstr>
      <vt:lpstr>3. Based on the user’s ratings which factors are important among taste, aroma, appearance, and palette?</vt:lpstr>
      <vt:lpstr>4. If you were to recommend 3 beers to your friends based on this data which ones will you recommend?</vt:lpstr>
      <vt:lpstr>5. Which Beer style seems to be the favorite based on reviews written by users?</vt:lpstr>
      <vt:lpstr>6. How does written review compare to overall review score for the beer styles?</vt:lpstr>
      <vt:lpstr>7. How do find similar beer drinkers by using written reviews only?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Evolent | Take home Project | NLP</dc:title>
  <dc:creator>Kuldeep  Nareshkumar Patel</dc:creator>
  <cp:lastModifiedBy>Kuldeep  Nareshkumar Patel</cp:lastModifiedBy>
  <cp:revision>25</cp:revision>
  <dcterms:created xsi:type="dcterms:W3CDTF">2022-06-27T10:47:06Z</dcterms:created>
  <dcterms:modified xsi:type="dcterms:W3CDTF">2022-06-27T11:58:40Z</dcterms:modified>
</cp:coreProperties>
</file>