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1" r:id="rId1"/>
  </p:sldMasterIdLst>
  <p:notesMasterIdLst>
    <p:notesMasterId r:id="rId43"/>
  </p:notesMasterIdLst>
  <p:sldIdLst>
    <p:sldId id="256" r:id="rId2"/>
    <p:sldId id="257" r:id="rId3"/>
    <p:sldId id="259" r:id="rId4"/>
    <p:sldId id="310" r:id="rId5"/>
    <p:sldId id="308" r:id="rId6"/>
    <p:sldId id="304" r:id="rId7"/>
    <p:sldId id="309" r:id="rId8"/>
    <p:sldId id="311" r:id="rId9"/>
    <p:sldId id="305" r:id="rId10"/>
    <p:sldId id="306" r:id="rId11"/>
    <p:sldId id="267" r:id="rId12"/>
    <p:sldId id="290" r:id="rId13"/>
    <p:sldId id="272" r:id="rId14"/>
    <p:sldId id="271" r:id="rId15"/>
    <p:sldId id="274" r:id="rId16"/>
    <p:sldId id="266" r:id="rId17"/>
    <p:sldId id="269" r:id="rId18"/>
    <p:sldId id="276" r:id="rId19"/>
    <p:sldId id="292" r:id="rId20"/>
    <p:sldId id="293" r:id="rId21"/>
    <p:sldId id="277" r:id="rId22"/>
    <p:sldId id="278" r:id="rId23"/>
    <p:sldId id="280" r:id="rId24"/>
    <p:sldId id="281" r:id="rId25"/>
    <p:sldId id="294" r:id="rId26"/>
    <p:sldId id="301" r:id="rId27"/>
    <p:sldId id="300" r:id="rId28"/>
    <p:sldId id="291" r:id="rId29"/>
    <p:sldId id="299" r:id="rId30"/>
    <p:sldId id="297" r:id="rId31"/>
    <p:sldId id="283" r:id="rId32"/>
    <p:sldId id="284" r:id="rId33"/>
    <p:sldId id="285" r:id="rId34"/>
    <p:sldId id="286" r:id="rId35"/>
    <p:sldId id="287" r:id="rId36"/>
    <p:sldId id="288" r:id="rId37"/>
    <p:sldId id="302" r:id="rId38"/>
    <p:sldId id="265" r:id="rId39"/>
    <p:sldId id="303" r:id="rId40"/>
    <p:sldId id="275" r:id="rId41"/>
    <p:sldId id="260" r:id="rId4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9EFF29"/>
    <a:srgbClr val="C33A1F"/>
    <a:srgbClr val="003635"/>
    <a:srgbClr val="D6370C"/>
    <a:srgbClr val="1D3A00"/>
    <a:srgbClr val="FF856D"/>
    <a:srgbClr val="FF2549"/>
    <a:srgbClr val="005856"/>
    <a:srgbClr val="007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78" autoAdjust="0"/>
    <p:restoredTop sz="94660"/>
  </p:normalViewPr>
  <p:slideViewPr>
    <p:cSldViewPr snapToGrid="0">
      <p:cViewPr>
        <p:scale>
          <a:sx n="150" d="100"/>
          <a:sy n="150" d="100"/>
        </p:scale>
        <p:origin x="582" y="-474"/>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10/28/2023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41</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3429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9144000" cy="3429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3720103"/>
            <a:ext cx="5829300" cy="1097280"/>
          </a:xfrm>
        </p:spPr>
        <p:txBody>
          <a:bodyPr anchor="ctr">
            <a:normAutofit/>
          </a:bodyPr>
          <a:lstStyle>
            <a:lvl1pPr algn="r">
              <a:defRPr sz="3750" spc="150" baseline="0"/>
            </a:lvl1pPr>
          </a:lstStyle>
          <a:p>
            <a:r>
              <a:rPr lang="en-US"/>
              <a:t>Click to edit Master title style</a:t>
            </a:r>
            <a:endParaRPr lang="en-US" dirty="0"/>
          </a:p>
        </p:txBody>
      </p:sp>
      <p:sp>
        <p:nvSpPr>
          <p:cNvPr id="3" name="Subtitle 2"/>
          <p:cNvSpPr>
            <a:spLocks noGrp="1"/>
          </p:cNvSpPr>
          <p:nvPr>
            <p:ph type="subTitle" idx="1"/>
          </p:nvPr>
        </p:nvSpPr>
        <p:spPr>
          <a:xfrm>
            <a:off x="6457950" y="3720103"/>
            <a:ext cx="2400300" cy="1097280"/>
          </a:xfrm>
        </p:spPr>
        <p:txBody>
          <a:bodyPr lIns="91440" rIns="91440" anchor="ctr">
            <a:normAutofit/>
          </a:bodyPr>
          <a:lstStyle>
            <a:lvl1pPr marL="0" indent="0" algn="l">
              <a:lnSpc>
                <a:spcPct val="100000"/>
              </a:lnSpc>
              <a:spcBef>
                <a:spcPts val="0"/>
              </a:spcBef>
              <a:buNone/>
              <a:defRPr sz="1350">
                <a:solidFill>
                  <a:schemeClr val="tx1">
                    <a:lumMod val="95000"/>
                    <a:lumOff val="5000"/>
                  </a:schemeClr>
                </a:solidFill>
              </a:defRPr>
            </a:lvl1pPr>
            <a:lvl2pPr marL="342900" indent="0" algn="ctr">
              <a:buNone/>
              <a:defRPr sz="1350"/>
            </a:lvl2pPr>
            <a:lvl3pPr marL="685800" indent="0" algn="ctr">
              <a:buNone/>
              <a:defRPr sz="1350"/>
            </a:lvl3pPr>
            <a:lvl4pPr marL="1028700" indent="0" algn="ctr">
              <a:buNone/>
              <a:defRPr sz="1350"/>
            </a:lvl4pPr>
            <a:lvl5pPr marL="1371600" indent="0" algn="ctr">
              <a:buNone/>
              <a:defRPr sz="1350"/>
            </a:lvl5pPr>
            <a:lvl6pPr marL="1714500" indent="0" algn="ctr">
              <a:buNone/>
              <a:defRPr sz="1350"/>
            </a:lvl6pPr>
            <a:lvl7pPr marL="2057400" indent="0" algn="ctr">
              <a:buNone/>
              <a:defRPr sz="1350"/>
            </a:lvl7pPr>
            <a:lvl8pPr marL="2400300" indent="0" algn="ctr">
              <a:buNone/>
              <a:defRPr sz="1350"/>
            </a:lvl8pPr>
            <a:lvl9pPr marL="2743200" indent="0" algn="ctr">
              <a:buNone/>
              <a:defRPr sz="135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53074F12-AA26-4AC8-9962-C36BB8F32554}" type="datetimeFigureOut">
              <a:rPr lang="en-US" smtClean="0"/>
              <a:pPr/>
              <a:t>10/28/2023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cxnSp>
        <p:nvCxnSpPr>
          <p:cNvPr id="8" name="Straight Connector 7"/>
          <p:cNvCxnSpPr/>
          <p:nvPr/>
        </p:nvCxnSpPr>
        <p:spPr>
          <a:xfrm flipV="1">
            <a:off x="6290132" y="3948080"/>
            <a:ext cx="0" cy="6858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246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10/28/2023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311450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571500"/>
            <a:ext cx="1971675" cy="405765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571500"/>
            <a:ext cx="5686425" cy="40576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10/28/2023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cxnSp>
        <p:nvCxnSpPr>
          <p:cNvPr id="7" name="Straight Connector 6"/>
          <p:cNvCxnSpPr/>
          <p:nvPr/>
        </p:nvCxnSpPr>
        <p:spPr>
          <a:xfrm rot="5400000" flipV="1">
            <a:off x="7543800" y="44447"/>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 name="Picture 7" descr="E:\websites\free-power-point-templates\2012\logos.png">
            <a:extLst>
              <a:ext uri="{FF2B5EF4-FFF2-40B4-BE49-F238E27FC236}">
                <a16:creationId xmlns:a16="http://schemas.microsoft.com/office/drawing/2014/main" id="{09AFA241-A5B5-5F84-4C1B-9D9D29554EE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7371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10/28/2023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767324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3429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9144000" cy="3429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3720103"/>
            <a:ext cx="5829300" cy="1097280"/>
          </a:xfrm>
        </p:spPr>
        <p:txBody>
          <a:bodyPr anchor="ctr">
            <a:normAutofit/>
          </a:bodyPr>
          <a:lstStyle>
            <a:lvl1pPr algn="r">
              <a:defRPr sz="3750" b="0" spc="150" baseline="0"/>
            </a:lvl1pPr>
          </a:lstStyle>
          <a:p>
            <a:r>
              <a:rPr lang="en-US"/>
              <a:t>Click to edit Master title style</a:t>
            </a:r>
            <a:endParaRPr lang="en-US" dirty="0"/>
          </a:p>
        </p:txBody>
      </p:sp>
      <p:sp>
        <p:nvSpPr>
          <p:cNvPr id="3" name="Text Placeholder 2"/>
          <p:cNvSpPr>
            <a:spLocks noGrp="1"/>
          </p:cNvSpPr>
          <p:nvPr>
            <p:ph type="body" idx="1"/>
          </p:nvPr>
        </p:nvSpPr>
        <p:spPr>
          <a:xfrm>
            <a:off x="6457950" y="3720103"/>
            <a:ext cx="2400300" cy="1097280"/>
          </a:xfrm>
        </p:spPr>
        <p:txBody>
          <a:bodyPr lIns="91440" rIns="91440" anchor="ctr">
            <a:normAutofit/>
          </a:bodyPr>
          <a:lstStyle>
            <a:lvl1pPr marL="0" indent="0">
              <a:lnSpc>
                <a:spcPct val="100000"/>
              </a:lnSpc>
              <a:spcBef>
                <a:spcPts val="0"/>
              </a:spcBef>
              <a:buNone/>
              <a:defRPr sz="1350">
                <a:solidFill>
                  <a:schemeClr val="tx1">
                    <a:lumMod val="95000"/>
                    <a:lumOff val="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10/28/2023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cxnSp>
        <p:nvCxnSpPr>
          <p:cNvPr id="8" name="Straight Connector 7"/>
          <p:cNvCxnSpPr/>
          <p:nvPr/>
        </p:nvCxnSpPr>
        <p:spPr>
          <a:xfrm flipV="1">
            <a:off x="6290132" y="3948080"/>
            <a:ext cx="0" cy="6858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4682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438912"/>
            <a:ext cx="7290054" cy="112471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5" y="1714500"/>
            <a:ext cx="356616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1714500"/>
            <a:ext cx="356616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074F12-AA26-4AC8-9962-C36BB8F32554}" type="datetimeFigureOut">
              <a:rPr lang="en-US" smtClean="0"/>
              <a:pPr/>
              <a:t>10/28/2023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99226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1634727"/>
            <a:ext cx="3566160" cy="617220"/>
          </a:xfrm>
        </p:spPr>
        <p:txBody>
          <a:bodyPr lIns="137160" rIns="137160" anchor="ctr">
            <a:normAutofit/>
          </a:bodyPr>
          <a:lstStyle>
            <a:lvl1pPr marL="0" indent="0">
              <a:spcBef>
                <a:spcPts val="0"/>
              </a:spcBef>
              <a:spcAft>
                <a:spcPts val="0"/>
              </a:spcAft>
              <a:buNone/>
              <a:defRPr sz="1725" b="0" cap="none" baseline="0">
                <a:solidFill>
                  <a:schemeClr val="accent1"/>
                </a:solidFill>
                <a:latin typeface="+mn-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768096" y="2225841"/>
            <a:ext cx="3566160" cy="25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3166" y="1634727"/>
            <a:ext cx="3566160" cy="617220"/>
          </a:xfrm>
        </p:spPr>
        <p:txBody>
          <a:bodyPr lIns="137160" rIns="137160" anchor="ctr">
            <a:normAutofit/>
          </a:bodyPr>
          <a:lstStyle>
            <a:lvl1pPr marL="0" indent="0">
              <a:spcBef>
                <a:spcPts val="0"/>
              </a:spcBef>
              <a:spcAft>
                <a:spcPts val="0"/>
              </a:spcAft>
              <a:buNone/>
              <a:defRPr lang="en-US" sz="1725" b="0" kern="1200" cap="none" baseline="0" dirty="0">
                <a:solidFill>
                  <a:schemeClr val="accent1"/>
                </a:solidFill>
                <a:latin typeface="+mn-lt"/>
                <a:ea typeface="+mn-ea"/>
                <a:cs typeface="+mn-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90000"/>
              </a:lnSpc>
              <a:spcBef>
                <a:spcPts val="1350"/>
              </a:spcBef>
              <a:buNone/>
            </a:pPr>
            <a:r>
              <a:rPr lang="en-US"/>
              <a:t>Click to edit Master text styles</a:t>
            </a:r>
          </a:p>
        </p:txBody>
      </p:sp>
      <p:sp>
        <p:nvSpPr>
          <p:cNvPr id="6" name="Content Placeholder 5"/>
          <p:cNvSpPr>
            <a:spLocks noGrp="1"/>
          </p:cNvSpPr>
          <p:nvPr>
            <p:ph sz="quarter" idx="4"/>
          </p:nvPr>
        </p:nvSpPr>
        <p:spPr>
          <a:xfrm>
            <a:off x="4493166" y="2225841"/>
            <a:ext cx="3566160" cy="25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10/28/2023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31575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074F12-AA26-4AC8-9962-C36BB8F32554}" type="datetimeFigureOut">
              <a:rPr lang="en-US" smtClean="0"/>
              <a:pPr/>
              <a:t>10/28/2023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464204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10/28/2023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713719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353632"/>
            <a:ext cx="3291840" cy="1303020"/>
          </a:xfrm>
        </p:spPr>
        <p:txBody>
          <a:bodyPr>
            <a:noAutofit/>
          </a:bodyPr>
          <a:lstStyle>
            <a:lvl1pPr>
              <a:lnSpc>
                <a:spcPct val="80000"/>
              </a:lnSpc>
              <a:defRPr sz="3000"/>
            </a:lvl1pPr>
          </a:lstStyle>
          <a:p>
            <a:r>
              <a:rPr lang="en-US"/>
              <a:t>Click to edit Master title style</a:t>
            </a:r>
            <a:endParaRPr lang="en-US" dirty="0"/>
          </a:p>
        </p:txBody>
      </p:sp>
      <p:sp>
        <p:nvSpPr>
          <p:cNvPr id="3" name="Content Placeholder 2"/>
          <p:cNvSpPr>
            <a:spLocks noGrp="1"/>
          </p:cNvSpPr>
          <p:nvPr>
            <p:ph idx="1"/>
          </p:nvPr>
        </p:nvSpPr>
        <p:spPr>
          <a:xfrm>
            <a:off x="4286250" y="617220"/>
            <a:ext cx="4258818" cy="3888486"/>
          </a:xfrm>
        </p:spPr>
        <p:txBody>
          <a:bodyPr/>
          <a:lstStyle>
            <a:lvl1pPr>
              <a:defRPr sz="1800"/>
            </a:lvl1pPr>
            <a:lvl2pPr>
              <a:defRPr sz="15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1693129"/>
            <a:ext cx="3291840" cy="2821721"/>
          </a:xfrm>
        </p:spPr>
        <p:txBody>
          <a:bodyPr lIns="91440" rIns="91440">
            <a:normAutofit/>
          </a:bodyPr>
          <a:lstStyle>
            <a:lvl1pPr marL="0" indent="0">
              <a:lnSpc>
                <a:spcPct val="108000"/>
              </a:lnSpc>
              <a:spcBef>
                <a:spcPts val="450"/>
              </a:spcBef>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771654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720104"/>
            <a:ext cx="5829300" cy="1097280"/>
          </a:xfrm>
        </p:spPr>
        <p:txBody>
          <a:bodyPr anchor="ctr">
            <a:normAutofit/>
          </a:bodyPr>
          <a:lstStyle>
            <a:lvl1pPr algn="r">
              <a:defRPr sz="3750" spc="15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3429000"/>
          </a:xfrm>
          <a:solidFill>
            <a:schemeClr val="accent1">
              <a:lumMod val="60000"/>
              <a:lumOff val="40000"/>
            </a:schemeClr>
          </a:solidFill>
        </p:spPr>
        <p:txBody>
          <a:bodyPr lIns="457200" tIns="365760" rIns="45720" bIns="4572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57950" y="3720104"/>
            <a:ext cx="2400300" cy="1097280"/>
          </a:xfrm>
        </p:spPr>
        <p:txBody>
          <a:bodyPr lIns="91440" rIns="91440" anchor="ctr">
            <a:normAutofit/>
          </a:bodyPr>
          <a:lstStyle>
            <a:lvl1pPr marL="0" indent="0">
              <a:lnSpc>
                <a:spcPct val="100000"/>
              </a:lnSpc>
              <a:spcBef>
                <a:spcPts val="0"/>
              </a:spcBef>
              <a:buNone/>
              <a:defRPr sz="135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cxnSp>
        <p:nvCxnSpPr>
          <p:cNvPr id="8" name="Straight Connector 7"/>
          <p:cNvCxnSpPr/>
          <p:nvPr/>
        </p:nvCxnSpPr>
        <p:spPr>
          <a:xfrm flipV="1">
            <a:off x="6290132" y="3948080"/>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759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438912"/>
            <a:ext cx="7290054" cy="112471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1714500"/>
            <a:ext cx="7290055" cy="301752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7" y="4853028"/>
            <a:ext cx="1615607" cy="205740"/>
          </a:xfrm>
          <a:prstGeom prst="rect">
            <a:avLst/>
          </a:prstGeom>
        </p:spPr>
        <p:txBody>
          <a:bodyPr vert="horz" lIns="91440" tIns="45720" rIns="91440" bIns="45720" rtlCol="0" anchor="ctr"/>
          <a:lstStyle>
            <a:lvl1pPr algn="l">
              <a:defRPr sz="750">
                <a:solidFill>
                  <a:schemeClr val="tx1">
                    <a:lumMod val="95000"/>
                    <a:lumOff val="5000"/>
                  </a:schemeClr>
                </a:solidFill>
                <a:latin typeface="+mj-lt"/>
              </a:defRPr>
            </a:lvl1pPr>
          </a:lstStyle>
          <a:p>
            <a:fld id="{53074F12-AA26-4AC8-9962-C36BB8F32554}" type="datetimeFigureOut">
              <a:rPr lang="en-US" smtClean="0"/>
              <a:pPr/>
              <a:t>10/28/2023</a:t>
            </a:fld>
            <a:endParaRPr lang="en-US"/>
          </a:p>
        </p:txBody>
      </p:sp>
      <p:sp>
        <p:nvSpPr>
          <p:cNvPr id="5" name="Footer Placeholder 4"/>
          <p:cNvSpPr>
            <a:spLocks noGrp="1"/>
          </p:cNvSpPr>
          <p:nvPr>
            <p:ph type="ftr" sz="quarter" idx="3"/>
          </p:nvPr>
        </p:nvSpPr>
        <p:spPr>
          <a:xfrm>
            <a:off x="3632200" y="4853028"/>
            <a:ext cx="4426094" cy="205740"/>
          </a:xfrm>
          <a:prstGeom prst="rect">
            <a:avLst/>
          </a:prstGeom>
        </p:spPr>
        <p:txBody>
          <a:bodyPr vert="horz" lIns="91440" tIns="45720" rIns="91440" bIns="45720" rtlCol="0" anchor="ctr"/>
          <a:lstStyle>
            <a:lvl1pPr algn="r">
              <a:defRPr sz="75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8128000" y="4853028"/>
            <a:ext cx="730250" cy="205740"/>
          </a:xfrm>
          <a:prstGeom prst="rect">
            <a:avLst/>
          </a:prstGeom>
        </p:spPr>
        <p:txBody>
          <a:bodyPr vert="horz" lIns="91440" tIns="45720" rIns="91440" bIns="45720" rtlCol="0" anchor="ctr"/>
          <a:lstStyle>
            <a:lvl1pPr algn="l">
              <a:defRPr sz="750">
                <a:solidFill>
                  <a:schemeClr val="tx1">
                    <a:lumMod val="95000"/>
                    <a:lumOff val="5000"/>
                  </a:schemeClr>
                </a:solidFill>
                <a:latin typeface="+mj-lt"/>
              </a:defRPr>
            </a:lvl1pPr>
          </a:lstStyle>
          <a:p>
            <a:fld id="{B82CCC60-E8CD-4174-8B1A-7DF615B22EEF}" type="slidenum">
              <a:rPr lang="en-US" smtClean="0"/>
              <a:pPr/>
              <a:t>‹#›</a:t>
            </a:fld>
            <a:endParaRPr lang="en-US"/>
          </a:p>
        </p:txBody>
      </p:sp>
      <p:cxnSp>
        <p:nvCxnSpPr>
          <p:cNvPr id="7" name="Straight Connector 6"/>
          <p:cNvCxnSpPr/>
          <p:nvPr/>
        </p:nvCxnSpPr>
        <p:spPr>
          <a:xfrm flipV="1">
            <a:off x="571500" y="61974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1E8D0DC-9BC4-A1D1-60B6-85C2C1576693}"/>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344882365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685800" rtl="0" eaLnBrk="1" latinLnBrk="0" hangingPunct="1">
        <a:lnSpc>
          <a:spcPct val="80000"/>
        </a:lnSpc>
        <a:spcBef>
          <a:spcPct val="0"/>
        </a:spcBef>
        <a:buNone/>
        <a:defRPr sz="3750" kern="1200" cap="all" spc="75" baseline="0">
          <a:solidFill>
            <a:schemeClr val="tx1">
              <a:lumMod val="95000"/>
              <a:lumOff val="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Tw Cen MT" panose="020B0602020104020603" pitchFamily="34" charset="0"/>
        <a:buChar char=" "/>
        <a:defRPr sz="1650" kern="1200">
          <a:solidFill>
            <a:schemeClr val="tx1"/>
          </a:solidFill>
          <a:latin typeface="+mn-lt"/>
          <a:ea typeface="+mn-ea"/>
          <a:cs typeface="+mn-cs"/>
        </a:defRPr>
      </a:lvl1pPr>
      <a:lvl2pPr marL="19888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350" kern="1200">
          <a:solidFill>
            <a:schemeClr val="tx1"/>
          </a:solidFill>
          <a:latin typeface="+mn-lt"/>
          <a:ea typeface="+mn-ea"/>
          <a:cs typeface="+mn-cs"/>
        </a:defRPr>
      </a:lvl2pPr>
      <a:lvl3pPr marL="33604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3pPr>
      <a:lvl4pPr marL="44577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4pPr>
      <a:lvl5pPr marL="58293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5pPr>
      <a:lvl6pPr marL="68580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6pPr>
      <a:lvl7pPr marL="795528"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7pPr>
      <a:lvl8pPr marL="912114"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8pPr>
      <a:lvl9pPr marL="102184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240356362593.signin.aws.amazon.com/console"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240356362593.signin.aws.amazon.com/consol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3.109.161.118/auth/realms/workshop/protocol/saml/clients/samlclient" TargetMode="Externa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8.sv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29.png"/></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hyperlink" Target="https://github.com/aws-ia/terraform-cloudera-cdp.git" TargetMode="External"/><Relationship Id="rId13" Type="http://schemas.openxmlformats.org/officeDocument/2006/relationships/hyperlink" Target="https://access.redhat.com/documentation/en-us/red_hat_ansible_automation_platform/2.0-ea/html/ansible_navigator_creator_guide/assembly-settings-navigator_ansible-navigator" TargetMode="External"/><Relationship Id="rId3" Type="http://schemas.openxmlformats.org/officeDocument/2006/relationships/hyperlink" Target="https://github.com/cloudera-labs/cdp-tf-quickstarts/tree/main" TargetMode="External"/><Relationship Id="rId7" Type="http://schemas.openxmlformats.org/officeDocument/2006/relationships/hyperlink" Target="https://docs.cloudera.com/cdp-public-cloud/cloud/cli/topics/mc-configuring-cdp-client-with-the-api-access-key.html" TargetMode="External"/><Relationship Id="rId12" Type="http://schemas.openxmlformats.org/officeDocument/2006/relationships/hyperlink" Target="https://www.redhat.com/sysadmin/ansible-tags-fast-playbook-runs" TargetMode="External"/><Relationship Id="rId2" Type="http://schemas.openxmlformats.org/officeDocument/2006/relationships/hyperlink" Target="https://docs.cloudera.com/?tab=cdp-public-cloud" TargetMode="External"/><Relationship Id="rId16"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hyperlink" Target="https://docs.cloudera.com/cdp-public-cloud/cloud/cli/topics/mc-cli-generating-an-api-access-key.html" TargetMode="External"/><Relationship Id="rId11" Type="http://schemas.openxmlformats.org/officeDocument/2006/relationships/hyperlink" Target="https://ansible.readthedocs.io/projects/navigator/subcommands/#available-subcommands" TargetMode="External"/><Relationship Id="rId5" Type="http://schemas.openxmlformats.org/officeDocument/2006/relationships/hyperlink" Target="https://github.com/cloudera/cdpcli" TargetMode="External"/><Relationship Id="rId15" Type="http://schemas.openxmlformats.org/officeDocument/2006/relationships/image" Target="../media/image13.png"/><Relationship Id="rId10" Type="http://schemas.openxmlformats.org/officeDocument/2006/relationships/hyperlink" Target="https://github.com/cloudera-labs/cloudera.exe.git" TargetMode="External"/><Relationship Id="rId4" Type="http://schemas.openxmlformats.org/officeDocument/2006/relationships/hyperlink" Target="https://cloudera-labs.github.io/cloudera.cloud/" TargetMode="External"/><Relationship Id="rId9" Type="http://schemas.openxmlformats.org/officeDocument/2006/relationships/hyperlink" Target="https://github.com/cloudera-labs/cloudera-deploy.git" TargetMode="External"/><Relationship Id="rId14" Type="http://schemas.openxmlformats.org/officeDocument/2006/relationships/hyperlink" Target="https://docs.cloudera.com/cdp-public-cloud/cloud/getting-started/topics/cdp-deploy_cdp_using_terraform.html" TargetMode="Externa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41555" y="3472661"/>
            <a:ext cx="7860890" cy="1187244"/>
          </a:xfrm>
        </p:spPr>
        <p:txBody>
          <a:bodyPr>
            <a:normAutofit/>
          </a:bodyPr>
          <a:lstStyle/>
          <a:p>
            <a:pPr algn="l"/>
            <a:r>
              <a:rPr lang="en-US" sz="3500" dirty="0"/>
              <a:t>Cloudera Partner Solutions Engineer:</a:t>
            </a:r>
            <a:br>
              <a:rPr lang="en-US" sz="3500" dirty="0"/>
            </a:br>
            <a:r>
              <a:rPr lang="en-US" sz="3500" dirty="0"/>
              <a:t>Assessment L2</a:t>
            </a:r>
          </a:p>
        </p:txBody>
      </p:sp>
    </p:spTree>
    <p:extLst>
      <p:ext uri="{BB962C8B-B14F-4D97-AF65-F5344CB8AC3E}">
        <p14:creationId xmlns:p14="http://schemas.microsoft.com/office/powerpoint/2010/main" val="3639203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A84E8-06D6-B6DA-1287-F7DB4190E599}"/>
              </a:ext>
            </a:extLst>
          </p:cNvPr>
          <p:cNvSpPr>
            <a:spLocks noGrp="1"/>
          </p:cNvSpPr>
          <p:nvPr>
            <p:ph type="title"/>
          </p:nvPr>
        </p:nvSpPr>
        <p:spPr/>
        <p:txBody>
          <a:bodyPr/>
          <a:lstStyle/>
          <a:p>
            <a:r>
              <a:rPr lang="en-IN" dirty="0"/>
              <a:t>To add</a:t>
            </a:r>
          </a:p>
        </p:txBody>
      </p:sp>
      <p:pic>
        <p:nvPicPr>
          <p:cNvPr id="3074" name="Picture 2" descr="CDP Endpoint Access Gateway">
            <a:extLst>
              <a:ext uri="{FF2B5EF4-FFF2-40B4-BE49-F238E27FC236}">
                <a16:creationId xmlns:a16="http://schemas.microsoft.com/office/drawing/2014/main" id="{5C8F7737-CD92-9F28-D098-49D2142E2B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975" y="1"/>
            <a:ext cx="7027862"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8071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Pre-requisites setup</a:t>
            </a:r>
          </a:p>
        </p:txBody>
      </p:sp>
      <p:sp>
        <p:nvSpPr>
          <p:cNvPr id="5" name="Content Placeholder 4"/>
          <p:cNvSpPr>
            <a:spLocks noGrp="1"/>
          </p:cNvSpPr>
          <p:nvPr>
            <p:ph idx="1"/>
          </p:nvPr>
        </p:nvSpPr>
        <p:spPr>
          <a:xfrm>
            <a:off x="616858" y="1436914"/>
            <a:ext cx="8084456" cy="3505200"/>
          </a:xfrm>
        </p:spPr>
        <p:txBody>
          <a:bodyPr>
            <a:normAutofit/>
          </a:bodyPr>
          <a:lstStyle/>
          <a:p>
            <a:r>
              <a:rPr lang="en-US" sz="1400" b="1" u="sng" dirty="0"/>
              <a:t>AWS Account Setup:</a:t>
            </a:r>
          </a:p>
          <a:p>
            <a:pPr lvl="1"/>
            <a:r>
              <a:rPr lang="en-US" sz="1200" dirty="0"/>
              <a:t>Create an AWS account</a:t>
            </a:r>
          </a:p>
          <a:p>
            <a:pPr lvl="3"/>
            <a:r>
              <a:rPr lang="en-US" sz="1200" dirty="0">
                <a:solidFill>
                  <a:srgbClr val="7030A0"/>
                </a:solidFill>
                <a:hlinkClick r:id="rId2">
                  <a:extLst>
                    <a:ext uri="{A12FA001-AC4F-418D-AE19-62706E023703}">
                      <ahyp:hlinkClr xmlns:ahyp="http://schemas.microsoft.com/office/drawing/2018/hyperlinkcolor" val="tx"/>
                    </a:ext>
                  </a:extLst>
                </a:hlinkClick>
              </a:rPr>
              <a:t>https://us-east-1.console.aws.amazon.com/</a:t>
            </a:r>
          </a:p>
          <a:p>
            <a:pPr lvl="1"/>
            <a:r>
              <a:rPr lang="en-US" sz="1200" dirty="0"/>
              <a:t>Using IAM service, create a group, attach required administrative policies (root level permissions), </a:t>
            </a:r>
          </a:p>
          <a:p>
            <a:pPr lvl="1"/>
            <a:endParaRPr lang="en-US" sz="1200" dirty="0"/>
          </a:p>
          <a:p>
            <a:pPr lvl="1"/>
            <a:endParaRPr lang="en-US" sz="1200" dirty="0"/>
          </a:p>
          <a:p>
            <a:pPr lvl="1"/>
            <a:endParaRPr lang="en-US" sz="1200" dirty="0"/>
          </a:p>
          <a:p>
            <a:pPr lvl="1"/>
            <a:endParaRPr lang="en-US" sz="1200" dirty="0"/>
          </a:p>
          <a:p>
            <a:pPr lvl="1"/>
            <a:endParaRPr lang="en-US" sz="1200" dirty="0"/>
          </a:p>
          <a:p>
            <a:pPr lvl="1"/>
            <a:endParaRPr lang="en-US" sz="1200" dirty="0"/>
          </a:p>
          <a:p>
            <a:pPr lvl="1"/>
            <a:endParaRPr lang="en-US" sz="1200" dirty="0"/>
          </a:p>
        </p:txBody>
      </p:sp>
      <p:pic>
        <p:nvPicPr>
          <p:cNvPr id="13" name="Picture 12">
            <a:extLst>
              <a:ext uri="{FF2B5EF4-FFF2-40B4-BE49-F238E27FC236}">
                <a16:creationId xmlns:a16="http://schemas.microsoft.com/office/drawing/2014/main" id="{820AB62E-E7B7-12AB-5A7A-C78EDF132634}"/>
              </a:ext>
            </a:extLst>
          </p:cNvPr>
          <p:cNvPicPr>
            <a:picLocks noChangeAspect="1"/>
          </p:cNvPicPr>
          <p:nvPr/>
        </p:nvPicPr>
        <p:blipFill rotWithShape="1">
          <a:blip r:embed="rId3"/>
          <a:srcRect l="4838" r="14016"/>
          <a:stretch/>
        </p:blipFill>
        <p:spPr>
          <a:xfrm>
            <a:off x="875390" y="2400818"/>
            <a:ext cx="5329466" cy="640702"/>
          </a:xfrm>
          <a:prstGeom prst="rect">
            <a:avLst/>
          </a:prstGeom>
          <a:ln>
            <a:solidFill>
              <a:schemeClr val="tx1"/>
            </a:solidFill>
          </a:ln>
        </p:spPr>
      </p:pic>
      <p:pic>
        <p:nvPicPr>
          <p:cNvPr id="2" name="Picture 1">
            <a:extLst>
              <a:ext uri="{FF2B5EF4-FFF2-40B4-BE49-F238E27FC236}">
                <a16:creationId xmlns:a16="http://schemas.microsoft.com/office/drawing/2014/main" id="{7E431FA7-DFD5-D104-B10A-9263F32AF002}"/>
              </a:ext>
            </a:extLst>
          </p:cNvPr>
          <p:cNvPicPr>
            <a:picLocks noChangeAspect="1"/>
          </p:cNvPicPr>
          <p:nvPr/>
        </p:nvPicPr>
        <p:blipFill>
          <a:blip r:embed="rId4"/>
          <a:stretch>
            <a:fillRect/>
          </a:stretch>
        </p:blipFill>
        <p:spPr>
          <a:xfrm>
            <a:off x="875390" y="3186742"/>
            <a:ext cx="6711048" cy="1610150"/>
          </a:xfrm>
          <a:prstGeom prst="rect">
            <a:avLst/>
          </a:prstGeom>
          <a:ln>
            <a:solidFill>
              <a:schemeClr val="tx1"/>
            </a:solidFill>
          </a:ln>
        </p:spPr>
      </p:pic>
    </p:spTree>
    <p:extLst>
      <p:ext uri="{BB962C8B-B14F-4D97-AF65-F5344CB8AC3E}">
        <p14:creationId xmlns:p14="http://schemas.microsoft.com/office/powerpoint/2010/main" val="812040116"/>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934C7-F7B8-5D17-5B76-94E252A342F8}"/>
              </a:ext>
            </a:extLst>
          </p:cNvPr>
          <p:cNvSpPr>
            <a:spLocks noGrp="1"/>
          </p:cNvSpPr>
          <p:nvPr>
            <p:ph type="title"/>
          </p:nvPr>
        </p:nvSpPr>
        <p:spPr>
          <a:xfrm>
            <a:off x="768095" y="438912"/>
            <a:ext cx="7555848" cy="1124712"/>
          </a:xfrm>
        </p:spPr>
        <p:txBody>
          <a:bodyPr/>
          <a:lstStyle/>
          <a:p>
            <a:r>
              <a:rPr lang="en-US" dirty="0"/>
              <a:t>Pre-requisites setup 				          </a:t>
            </a:r>
            <a:r>
              <a:rPr lang="en-US" sz="2000" dirty="0">
                <a:solidFill>
                  <a:schemeClr val="bg2">
                    <a:lumMod val="50000"/>
                  </a:schemeClr>
                </a:solidFill>
              </a:rPr>
              <a:t>.. </a:t>
            </a:r>
            <a:r>
              <a:rPr lang="en-US" sz="2000" dirty="0" err="1">
                <a:solidFill>
                  <a:schemeClr val="bg2">
                    <a:lumMod val="50000"/>
                  </a:schemeClr>
                </a:solidFill>
              </a:rPr>
              <a:t>Cont</a:t>
            </a:r>
            <a:r>
              <a:rPr lang="en-US" sz="2000" dirty="0">
                <a:solidFill>
                  <a:schemeClr val="bg2">
                    <a:lumMod val="50000"/>
                  </a:schemeClr>
                </a:solidFill>
              </a:rPr>
              <a:t> (2)</a:t>
            </a:r>
            <a:endParaRPr lang="en-IN" dirty="0"/>
          </a:p>
        </p:txBody>
      </p:sp>
      <p:sp>
        <p:nvSpPr>
          <p:cNvPr id="3" name="Content Placeholder 2">
            <a:extLst>
              <a:ext uri="{FF2B5EF4-FFF2-40B4-BE49-F238E27FC236}">
                <a16:creationId xmlns:a16="http://schemas.microsoft.com/office/drawing/2014/main" id="{BDFFD462-7FC9-844F-9F82-C6C98EE16ECF}"/>
              </a:ext>
            </a:extLst>
          </p:cNvPr>
          <p:cNvSpPr>
            <a:spLocks noGrp="1"/>
          </p:cNvSpPr>
          <p:nvPr>
            <p:ph idx="1"/>
          </p:nvPr>
        </p:nvSpPr>
        <p:spPr/>
        <p:txBody>
          <a:bodyPr/>
          <a:lstStyle/>
          <a:p>
            <a:pPr lvl="1"/>
            <a:endParaRPr lang="en-US" sz="1200" dirty="0"/>
          </a:p>
          <a:p>
            <a:pPr lvl="1"/>
            <a:r>
              <a:rPr lang="en-US" sz="1200" dirty="0"/>
              <a:t>Create a non-root admin user to be used for this case study, add user to the admin group created previously</a:t>
            </a:r>
          </a:p>
          <a:p>
            <a:pPr lvl="1"/>
            <a:endParaRPr lang="en-US" sz="1200" dirty="0"/>
          </a:p>
          <a:p>
            <a:pPr lvl="1"/>
            <a:endParaRPr lang="en-US" sz="1200" dirty="0"/>
          </a:p>
          <a:p>
            <a:pPr lvl="1"/>
            <a:endParaRPr lang="en-US" sz="1200" dirty="0"/>
          </a:p>
          <a:p>
            <a:pPr lvl="1"/>
            <a:endParaRPr lang="en-US" sz="1200" dirty="0"/>
          </a:p>
          <a:p>
            <a:pPr lvl="1"/>
            <a:r>
              <a:rPr lang="en-US" sz="1200" dirty="0"/>
              <a:t>Setup MFA for both root and non-root user as a best practice</a:t>
            </a:r>
          </a:p>
          <a:p>
            <a:pPr lvl="2"/>
            <a:r>
              <a:rPr lang="en-US" sz="1200" dirty="0">
                <a:solidFill>
                  <a:srgbClr val="7030A0"/>
                </a:solidFill>
                <a:hlinkClick r:id="rId2">
                  <a:extLst>
                    <a:ext uri="{A12FA001-AC4F-418D-AE19-62706E023703}">
                      <ahyp:hlinkClr xmlns:ahyp="http://schemas.microsoft.com/office/drawing/2018/hyperlinkcolor" val="tx"/>
                    </a:ext>
                  </a:extLst>
                </a:hlinkClick>
              </a:rPr>
              <a:t>https://240356362593.signin.aws.amazon.com/console</a:t>
            </a:r>
            <a:endParaRPr lang="en-US" sz="1200" dirty="0">
              <a:solidFill>
                <a:srgbClr val="7030A0"/>
              </a:solidFill>
            </a:endParaRPr>
          </a:p>
          <a:p>
            <a:pPr lvl="2"/>
            <a:endParaRPr lang="en-US" sz="1200" dirty="0"/>
          </a:p>
          <a:p>
            <a:pPr lvl="1"/>
            <a:r>
              <a:rPr lang="en-US" sz="1200" dirty="0"/>
              <a:t>Generate AWS access and secret key credentials for the user for programmatic/API access and download the credentials for later use</a:t>
            </a:r>
          </a:p>
          <a:p>
            <a:endParaRPr lang="en-IN" dirty="0"/>
          </a:p>
        </p:txBody>
      </p:sp>
      <p:pic>
        <p:nvPicPr>
          <p:cNvPr id="6" name="Picture 5">
            <a:extLst>
              <a:ext uri="{FF2B5EF4-FFF2-40B4-BE49-F238E27FC236}">
                <a16:creationId xmlns:a16="http://schemas.microsoft.com/office/drawing/2014/main" id="{AAC93DD6-21D4-67F9-7DB2-093894C5000A}"/>
              </a:ext>
            </a:extLst>
          </p:cNvPr>
          <p:cNvPicPr>
            <a:picLocks noChangeAspect="1"/>
          </p:cNvPicPr>
          <p:nvPr/>
        </p:nvPicPr>
        <p:blipFill>
          <a:blip r:embed="rId3"/>
          <a:stretch>
            <a:fillRect/>
          </a:stretch>
        </p:blipFill>
        <p:spPr>
          <a:xfrm>
            <a:off x="991505" y="2307101"/>
            <a:ext cx="3807397" cy="630898"/>
          </a:xfrm>
          <a:prstGeom prst="rect">
            <a:avLst/>
          </a:prstGeom>
          <a:ln>
            <a:solidFill>
              <a:schemeClr val="tx1"/>
            </a:solidFill>
          </a:ln>
        </p:spPr>
      </p:pic>
    </p:spTree>
    <p:extLst>
      <p:ext uri="{BB962C8B-B14F-4D97-AF65-F5344CB8AC3E}">
        <p14:creationId xmlns:p14="http://schemas.microsoft.com/office/powerpoint/2010/main" val="4261460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8096" y="438912"/>
            <a:ext cx="7799832" cy="1124712"/>
          </a:xfrm>
        </p:spPr>
        <p:txBody>
          <a:bodyPr>
            <a:normAutofit/>
          </a:bodyPr>
          <a:lstStyle/>
          <a:p>
            <a:r>
              <a:rPr lang="en-US" dirty="0"/>
              <a:t>Pre-requisites setup 					    </a:t>
            </a:r>
            <a:r>
              <a:rPr lang="en-US" sz="2000" dirty="0">
                <a:solidFill>
                  <a:schemeClr val="bg2">
                    <a:lumMod val="50000"/>
                  </a:schemeClr>
                </a:solidFill>
              </a:rPr>
              <a:t>.. </a:t>
            </a:r>
            <a:r>
              <a:rPr lang="en-US" sz="2000" dirty="0" err="1">
                <a:solidFill>
                  <a:schemeClr val="bg2">
                    <a:lumMod val="50000"/>
                  </a:schemeClr>
                </a:solidFill>
              </a:rPr>
              <a:t>Cont</a:t>
            </a:r>
            <a:r>
              <a:rPr lang="en-US" sz="2000" dirty="0">
                <a:solidFill>
                  <a:schemeClr val="bg2">
                    <a:lumMod val="50000"/>
                  </a:schemeClr>
                </a:solidFill>
              </a:rPr>
              <a:t> (3)</a:t>
            </a:r>
          </a:p>
        </p:txBody>
      </p:sp>
      <p:sp>
        <p:nvSpPr>
          <p:cNvPr id="5" name="Content Placeholder 4"/>
          <p:cNvSpPr>
            <a:spLocks noGrp="1"/>
          </p:cNvSpPr>
          <p:nvPr>
            <p:ph idx="1"/>
          </p:nvPr>
        </p:nvSpPr>
        <p:spPr>
          <a:xfrm>
            <a:off x="576072" y="1302369"/>
            <a:ext cx="7991856" cy="3579876"/>
          </a:xfrm>
        </p:spPr>
        <p:txBody>
          <a:bodyPr>
            <a:noAutofit/>
          </a:bodyPr>
          <a:lstStyle/>
          <a:p>
            <a:pPr marL="0" indent="0"/>
            <a:r>
              <a:rPr lang="en-US" sz="1400" b="1" u="sng" dirty="0"/>
              <a:t>EC2 Server Setup:</a:t>
            </a:r>
          </a:p>
          <a:p>
            <a:pPr lvl="1"/>
            <a:r>
              <a:rPr lang="en-US" sz="1200" dirty="0"/>
              <a:t>Create a </a:t>
            </a:r>
            <a:r>
              <a:rPr lang="en-US" sz="1200" dirty="0" err="1"/>
              <a:t>KeyPair</a:t>
            </a:r>
            <a:r>
              <a:rPr lang="en-US" sz="1200" dirty="0"/>
              <a:t> (for EC2 instance SSH) and download the .</a:t>
            </a:r>
            <a:r>
              <a:rPr lang="en-US" sz="1200" dirty="0" err="1"/>
              <a:t>pem</a:t>
            </a:r>
            <a:r>
              <a:rPr lang="en-US" sz="1200" dirty="0"/>
              <a:t> file for authentication (Same will be used for CDP resources)</a:t>
            </a:r>
          </a:p>
          <a:p>
            <a:pPr lvl="1"/>
            <a:r>
              <a:rPr lang="en-US" sz="1200" dirty="0"/>
              <a:t>Create a Security Group with required in-bound and out-bound rules (e.g. port 22 for SSH)</a:t>
            </a:r>
          </a:p>
          <a:p>
            <a:pPr lvl="1"/>
            <a:r>
              <a:rPr lang="en-US" sz="1200" dirty="0"/>
              <a:t>Under EC2 service, create an EC2 instance, attaching the Keypair and Security Group created in above step</a:t>
            </a:r>
          </a:p>
          <a:p>
            <a:pPr lvl="1"/>
            <a:r>
              <a:rPr lang="en-US" sz="1200" dirty="0"/>
              <a:t>Create a role, attach the required managed policies (for Terraform provisioning using instance i.e. </a:t>
            </a:r>
            <a:r>
              <a:rPr lang="en-US" sz="1200" dirty="0" err="1"/>
              <a:t>FullAccess</a:t>
            </a:r>
            <a:r>
              <a:rPr lang="en-US" sz="1200" dirty="0"/>
              <a:t>) for required AWS services and attach to EC2 instance</a:t>
            </a:r>
          </a:p>
          <a:p>
            <a:pPr lvl="1"/>
            <a:endParaRPr lang="en-US" sz="1200" dirty="0"/>
          </a:p>
          <a:p>
            <a:pPr lvl="1"/>
            <a:endParaRPr lang="en-US" sz="1200" dirty="0"/>
          </a:p>
          <a:p>
            <a:pPr lvl="1"/>
            <a:endParaRPr lang="en-US" sz="1200" dirty="0"/>
          </a:p>
          <a:p>
            <a:pPr lvl="1"/>
            <a:endParaRPr lang="en-US" sz="1200" dirty="0"/>
          </a:p>
          <a:p>
            <a:pPr lvl="1"/>
            <a:endParaRPr lang="en-US" sz="1200" dirty="0"/>
          </a:p>
          <a:p>
            <a:pPr lvl="1"/>
            <a:endParaRPr lang="en-US" sz="1200" dirty="0"/>
          </a:p>
        </p:txBody>
      </p:sp>
      <p:pic>
        <p:nvPicPr>
          <p:cNvPr id="3" name="Picture 2">
            <a:extLst>
              <a:ext uri="{FF2B5EF4-FFF2-40B4-BE49-F238E27FC236}">
                <a16:creationId xmlns:a16="http://schemas.microsoft.com/office/drawing/2014/main" id="{987DBADD-2E7A-240A-0B19-6B4F20F619C9}"/>
              </a:ext>
            </a:extLst>
          </p:cNvPr>
          <p:cNvPicPr>
            <a:picLocks noChangeAspect="1"/>
          </p:cNvPicPr>
          <p:nvPr/>
        </p:nvPicPr>
        <p:blipFill>
          <a:blip r:embed="rId2"/>
          <a:stretch>
            <a:fillRect/>
          </a:stretch>
        </p:blipFill>
        <p:spPr>
          <a:xfrm>
            <a:off x="576072" y="2692110"/>
            <a:ext cx="7991856" cy="2182877"/>
          </a:xfrm>
          <a:prstGeom prst="rect">
            <a:avLst/>
          </a:prstGeom>
          <a:ln>
            <a:solidFill>
              <a:schemeClr val="tx1"/>
            </a:solidFill>
          </a:ln>
        </p:spPr>
      </p:pic>
    </p:spTree>
    <p:extLst>
      <p:ext uri="{BB962C8B-B14F-4D97-AF65-F5344CB8AC3E}">
        <p14:creationId xmlns:p14="http://schemas.microsoft.com/office/powerpoint/2010/main" val="726533168"/>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8096" y="438912"/>
            <a:ext cx="7799832" cy="1124712"/>
          </a:xfrm>
        </p:spPr>
        <p:txBody>
          <a:bodyPr>
            <a:normAutofit/>
          </a:bodyPr>
          <a:lstStyle/>
          <a:p>
            <a:r>
              <a:rPr lang="en-US" dirty="0"/>
              <a:t>Pre-requisites setup 					     </a:t>
            </a:r>
            <a:r>
              <a:rPr lang="en-US" sz="2000" dirty="0">
                <a:solidFill>
                  <a:schemeClr val="bg2">
                    <a:lumMod val="50000"/>
                  </a:schemeClr>
                </a:solidFill>
              </a:rPr>
              <a:t>.. </a:t>
            </a:r>
            <a:r>
              <a:rPr lang="en-US" sz="2000" dirty="0" err="1">
                <a:solidFill>
                  <a:schemeClr val="bg2">
                    <a:lumMod val="50000"/>
                  </a:schemeClr>
                </a:solidFill>
              </a:rPr>
              <a:t>Cont</a:t>
            </a:r>
            <a:r>
              <a:rPr lang="en-US" sz="2000" dirty="0">
                <a:solidFill>
                  <a:schemeClr val="bg2">
                    <a:lumMod val="50000"/>
                  </a:schemeClr>
                </a:solidFill>
              </a:rPr>
              <a:t> (3)</a:t>
            </a:r>
          </a:p>
        </p:txBody>
      </p:sp>
      <p:sp>
        <p:nvSpPr>
          <p:cNvPr id="5" name="Content Placeholder 4"/>
          <p:cNvSpPr>
            <a:spLocks noGrp="1"/>
          </p:cNvSpPr>
          <p:nvPr>
            <p:ph idx="1"/>
          </p:nvPr>
        </p:nvSpPr>
        <p:spPr>
          <a:xfrm>
            <a:off x="576072" y="1432995"/>
            <a:ext cx="7991856" cy="3579876"/>
          </a:xfrm>
        </p:spPr>
        <p:txBody>
          <a:bodyPr>
            <a:noAutofit/>
          </a:bodyPr>
          <a:lstStyle/>
          <a:p>
            <a:pPr marL="96012" lvl="1" indent="0">
              <a:buNone/>
            </a:pPr>
            <a:r>
              <a:rPr lang="en-US" sz="1400" b="1" u="sng" dirty="0"/>
              <a:t>Setting up the environment under EC2 server:</a:t>
            </a:r>
            <a:r>
              <a:rPr lang="en-US" sz="1200" dirty="0"/>
              <a:t>	</a:t>
            </a:r>
          </a:p>
          <a:p>
            <a:pPr lvl="1"/>
            <a:r>
              <a:rPr lang="en-US" sz="1200" dirty="0"/>
              <a:t>Login to instance using the .</a:t>
            </a:r>
            <a:r>
              <a:rPr lang="en-US" sz="1200" dirty="0" err="1"/>
              <a:t>pem</a:t>
            </a:r>
            <a:r>
              <a:rPr lang="en-US" sz="1200" dirty="0"/>
              <a:t> file (SSH Client), EC2 Instance Connect or AWS Session Manager</a:t>
            </a:r>
          </a:p>
          <a:p>
            <a:pPr lvl="1"/>
            <a:r>
              <a:rPr lang="en-US" sz="1200" u="sng" dirty="0"/>
              <a:t>Yum Update And Python Installation:-</a:t>
            </a:r>
          </a:p>
          <a:p>
            <a:pPr marL="96012" lvl="1" indent="0">
              <a:buNone/>
            </a:pPr>
            <a:r>
              <a:rPr lang="en-US" sz="1200" dirty="0"/>
              <a:t> </a:t>
            </a:r>
          </a:p>
          <a:p>
            <a:pPr lvl="1"/>
            <a:endParaRPr lang="en-US" sz="1200" dirty="0"/>
          </a:p>
          <a:p>
            <a:pPr lvl="1"/>
            <a:endParaRPr lang="en-US" sz="1200" dirty="0"/>
          </a:p>
          <a:p>
            <a:pPr lvl="1"/>
            <a:r>
              <a:rPr lang="en-US" sz="1200" u="sng" dirty="0"/>
              <a:t>Docker Installation-</a:t>
            </a:r>
          </a:p>
          <a:p>
            <a:pPr lvl="1"/>
            <a:endParaRPr lang="en-US" sz="1200" u="sng" dirty="0"/>
          </a:p>
        </p:txBody>
      </p:sp>
      <p:graphicFrame>
        <p:nvGraphicFramePr>
          <p:cNvPr id="2" name="Table 1">
            <a:extLst>
              <a:ext uri="{FF2B5EF4-FFF2-40B4-BE49-F238E27FC236}">
                <a16:creationId xmlns:a16="http://schemas.microsoft.com/office/drawing/2014/main" id="{B41516B5-F480-3C5E-FB74-8F347E04BDCE}"/>
              </a:ext>
            </a:extLst>
          </p:cNvPr>
          <p:cNvGraphicFramePr>
            <a:graphicFrameLocks noGrp="1"/>
          </p:cNvGraphicFramePr>
          <p:nvPr>
            <p:extLst>
              <p:ext uri="{D42A27DB-BD31-4B8C-83A1-F6EECF244321}">
                <p14:modId xmlns:p14="http://schemas.microsoft.com/office/powerpoint/2010/main" val="1586173192"/>
              </p:ext>
            </p:extLst>
          </p:nvPr>
        </p:nvGraphicFramePr>
        <p:xfrm>
          <a:off x="826153" y="2228812"/>
          <a:ext cx="6096000" cy="548640"/>
        </p:xfrm>
        <a:graphic>
          <a:graphicData uri="http://schemas.openxmlformats.org/drawingml/2006/table">
            <a:tbl>
              <a:tblPr firstRow="1" bandRow="1">
                <a:tableStyleId>{073A0DAA-6AF3-43AB-8588-CEC1D06C72B9}</a:tableStyleId>
              </a:tblPr>
              <a:tblGrid>
                <a:gridCol w="6096000">
                  <a:extLst>
                    <a:ext uri="{9D8B030D-6E8A-4147-A177-3AD203B41FA5}">
                      <a16:colId xmlns:a16="http://schemas.microsoft.com/office/drawing/2014/main" val="2405337285"/>
                    </a:ext>
                  </a:extLst>
                </a:gridCol>
              </a:tblGrid>
              <a:tr h="370840">
                <a:tc>
                  <a:txBody>
                    <a:bodyPr/>
                    <a:lstStyle/>
                    <a:p>
                      <a:pPr marL="267462" lvl="1" indent="-171450">
                        <a:buFont typeface="Wingdings" panose="05000000000000000000" pitchFamily="2" charset="2"/>
                        <a:buChar char="Ø"/>
                      </a:pPr>
                      <a:r>
                        <a:rPr lang="en-US" sz="1000" b="0" dirty="0">
                          <a:latin typeface="Cascadia Code" panose="020B0509020204030204" pitchFamily="49" charset="0"/>
                        </a:rPr>
                        <a:t>yum update –y</a:t>
                      </a:r>
                    </a:p>
                    <a:p>
                      <a:pPr marL="267462" lvl="1" indent="-171450">
                        <a:buFont typeface="Wingdings" panose="05000000000000000000" pitchFamily="2" charset="2"/>
                        <a:buChar char="Ø"/>
                      </a:pPr>
                      <a:r>
                        <a:rPr lang="en-US" sz="1000" b="0" dirty="0">
                          <a:latin typeface="Cascadia Code" panose="020B0509020204030204" pitchFamily="49" charset="0"/>
                        </a:rPr>
                        <a:t>yum install python3.11 python3.11-pip –y</a:t>
                      </a:r>
                    </a:p>
                    <a:p>
                      <a:pPr marL="267462" lvl="1" indent="-171450">
                        <a:buFont typeface="Wingdings" panose="05000000000000000000" pitchFamily="2" charset="2"/>
                        <a:buChar char="Ø"/>
                      </a:pPr>
                      <a:r>
                        <a:rPr lang="en-US" sz="1000" b="0" dirty="0">
                          <a:latin typeface="Cascadia Code" panose="020B0509020204030204" pitchFamily="49" charset="0"/>
                        </a:rPr>
                        <a:t>pip3 install --upgrade 'requests&lt;2.28.1'</a:t>
                      </a:r>
                    </a:p>
                  </a:txBody>
                  <a:tcPr/>
                </a:tc>
                <a:extLst>
                  <a:ext uri="{0D108BD9-81ED-4DB2-BD59-A6C34878D82A}">
                    <a16:rowId xmlns:a16="http://schemas.microsoft.com/office/drawing/2014/main" val="3428290709"/>
                  </a:ext>
                </a:extLst>
              </a:tr>
            </a:tbl>
          </a:graphicData>
        </a:graphic>
      </p:graphicFrame>
      <p:graphicFrame>
        <p:nvGraphicFramePr>
          <p:cNvPr id="6" name="Table 5">
            <a:extLst>
              <a:ext uri="{FF2B5EF4-FFF2-40B4-BE49-F238E27FC236}">
                <a16:creationId xmlns:a16="http://schemas.microsoft.com/office/drawing/2014/main" id="{7CD6940C-5500-B0F3-582C-EA51E0687405}"/>
              </a:ext>
            </a:extLst>
          </p:cNvPr>
          <p:cNvGraphicFramePr>
            <a:graphicFrameLocks noGrp="1"/>
          </p:cNvGraphicFramePr>
          <p:nvPr>
            <p:extLst>
              <p:ext uri="{D42A27DB-BD31-4B8C-83A1-F6EECF244321}">
                <p14:modId xmlns:p14="http://schemas.microsoft.com/office/powerpoint/2010/main" val="2988518521"/>
              </p:ext>
            </p:extLst>
          </p:nvPr>
        </p:nvGraphicFramePr>
        <p:xfrm>
          <a:off x="826153" y="3138241"/>
          <a:ext cx="6096000" cy="1463040"/>
        </p:xfrm>
        <a:graphic>
          <a:graphicData uri="http://schemas.openxmlformats.org/drawingml/2006/table">
            <a:tbl>
              <a:tblPr firstRow="1" bandRow="1">
                <a:tableStyleId>{073A0DAA-6AF3-43AB-8588-CEC1D06C72B9}</a:tableStyleId>
              </a:tblPr>
              <a:tblGrid>
                <a:gridCol w="6096000">
                  <a:extLst>
                    <a:ext uri="{9D8B030D-6E8A-4147-A177-3AD203B41FA5}">
                      <a16:colId xmlns:a16="http://schemas.microsoft.com/office/drawing/2014/main" val="283256253"/>
                    </a:ext>
                  </a:extLst>
                </a:gridCol>
              </a:tblGrid>
              <a:tr h="370840">
                <a:tc>
                  <a:txBody>
                    <a:bodyPr/>
                    <a:lstStyle/>
                    <a:p>
                      <a:pPr marL="268288" lvl="1" indent="-180975">
                        <a:buFont typeface="Wingdings" panose="05000000000000000000" pitchFamily="2" charset="2"/>
                        <a:buChar char="Ø"/>
                      </a:pPr>
                      <a:r>
                        <a:rPr lang="en-US" sz="1000" b="0" dirty="0">
                          <a:latin typeface="Cascadia Code" panose="020B0509020204030204" pitchFamily="49" charset="0"/>
                        </a:rPr>
                        <a:t>yum install docker</a:t>
                      </a:r>
                    </a:p>
                    <a:p>
                      <a:pPr marL="268288" lvl="1" indent="-180975">
                        <a:buFont typeface="Wingdings" panose="05000000000000000000" pitchFamily="2" charset="2"/>
                        <a:buChar char="Ø"/>
                      </a:pPr>
                      <a:r>
                        <a:rPr lang="en-US" sz="1000" b="0" dirty="0" err="1">
                          <a:latin typeface="Cascadia Code" panose="020B0509020204030204" pitchFamily="49" charset="0"/>
                        </a:rPr>
                        <a:t>newgrp</a:t>
                      </a:r>
                      <a:r>
                        <a:rPr lang="en-US" sz="1000" b="0" dirty="0">
                          <a:latin typeface="Cascadia Code" panose="020B0509020204030204" pitchFamily="49" charset="0"/>
                        </a:rPr>
                        <a:t> docker</a:t>
                      </a:r>
                    </a:p>
                    <a:p>
                      <a:pPr marL="268288" lvl="1" indent="-180975">
                        <a:buFont typeface="Wingdings" panose="05000000000000000000" pitchFamily="2" charset="2"/>
                        <a:buChar char="Ø"/>
                      </a:pPr>
                      <a:r>
                        <a:rPr lang="en-US" sz="1000" b="0" dirty="0" err="1">
                          <a:latin typeface="Cascadia Code" panose="020B0509020204030204" pitchFamily="49" charset="0"/>
                        </a:rPr>
                        <a:t>sudo</a:t>
                      </a:r>
                      <a:r>
                        <a:rPr lang="en-US" sz="1000" b="0" dirty="0">
                          <a:latin typeface="Cascadia Code" panose="020B0509020204030204" pitchFamily="49" charset="0"/>
                        </a:rPr>
                        <a:t> </a:t>
                      </a:r>
                      <a:r>
                        <a:rPr lang="en-US" sz="1000" b="0" dirty="0" err="1">
                          <a:latin typeface="Cascadia Code" panose="020B0509020204030204" pitchFamily="49" charset="0"/>
                        </a:rPr>
                        <a:t>usermod</a:t>
                      </a:r>
                      <a:r>
                        <a:rPr lang="en-US" sz="1000" b="0" dirty="0">
                          <a:latin typeface="Cascadia Code" panose="020B0509020204030204" pitchFamily="49" charset="0"/>
                        </a:rPr>
                        <a:t> -a -G docker ec2-user</a:t>
                      </a:r>
                    </a:p>
                    <a:p>
                      <a:pPr marL="268288" lvl="1" indent="-180975">
                        <a:buFont typeface="Wingdings" panose="05000000000000000000" pitchFamily="2" charset="2"/>
                        <a:buChar char="Ø"/>
                      </a:pPr>
                      <a:r>
                        <a:rPr lang="en-US" sz="1000" b="0" dirty="0" err="1">
                          <a:latin typeface="Cascadia Code" panose="020B0509020204030204" pitchFamily="49" charset="0"/>
                        </a:rPr>
                        <a:t>systemctl</a:t>
                      </a:r>
                      <a:r>
                        <a:rPr lang="en-US" sz="1000" b="0" dirty="0">
                          <a:latin typeface="Cascadia Code" panose="020B0509020204030204" pitchFamily="49" charset="0"/>
                        </a:rPr>
                        <a:t> start docker</a:t>
                      </a:r>
                    </a:p>
                    <a:p>
                      <a:pPr marL="268288" lvl="1" indent="-180975">
                        <a:buFont typeface="Wingdings" panose="05000000000000000000" pitchFamily="2" charset="2"/>
                        <a:buChar char="Ø"/>
                      </a:pPr>
                      <a:r>
                        <a:rPr lang="en-US" sz="1000" b="0" dirty="0" err="1">
                          <a:latin typeface="Cascadia Code" panose="020B0509020204030204" pitchFamily="49" charset="0"/>
                        </a:rPr>
                        <a:t>systemctl</a:t>
                      </a:r>
                      <a:r>
                        <a:rPr lang="en-US" sz="1000" b="0" dirty="0">
                          <a:latin typeface="Cascadia Code" panose="020B0509020204030204" pitchFamily="49" charset="0"/>
                        </a:rPr>
                        <a:t> enable docker</a:t>
                      </a:r>
                    </a:p>
                    <a:p>
                      <a:pPr marL="268288" lvl="1" indent="-180975">
                        <a:buFont typeface="Wingdings" panose="05000000000000000000" pitchFamily="2" charset="2"/>
                        <a:buChar char="Ø"/>
                      </a:pPr>
                      <a:r>
                        <a:rPr lang="en-US" sz="1000" b="0" dirty="0" err="1">
                          <a:latin typeface="Cascadia Code" panose="020B0509020204030204" pitchFamily="49" charset="0"/>
                        </a:rPr>
                        <a:t>systemctl</a:t>
                      </a:r>
                      <a:r>
                        <a:rPr lang="en-US" sz="1000" b="0" dirty="0">
                          <a:latin typeface="Cascadia Code" panose="020B0509020204030204" pitchFamily="49" charset="0"/>
                        </a:rPr>
                        <a:t> status docker</a:t>
                      </a:r>
                    </a:p>
                    <a:p>
                      <a:pPr marL="268288" lvl="1" indent="-180975">
                        <a:buFont typeface="Wingdings" panose="05000000000000000000" pitchFamily="2" charset="2"/>
                        <a:buChar char="Ø"/>
                      </a:pPr>
                      <a:r>
                        <a:rPr lang="en-US" sz="1000" b="0" dirty="0">
                          <a:latin typeface="Cascadia Code" panose="020B0509020204030204" pitchFamily="49" charset="0"/>
                        </a:rPr>
                        <a:t>docker version</a:t>
                      </a:r>
                    </a:p>
                    <a:p>
                      <a:pPr marL="268288" lvl="1" indent="-180975">
                        <a:buFont typeface="Wingdings" panose="05000000000000000000" pitchFamily="2" charset="2"/>
                        <a:buChar char="Ø"/>
                      </a:pPr>
                      <a:r>
                        <a:rPr lang="en-US" sz="1000" b="0" dirty="0">
                          <a:latin typeface="Cascadia Code" panose="020B0509020204030204" pitchFamily="49" charset="0"/>
                        </a:rPr>
                        <a:t>pip3 install docker docker-compose</a:t>
                      </a:r>
                    </a:p>
                    <a:p>
                      <a:pPr marL="268288" lvl="1" indent="-180975">
                        <a:buFont typeface="Wingdings" panose="05000000000000000000" pitchFamily="2" charset="2"/>
                        <a:buChar char="Ø"/>
                      </a:pPr>
                      <a:r>
                        <a:rPr lang="en-US" sz="1000" b="0" dirty="0">
                          <a:latin typeface="Cascadia Code" panose="020B0509020204030204" pitchFamily="49" charset="0"/>
                        </a:rPr>
                        <a:t>docker-compose version</a:t>
                      </a:r>
                      <a:endParaRPr lang="en-IN" sz="1000" b="0" dirty="0">
                        <a:latin typeface="Cascadia Code" panose="020B0509020204030204" pitchFamily="49" charset="0"/>
                      </a:endParaRPr>
                    </a:p>
                  </a:txBody>
                  <a:tcPr/>
                </a:tc>
                <a:extLst>
                  <a:ext uri="{0D108BD9-81ED-4DB2-BD59-A6C34878D82A}">
                    <a16:rowId xmlns:a16="http://schemas.microsoft.com/office/drawing/2014/main" val="3548429871"/>
                  </a:ext>
                </a:extLst>
              </a:tr>
            </a:tbl>
          </a:graphicData>
        </a:graphic>
      </p:graphicFrame>
    </p:spTree>
    <p:extLst>
      <p:ext uri="{BB962C8B-B14F-4D97-AF65-F5344CB8AC3E}">
        <p14:creationId xmlns:p14="http://schemas.microsoft.com/office/powerpoint/2010/main" val="1295312077"/>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8096" y="438912"/>
            <a:ext cx="7799832" cy="1124712"/>
          </a:xfrm>
        </p:spPr>
        <p:txBody>
          <a:bodyPr>
            <a:normAutofit/>
          </a:bodyPr>
          <a:lstStyle/>
          <a:p>
            <a:r>
              <a:rPr lang="en-US" dirty="0"/>
              <a:t>Pre-requisites setup 					     </a:t>
            </a:r>
            <a:r>
              <a:rPr lang="en-US" sz="2000" dirty="0">
                <a:solidFill>
                  <a:schemeClr val="bg2">
                    <a:lumMod val="50000"/>
                  </a:schemeClr>
                </a:solidFill>
              </a:rPr>
              <a:t>.. </a:t>
            </a:r>
            <a:r>
              <a:rPr lang="en-US" sz="2000" dirty="0" err="1">
                <a:solidFill>
                  <a:schemeClr val="bg2">
                    <a:lumMod val="50000"/>
                  </a:schemeClr>
                </a:solidFill>
              </a:rPr>
              <a:t>Cont</a:t>
            </a:r>
            <a:r>
              <a:rPr lang="en-US" sz="2000" dirty="0">
                <a:solidFill>
                  <a:schemeClr val="bg2">
                    <a:lumMod val="50000"/>
                  </a:schemeClr>
                </a:solidFill>
              </a:rPr>
              <a:t> (4)</a:t>
            </a:r>
          </a:p>
        </p:txBody>
      </p:sp>
      <p:sp>
        <p:nvSpPr>
          <p:cNvPr id="5" name="Content Placeholder 4"/>
          <p:cNvSpPr>
            <a:spLocks noGrp="1"/>
          </p:cNvSpPr>
          <p:nvPr>
            <p:ph idx="1"/>
          </p:nvPr>
        </p:nvSpPr>
        <p:spPr>
          <a:xfrm>
            <a:off x="576072" y="1342574"/>
            <a:ext cx="7991856" cy="3097276"/>
          </a:xfrm>
        </p:spPr>
        <p:txBody>
          <a:bodyPr>
            <a:noAutofit/>
          </a:bodyPr>
          <a:lstStyle/>
          <a:p>
            <a:pPr lvl="1"/>
            <a:r>
              <a:rPr lang="en-US" sz="1200" u="sng" dirty="0"/>
              <a:t>AWS CLI Installation &amp; Configuration:</a:t>
            </a:r>
            <a:r>
              <a:rPr lang="en-US" sz="1200" dirty="0"/>
              <a:t>-</a:t>
            </a:r>
          </a:p>
          <a:p>
            <a:pPr marL="96012" lvl="1" indent="0">
              <a:buNone/>
            </a:pPr>
            <a:r>
              <a:rPr lang="en-US" sz="1200" dirty="0"/>
              <a:t> </a:t>
            </a:r>
          </a:p>
          <a:p>
            <a:pPr lvl="1"/>
            <a:endParaRPr lang="en-US" sz="1200" dirty="0"/>
          </a:p>
          <a:p>
            <a:pPr marL="96012" lvl="1" indent="0">
              <a:buNone/>
            </a:pPr>
            <a:endParaRPr lang="en-US" sz="1200" u="sng" dirty="0"/>
          </a:p>
          <a:p>
            <a:pPr lvl="1"/>
            <a:r>
              <a:rPr lang="en-US" sz="1200" u="sng" dirty="0"/>
              <a:t>Terraform Installation-</a:t>
            </a:r>
          </a:p>
          <a:p>
            <a:pPr marL="96012" lvl="1" indent="0">
              <a:buNone/>
            </a:pPr>
            <a:endParaRPr lang="en-US" sz="1200" u="sng" dirty="0"/>
          </a:p>
          <a:p>
            <a:pPr lvl="1"/>
            <a:endParaRPr lang="en-US" sz="1200" u="sng" dirty="0"/>
          </a:p>
          <a:p>
            <a:pPr lvl="1"/>
            <a:endParaRPr lang="en-US" sz="1200" u="sng" dirty="0"/>
          </a:p>
          <a:p>
            <a:pPr marL="96012" lvl="1" indent="0">
              <a:buNone/>
            </a:pPr>
            <a:endParaRPr lang="en-US" sz="1200" u="sng" dirty="0"/>
          </a:p>
          <a:p>
            <a:pPr lvl="1"/>
            <a:r>
              <a:rPr lang="en-US" sz="1200" u="sng" dirty="0"/>
              <a:t>Ansible &amp; Ansible-Navigator Installation-</a:t>
            </a:r>
          </a:p>
          <a:p>
            <a:pPr lvl="1"/>
            <a:endParaRPr lang="en-US" sz="1200" u="sng" dirty="0"/>
          </a:p>
          <a:p>
            <a:pPr lvl="1"/>
            <a:endParaRPr lang="en-US" sz="1200" u="sng" dirty="0"/>
          </a:p>
        </p:txBody>
      </p:sp>
      <p:graphicFrame>
        <p:nvGraphicFramePr>
          <p:cNvPr id="2" name="Table 1">
            <a:extLst>
              <a:ext uri="{FF2B5EF4-FFF2-40B4-BE49-F238E27FC236}">
                <a16:creationId xmlns:a16="http://schemas.microsoft.com/office/drawing/2014/main" id="{B41516B5-F480-3C5E-FB74-8F347E04BDCE}"/>
              </a:ext>
            </a:extLst>
          </p:cNvPr>
          <p:cNvGraphicFramePr>
            <a:graphicFrameLocks noGrp="1"/>
          </p:cNvGraphicFramePr>
          <p:nvPr>
            <p:extLst>
              <p:ext uri="{D42A27DB-BD31-4B8C-83A1-F6EECF244321}">
                <p14:modId xmlns:p14="http://schemas.microsoft.com/office/powerpoint/2010/main" val="1909072299"/>
              </p:ext>
            </p:extLst>
          </p:nvPr>
        </p:nvGraphicFramePr>
        <p:xfrm>
          <a:off x="826153" y="1588636"/>
          <a:ext cx="6096000" cy="701040"/>
        </p:xfrm>
        <a:graphic>
          <a:graphicData uri="http://schemas.openxmlformats.org/drawingml/2006/table">
            <a:tbl>
              <a:tblPr firstRow="1" bandRow="1">
                <a:tableStyleId>{073A0DAA-6AF3-43AB-8588-CEC1D06C72B9}</a:tableStyleId>
              </a:tblPr>
              <a:tblGrid>
                <a:gridCol w="6096000">
                  <a:extLst>
                    <a:ext uri="{9D8B030D-6E8A-4147-A177-3AD203B41FA5}">
                      <a16:colId xmlns:a16="http://schemas.microsoft.com/office/drawing/2014/main" val="2405337285"/>
                    </a:ext>
                  </a:extLst>
                </a:gridCol>
              </a:tblGrid>
              <a:tr h="370840">
                <a:tc>
                  <a:txBody>
                    <a:bodyPr/>
                    <a:lstStyle/>
                    <a:p>
                      <a:pPr marL="267462" lvl="1" indent="-171450">
                        <a:buFont typeface="Wingdings" panose="05000000000000000000" pitchFamily="2" charset="2"/>
                        <a:buChar char="Ø"/>
                      </a:pPr>
                      <a:r>
                        <a:rPr lang="en-US" sz="1000" b="0" dirty="0">
                          <a:latin typeface="Cascadia Code" panose="020B0509020204030204" pitchFamily="49" charset="0"/>
                        </a:rPr>
                        <a:t>pip3 install </a:t>
                      </a:r>
                      <a:r>
                        <a:rPr lang="en-US" sz="1000" b="0" dirty="0" err="1">
                          <a:latin typeface="Cascadia Code" panose="020B0509020204030204" pitchFamily="49" charset="0"/>
                        </a:rPr>
                        <a:t>awscli</a:t>
                      </a:r>
                      <a:endParaRPr lang="en-US" sz="1000" b="0" dirty="0">
                        <a:latin typeface="Cascadia Code" panose="020B0509020204030204" pitchFamily="49" charset="0"/>
                      </a:endParaRPr>
                    </a:p>
                    <a:p>
                      <a:pPr marL="267462" lvl="1" indent="-171450">
                        <a:buFont typeface="Wingdings" panose="05000000000000000000" pitchFamily="2" charset="2"/>
                        <a:buChar char="Ø"/>
                      </a:pPr>
                      <a:r>
                        <a:rPr lang="en-US" sz="1000" b="0" dirty="0" err="1">
                          <a:latin typeface="Cascadia Code" panose="020B0509020204030204" pitchFamily="49" charset="0"/>
                        </a:rPr>
                        <a:t>aws</a:t>
                      </a:r>
                      <a:r>
                        <a:rPr lang="en-US" sz="1000" b="0" dirty="0">
                          <a:latin typeface="Cascadia Code" panose="020B0509020204030204" pitchFamily="49" charset="0"/>
                        </a:rPr>
                        <a:t> version</a:t>
                      </a:r>
                    </a:p>
                    <a:p>
                      <a:pPr marL="267462" lvl="1" indent="-171450">
                        <a:buFont typeface="Wingdings" panose="05000000000000000000" pitchFamily="2" charset="2"/>
                        <a:buChar char="Ø"/>
                      </a:pPr>
                      <a:r>
                        <a:rPr lang="en-US" sz="1000" b="0" dirty="0" err="1">
                          <a:latin typeface="Cascadia Code" panose="020B0509020204030204" pitchFamily="49" charset="0"/>
                        </a:rPr>
                        <a:t>aws</a:t>
                      </a:r>
                      <a:r>
                        <a:rPr lang="en-US" sz="1000" b="0" dirty="0">
                          <a:latin typeface="Cascadia Code" panose="020B0509020204030204" pitchFamily="49" charset="0"/>
                        </a:rPr>
                        <a:t> configure</a:t>
                      </a:r>
                    </a:p>
                    <a:p>
                      <a:pPr marL="267462" lvl="1" indent="-171450">
                        <a:buFont typeface="Wingdings" panose="05000000000000000000" pitchFamily="2" charset="2"/>
                        <a:buChar char="Ø"/>
                      </a:pPr>
                      <a:r>
                        <a:rPr lang="en-US" sz="1000" b="0" dirty="0" err="1">
                          <a:latin typeface="Cascadia Code" panose="020B0509020204030204" pitchFamily="49" charset="0"/>
                        </a:rPr>
                        <a:t>aws</a:t>
                      </a:r>
                      <a:r>
                        <a:rPr lang="en-US" sz="1000" b="0" dirty="0">
                          <a:latin typeface="Cascadia Code" panose="020B0509020204030204" pitchFamily="49" charset="0"/>
                        </a:rPr>
                        <a:t> s3 ls</a:t>
                      </a:r>
                    </a:p>
                  </a:txBody>
                  <a:tcPr/>
                </a:tc>
                <a:extLst>
                  <a:ext uri="{0D108BD9-81ED-4DB2-BD59-A6C34878D82A}">
                    <a16:rowId xmlns:a16="http://schemas.microsoft.com/office/drawing/2014/main" val="3428290709"/>
                  </a:ext>
                </a:extLst>
              </a:tr>
            </a:tbl>
          </a:graphicData>
        </a:graphic>
      </p:graphicFrame>
      <p:graphicFrame>
        <p:nvGraphicFramePr>
          <p:cNvPr id="6" name="Table 5">
            <a:extLst>
              <a:ext uri="{FF2B5EF4-FFF2-40B4-BE49-F238E27FC236}">
                <a16:creationId xmlns:a16="http://schemas.microsoft.com/office/drawing/2014/main" id="{7CD6940C-5500-B0F3-582C-EA51E0687405}"/>
              </a:ext>
            </a:extLst>
          </p:cNvPr>
          <p:cNvGraphicFramePr>
            <a:graphicFrameLocks noGrp="1"/>
          </p:cNvGraphicFramePr>
          <p:nvPr>
            <p:extLst>
              <p:ext uri="{D42A27DB-BD31-4B8C-83A1-F6EECF244321}">
                <p14:modId xmlns:p14="http://schemas.microsoft.com/office/powerpoint/2010/main" val="3525715364"/>
              </p:ext>
            </p:extLst>
          </p:nvPr>
        </p:nvGraphicFramePr>
        <p:xfrm>
          <a:off x="826153" y="2503866"/>
          <a:ext cx="6096000" cy="853440"/>
        </p:xfrm>
        <a:graphic>
          <a:graphicData uri="http://schemas.openxmlformats.org/drawingml/2006/table">
            <a:tbl>
              <a:tblPr firstRow="1" bandRow="1">
                <a:tableStyleId>{073A0DAA-6AF3-43AB-8588-CEC1D06C72B9}</a:tableStyleId>
              </a:tblPr>
              <a:tblGrid>
                <a:gridCol w="6096000">
                  <a:extLst>
                    <a:ext uri="{9D8B030D-6E8A-4147-A177-3AD203B41FA5}">
                      <a16:colId xmlns:a16="http://schemas.microsoft.com/office/drawing/2014/main" val="283256253"/>
                    </a:ext>
                  </a:extLst>
                </a:gridCol>
              </a:tblGrid>
              <a:tr h="370840">
                <a:tc>
                  <a:txBody>
                    <a:bodyPr/>
                    <a:lstStyle/>
                    <a:p>
                      <a:pPr marL="268288" lvl="1" indent="-180975">
                        <a:buFont typeface="Wingdings" panose="05000000000000000000" pitchFamily="2" charset="2"/>
                        <a:buChar char="Ø"/>
                      </a:pPr>
                      <a:r>
                        <a:rPr lang="en-US" sz="1000" b="0" dirty="0" err="1">
                          <a:latin typeface="Cascadia Code" panose="020B0509020204030204" pitchFamily="49" charset="0"/>
                        </a:rPr>
                        <a:t>sudo</a:t>
                      </a:r>
                      <a:r>
                        <a:rPr lang="en-US" sz="1000" b="0" dirty="0">
                          <a:latin typeface="Cascadia Code" panose="020B0509020204030204" pitchFamily="49" charset="0"/>
                        </a:rPr>
                        <a:t> yum install -y yum-utils</a:t>
                      </a:r>
                    </a:p>
                    <a:p>
                      <a:pPr marL="268288" lvl="1" indent="-180975">
                        <a:buFont typeface="Wingdings" panose="05000000000000000000" pitchFamily="2" charset="2"/>
                        <a:buChar char="Ø"/>
                      </a:pPr>
                      <a:r>
                        <a:rPr lang="en-US" sz="1000" b="0" dirty="0" err="1">
                          <a:latin typeface="Cascadia Code" panose="020B0509020204030204" pitchFamily="49" charset="0"/>
                        </a:rPr>
                        <a:t>sudo</a:t>
                      </a:r>
                      <a:r>
                        <a:rPr lang="en-US" sz="1000" b="0" dirty="0">
                          <a:latin typeface="Cascadia Code" panose="020B0509020204030204" pitchFamily="49" charset="0"/>
                        </a:rPr>
                        <a:t> yum-config-manager --add-repo https://rpm.releases.hashicorp.com/AmazonLinux/hashicorp.repo</a:t>
                      </a:r>
                    </a:p>
                    <a:p>
                      <a:pPr marL="268288" lvl="1" indent="-180975">
                        <a:buFont typeface="Wingdings" panose="05000000000000000000" pitchFamily="2" charset="2"/>
                        <a:buChar char="Ø"/>
                      </a:pPr>
                      <a:r>
                        <a:rPr lang="en-US" sz="1000" b="0" dirty="0" err="1">
                          <a:latin typeface="Cascadia Code" panose="020B0509020204030204" pitchFamily="49" charset="0"/>
                        </a:rPr>
                        <a:t>sudo</a:t>
                      </a:r>
                      <a:r>
                        <a:rPr lang="en-US" sz="1000" b="0" dirty="0">
                          <a:latin typeface="Cascadia Code" panose="020B0509020204030204" pitchFamily="49" charset="0"/>
                        </a:rPr>
                        <a:t> yum -y install terraform</a:t>
                      </a:r>
                    </a:p>
                    <a:p>
                      <a:pPr marL="268288" lvl="1" indent="-180975">
                        <a:buFont typeface="Wingdings" panose="05000000000000000000" pitchFamily="2" charset="2"/>
                        <a:buChar char="Ø"/>
                      </a:pPr>
                      <a:r>
                        <a:rPr lang="en-US" sz="1000" b="0" dirty="0">
                          <a:latin typeface="Cascadia Code" panose="020B0509020204030204" pitchFamily="49" charset="0"/>
                        </a:rPr>
                        <a:t>terraform –version</a:t>
                      </a:r>
                      <a:endParaRPr lang="en-IN" sz="1000" b="0" dirty="0">
                        <a:latin typeface="Cascadia Code" panose="020B0509020204030204" pitchFamily="49" charset="0"/>
                      </a:endParaRPr>
                    </a:p>
                  </a:txBody>
                  <a:tcPr/>
                </a:tc>
                <a:extLst>
                  <a:ext uri="{0D108BD9-81ED-4DB2-BD59-A6C34878D82A}">
                    <a16:rowId xmlns:a16="http://schemas.microsoft.com/office/drawing/2014/main" val="3548429871"/>
                  </a:ext>
                </a:extLst>
              </a:tr>
            </a:tbl>
          </a:graphicData>
        </a:graphic>
      </p:graphicFrame>
      <p:graphicFrame>
        <p:nvGraphicFramePr>
          <p:cNvPr id="3" name="Table 2">
            <a:extLst>
              <a:ext uri="{FF2B5EF4-FFF2-40B4-BE49-F238E27FC236}">
                <a16:creationId xmlns:a16="http://schemas.microsoft.com/office/drawing/2014/main" id="{AC70E548-8DCE-5F86-95FB-6D6C54E318EB}"/>
              </a:ext>
            </a:extLst>
          </p:cNvPr>
          <p:cNvGraphicFramePr>
            <a:graphicFrameLocks noGrp="1"/>
          </p:cNvGraphicFramePr>
          <p:nvPr>
            <p:extLst>
              <p:ext uri="{D42A27DB-BD31-4B8C-83A1-F6EECF244321}">
                <p14:modId xmlns:p14="http://schemas.microsoft.com/office/powerpoint/2010/main" val="1384258432"/>
              </p:ext>
            </p:extLst>
          </p:nvPr>
        </p:nvGraphicFramePr>
        <p:xfrm>
          <a:off x="826153" y="3651452"/>
          <a:ext cx="6096000" cy="396240"/>
        </p:xfrm>
        <a:graphic>
          <a:graphicData uri="http://schemas.openxmlformats.org/drawingml/2006/table">
            <a:tbl>
              <a:tblPr firstRow="1" bandRow="1">
                <a:tableStyleId>{073A0DAA-6AF3-43AB-8588-CEC1D06C72B9}</a:tableStyleId>
              </a:tblPr>
              <a:tblGrid>
                <a:gridCol w="6096000">
                  <a:extLst>
                    <a:ext uri="{9D8B030D-6E8A-4147-A177-3AD203B41FA5}">
                      <a16:colId xmlns:a16="http://schemas.microsoft.com/office/drawing/2014/main" val="2405337285"/>
                    </a:ext>
                  </a:extLst>
                </a:gridCol>
              </a:tblGrid>
              <a:tr h="370840">
                <a:tc>
                  <a:txBody>
                    <a:bodyPr/>
                    <a:lstStyle/>
                    <a:p>
                      <a:pPr marL="267462" lvl="1" indent="-171450">
                        <a:buFont typeface="Wingdings" panose="05000000000000000000" pitchFamily="2" charset="2"/>
                        <a:buChar char="Ø"/>
                      </a:pPr>
                      <a:r>
                        <a:rPr lang="en-US" sz="1000" b="0" dirty="0">
                          <a:latin typeface="Cascadia Code" panose="020B0509020204030204" pitchFamily="49" charset="0"/>
                        </a:rPr>
                        <a:t>pip3 install ansible ansible-navigator</a:t>
                      </a:r>
                    </a:p>
                    <a:p>
                      <a:pPr marL="267462" lvl="1" indent="-171450">
                        <a:buFont typeface="Wingdings" panose="05000000000000000000" pitchFamily="2" charset="2"/>
                        <a:buChar char="Ø"/>
                      </a:pPr>
                      <a:r>
                        <a:rPr lang="en-US" sz="1000" b="0" dirty="0">
                          <a:latin typeface="Cascadia Code" panose="020B0509020204030204" pitchFamily="49" charset="0"/>
                        </a:rPr>
                        <a:t>ansible --version</a:t>
                      </a:r>
                    </a:p>
                  </a:txBody>
                  <a:tcPr/>
                </a:tc>
                <a:extLst>
                  <a:ext uri="{0D108BD9-81ED-4DB2-BD59-A6C34878D82A}">
                    <a16:rowId xmlns:a16="http://schemas.microsoft.com/office/drawing/2014/main" val="3428290709"/>
                  </a:ext>
                </a:extLst>
              </a:tr>
            </a:tbl>
          </a:graphicData>
        </a:graphic>
      </p:graphicFrame>
    </p:spTree>
    <p:extLst>
      <p:ext uri="{BB962C8B-B14F-4D97-AF65-F5344CB8AC3E}">
        <p14:creationId xmlns:p14="http://schemas.microsoft.com/office/powerpoint/2010/main" val="245788744"/>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Access to lab environment</a:t>
            </a:r>
          </a:p>
        </p:txBody>
      </p:sp>
      <p:sp>
        <p:nvSpPr>
          <p:cNvPr id="5" name="Content Placeholder 4"/>
          <p:cNvSpPr>
            <a:spLocks noGrp="1"/>
          </p:cNvSpPr>
          <p:nvPr>
            <p:ph idx="1"/>
          </p:nvPr>
        </p:nvSpPr>
        <p:spPr>
          <a:xfrm>
            <a:off x="768096" y="1509486"/>
            <a:ext cx="7613904" cy="3222534"/>
          </a:xfrm>
        </p:spPr>
        <p:txBody>
          <a:bodyPr>
            <a:normAutofit lnSpcReduction="10000"/>
          </a:bodyPr>
          <a:lstStyle/>
          <a:p>
            <a:pPr marL="0" indent="0">
              <a:buNone/>
            </a:pPr>
            <a:r>
              <a:rPr lang="en-US" b="1" dirty="0"/>
              <a:t>Please follow the following steps to access the lab environment:</a:t>
            </a:r>
            <a:endParaRPr lang="en-US" sz="1000" b="1" dirty="0"/>
          </a:p>
          <a:p>
            <a:pPr marL="342900" indent="-342900">
              <a:buFont typeface="+mj-lt"/>
              <a:buAutoNum type="arabicPeriod"/>
            </a:pPr>
            <a:r>
              <a:rPr lang="en-US" sz="1400" dirty="0"/>
              <a:t>Provide Cloudera Team with the Public Static IP of the machine from where you would want to access the environment.</a:t>
            </a:r>
          </a:p>
          <a:p>
            <a:pPr marL="342900" indent="-342900">
              <a:buFont typeface="+mj-lt"/>
              <a:buAutoNum type="arabicPeriod"/>
            </a:pPr>
            <a:r>
              <a:rPr lang="en-US" sz="1400" dirty="0"/>
              <a:t>Upon receiving confirmation on whitelisting, please open the below URL on Chrome Browser.</a:t>
            </a:r>
            <a:br>
              <a:rPr lang="en-US" sz="1400" dirty="0"/>
            </a:br>
            <a:r>
              <a:rPr lang="en-US" sz="1200" dirty="0">
                <a:solidFill>
                  <a:srgbClr val="7030A0"/>
                </a:solidFill>
                <a:hlinkClick r:id="rId2">
                  <a:extLst>
                    <a:ext uri="{A12FA001-AC4F-418D-AE19-62706E023703}">
                      <ahyp:hlinkClr xmlns:ahyp="http://schemas.microsoft.com/office/drawing/2018/hyperlinkcolor" val="tx"/>
                    </a:ext>
                  </a:extLst>
                </a:hlinkClick>
              </a:rPr>
              <a:t>http://3.109.161.118/auth/realms/workshop/protocol/saml/clients/samlclient</a:t>
            </a:r>
            <a:endParaRPr lang="en-US" sz="1200" dirty="0">
              <a:solidFill>
                <a:srgbClr val="7030A0"/>
              </a:solidFill>
            </a:endParaRPr>
          </a:p>
          <a:p>
            <a:pPr marL="342900" indent="-342900">
              <a:buFont typeface="+mj-lt"/>
              <a:buAutoNum type="arabicPeriod"/>
            </a:pPr>
            <a:r>
              <a:rPr lang="en-US" sz="1400" dirty="0"/>
              <a:t>Enter the credentials provided by Cloudera team to sign-in.</a:t>
            </a:r>
          </a:p>
          <a:p>
            <a:pPr marL="342900" indent="-342900">
              <a:buFont typeface="+mj-lt"/>
              <a:buAutoNum type="arabicPeriod"/>
            </a:pPr>
            <a:r>
              <a:rPr lang="en-US" sz="1400" dirty="0"/>
              <a:t>If you are able to sign-in to Cloudera Management </a:t>
            </a:r>
            <a:r>
              <a:rPr lang="en-IN" sz="1400" dirty="0"/>
              <a:t>Console</a:t>
            </a:r>
            <a:r>
              <a:rPr lang="en-US" sz="1400" dirty="0"/>
              <a:t>, you are good to go for executing the assignment in this lab environment.</a:t>
            </a:r>
          </a:p>
          <a:p>
            <a:pPr marL="342900" indent="-342900">
              <a:buFont typeface="+mj-lt"/>
              <a:buAutoNum type="arabicPeriod"/>
            </a:pPr>
            <a:r>
              <a:rPr lang="en-US" sz="1400" dirty="0"/>
              <a:t>If you are not able to see the above (mentioned in 6th Step) page, please verify the static Public IP of your machine again and reshare the changed one with us for whitelisting</a:t>
            </a:r>
          </a:p>
          <a:p>
            <a:pPr marL="342900" indent="-342900">
              <a:buFont typeface="+mj-lt"/>
              <a:buAutoNum type="arabicPeriod"/>
            </a:pPr>
            <a:endParaRPr lang="en-US" sz="1400" dirty="0"/>
          </a:p>
          <a:p>
            <a:pPr marL="0" indent="0">
              <a:buNone/>
            </a:pPr>
            <a:r>
              <a:rPr lang="en-US" sz="1200" dirty="0">
                <a:solidFill>
                  <a:schemeClr val="bg2">
                    <a:lumMod val="75000"/>
                  </a:schemeClr>
                </a:solidFill>
              </a:rPr>
              <a:t>It is RECOMMENDED that candidates prefix their name while creating any new record.**</a:t>
            </a:r>
          </a:p>
        </p:txBody>
      </p:sp>
      <p:pic>
        <p:nvPicPr>
          <p:cNvPr id="4098" name="Picture 1">
            <a:extLst>
              <a:ext uri="{FF2B5EF4-FFF2-40B4-BE49-F238E27FC236}">
                <a16:creationId xmlns:a16="http://schemas.microsoft.com/office/drawing/2014/main" id="{CF70D50E-6DC0-007F-D4A4-6AB1F8DCEE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2">
            <a:extLst>
              <a:ext uri="{FF2B5EF4-FFF2-40B4-BE49-F238E27FC236}">
                <a16:creationId xmlns:a16="http://schemas.microsoft.com/office/drawing/2014/main" id="{CB7B44E7-6418-1B93-2325-7522B27024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3">
            <a:extLst>
              <a:ext uri="{FF2B5EF4-FFF2-40B4-BE49-F238E27FC236}">
                <a16:creationId xmlns:a16="http://schemas.microsoft.com/office/drawing/2014/main" id="{AF06DD7B-393B-6A06-FFBC-A2CF0AB114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4">
            <a:extLst>
              <a:ext uri="{FF2B5EF4-FFF2-40B4-BE49-F238E27FC236}">
                <a16:creationId xmlns:a16="http://schemas.microsoft.com/office/drawing/2014/main" id="{443626FB-FFD3-1E5C-EFDD-38FF9019E7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0826775"/>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Login to Cloudera Console</a:t>
            </a:r>
          </a:p>
        </p:txBody>
      </p:sp>
      <p:pic>
        <p:nvPicPr>
          <p:cNvPr id="3" name="Content Placeholder 2">
            <a:extLst>
              <a:ext uri="{FF2B5EF4-FFF2-40B4-BE49-F238E27FC236}">
                <a16:creationId xmlns:a16="http://schemas.microsoft.com/office/drawing/2014/main" id="{758FDC6F-454A-9978-7289-CAB0842BBAD2}"/>
              </a:ext>
            </a:extLst>
          </p:cNvPr>
          <p:cNvPicPr>
            <a:picLocks noGrp="1" noChangeAspect="1"/>
          </p:cNvPicPr>
          <p:nvPr>
            <p:ph idx="1"/>
          </p:nvPr>
        </p:nvPicPr>
        <p:blipFill>
          <a:blip r:embed="rId2"/>
          <a:stretch>
            <a:fillRect/>
          </a:stretch>
        </p:blipFill>
        <p:spPr>
          <a:xfrm>
            <a:off x="695525" y="1712273"/>
            <a:ext cx="3501005" cy="2130189"/>
          </a:xfrm>
        </p:spPr>
      </p:pic>
      <p:pic>
        <p:nvPicPr>
          <p:cNvPr id="6146" name="Picture 1">
            <a:extLst>
              <a:ext uri="{FF2B5EF4-FFF2-40B4-BE49-F238E27FC236}">
                <a16:creationId xmlns:a16="http://schemas.microsoft.com/office/drawing/2014/main" id="{F26E3485-9853-8DB0-6544-1D37824D03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2">
            <a:extLst>
              <a:ext uri="{FF2B5EF4-FFF2-40B4-BE49-F238E27FC236}">
                <a16:creationId xmlns:a16="http://schemas.microsoft.com/office/drawing/2014/main" id="{E3C13811-836D-D383-2ADA-BE1CEC761C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3">
            <a:extLst>
              <a:ext uri="{FF2B5EF4-FFF2-40B4-BE49-F238E27FC236}">
                <a16:creationId xmlns:a16="http://schemas.microsoft.com/office/drawing/2014/main" id="{20959F64-2F63-4988-32B5-52DD2731A2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6149" name="Picture 4">
            <a:extLst>
              <a:ext uri="{FF2B5EF4-FFF2-40B4-BE49-F238E27FC236}">
                <a16:creationId xmlns:a16="http://schemas.microsoft.com/office/drawing/2014/main" id="{98E3B83C-9063-3DF0-3B6D-B654B08667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4DEE1772-C30C-C1F8-C5B7-BA328F0169B5}"/>
              </a:ext>
            </a:extLst>
          </p:cNvPr>
          <p:cNvPicPr>
            <a:picLocks noChangeAspect="1"/>
          </p:cNvPicPr>
          <p:nvPr/>
        </p:nvPicPr>
        <p:blipFill>
          <a:blip r:embed="rId5"/>
          <a:stretch>
            <a:fillRect/>
          </a:stretch>
        </p:blipFill>
        <p:spPr>
          <a:xfrm>
            <a:off x="4947472" y="1712273"/>
            <a:ext cx="3501005" cy="2130189"/>
          </a:xfrm>
          <a:prstGeom prst="rect">
            <a:avLst/>
          </a:prstGeom>
        </p:spPr>
      </p:pic>
      <p:pic>
        <p:nvPicPr>
          <p:cNvPr id="5" name="Graphic 4" descr="Arrow Slight curve">
            <a:extLst>
              <a:ext uri="{FF2B5EF4-FFF2-40B4-BE49-F238E27FC236}">
                <a16:creationId xmlns:a16="http://schemas.microsoft.com/office/drawing/2014/main" id="{E933E9EC-24AF-AA3A-501C-74470A3F62A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07243" y="2179865"/>
            <a:ext cx="740229" cy="914400"/>
          </a:xfrm>
          <a:prstGeom prst="rect">
            <a:avLst/>
          </a:prstGeom>
          <a:effectLst>
            <a:softEdge rad="419100"/>
          </a:effectLst>
          <a:scene3d>
            <a:camera prst="orthographicFront"/>
            <a:lightRig rig="threePt" dir="t"/>
          </a:scene3d>
          <a:sp3d prstMaterial="softEdge">
            <a:bevelT/>
          </a:sp3d>
        </p:spPr>
      </p:pic>
    </p:spTree>
    <p:extLst>
      <p:ext uri="{BB962C8B-B14F-4D97-AF65-F5344CB8AC3E}">
        <p14:creationId xmlns:p14="http://schemas.microsoft.com/office/powerpoint/2010/main" val="903219044"/>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Generate CDP Access Key</a:t>
            </a:r>
          </a:p>
        </p:txBody>
      </p:sp>
      <p:sp>
        <p:nvSpPr>
          <p:cNvPr id="5" name="Content Placeholder 4"/>
          <p:cNvSpPr>
            <a:spLocks noGrp="1"/>
          </p:cNvSpPr>
          <p:nvPr>
            <p:ph idx="1"/>
          </p:nvPr>
        </p:nvSpPr>
        <p:spPr>
          <a:xfrm>
            <a:off x="768096" y="1509486"/>
            <a:ext cx="7613904" cy="2438400"/>
          </a:xfrm>
        </p:spPr>
        <p:txBody>
          <a:bodyPr>
            <a:normAutofit/>
          </a:bodyPr>
          <a:lstStyle/>
          <a:p>
            <a:pPr marL="342900" indent="-342900">
              <a:buFont typeface="+mj-lt"/>
              <a:buAutoNum type="arabicPeriod"/>
            </a:pPr>
            <a:r>
              <a:rPr lang="en-US" sz="1400" dirty="0"/>
              <a:t>Sign in to the CDP console and then select Profile.</a:t>
            </a:r>
          </a:p>
          <a:p>
            <a:pPr marL="342900" indent="-342900">
              <a:buFont typeface="+mj-lt"/>
              <a:buAutoNum type="arabicPeriod"/>
            </a:pPr>
            <a:r>
              <a:rPr lang="en-US" sz="1400" dirty="0"/>
              <a:t>On the profile page, click Generate Access Key.</a:t>
            </a:r>
          </a:p>
          <a:p>
            <a:pPr marL="342900" indent="-342900">
              <a:buFont typeface="+mj-lt"/>
              <a:buAutoNum type="arabicPeriod"/>
            </a:pPr>
            <a:r>
              <a:rPr lang="en-US" sz="1400" dirty="0"/>
              <a:t>CDP will generate the key and display it on the screen.</a:t>
            </a:r>
          </a:p>
          <a:p>
            <a:pPr marL="342900" indent="-342900">
              <a:buFont typeface="+mj-lt"/>
              <a:buAutoNum type="arabicPeriod"/>
            </a:pPr>
            <a:r>
              <a:rPr lang="en-US" sz="1400" dirty="0"/>
              <a:t>Copy the access key and private key to a text file. You can optionally download the credentials file containing the access key information.</a:t>
            </a:r>
          </a:p>
          <a:p>
            <a:pPr marL="342900" indent="-342900">
              <a:buFont typeface="+mj-lt"/>
              <a:buAutoNum type="arabicPeriod"/>
            </a:pPr>
            <a:r>
              <a:rPr lang="en-US" sz="1400" dirty="0"/>
              <a:t>Click OK to exit the access key window.</a:t>
            </a:r>
          </a:p>
          <a:p>
            <a:pPr marL="0" indent="0">
              <a:buNone/>
            </a:pPr>
            <a:r>
              <a:rPr lang="en-US" sz="1400" dirty="0"/>
              <a:t>Once you've generated the access key, you can configure CDP CLI, SDK, or other utilities that require it.</a:t>
            </a:r>
            <a:endParaRPr lang="en-US" sz="1400" dirty="0">
              <a:solidFill>
                <a:schemeClr val="bg2">
                  <a:lumMod val="75000"/>
                </a:schemeClr>
              </a:solidFill>
            </a:endParaRPr>
          </a:p>
        </p:txBody>
      </p:sp>
      <p:pic>
        <p:nvPicPr>
          <p:cNvPr id="4098" name="Picture 1">
            <a:extLst>
              <a:ext uri="{FF2B5EF4-FFF2-40B4-BE49-F238E27FC236}">
                <a16:creationId xmlns:a16="http://schemas.microsoft.com/office/drawing/2014/main" id="{CF70D50E-6DC0-007F-D4A4-6AB1F8DCEE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2">
            <a:extLst>
              <a:ext uri="{FF2B5EF4-FFF2-40B4-BE49-F238E27FC236}">
                <a16:creationId xmlns:a16="http://schemas.microsoft.com/office/drawing/2014/main" id="{CB7B44E7-6418-1B93-2325-7522B27024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3">
            <a:extLst>
              <a:ext uri="{FF2B5EF4-FFF2-40B4-BE49-F238E27FC236}">
                <a16:creationId xmlns:a16="http://schemas.microsoft.com/office/drawing/2014/main" id="{AF06DD7B-393B-6A06-FFBC-A2CF0AB114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4">
            <a:extLst>
              <a:ext uri="{FF2B5EF4-FFF2-40B4-BE49-F238E27FC236}">
                <a16:creationId xmlns:a16="http://schemas.microsoft.com/office/drawing/2014/main" id="{443626FB-FFD3-1E5C-EFDD-38FF9019E7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3474578"/>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2298EB6-809C-F4DA-DFAD-26C81522EB95}"/>
              </a:ext>
            </a:extLst>
          </p:cNvPr>
          <p:cNvPicPr>
            <a:picLocks noChangeAspect="1"/>
          </p:cNvPicPr>
          <p:nvPr/>
        </p:nvPicPr>
        <p:blipFill rotWithShape="1">
          <a:blip r:embed="rId2"/>
          <a:srcRect r="3376"/>
          <a:stretch/>
        </p:blipFill>
        <p:spPr>
          <a:xfrm>
            <a:off x="236071" y="433269"/>
            <a:ext cx="8722348" cy="4414036"/>
          </a:xfrm>
          <a:prstGeom prst="rect">
            <a:avLst/>
          </a:prstGeom>
          <a:ln>
            <a:solidFill>
              <a:schemeClr val="tx1"/>
            </a:solidFill>
          </a:ln>
        </p:spPr>
      </p:pic>
    </p:spTree>
    <p:extLst>
      <p:ext uri="{BB962C8B-B14F-4D97-AF65-F5344CB8AC3E}">
        <p14:creationId xmlns:p14="http://schemas.microsoft.com/office/powerpoint/2010/main" val="3718916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Preface</a:t>
            </a:r>
          </a:p>
        </p:txBody>
      </p:sp>
      <p:sp>
        <p:nvSpPr>
          <p:cNvPr id="3" name="Content Placeholder 2"/>
          <p:cNvSpPr>
            <a:spLocks noGrp="1"/>
          </p:cNvSpPr>
          <p:nvPr>
            <p:ph idx="1"/>
          </p:nvPr>
        </p:nvSpPr>
        <p:spPr>
          <a:xfrm>
            <a:off x="529772" y="1714500"/>
            <a:ext cx="7528380" cy="3017520"/>
          </a:xfrm>
        </p:spPr>
        <p:txBody>
          <a:bodyPr/>
          <a:lstStyle/>
          <a:p>
            <a:r>
              <a:rPr lang="en-US" dirty="0"/>
              <a:t>- </a:t>
            </a:r>
            <a:r>
              <a:rPr lang="en-IN" dirty="0"/>
              <a:t>INTRODUCTION </a:t>
            </a:r>
            <a:endParaRPr lang="en-US" dirty="0"/>
          </a:p>
          <a:p>
            <a:r>
              <a:rPr lang="en-US" dirty="0"/>
              <a:t>- What I have done?</a:t>
            </a:r>
          </a:p>
          <a:p>
            <a:r>
              <a:rPr lang="en-US" dirty="0"/>
              <a:t>- RESOURCES USED (References)</a:t>
            </a:r>
          </a:p>
          <a:p>
            <a:r>
              <a:rPr lang="en-US" dirty="0"/>
              <a:t>- What I could have done more (to improve the solution and/or automate it)?</a:t>
            </a:r>
          </a:p>
          <a:p>
            <a:r>
              <a:rPr lang="en-US" dirty="0"/>
              <a:t>- Q &amp; A</a:t>
            </a:r>
          </a:p>
        </p:txBody>
      </p:sp>
    </p:spTree>
    <p:extLst>
      <p:ext uri="{BB962C8B-B14F-4D97-AF65-F5344CB8AC3E}">
        <p14:creationId xmlns:p14="http://schemas.microsoft.com/office/powerpoint/2010/main" val="4103309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5C15B-8A41-924C-AC02-87A15D240AF1}"/>
              </a:ext>
            </a:extLst>
          </p:cNvPr>
          <p:cNvSpPr>
            <a:spLocks noGrp="1"/>
          </p:cNvSpPr>
          <p:nvPr>
            <p:ph type="title"/>
          </p:nvPr>
        </p:nvSpPr>
        <p:spPr/>
        <p:txBody>
          <a:bodyPr/>
          <a:lstStyle/>
          <a:p>
            <a:r>
              <a:rPr lang="en-IN" dirty="0"/>
              <a:t>Pre-requisite</a:t>
            </a:r>
          </a:p>
        </p:txBody>
      </p:sp>
      <p:pic>
        <p:nvPicPr>
          <p:cNvPr id="5" name="Content Placeholder 4">
            <a:extLst>
              <a:ext uri="{FF2B5EF4-FFF2-40B4-BE49-F238E27FC236}">
                <a16:creationId xmlns:a16="http://schemas.microsoft.com/office/drawing/2014/main" id="{0BF838E6-192F-E076-518E-D01E6FFC1124}"/>
              </a:ext>
            </a:extLst>
          </p:cNvPr>
          <p:cNvPicPr>
            <a:picLocks noGrp="1" noChangeAspect="1"/>
          </p:cNvPicPr>
          <p:nvPr>
            <p:ph idx="1"/>
          </p:nvPr>
        </p:nvPicPr>
        <p:blipFill>
          <a:blip r:embed="rId2"/>
          <a:stretch>
            <a:fillRect/>
          </a:stretch>
        </p:blipFill>
        <p:spPr>
          <a:xfrm>
            <a:off x="632783" y="2769500"/>
            <a:ext cx="7661341" cy="954107"/>
          </a:xfrm>
          <a:solidFill>
            <a:schemeClr val="accent2"/>
          </a:solidFill>
          <a:ln>
            <a:solidFill>
              <a:schemeClr val="tx1"/>
            </a:solidFill>
          </a:ln>
        </p:spPr>
      </p:pic>
      <p:sp>
        <p:nvSpPr>
          <p:cNvPr id="10" name="TextBox 9">
            <a:extLst>
              <a:ext uri="{FF2B5EF4-FFF2-40B4-BE49-F238E27FC236}">
                <a16:creationId xmlns:a16="http://schemas.microsoft.com/office/drawing/2014/main" id="{0EA61263-C234-22A4-6439-120198D05AC2}"/>
              </a:ext>
            </a:extLst>
          </p:cNvPr>
          <p:cNvSpPr txBox="1"/>
          <p:nvPr/>
        </p:nvSpPr>
        <p:spPr>
          <a:xfrm>
            <a:off x="573314" y="1930400"/>
            <a:ext cx="7802336" cy="954107"/>
          </a:xfrm>
          <a:prstGeom prst="rect">
            <a:avLst/>
          </a:prstGeom>
          <a:noFill/>
        </p:spPr>
        <p:txBody>
          <a:bodyPr wrap="square" rtlCol="0">
            <a:spAutoFit/>
          </a:bodyPr>
          <a:lstStyle/>
          <a:p>
            <a:r>
              <a:rPr lang="en-US" sz="1400" dirty="0"/>
              <a:t>Make sure your user is assigned with </a:t>
            </a:r>
            <a:r>
              <a:rPr lang="en-US" sz="1400" dirty="0" err="1"/>
              <a:t>PowerUser</a:t>
            </a:r>
            <a:r>
              <a:rPr lang="en-US" sz="1400" dirty="0"/>
              <a:t> permission, if you are going to use Terraform.</a:t>
            </a:r>
          </a:p>
          <a:p>
            <a:endParaRPr lang="en-US" sz="1400" dirty="0"/>
          </a:p>
          <a:p>
            <a:r>
              <a:rPr lang="en-US" sz="1400" dirty="0">
                <a:solidFill>
                  <a:schemeClr val="bg2">
                    <a:lumMod val="50000"/>
                  </a:schemeClr>
                </a:solidFill>
              </a:rPr>
              <a:t>(see User Management Section in Cloudera Management Console)</a:t>
            </a:r>
          </a:p>
          <a:p>
            <a:endParaRPr lang="en-IN" sz="1400" dirty="0"/>
          </a:p>
        </p:txBody>
      </p:sp>
    </p:spTree>
    <p:extLst>
      <p:ext uri="{BB962C8B-B14F-4D97-AF65-F5344CB8AC3E}">
        <p14:creationId xmlns:p14="http://schemas.microsoft.com/office/powerpoint/2010/main" val="515421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CDP-</a:t>
            </a:r>
            <a:r>
              <a:rPr lang="en-US" dirty="0" err="1"/>
              <a:t>Cli</a:t>
            </a:r>
            <a:r>
              <a:rPr lang="en-US" dirty="0"/>
              <a:t> Installation &amp; Configuration</a:t>
            </a:r>
          </a:p>
        </p:txBody>
      </p:sp>
      <p:sp>
        <p:nvSpPr>
          <p:cNvPr id="5" name="Content Placeholder 4"/>
          <p:cNvSpPr>
            <a:spLocks noGrp="1"/>
          </p:cNvSpPr>
          <p:nvPr>
            <p:ph idx="1"/>
          </p:nvPr>
        </p:nvSpPr>
        <p:spPr>
          <a:xfrm>
            <a:off x="768095" y="1342574"/>
            <a:ext cx="7759047" cy="3309255"/>
          </a:xfrm>
        </p:spPr>
        <p:txBody>
          <a:bodyPr>
            <a:normAutofit/>
          </a:bodyPr>
          <a:lstStyle/>
          <a:p>
            <a:pPr marL="0" indent="0">
              <a:lnSpc>
                <a:spcPct val="100000"/>
              </a:lnSpc>
              <a:buNone/>
            </a:pPr>
            <a:r>
              <a:rPr lang="en-US" sz="1400" u="sng" dirty="0"/>
              <a:t>CDP-CLI Installation</a:t>
            </a:r>
          </a:p>
          <a:p>
            <a:pPr marL="0" indent="0">
              <a:lnSpc>
                <a:spcPct val="100000"/>
              </a:lnSpc>
              <a:buNone/>
            </a:pPr>
            <a:endParaRPr lang="en-US" sz="1400" u="sng" dirty="0"/>
          </a:p>
          <a:p>
            <a:pPr marL="0" indent="0">
              <a:lnSpc>
                <a:spcPct val="100000"/>
              </a:lnSpc>
              <a:buNone/>
            </a:pPr>
            <a:r>
              <a:rPr lang="en-US" sz="1400" u="sng" dirty="0"/>
              <a:t>Configuring CDP client</a:t>
            </a:r>
          </a:p>
          <a:p>
            <a:pPr marL="0" indent="0">
              <a:lnSpc>
                <a:spcPct val="100000"/>
              </a:lnSpc>
              <a:buNone/>
            </a:pPr>
            <a:endParaRPr lang="en-US" sz="1400" u="sng" dirty="0"/>
          </a:p>
          <a:p>
            <a:pPr marL="0" indent="0">
              <a:lnSpc>
                <a:spcPct val="100000"/>
              </a:lnSpc>
              <a:buNone/>
            </a:pPr>
            <a:r>
              <a:rPr lang="en-US" sz="1400" dirty="0"/>
              <a:t>After you generate the access key, run the following commands to configure the CDP client:</a:t>
            </a:r>
          </a:p>
          <a:p>
            <a:pPr marL="0" indent="0">
              <a:lnSpc>
                <a:spcPct val="100000"/>
              </a:lnSpc>
              <a:spcBef>
                <a:spcPts val="0"/>
              </a:spcBef>
              <a:buNone/>
            </a:pPr>
            <a:endParaRPr lang="en-US" sz="1400" dirty="0"/>
          </a:p>
          <a:p>
            <a:pPr marL="0" indent="0">
              <a:lnSpc>
                <a:spcPct val="100000"/>
              </a:lnSpc>
              <a:spcBef>
                <a:spcPts val="0"/>
              </a:spcBef>
              <a:buNone/>
            </a:pPr>
            <a:endParaRPr lang="en-US" sz="1400" dirty="0"/>
          </a:p>
          <a:p>
            <a:pPr marL="0" indent="0">
              <a:lnSpc>
                <a:spcPct val="100000"/>
              </a:lnSpc>
              <a:spcBef>
                <a:spcPts val="0"/>
              </a:spcBef>
              <a:buNone/>
            </a:pPr>
            <a:r>
              <a:rPr lang="en-US" sz="1400" dirty="0"/>
              <a:t>Enter CDP Access key and CDP Private key. , generated in the Management Console, at the prompt.</a:t>
            </a:r>
          </a:p>
          <a:p>
            <a:pPr marL="0" indent="0">
              <a:lnSpc>
                <a:spcPct val="100000"/>
              </a:lnSpc>
              <a:spcBef>
                <a:spcPts val="0"/>
              </a:spcBef>
              <a:buNone/>
            </a:pPr>
            <a:r>
              <a:rPr lang="en-US" sz="1400" dirty="0"/>
              <a:t>The configuration utility creates the following file to store your user credentials (Default to us-west-1):</a:t>
            </a:r>
          </a:p>
          <a:p>
            <a:pPr marL="0" indent="0">
              <a:lnSpc>
                <a:spcPct val="100000"/>
              </a:lnSpc>
              <a:spcBef>
                <a:spcPts val="0"/>
              </a:spcBef>
              <a:buNone/>
            </a:pPr>
            <a:endParaRPr lang="en-US" sz="1400" dirty="0"/>
          </a:p>
          <a:p>
            <a:pPr marL="0" indent="0">
              <a:lnSpc>
                <a:spcPct val="100000"/>
              </a:lnSpc>
              <a:buNone/>
            </a:pPr>
            <a:r>
              <a:rPr lang="en-US" sz="1400" dirty="0"/>
              <a:t>To, optionally, configure the CDP client to use the correct Control Plane region:</a:t>
            </a:r>
          </a:p>
          <a:p>
            <a:pPr marL="0" indent="0">
              <a:lnSpc>
                <a:spcPct val="100000"/>
              </a:lnSpc>
              <a:spcBef>
                <a:spcPts val="0"/>
              </a:spcBef>
              <a:buNone/>
            </a:pPr>
            <a:endParaRPr lang="en-US" sz="1400" dirty="0"/>
          </a:p>
        </p:txBody>
      </p:sp>
      <p:pic>
        <p:nvPicPr>
          <p:cNvPr id="4098" name="Picture 1">
            <a:extLst>
              <a:ext uri="{FF2B5EF4-FFF2-40B4-BE49-F238E27FC236}">
                <a16:creationId xmlns:a16="http://schemas.microsoft.com/office/drawing/2014/main" id="{CF70D50E-6DC0-007F-D4A4-6AB1F8DCEE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2">
            <a:extLst>
              <a:ext uri="{FF2B5EF4-FFF2-40B4-BE49-F238E27FC236}">
                <a16:creationId xmlns:a16="http://schemas.microsoft.com/office/drawing/2014/main" id="{CB7B44E7-6418-1B93-2325-7522B27024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3">
            <a:extLst>
              <a:ext uri="{FF2B5EF4-FFF2-40B4-BE49-F238E27FC236}">
                <a16:creationId xmlns:a16="http://schemas.microsoft.com/office/drawing/2014/main" id="{AF06DD7B-393B-6A06-FFBC-A2CF0AB114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4">
            <a:extLst>
              <a:ext uri="{FF2B5EF4-FFF2-40B4-BE49-F238E27FC236}">
                <a16:creationId xmlns:a16="http://schemas.microsoft.com/office/drawing/2014/main" id="{443626FB-FFD3-1E5C-EFDD-38FF9019E7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DFB2C312-1F80-A151-9D46-C38FB190926E}"/>
              </a:ext>
            </a:extLst>
          </p:cNvPr>
          <p:cNvGraphicFramePr>
            <a:graphicFrameLocks noGrp="1"/>
          </p:cNvGraphicFramePr>
          <p:nvPr>
            <p:extLst>
              <p:ext uri="{D42A27DB-BD31-4B8C-83A1-F6EECF244321}">
                <p14:modId xmlns:p14="http://schemas.microsoft.com/office/powerpoint/2010/main" val="1991902934"/>
              </p:ext>
            </p:extLst>
          </p:nvPr>
        </p:nvGraphicFramePr>
        <p:xfrm>
          <a:off x="840667" y="1677189"/>
          <a:ext cx="6096000" cy="272436"/>
        </p:xfrm>
        <a:graphic>
          <a:graphicData uri="http://schemas.openxmlformats.org/drawingml/2006/table">
            <a:tbl>
              <a:tblPr firstRow="1" bandRow="1">
                <a:tableStyleId>{073A0DAA-6AF3-43AB-8588-CEC1D06C72B9}</a:tableStyleId>
              </a:tblPr>
              <a:tblGrid>
                <a:gridCol w="6096000">
                  <a:extLst>
                    <a:ext uri="{9D8B030D-6E8A-4147-A177-3AD203B41FA5}">
                      <a16:colId xmlns:a16="http://schemas.microsoft.com/office/drawing/2014/main" val="2405337285"/>
                    </a:ext>
                  </a:extLst>
                </a:gridCol>
              </a:tblGrid>
              <a:tr h="272436">
                <a:tc>
                  <a:txBody>
                    <a:bodyPr/>
                    <a:lstStyle/>
                    <a:p>
                      <a:pPr marL="267462" lvl="1" indent="-171450">
                        <a:buFont typeface="Wingdings" panose="05000000000000000000" pitchFamily="2" charset="2"/>
                        <a:buChar char="Ø"/>
                      </a:pPr>
                      <a:r>
                        <a:rPr lang="en-US" sz="1000" b="0" dirty="0">
                          <a:latin typeface="Cascadia Code" panose="020B0509020204030204" pitchFamily="49" charset="0"/>
                        </a:rPr>
                        <a:t>pip3 install </a:t>
                      </a:r>
                      <a:r>
                        <a:rPr lang="en-US" sz="1000" b="0" dirty="0" err="1">
                          <a:latin typeface="Cascadia Code" panose="020B0509020204030204" pitchFamily="49" charset="0"/>
                        </a:rPr>
                        <a:t>cdpcli</a:t>
                      </a:r>
                      <a:endParaRPr lang="en-US" sz="1000" b="0" dirty="0">
                        <a:latin typeface="Cascadia Code" panose="020B0509020204030204" pitchFamily="49" charset="0"/>
                      </a:endParaRPr>
                    </a:p>
                  </a:txBody>
                  <a:tcPr/>
                </a:tc>
                <a:extLst>
                  <a:ext uri="{0D108BD9-81ED-4DB2-BD59-A6C34878D82A}">
                    <a16:rowId xmlns:a16="http://schemas.microsoft.com/office/drawing/2014/main" val="3428290709"/>
                  </a:ext>
                </a:extLst>
              </a:tr>
            </a:tbl>
          </a:graphicData>
        </a:graphic>
      </p:graphicFrame>
      <p:graphicFrame>
        <p:nvGraphicFramePr>
          <p:cNvPr id="3" name="Table 2">
            <a:extLst>
              <a:ext uri="{FF2B5EF4-FFF2-40B4-BE49-F238E27FC236}">
                <a16:creationId xmlns:a16="http://schemas.microsoft.com/office/drawing/2014/main" id="{E946FAB9-CE03-E0CB-E310-825A6D77392B}"/>
              </a:ext>
            </a:extLst>
          </p:cNvPr>
          <p:cNvGraphicFramePr>
            <a:graphicFrameLocks noGrp="1"/>
          </p:cNvGraphicFramePr>
          <p:nvPr>
            <p:extLst>
              <p:ext uri="{D42A27DB-BD31-4B8C-83A1-F6EECF244321}">
                <p14:modId xmlns:p14="http://schemas.microsoft.com/office/powerpoint/2010/main" val="2509367536"/>
              </p:ext>
            </p:extLst>
          </p:nvPr>
        </p:nvGraphicFramePr>
        <p:xfrm>
          <a:off x="840667" y="2358099"/>
          <a:ext cx="6096000" cy="272436"/>
        </p:xfrm>
        <a:graphic>
          <a:graphicData uri="http://schemas.openxmlformats.org/drawingml/2006/table">
            <a:tbl>
              <a:tblPr firstRow="1" bandRow="1">
                <a:tableStyleId>{073A0DAA-6AF3-43AB-8588-CEC1D06C72B9}</a:tableStyleId>
              </a:tblPr>
              <a:tblGrid>
                <a:gridCol w="6096000">
                  <a:extLst>
                    <a:ext uri="{9D8B030D-6E8A-4147-A177-3AD203B41FA5}">
                      <a16:colId xmlns:a16="http://schemas.microsoft.com/office/drawing/2014/main" val="2405337285"/>
                    </a:ext>
                  </a:extLst>
                </a:gridCol>
              </a:tblGrid>
              <a:tr h="272436">
                <a:tc>
                  <a:txBody>
                    <a:bodyPr/>
                    <a:lstStyle/>
                    <a:p>
                      <a:pPr marL="267462" lvl="1" indent="-171450">
                        <a:buFont typeface="Wingdings" panose="05000000000000000000" pitchFamily="2" charset="2"/>
                        <a:buChar char="Ø"/>
                      </a:pPr>
                      <a:r>
                        <a:rPr lang="en-US" sz="1000" b="0" dirty="0" err="1">
                          <a:latin typeface="Cascadia Code" panose="020B0509020204030204" pitchFamily="49" charset="0"/>
                        </a:rPr>
                        <a:t>cdp</a:t>
                      </a:r>
                      <a:r>
                        <a:rPr lang="en-US" sz="1000" b="0" dirty="0">
                          <a:latin typeface="Cascadia Code" panose="020B0509020204030204" pitchFamily="49" charset="0"/>
                        </a:rPr>
                        <a:t> configure</a:t>
                      </a:r>
                    </a:p>
                  </a:txBody>
                  <a:tcPr/>
                </a:tc>
                <a:extLst>
                  <a:ext uri="{0D108BD9-81ED-4DB2-BD59-A6C34878D82A}">
                    <a16:rowId xmlns:a16="http://schemas.microsoft.com/office/drawing/2014/main" val="3428290709"/>
                  </a:ext>
                </a:extLst>
              </a:tr>
            </a:tbl>
          </a:graphicData>
        </a:graphic>
      </p:graphicFrame>
      <p:graphicFrame>
        <p:nvGraphicFramePr>
          <p:cNvPr id="6" name="Table 5">
            <a:extLst>
              <a:ext uri="{FF2B5EF4-FFF2-40B4-BE49-F238E27FC236}">
                <a16:creationId xmlns:a16="http://schemas.microsoft.com/office/drawing/2014/main" id="{FF7140D3-A60B-9B78-58E1-642119F5D71B}"/>
              </a:ext>
            </a:extLst>
          </p:cNvPr>
          <p:cNvGraphicFramePr>
            <a:graphicFrameLocks noGrp="1"/>
          </p:cNvGraphicFramePr>
          <p:nvPr>
            <p:extLst>
              <p:ext uri="{D42A27DB-BD31-4B8C-83A1-F6EECF244321}">
                <p14:modId xmlns:p14="http://schemas.microsoft.com/office/powerpoint/2010/main" val="2333448771"/>
              </p:ext>
            </p:extLst>
          </p:nvPr>
        </p:nvGraphicFramePr>
        <p:xfrm>
          <a:off x="840667" y="3066883"/>
          <a:ext cx="6096000" cy="272436"/>
        </p:xfrm>
        <a:graphic>
          <a:graphicData uri="http://schemas.openxmlformats.org/drawingml/2006/table">
            <a:tbl>
              <a:tblPr firstRow="1" bandRow="1">
                <a:tableStyleId>{073A0DAA-6AF3-43AB-8588-CEC1D06C72B9}</a:tableStyleId>
              </a:tblPr>
              <a:tblGrid>
                <a:gridCol w="6096000">
                  <a:extLst>
                    <a:ext uri="{9D8B030D-6E8A-4147-A177-3AD203B41FA5}">
                      <a16:colId xmlns:a16="http://schemas.microsoft.com/office/drawing/2014/main" val="2405337285"/>
                    </a:ext>
                  </a:extLst>
                </a:gridCol>
              </a:tblGrid>
              <a:tr h="272436">
                <a:tc>
                  <a:txBody>
                    <a:bodyPr/>
                    <a:lstStyle/>
                    <a:p>
                      <a:pPr marL="267462" lvl="1" indent="-171450">
                        <a:buFont typeface="Wingdings" panose="05000000000000000000" pitchFamily="2" charset="2"/>
                        <a:buChar char="Ø"/>
                      </a:pPr>
                      <a:r>
                        <a:rPr lang="en-US" sz="1000" b="0" dirty="0">
                          <a:latin typeface="Cascadia Code" panose="020B0509020204030204" pitchFamily="49" charset="0"/>
                        </a:rPr>
                        <a:t>cat </a:t>
                      </a:r>
                      <a:r>
                        <a:rPr lang="en-US" sz="1000" b="0" kern="1200" dirty="0">
                          <a:solidFill>
                            <a:schemeClr val="lt1"/>
                          </a:solidFill>
                          <a:latin typeface="Cascadia Code" panose="020B0509020204030204" pitchFamily="49" charset="0"/>
                          <a:ea typeface="+mn-ea"/>
                          <a:cs typeface="+mn-cs"/>
                        </a:rPr>
                        <a:t>~/.</a:t>
                      </a:r>
                      <a:r>
                        <a:rPr lang="en-US" sz="1000" b="0" kern="1200" dirty="0" err="1">
                          <a:solidFill>
                            <a:schemeClr val="lt1"/>
                          </a:solidFill>
                          <a:latin typeface="Cascadia Code" panose="020B0509020204030204" pitchFamily="49" charset="0"/>
                          <a:ea typeface="+mn-ea"/>
                          <a:cs typeface="+mn-cs"/>
                        </a:rPr>
                        <a:t>cdp</a:t>
                      </a:r>
                      <a:r>
                        <a:rPr lang="en-US" sz="1000" b="0" kern="1200" dirty="0">
                          <a:solidFill>
                            <a:schemeClr val="lt1"/>
                          </a:solidFill>
                          <a:latin typeface="Cascadia Code" panose="020B0509020204030204" pitchFamily="49" charset="0"/>
                          <a:ea typeface="+mn-ea"/>
                          <a:cs typeface="+mn-cs"/>
                        </a:rPr>
                        <a:t>/credentials</a:t>
                      </a:r>
                    </a:p>
                  </a:txBody>
                  <a:tcPr/>
                </a:tc>
                <a:extLst>
                  <a:ext uri="{0D108BD9-81ED-4DB2-BD59-A6C34878D82A}">
                    <a16:rowId xmlns:a16="http://schemas.microsoft.com/office/drawing/2014/main" val="3428290709"/>
                  </a:ext>
                </a:extLst>
              </a:tr>
            </a:tbl>
          </a:graphicData>
        </a:graphic>
      </p:graphicFrame>
      <p:graphicFrame>
        <p:nvGraphicFramePr>
          <p:cNvPr id="9" name="Table 8">
            <a:extLst>
              <a:ext uri="{FF2B5EF4-FFF2-40B4-BE49-F238E27FC236}">
                <a16:creationId xmlns:a16="http://schemas.microsoft.com/office/drawing/2014/main" id="{3BC4D2AA-28AA-2B0F-DE85-83DB953C8427}"/>
              </a:ext>
            </a:extLst>
          </p:cNvPr>
          <p:cNvGraphicFramePr>
            <a:graphicFrameLocks noGrp="1"/>
          </p:cNvGraphicFramePr>
          <p:nvPr>
            <p:extLst>
              <p:ext uri="{D42A27DB-BD31-4B8C-83A1-F6EECF244321}">
                <p14:modId xmlns:p14="http://schemas.microsoft.com/office/powerpoint/2010/main" val="3019255197"/>
              </p:ext>
            </p:extLst>
          </p:nvPr>
        </p:nvGraphicFramePr>
        <p:xfrm>
          <a:off x="840667" y="4048103"/>
          <a:ext cx="6096000" cy="548640"/>
        </p:xfrm>
        <a:graphic>
          <a:graphicData uri="http://schemas.openxmlformats.org/drawingml/2006/table">
            <a:tbl>
              <a:tblPr firstRow="1" bandRow="1">
                <a:tableStyleId>{073A0DAA-6AF3-43AB-8588-CEC1D06C72B9}</a:tableStyleId>
              </a:tblPr>
              <a:tblGrid>
                <a:gridCol w="6096000">
                  <a:extLst>
                    <a:ext uri="{9D8B030D-6E8A-4147-A177-3AD203B41FA5}">
                      <a16:colId xmlns:a16="http://schemas.microsoft.com/office/drawing/2014/main" val="2405337285"/>
                    </a:ext>
                  </a:extLst>
                </a:gridCol>
              </a:tblGrid>
              <a:tr h="272436">
                <a:tc>
                  <a:txBody>
                    <a:bodyPr/>
                    <a:lstStyle/>
                    <a:p>
                      <a:pPr marL="267462" lvl="1" indent="-171450">
                        <a:buFont typeface="Wingdings" panose="05000000000000000000" pitchFamily="2" charset="2"/>
                        <a:buChar char="Ø"/>
                      </a:pPr>
                      <a:r>
                        <a:rPr lang="en-US" sz="1000" b="0" dirty="0">
                          <a:latin typeface="Cascadia Code" panose="020B0509020204030204" pitchFamily="49" charset="0"/>
                        </a:rPr>
                        <a:t>cat &gt; </a:t>
                      </a:r>
                      <a:r>
                        <a:rPr lang="en-US" sz="1000" b="0" kern="1200" dirty="0">
                          <a:solidFill>
                            <a:schemeClr val="lt1"/>
                          </a:solidFill>
                          <a:latin typeface="Cascadia Code" panose="020B0509020204030204" pitchFamily="49" charset="0"/>
                          <a:ea typeface="+mn-ea"/>
                          <a:cs typeface="+mn-cs"/>
                        </a:rPr>
                        <a:t>~/.</a:t>
                      </a:r>
                      <a:r>
                        <a:rPr lang="en-US" sz="1000" b="0" kern="1200" dirty="0" err="1">
                          <a:solidFill>
                            <a:schemeClr val="lt1"/>
                          </a:solidFill>
                          <a:latin typeface="Cascadia Code" panose="020B0509020204030204" pitchFamily="49" charset="0"/>
                          <a:ea typeface="+mn-ea"/>
                          <a:cs typeface="+mn-cs"/>
                        </a:rPr>
                        <a:t>cdp</a:t>
                      </a:r>
                      <a:r>
                        <a:rPr lang="en-US" sz="1000" b="0" kern="1200" dirty="0">
                          <a:solidFill>
                            <a:schemeClr val="lt1"/>
                          </a:solidFill>
                          <a:latin typeface="Cascadia Code" panose="020B0509020204030204" pitchFamily="49" charset="0"/>
                          <a:ea typeface="+mn-ea"/>
                          <a:cs typeface="+mn-cs"/>
                        </a:rPr>
                        <a:t>/config</a:t>
                      </a:r>
                    </a:p>
                    <a:p>
                      <a:pPr marL="96012" lvl="1" indent="0">
                        <a:buFont typeface="Wingdings" panose="05000000000000000000" pitchFamily="2" charset="2"/>
                        <a:buNone/>
                      </a:pPr>
                      <a:r>
                        <a:rPr lang="en-US" sz="1000" b="0" kern="1200" dirty="0" err="1">
                          <a:solidFill>
                            <a:schemeClr val="lt1"/>
                          </a:solidFill>
                          <a:latin typeface="Cascadia Code" panose="020B0509020204030204" pitchFamily="49" charset="0"/>
                          <a:ea typeface="+mn-ea"/>
                          <a:cs typeface="+mn-cs"/>
                        </a:rPr>
                        <a:t>cdp_region</a:t>
                      </a:r>
                      <a:r>
                        <a:rPr lang="en-US" sz="1000" b="0" kern="1200" dirty="0">
                          <a:solidFill>
                            <a:schemeClr val="lt1"/>
                          </a:solidFill>
                          <a:latin typeface="Cascadia Code" panose="020B0509020204030204" pitchFamily="49" charset="0"/>
                          <a:ea typeface="+mn-ea"/>
                          <a:cs typeface="+mn-cs"/>
                        </a:rPr>
                        <a:t> = &lt;CONTROL_PLANE_REGION&gt;</a:t>
                      </a:r>
                    </a:p>
                    <a:p>
                      <a:pPr marL="267462" lvl="1" indent="-171450">
                        <a:buFont typeface="Wingdings" panose="05000000000000000000" pitchFamily="2" charset="2"/>
                        <a:buChar char="Ø"/>
                      </a:pPr>
                      <a:endParaRPr lang="en-US" sz="1000" b="0" kern="1200" dirty="0">
                        <a:solidFill>
                          <a:schemeClr val="lt1"/>
                        </a:solidFill>
                        <a:latin typeface="Cascadia Code" panose="020B0509020204030204" pitchFamily="49" charset="0"/>
                        <a:ea typeface="+mn-ea"/>
                        <a:cs typeface="+mn-cs"/>
                      </a:endParaRPr>
                    </a:p>
                  </a:txBody>
                  <a:tcPr/>
                </a:tc>
                <a:extLst>
                  <a:ext uri="{0D108BD9-81ED-4DB2-BD59-A6C34878D82A}">
                    <a16:rowId xmlns:a16="http://schemas.microsoft.com/office/drawing/2014/main" val="3428290709"/>
                  </a:ext>
                </a:extLst>
              </a:tr>
            </a:tbl>
          </a:graphicData>
        </a:graphic>
      </p:graphicFrame>
    </p:spTree>
    <p:extLst>
      <p:ext uri="{BB962C8B-B14F-4D97-AF65-F5344CB8AC3E}">
        <p14:creationId xmlns:p14="http://schemas.microsoft.com/office/powerpoint/2010/main" val="954221994"/>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B5109194-4E5E-35DC-B887-D5BFCA37DB8C}"/>
              </a:ext>
            </a:extLst>
          </p:cNvPr>
          <p:cNvGraphicFramePr>
            <a:graphicFrameLocks noGrp="1"/>
          </p:cNvGraphicFramePr>
          <p:nvPr>
            <p:extLst>
              <p:ext uri="{D42A27DB-BD31-4B8C-83A1-F6EECF244321}">
                <p14:modId xmlns:p14="http://schemas.microsoft.com/office/powerpoint/2010/main" val="3901086759"/>
              </p:ext>
            </p:extLst>
          </p:nvPr>
        </p:nvGraphicFramePr>
        <p:xfrm>
          <a:off x="555369" y="1280598"/>
          <a:ext cx="8000801" cy="3444240"/>
        </p:xfrm>
        <a:graphic>
          <a:graphicData uri="http://schemas.openxmlformats.org/drawingml/2006/table">
            <a:tbl>
              <a:tblPr firstRow="1" bandRow="1">
                <a:tableStyleId>{073A0DAA-6AF3-43AB-8588-CEC1D06C72B9}</a:tableStyleId>
              </a:tblPr>
              <a:tblGrid>
                <a:gridCol w="8000801">
                  <a:extLst>
                    <a:ext uri="{9D8B030D-6E8A-4147-A177-3AD203B41FA5}">
                      <a16:colId xmlns:a16="http://schemas.microsoft.com/office/drawing/2014/main" val="2405337285"/>
                    </a:ext>
                  </a:extLst>
                </a:gridCol>
              </a:tblGrid>
              <a:tr h="272436">
                <a:tc>
                  <a:txBody>
                    <a:bodyPr/>
                    <a:lstStyle/>
                    <a:p>
                      <a:pPr marL="267462" lvl="1" indent="-171450">
                        <a:buFont typeface="Wingdings" panose="05000000000000000000" pitchFamily="2" charset="2"/>
                        <a:buChar char="Ø"/>
                      </a:pPr>
                      <a:r>
                        <a:rPr lang="en-US" sz="1100" b="1" dirty="0" err="1">
                          <a:latin typeface="Cascadia Code" panose="020B0509020204030204" pitchFamily="49" charset="0"/>
                        </a:rPr>
                        <a:t>cdp</a:t>
                      </a:r>
                      <a:r>
                        <a:rPr lang="en-US" sz="1100" b="1" dirty="0">
                          <a:latin typeface="Cascadia Code" panose="020B0509020204030204" pitchFamily="49" charset="0"/>
                        </a:rPr>
                        <a:t> </a:t>
                      </a:r>
                      <a:r>
                        <a:rPr lang="en-US" sz="1100" b="1" dirty="0" err="1">
                          <a:latin typeface="Cascadia Code" panose="020B0509020204030204" pitchFamily="49" charset="0"/>
                        </a:rPr>
                        <a:t>iam</a:t>
                      </a:r>
                      <a:r>
                        <a:rPr lang="en-US" sz="1100" b="1" dirty="0">
                          <a:latin typeface="Cascadia Code" panose="020B0509020204030204" pitchFamily="49" charset="0"/>
                        </a:rPr>
                        <a:t> get-user</a:t>
                      </a:r>
                    </a:p>
                    <a:p>
                      <a:pPr marL="268288" indent="0">
                        <a:spcBef>
                          <a:spcPts val="0"/>
                        </a:spcBef>
                        <a:buNone/>
                      </a:pPr>
                      <a:r>
                        <a:rPr lang="en-US" sz="1100" b="0" dirty="0">
                          <a:latin typeface="Calibri" panose="020F0502020204030204" pitchFamily="34" charset="0"/>
                          <a:ea typeface="Calibri" panose="020F0502020204030204" pitchFamily="34" charset="0"/>
                          <a:cs typeface="Calibri" panose="020F0502020204030204" pitchFamily="34" charset="0"/>
                        </a:rPr>
                        <a:t>{</a:t>
                      </a:r>
                    </a:p>
                    <a:p>
                      <a:pPr marL="268288" indent="0">
                        <a:spcBef>
                          <a:spcPts val="0"/>
                        </a:spcBef>
                        <a:buNone/>
                      </a:pPr>
                      <a:r>
                        <a:rPr lang="en-US" sz="1100" b="0" dirty="0">
                          <a:latin typeface="Calibri" panose="020F0502020204030204" pitchFamily="34" charset="0"/>
                          <a:ea typeface="Calibri" panose="020F0502020204030204" pitchFamily="34" charset="0"/>
                          <a:cs typeface="Calibri" panose="020F0502020204030204" pitchFamily="34" charset="0"/>
                        </a:rPr>
                        <a:t>    "user": {</a:t>
                      </a:r>
                    </a:p>
                    <a:p>
                      <a:pPr marL="268288" indent="0">
                        <a:spcBef>
                          <a:spcPts val="0"/>
                        </a:spcBef>
                        <a:buNone/>
                      </a:pPr>
                      <a:r>
                        <a:rPr lang="en-US" sz="1100" b="0" dirty="0">
                          <a:latin typeface="Calibri" panose="020F0502020204030204" pitchFamily="34" charset="0"/>
                          <a:ea typeface="Calibri" panose="020F0502020204030204" pitchFamily="34" charset="0"/>
                          <a:cs typeface="Calibri" panose="020F0502020204030204" pitchFamily="34" charset="0"/>
                        </a:rPr>
                        <a:t>        "</a:t>
                      </a:r>
                      <a:r>
                        <a:rPr lang="en-US" sz="1100" b="0" dirty="0" err="1">
                          <a:latin typeface="Calibri" panose="020F0502020204030204" pitchFamily="34" charset="0"/>
                          <a:ea typeface="Calibri" panose="020F0502020204030204" pitchFamily="34" charset="0"/>
                          <a:cs typeface="Calibri" panose="020F0502020204030204" pitchFamily="34" charset="0"/>
                        </a:rPr>
                        <a:t>userId</a:t>
                      </a:r>
                      <a:r>
                        <a:rPr lang="en-US" sz="1100" b="0" dirty="0">
                          <a:latin typeface="Calibri" panose="020F0502020204030204" pitchFamily="34" charset="0"/>
                          <a:ea typeface="Calibri" panose="020F0502020204030204" pitchFamily="34" charset="0"/>
                          <a:cs typeface="Calibri" panose="020F0502020204030204" pitchFamily="34" charset="0"/>
                        </a:rPr>
                        <a:t>": "40fc3452-1196-4392-915a-45314848ede7",</a:t>
                      </a:r>
                    </a:p>
                    <a:p>
                      <a:pPr marL="268288" indent="0">
                        <a:spcBef>
                          <a:spcPts val="0"/>
                        </a:spcBef>
                        <a:buNone/>
                      </a:pPr>
                      <a:r>
                        <a:rPr lang="en-US" sz="1100" b="0" dirty="0">
                          <a:latin typeface="Calibri" panose="020F0502020204030204" pitchFamily="34" charset="0"/>
                          <a:ea typeface="Calibri" panose="020F0502020204030204" pitchFamily="34" charset="0"/>
                          <a:cs typeface="Calibri" panose="020F0502020204030204" pitchFamily="34" charset="0"/>
                        </a:rPr>
                        <a:t>        "</a:t>
                      </a:r>
                      <a:r>
                        <a:rPr lang="en-US" sz="1100" b="0" dirty="0" err="1">
                          <a:latin typeface="Calibri" panose="020F0502020204030204" pitchFamily="34" charset="0"/>
                          <a:ea typeface="Calibri" panose="020F0502020204030204" pitchFamily="34" charset="0"/>
                          <a:cs typeface="Calibri" panose="020F0502020204030204" pitchFamily="34" charset="0"/>
                        </a:rPr>
                        <a:t>crn</a:t>
                      </a:r>
                      <a:r>
                        <a:rPr lang="en-US" sz="1100" b="0" dirty="0">
                          <a:latin typeface="Calibri" panose="020F0502020204030204" pitchFamily="34" charset="0"/>
                          <a:ea typeface="Calibri" panose="020F0502020204030204" pitchFamily="34" charset="0"/>
                          <a:cs typeface="Calibri" panose="020F0502020204030204" pitchFamily="34" charset="0"/>
                        </a:rPr>
                        <a:t>": "crn:altus:iam:us-west-1:d1a4553c-a799-432d-8e54-372cc2ab95f2:user:40fc3452-1196-4392-915a-45314848ede7",</a:t>
                      </a:r>
                    </a:p>
                    <a:p>
                      <a:pPr marL="268288" indent="0">
                        <a:spcBef>
                          <a:spcPts val="0"/>
                        </a:spcBef>
                        <a:buNone/>
                      </a:pPr>
                      <a:r>
                        <a:rPr lang="en-US" sz="1100" b="0" dirty="0">
                          <a:latin typeface="Calibri" panose="020F0502020204030204" pitchFamily="34" charset="0"/>
                          <a:ea typeface="Calibri" panose="020F0502020204030204" pitchFamily="34" charset="0"/>
                          <a:cs typeface="Calibri" panose="020F0502020204030204" pitchFamily="34" charset="0"/>
                        </a:rPr>
                        <a:t>        "email": "psecandidate02@cloudera.com",</a:t>
                      </a:r>
                    </a:p>
                    <a:p>
                      <a:pPr marL="268288" indent="0">
                        <a:spcBef>
                          <a:spcPts val="0"/>
                        </a:spcBef>
                        <a:buNone/>
                      </a:pPr>
                      <a:r>
                        <a:rPr lang="en-US" sz="1100" b="0" dirty="0">
                          <a:latin typeface="Calibri" panose="020F0502020204030204" pitchFamily="34" charset="0"/>
                          <a:ea typeface="Calibri" panose="020F0502020204030204" pitchFamily="34" charset="0"/>
                          <a:cs typeface="Calibri" panose="020F0502020204030204" pitchFamily="34" charset="0"/>
                        </a:rPr>
                        <a:t>        "</a:t>
                      </a:r>
                      <a:r>
                        <a:rPr lang="en-US" sz="1100" b="0" dirty="0" err="1">
                          <a:latin typeface="Calibri" panose="020F0502020204030204" pitchFamily="34" charset="0"/>
                          <a:ea typeface="Calibri" panose="020F0502020204030204" pitchFamily="34" charset="0"/>
                          <a:cs typeface="Calibri" panose="020F0502020204030204" pitchFamily="34" charset="0"/>
                        </a:rPr>
                        <a:t>firstName</a:t>
                      </a:r>
                      <a:r>
                        <a:rPr lang="en-US" sz="1100" b="0" dirty="0">
                          <a:latin typeface="Calibri" panose="020F0502020204030204" pitchFamily="34" charset="0"/>
                          <a:ea typeface="Calibri" panose="020F0502020204030204" pitchFamily="34" charset="0"/>
                          <a:cs typeface="Calibri" panose="020F0502020204030204" pitchFamily="34" charset="0"/>
                        </a:rPr>
                        <a:t>": "",</a:t>
                      </a:r>
                    </a:p>
                    <a:p>
                      <a:pPr marL="268288" indent="0">
                        <a:spcBef>
                          <a:spcPts val="0"/>
                        </a:spcBef>
                        <a:buNone/>
                      </a:pPr>
                      <a:r>
                        <a:rPr lang="en-US" sz="1100" b="0" dirty="0">
                          <a:latin typeface="Calibri" panose="020F0502020204030204" pitchFamily="34" charset="0"/>
                          <a:ea typeface="Calibri" panose="020F0502020204030204" pitchFamily="34" charset="0"/>
                          <a:cs typeface="Calibri" panose="020F0502020204030204" pitchFamily="34" charset="0"/>
                        </a:rPr>
                        <a:t>        "</a:t>
                      </a:r>
                      <a:r>
                        <a:rPr lang="en-US" sz="1100" b="0" dirty="0" err="1">
                          <a:latin typeface="Calibri" panose="020F0502020204030204" pitchFamily="34" charset="0"/>
                          <a:ea typeface="Calibri" panose="020F0502020204030204" pitchFamily="34" charset="0"/>
                          <a:cs typeface="Calibri" panose="020F0502020204030204" pitchFamily="34" charset="0"/>
                        </a:rPr>
                        <a:t>lastName</a:t>
                      </a:r>
                      <a:r>
                        <a:rPr lang="en-US" sz="1100" b="0" dirty="0">
                          <a:latin typeface="Calibri" panose="020F0502020204030204" pitchFamily="34" charset="0"/>
                          <a:ea typeface="Calibri" panose="020F0502020204030204" pitchFamily="34" charset="0"/>
                          <a:cs typeface="Calibri" panose="020F0502020204030204" pitchFamily="34" charset="0"/>
                        </a:rPr>
                        <a:t>": "",</a:t>
                      </a:r>
                    </a:p>
                    <a:p>
                      <a:pPr marL="268288" indent="0">
                        <a:spcBef>
                          <a:spcPts val="0"/>
                        </a:spcBef>
                        <a:buNone/>
                      </a:pPr>
                      <a:r>
                        <a:rPr lang="en-US" sz="1100" b="0" dirty="0">
                          <a:latin typeface="Calibri" panose="020F0502020204030204" pitchFamily="34" charset="0"/>
                          <a:ea typeface="Calibri" panose="020F0502020204030204" pitchFamily="34" charset="0"/>
                          <a:cs typeface="Calibri" panose="020F0502020204030204" pitchFamily="34" charset="0"/>
                        </a:rPr>
                        <a:t>        "</a:t>
                      </a:r>
                      <a:r>
                        <a:rPr lang="en-US" sz="1100" b="0" dirty="0" err="1">
                          <a:latin typeface="Calibri" panose="020F0502020204030204" pitchFamily="34" charset="0"/>
                          <a:ea typeface="Calibri" panose="020F0502020204030204" pitchFamily="34" charset="0"/>
                          <a:cs typeface="Calibri" panose="020F0502020204030204" pitchFamily="34" charset="0"/>
                        </a:rPr>
                        <a:t>creationDate</a:t>
                      </a:r>
                      <a:r>
                        <a:rPr lang="en-US" sz="1100" b="0" dirty="0">
                          <a:latin typeface="Calibri" panose="020F0502020204030204" pitchFamily="34" charset="0"/>
                          <a:ea typeface="Calibri" panose="020F0502020204030204" pitchFamily="34" charset="0"/>
                          <a:cs typeface="Calibri" panose="020F0502020204030204" pitchFamily="34" charset="0"/>
                        </a:rPr>
                        <a:t>": "2023-10-05T10:30:39.917000+00:00",</a:t>
                      </a:r>
                    </a:p>
                    <a:p>
                      <a:pPr marL="268288" indent="0">
                        <a:spcBef>
                          <a:spcPts val="0"/>
                        </a:spcBef>
                        <a:buNone/>
                      </a:pPr>
                      <a:r>
                        <a:rPr lang="en-US" sz="1100" b="0" dirty="0">
                          <a:latin typeface="Calibri" panose="020F0502020204030204" pitchFamily="34" charset="0"/>
                          <a:ea typeface="Calibri" panose="020F0502020204030204" pitchFamily="34" charset="0"/>
                          <a:cs typeface="Calibri" panose="020F0502020204030204" pitchFamily="34" charset="0"/>
                        </a:rPr>
                        <a:t>        "</a:t>
                      </a:r>
                      <a:r>
                        <a:rPr lang="en-US" sz="1100" b="0" dirty="0" err="1">
                          <a:latin typeface="Calibri" panose="020F0502020204030204" pitchFamily="34" charset="0"/>
                          <a:ea typeface="Calibri" panose="020F0502020204030204" pitchFamily="34" charset="0"/>
                          <a:cs typeface="Calibri" panose="020F0502020204030204" pitchFamily="34" charset="0"/>
                        </a:rPr>
                        <a:t>accountAdmin</a:t>
                      </a:r>
                      <a:r>
                        <a:rPr lang="en-US" sz="1100" b="0" dirty="0">
                          <a:latin typeface="Calibri" panose="020F0502020204030204" pitchFamily="34" charset="0"/>
                          <a:ea typeface="Calibri" panose="020F0502020204030204" pitchFamily="34" charset="0"/>
                          <a:cs typeface="Calibri" panose="020F0502020204030204" pitchFamily="34" charset="0"/>
                        </a:rPr>
                        <a:t>": false,</a:t>
                      </a:r>
                    </a:p>
                    <a:p>
                      <a:pPr marL="268288" indent="0">
                        <a:spcBef>
                          <a:spcPts val="0"/>
                        </a:spcBef>
                        <a:buNone/>
                      </a:pPr>
                      <a:r>
                        <a:rPr lang="en-US" sz="1100" b="0" dirty="0">
                          <a:latin typeface="Calibri" panose="020F0502020204030204" pitchFamily="34" charset="0"/>
                          <a:ea typeface="Calibri" panose="020F0502020204030204" pitchFamily="34" charset="0"/>
                          <a:cs typeface="Calibri" panose="020F0502020204030204" pitchFamily="34" charset="0"/>
                        </a:rPr>
                        <a:t>        "</a:t>
                      </a:r>
                      <a:r>
                        <a:rPr lang="en-US" sz="1100" b="0" dirty="0" err="1">
                          <a:latin typeface="Calibri" panose="020F0502020204030204" pitchFamily="34" charset="0"/>
                          <a:ea typeface="Calibri" panose="020F0502020204030204" pitchFamily="34" charset="0"/>
                          <a:cs typeface="Calibri" panose="020F0502020204030204" pitchFamily="34" charset="0"/>
                        </a:rPr>
                        <a:t>identityProviderCrn</a:t>
                      </a:r>
                      <a:r>
                        <a:rPr lang="en-US" sz="1100" b="0" dirty="0">
                          <a:latin typeface="Calibri" panose="020F0502020204030204" pitchFamily="34" charset="0"/>
                          <a:ea typeface="Calibri" panose="020F0502020204030204" pitchFamily="34" charset="0"/>
                          <a:cs typeface="Calibri" panose="020F0502020204030204" pitchFamily="34" charset="0"/>
                        </a:rPr>
                        <a:t>": "crn:altus:iam:us-west-1:d1a4553c-a799-432d-8e54-372cc2ab95f2:samlProvider:workshop/db52d7f9-20da-4373-87a3-30d8427aa085",</a:t>
                      </a:r>
                    </a:p>
                    <a:p>
                      <a:pPr marL="268288" indent="0">
                        <a:spcBef>
                          <a:spcPts val="0"/>
                        </a:spcBef>
                        <a:buNone/>
                      </a:pPr>
                      <a:r>
                        <a:rPr lang="en-US" sz="1100" b="0" dirty="0">
                          <a:latin typeface="Calibri" panose="020F0502020204030204" pitchFamily="34" charset="0"/>
                          <a:ea typeface="Calibri" panose="020F0502020204030204" pitchFamily="34" charset="0"/>
                          <a:cs typeface="Calibri" panose="020F0502020204030204" pitchFamily="34" charset="0"/>
                        </a:rPr>
                        <a:t>        "</a:t>
                      </a:r>
                      <a:r>
                        <a:rPr lang="en-US" sz="1100" b="0" dirty="0" err="1">
                          <a:latin typeface="Calibri" panose="020F0502020204030204" pitchFamily="34" charset="0"/>
                          <a:ea typeface="Calibri" panose="020F0502020204030204" pitchFamily="34" charset="0"/>
                          <a:cs typeface="Calibri" panose="020F0502020204030204" pitchFamily="34" charset="0"/>
                        </a:rPr>
                        <a:t>lastInteractiveLogin</a:t>
                      </a:r>
                      <a:r>
                        <a:rPr lang="en-US" sz="1100" b="0" dirty="0">
                          <a:latin typeface="Calibri" panose="020F0502020204030204" pitchFamily="34" charset="0"/>
                          <a:ea typeface="Calibri" panose="020F0502020204030204" pitchFamily="34" charset="0"/>
                          <a:cs typeface="Calibri" panose="020F0502020204030204" pitchFamily="34" charset="0"/>
                        </a:rPr>
                        <a:t>": "2023-10-07T10:13:43.809000+00:00",</a:t>
                      </a:r>
                    </a:p>
                    <a:p>
                      <a:pPr marL="268288" indent="0">
                        <a:spcBef>
                          <a:spcPts val="0"/>
                        </a:spcBef>
                        <a:buNone/>
                      </a:pPr>
                      <a:r>
                        <a:rPr lang="en-US" sz="1100" b="0" dirty="0">
                          <a:latin typeface="Calibri" panose="020F0502020204030204" pitchFamily="34" charset="0"/>
                          <a:ea typeface="Calibri" panose="020F0502020204030204" pitchFamily="34" charset="0"/>
                          <a:cs typeface="Calibri" panose="020F0502020204030204" pitchFamily="34" charset="0"/>
                        </a:rPr>
                        <a:t>        "</a:t>
                      </a:r>
                      <a:r>
                        <a:rPr lang="en-US" sz="1100" b="0" dirty="0" err="1">
                          <a:latin typeface="Calibri" panose="020F0502020204030204" pitchFamily="34" charset="0"/>
                          <a:ea typeface="Calibri" panose="020F0502020204030204" pitchFamily="34" charset="0"/>
                          <a:cs typeface="Calibri" panose="020F0502020204030204" pitchFamily="34" charset="0"/>
                        </a:rPr>
                        <a:t>workloadUsername</a:t>
                      </a:r>
                      <a:r>
                        <a:rPr lang="en-US" sz="1100" b="0" dirty="0">
                          <a:latin typeface="Calibri" panose="020F0502020204030204" pitchFamily="34" charset="0"/>
                          <a:ea typeface="Calibri" panose="020F0502020204030204" pitchFamily="34" charset="0"/>
                          <a:cs typeface="Calibri" panose="020F0502020204030204" pitchFamily="34" charset="0"/>
                        </a:rPr>
                        <a:t>": "psecandidate02",</a:t>
                      </a:r>
                    </a:p>
                    <a:p>
                      <a:pPr marL="268288" indent="0">
                        <a:spcBef>
                          <a:spcPts val="0"/>
                        </a:spcBef>
                        <a:buNone/>
                      </a:pPr>
                      <a:r>
                        <a:rPr lang="en-US" sz="1100" b="0" dirty="0">
                          <a:latin typeface="Calibri" panose="020F0502020204030204" pitchFamily="34" charset="0"/>
                          <a:ea typeface="Calibri" panose="020F0502020204030204" pitchFamily="34" charset="0"/>
                          <a:cs typeface="Calibri" panose="020F0502020204030204" pitchFamily="34" charset="0"/>
                        </a:rPr>
                        <a:t>        "status": "ACTIVE",</a:t>
                      </a:r>
                    </a:p>
                    <a:p>
                      <a:pPr marL="268288" indent="0">
                        <a:spcBef>
                          <a:spcPts val="0"/>
                        </a:spcBef>
                        <a:buNone/>
                      </a:pPr>
                      <a:r>
                        <a:rPr lang="en-US" sz="1100" b="0" dirty="0">
                          <a:latin typeface="Calibri" panose="020F0502020204030204" pitchFamily="34" charset="0"/>
                          <a:ea typeface="Calibri" panose="020F0502020204030204" pitchFamily="34" charset="0"/>
                          <a:cs typeface="Calibri" panose="020F0502020204030204" pitchFamily="34" charset="0"/>
                        </a:rPr>
                        <a:t>        "</a:t>
                      </a:r>
                      <a:r>
                        <a:rPr lang="en-US" sz="1100" b="0" dirty="0" err="1">
                          <a:latin typeface="Calibri" panose="020F0502020204030204" pitchFamily="34" charset="0"/>
                          <a:ea typeface="Calibri" panose="020F0502020204030204" pitchFamily="34" charset="0"/>
                          <a:cs typeface="Calibri" panose="020F0502020204030204" pitchFamily="34" charset="0"/>
                        </a:rPr>
                        <a:t>workloadPasswordDetails</a:t>
                      </a:r>
                      <a:r>
                        <a:rPr lang="en-US" sz="1100" b="0" dirty="0">
                          <a:latin typeface="Calibri" panose="020F0502020204030204" pitchFamily="34" charset="0"/>
                          <a:ea typeface="Calibri" panose="020F0502020204030204" pitchFamily="34" charset="0"/>
                          <a:cs typeface="Calibri" panose="020F0502020204030204" pitchFamily="34" charset="0"/>
                        </a:rPr>
                        <a:t>": {</a:t>
                      </a:r>
                    </a:p>
                    <a:p>
                      <a:pPr marL="268288" indent="0">
                        <a:spcBef>
                          <a:spcPts val="0"/>
                        </a:spcBef>
                        <a:buNone/>
                      </a:pPr>
                      <a:r>
                        <a:rPr lang="en-US" sz="1100" b="0" dirty="0">
                          <a:latin typeface="Calibri" panose="020F0502020204030204" pitchFamily="34" charset="0"/>
                          <a:ea typeface="Calibri" panose="020F0502020204030204" pitchFamily="34" charset="0"/>
                          <a:cs typeface="Calibri" panose="020F0502020204030204" pitchFamily="34" charset="0"/>
                        </a:rPr>
                        <a:t>            "</a:t>
                      </a:r>
                      <a:r>
                        <a:rPr lang="en-US" sz="1100" b="0" dirty="0" err="1">
                          <a:latin typeface="Calibri" panose="020F0502020204030204" pitchFamily="34" charset="0"/>
                          <a:ea typeface="Calibri" panose="020F0502020204030204" pitchFamily="34" charset="0"/>
                          <a:cs typeface="Calibri" panose="020F0502020204030204" pitchFamily="34" charset="0"/>
                        </a:rPr>
                        <a:t>isPasswordSet</a:t>
                      </a:r>
                      <a:r>
                        <a:rPr lang="en-US" sz="1100" b="0" dirty="0">
                          <a:latin typeface="Calibri" panose="020F0502020204030204" pitchFamily="34" charset="0"/>
                          <a:ea typeface="Calibri" panose="020F0502020204030204" pitchFamily="34" charset="0"/>
                          <a:cs typeface="Calibri" panose="020F0502020204030204" pitchFamily="34" charset="0"/>
                        </a:rPr>
                        <a:t>": false</a:t>
                      </a:r>
                    </a:p>
                    <a:p>
                      <a:pPr marL="268288" indent="0">
                        <a:spcBef>
                          <a:spcPts val="0"/>
                        </a:spcBef>
                        <a:buNone/>
                      </a:pPr>
                      <a:r>
                        <a:rPr lang="en-US" sz="1100" b="0" dirty="0">
                          <a:latin typeface="Calibri" panose="020F0502020204030204" pitchFamily="34" charset="0"/>
                          <a:ea typeface="Calibri" panose="020F0502020204030204" pitchFamily="34" charset="0"/>
                          <a:cs typeface="Calibri" panose="020F0502020204030204" pitchFamily="34" charset="0"/>
                        </a:rPr>
                        <a:t>        }</a:t>
                      </a:r>
                    </a:p>
                    <a:p>
                      <a:pPr marL="268288" indent="0">
                        <a:spcBef>
                          <a:spcPts val="0"/>
                        </a:spcBef>
                        <a:buNone/>
                      </a:pPr>
                      <a:r>
                        <a:rPr lang="en-US" sz="1100" b="0" dirty="0">
                          <a:latin typeface="Calibri" panose="020F0502020204030204" pitchFamily="34" charset="0"/>
                          <a:ea typeface="Calibri" panose="020F0502020204030204" pitchFamily="34" charset="0"/>
                          <a:cs typeface="Calibri" panose="020F0502020204030204" pitchFamily="34" charset="0"/>
                        </a:rPr>
                        <a:t>    }</a:t>
                      </a:r>
                    </a:p>
                    <a:p>
                      <a:pPr marL="268288" indent="0">
                        <a:spcBef>
                          <a:spcPts val="0"/>
                        </a:spcBef>
                        <a:buNone/>
                      </a:pPr>
                      <a:r>
                        <a:rPr lang="en-US" sz="1100" b="0" dirty="0">
                          <a:latin typeface="Calibri" panose="020F0502020204030204" pitchFamily="34" charset="0"/>
                          <a:ea typeface="Calibri" panose="020F0502020204030204" pitchFamily="34" charset="0"/>
                          <a:cs typeface="Calibri" panose="020F0502020204030204" pitchFamily="34" charset="0"/>
                        </a:rPr>
                        <a:t>}</a:t>
                      </a:r>
                      <a:endParaRPr lang="en-US" sz="1100" b="0" dirty="0">
                        <a:latin typeface="Cascadia Code" panose="020B0509020204030204" pitchFamily="49" charset="0"/>
                      </a:endParaRPr>
                    </a:p>
                  </a:txBody>
                  <a:tcPr/>
                </a:tc>
                <a:extLst>
                  <a:ext uri="{0D108BD9-81ED-4DB2-BD59-A6C34878D82A}">
                    <a16:rowId xmlns:a16="http://schemas.microsoft.com/office/drawing/2014/main" val="3428290709"/>
                  </a:ext>
                </a:extLst>
              </a:tr>
            </a:tbl>
          </a:graphicData>
        </a:graphic>
      </p:graphicFrame>
      <p:sp>
        <p:nvSpPr>
          <p:cNvPr id="4" name="Title 3"/>
          <p:cNvSpPr>
            <a:spLocks noGrp="1"/>
          </p:cNvSpPr>
          <p:nvPr>
            <p:ph type="title"/>
          </p:nvPr>
        </p:nvSpPr>
        <p:spPr/>
        <p:txBody>
          <a:bodyPr>
            <a:normAutofit/>
          </a:bodyPr>
          <a:lstStyle/>
          <a:p>
            <a:r>
              <a:rPr lang="en-US" dirty="0"/>
              <a:t>VERIFY THE CDP ACCESS</a:t>
            </a:r>
          </a:p>
        </p:txBody>
      </p:sp>
      <p:pic>
        <p:nvPicPr>
          <p:cNvPr id="4098" name="Picture 1">
            <a:extLst>
              <a:ext uri="{FF2B5EF4-FFF2-40B4-BE49-F238E27FC236}">
                <a16:creationId xmlns:a16="http://schemas.microsoft.com/office/drawing/2014/main" id="{CF70D50E-6DC0-007F-D4A4-6AB1F8DCEE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2">
            <a:extLst>
              <a:ext uri="{FF2B5EF4-FFF2-40B4-BE49-F238E27FC236}">
                <a16:creationId xmlns:a16="http://schemas.microsoft.com/office/drawing/2014/main" id="{CB7B44E7-6418-1B93-2325-7522B27024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3">
            <a:extLst>
              <a:ext uri="{FF2B5EF4-FFF2-40B4-BE49-F238E27FC236}">
                <a16:creationId xmlns:a16="http://schemas.microsoft.com/office/drawing/2014/main" id="{AF06DD7B-393B-6A06-FFBC-A2CF0AB114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4">
            <a:extLst>
              <a:ext uri="{FF2B5EF4-FFF2-40B4-BE49-F238E27FC236}">
                <a16:creationId xmlns:a16="http://schemas.microsoft.com/office/drawing/2014/main" id="{443626FB-FFD3-1E5C-EFDD-38FF9019E7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8158400"/>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marL="0" indent="0">
              <a:buNone/>
            </a:pPr>
            <a:r>
              <a:rPr lang="en-US" sz="3500" dirty="0"/>
              <a:t>DEPLOY </a:t>
            </a:r>
            <a:r>
              <a:rPr lang="en-US" sz="3500" dirty="0" err="1"/>
              <a:t>cdp</a:t>
            </a:r>
            <a:r>
              <a:rPr lang="en-US" sz="3500" dirty="0"/>
              <a:t> public cloud on </a:t>
            </a:r>
            <a:r>
              <a:rPr lang="en-US" sz="3500" dirty="0" err="1"/>
              <a:t>aws</a:t>
            </a:r>
            <a:r>
              <a:rPr lang="en-US" sz="3500" dirty="0"/>
              <a:t> </a:t>
            </a:r>
            <a:r>
              <a:rPr lang="en-US" sz="3600" dirty="0"/>
              <a:t>–</a:t>
            </a:r>
            <a:r>
              <a:rPr lang="en-US" sz="2400" dirty="0"/>
              <a:t> </a:t>
            </a:r>
            <a:r>
              <a:rPr lang="en-US" sz="2400" dirty="0">
                <a:solidFill>
                  <a:schemeClr val="bg2">
                    <a:lumMod val="50000"/>
                  </a:schemeClr>
                </a:solidFill>
              </a:rPr>
              <a:t>Using terraform</a:t>
            </a:r>
          </a:p>
        </p:txBody>
      </p:sp>
      <p:sp>
        <p:nvSpPr>
          <p:cNvPr id="5" name="Content Placeholder 4"/>
          <p:cNvSpPr>
            <a:spLocks noGrp="1"/>
          </p:cNvSpPr>
          <p:nvPr>
            <p:ph idx="1"/>
          </p:nvPr>
        </p:nvSpPr>
        <p:spPr>
          <a:xfrm>
            <a:off x="768096" y="1306287"/>
            <a:ext cx="7613904" cy="3425734"/>
          </a:xfrm>
        </p:spPr>
        <p:txBody>
          <a:bodyPr>
            <a:noAutofit/>
          </a:bodyPr>
          <a:lstStyle/>
          <a:p>
            <a:pPr marL="342900" indent="-342900">
              <a:buFont typeface="+mj-lt"/>
              <a:buAutoNum type="arabicPeriod"/>
            </a:pPr>
            <a:r>
              <a:rPr lang="en-US" sz="1400" dirty="0"/>
              <a:t>Clone the Cloudera Terraform Framework Git repo:</a:t>
            </a:r>
            <a:br>
              <a:rPr lang="en-US" sz="1400" dirty="0"/>
            </a:br>
            <a:endParaRPr lang="en-US" sz="1400" dirty="0"/>
          </a:p>
          <a:p>
            <a:pPr marL="342900" indent="-342900">
              <a:buFont typeface="+mj-lt"/>
              <a:buAutoNum type="arabicPeriod"/>
            </a:pPr>
            <a:r>
              <a:rPr lang="en-US" sz="1400" dirty="0"/>
              <a:t>Go  to the cloned repo example AWS deployment code:</a:t>
            </a:r>
            <a:br>
              <a:rPr lang="en-US" sz="1400" dirty="0"/>
            </a:br>
            <a:endParaRPr lang="en-US" sz="1400" dirty="0"/>
          </a:p>
          <a:p>
            <a:pPr marL="342900" indent="-342900">
              <a:buFont typeface="+mj-lt"/>
              <a:buAutoNum type="arabicPeriod"/>
            </a:pPr>
            <a:r>
              <a:rPr lang="en-US" sz="1400" dirty="0"/>
              <a:t>Create a </a:t>
            </a:r>
            <a:r>
              <a:rPr lang="en-US" sz="1400" dirty="0" err="1"/>
              <a:t>tfvars</a:t>
            </a:r>
            <a:r>
              <a:rPr lang="en-US" sz="1400" dirty="0"/>
              <a:t> input file by copying sample </a:t>
            </a:r>
            <a:r>
              <a:rPr lang="en-US" sz="1400" dirty="0" err="1"/>
              <a:t>tfvars</a:t>
            </a:r>
            <a:r>
              <a:rPr lang="en-US" sz="1400" dirty="0"/>
              <a:t> and edit using vi</a:t>
            </a:r>
            <a:br>
              <a:rPr lang="en-US" sz="1400" dirty="0"/>
            </a:br>
            <a:endParaRPr lang="en-US" sz="1400" dirty="0"/>
          </a:p>
          <a:p>
            <a:pPr marL="342900" indent="-342900">
              <a:buFont typeface="+mj-lt"/>
              <a:buAutoNum type="arabicPeriod"/>
            </a:pPr>
            <a:r>
              <a:rPr lang="en-US" sz="1400" dirty="0"/>
              <a:t>Edit the </a:t>
            </a:r>
            <a:r>
              <a:rPr lang="en-US" sz="1400" dirty="0" err="1"/>
              <a:t>tfvars</a:t>
            </a:r>
            <a:r>
              <a:rPr lang="en-US" sz="1400" dirty="0"/>
              <a:t> file</a:t>
            </a:r>
            <a:br>
              <a:rPr lang="en-US" sz="1400" dirty="0"/>
            </a:br>
            <a:endParaRPr lang="en-US" sz="1400" dirty="0"/>
          </a:p>
          <a:p>
            <a:pPr marL="342900" indent="-342900">
              <a:buFont typeface="+mj-lt"/>
              <a:buAutoNum type="arabicPeriod"/>
            </a:pPr>
            <a:endParaRPr lang="en-US" sz="1400" dirty="0"/>
          </a:p>
          <a:p>
            <a:pPr marL="342900" indent="-342900">
              <a:buFont typeface="+mj-lt"/>
              <a:buAutoNum type="arabicPeriod"/>
            </a:pPr>
            <a:endParaRPr lang="en-US" sz="1400" dirty="0"/>
          </a:p>
          <a:p>
            <a:pPr marL="342900" indent="-342900">
              <a:buFont typeface="+mj-lt"/>
              <a:buAutoNum type="arabicPeriod"/>
            </a:pPr>
            <a:endParaRPr lang="en-US" sz="1400" dirty="0"/>
          </a:p>
          <a:p>
            <a:pPr marL="0" indent="0">
              <a:buNone/>
            </a:pPr>
            <a:endParaRPr lang="en-US" sz="1400" dirty="0"/>
          </a:p>
          <a:p>
            <a:pPr marL="0" indent="0">
              <a:buNone/>
            </a:pPr>
            <a:endParaRPr lang="en-US" sz="1400" dirty="0"/>
          </a:p>
        </p:txBody>
      </p:sp>
      <p:pic>
        <p:nvPicPr>
          <p:cNvPr id="4098" name="Picture 1">
            <a:extLst>
              <a:ext uri="{FF2B5EF4-FFF2-40B4-BE49-F238E27FC236}">
                <a16:creationId xmlns:a16="http://schemas.microsoft.com/office/drawing/2014/main" id="{CF70D50E-6DC0-007F-D4A4-6AB1F8DCEE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2">
            <a:extLst>
              <a:ext uri="{FF2B5EF4-FFF2-40B4-BE49-F238E27FC236}">
                <a16:creationId xmlns:a16="http://schemas.microsoft.com/office/drawing/2014/main" id="{CB7B44E7-6418-1B93-2325-7522B27024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3">
            <a:extLst>
              <a:ext uri="{FF2B5EF4-FFF2-40B4-BE49-F238E27FC236}">
                <a16:creationId xmlns:a16="http://schemas.microsoft.com/office/drawing/2014/main" id="{AF06DD7B-393B-6A06-FFBC-A2CF0AB114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4">
            <a:extLst>
              <a:ext uri="{FF2B5EF4-FFF2-40B4-BE49-F238E27FC236}">
                <a16:creationId xmlns:a16="http://schemas.microsoft.com/office/drawing/2014/main" id="{443626FB-FFD3-1E5C-EFDD-38FF9019E7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7">
            <a:extLst>
              <a:ext uri="{FF2B5EF4-FFF2-40B4-BE49-F238E27FC236}">
                <a16:creationId xmlns:a16="http://schemas.microsoft.com/office/drawing/2014/main" id="{FA43E154-E46F-BEB2-E586-AE8EFF9836A0}"/>
              </a:ext>
            </a:extLst>
          </p:cNvPr>
          <p:cNvGraphicFramePr>
            <a:graphicFrameLocks noGrp="1"/>
          </p:cNvGraphicFramePr>
          <p:nvPr>
            <p:extLst>
              <p:ext uri="{D42A27DB-BD31-4B8C-83A1-F6EECF244321}">
                <p14:modId xmlns:p14="http://schemas.microsoft.com/office/powerpoint/2010/main" val="3486672778"/>
              </p:ext>
            </p:extLst>
          </p:nvPr>
        </p:nvGraphicFramePr>
        <p:xfrm>
          <a:off x="1152724" y="1563624"/>
          <a:ext cx="6096000" cy="280412"/>
        </p:xfrm>
        <a:graphic>
          <a:graphicData uri="http://schemas.openxmlformats.org/drawingml/2006/table">
            <a:tbl>
              <a:tblPr firstRow="1" bandRow="1">
                <a:tableStyleId>{073A0DAA-6AF3-43AB-8588-CEC1D06C72B9}</a:tableStyleId>
              </a:tblPr>
              <a:tblGrid>
                <a:gridCol w="6096000">
                  <a:extLst>
                    <a:ext uri="{9D8B030D-6E8A-4147-A177-3AD203B41FA5}">
                      <a16:colId xmlns:a16="http://schemas.microsoft.com/office/drawing/2014/main" val="2405337285"/>
                    </a:ext>
                  </a:extLst>
                </a:gridCol>
              </a:tblGrid>
              <a:tr h="280412">
                <a:tc>
                  <a:txBody>
                    <a:bodyPr/>
                    <a:lstStyle/>
                    <a:p>
                      <a:pPr marL="267462" lvl="1" indent="-171450">
                        <a:buFont typeface="Wingdings" panose="05000000000000000000" pitchFamily="2" charset="2"/>
                        <a:buChar char="Ø"/>
                      </a:pPr>
                      <a:r>
                        <a:rPr lang="en-US" sz="1000" b="0" dirty="0">
                          <a:latin typeface="Cascadia Code" panose="020B0509020204030204" pitchFamily="49" charset="0"/>
                        </a:rPr>
                        <a:t>git clone https://github.com/aws-ia/terraform-cloudera-cdp.git</a:t>
                      </a:r>
                    </a:p>
                  </a:txBody>
                  <a:tcPr/>
                </a:tc>
                <a:extLst>
                  <a:ext uri="{0D108BD9-81ED-4DB2-BD59-A6C34878D82A}">
                    <a16:rowId xmlns:a16="http://schemas.microsoft.com/office/drawing/2014/main" val="3428290709"/>
                  </a:ext>
                </a:extLst>
              </a:tr>
            </a:tbl>
          </a:graphicData>
        </a:graphic>
      </p:graphicFrame>
      <p:graphicFrame>
        <p:nvGraphicFramePr>
          <p:cNvPr id="11" name="Table 10">
            <a:extLst>
              <a:ext uri="{FF2B5EF4-FFF2-40B4-BE49-F238E27FC236}">
                <a16:creationId xmlns:a16="http://schemas.microsoft.com/office/drawing/2014/main" id="{385C8654-E484-6BF1-2432-233E8C880F16}"/>
              </a:ext>
            </a:extLst>
          </p:cNvPr>
          <p:cNvGraphicFramePr>
            <a:graphicFrameLocks noGrp="1"/>
          </p:cNvGraphicFramePr>
          <p:nvPr>
            <p:extLst>
              <p:ext uri="{D42A27DB-BD31-4B8C-83A1-F6EECF244321}">
                <p14:modId xmlns:p14="http://schemas.microsoft.com/office/powerpoint/2010/main" val="2491754600"/>
              </p:ext>
            </p:extLst>
          </p:nvPr>
        </p:nvGraphicFramePr>
        <p:xfrm>
          <a:off x="1146247" y="2101373"/>
          <a:ext cx="6096000" cy="280412"/>
        </p:xfrm>
        <a:graphic>
          <a:graphicData uri="http://schemas.openxmlformats.org/drawingml/2006/table">
            <a:tbl>
              <a:tblPr firstRow="1" bandRow="1">
                <a:tableStyleId>{073A0DAA-6AF3-43AB-8588-CEC1D06C72B9}</a:tableStyleId>
              </a:tblPr>
              <a:tblGrid>
                <a:gridCol w="6096000">
                  <a:extLst>
                    <a:ext uri="{9D8B030D-6E8A-4147-A177-3AD203B41FA5}">
                      <a16:colId xmlns:a16="http://schemas.microsoft.com/office/drawing/2014/main" val="2405337285"/>
                    </a:ext>
                  </a:extLst>
                </a:gridCol>
              </a:tblGrid>
              <a:tr h="280412">
                <a:tc>
                  <a:txBody>
                    <a:bodyPr/>
                    <a:lstStyle/>
                    <a:p>
                      <a:pPr marL="267462" lvl="1" indent="-171450">
                        <a:buFont typeface="Wingdings" panose="05000000000000000000" pitchFamily="2" charset="2"/>
                        <a:buChar char="Ø"/>
                      </a:pPr>
                      <a:r>
                        <a:rPr lang="pt-BR" sz="1000" b="0" dirty="0">
                          <a:latin typeface="Cascadia Code" panose="020B0509020204030204" pitchFamily="49" charset="0"/>
                        </a:rPr>
                        <a:t>cd terraform-cloudera-cdp/examples/ex01-minimal_inputs/</a:t>
                      </a:r>
                    </a:p>
                  </a:txBody>
                  <a:tcPr/>
                </a:tc>
                <a:extLst>
                  <a:ext uri="{0D108BD9-81ED-4DB2-BD59-A6C34878D82A}">
                    <a16:rowId xmlns:a16="http://schemas.microsoft.com/office/drawing/2014/main" val="3428290709"/>
                  </a:ext>
                </a:extLst>
              </a:tr>
            </a:tbl>
          </a:graphicData>
        </a:graphic>
      </p:graphicFrame>
      <p:graphicFrame>
        <p:nvGraphicFramePr>
          <p:cNvPr id="12" name="Table 11">
            <a:extLst>
              <a:ext uri="{FF2B5EF4-FFF2-40B4-BE49-F238E27FC236}">
                <a16:creationId xmlns:a16="http://schemas.microsoft.com/office/drawing/2014/main" id="{2AB6884B-774B-BAAB-EC3E-69128AB17779}"/>
              </a:ext>
            </a:extLst>
          </p:cNvPr>
          <p:cNvGraphicFramePr>
            <a:graphicFrameLocks noGrp="1"/>
          </p:cNvGraphicFramePr>
          <p:nvPr>
            <p:extLst>
              <p:ext uri="{D42A27DB-BD31-4B8C-83A1-F6EECF244321}">
                <p14:modId xmlns:p14="http://schemas.microsoft.com/office/powerpoint/2010/main" val="3481323618"/>
              </p:ext>
            </p:extLst>
          </p:nvPr>
        </p:nvGraphicFramePr>
        <p:xfrm>
          <a:off x="1146247" y="2598536"/>
          <a:ext cx="6096000" cy="280412"/>
        </p:xfrm>
        <a:graphic>
          <a:graphicData uri="http://schemas.openxmlformats.org/drawingml/2006/table">
            <a:tbl>
              <a:tblPr firstRow="1" bandRow="1">
                <a:tableStyleId>{073A0DAA-6AF3-43AB-8588-CEC1D06C72B9}</a:tableStyleId>
              </a:tblPr>
              <a:tblGrid>
                <a:gridCol w="6096000">
                  <a:extLst>
                    <a:ext uri="{9D8B030D-6E8A-4147-A177-3AD203B41FA5}">
                      <a16:colId xmlns:a16="http://schemas.microsoft.com/office/drawing/2014/main" val="2405337285"/>
                    </a:ext>
                  </a:extLst>
                </a:gridCol>
              </a:tblGrid>
              <a:tr h="280412">
                <a:tc>
                  <a:txBody>
                    <a:bodyPr/>
                    <a:lstStyle/>
                    <a:p>
                      <a:pPr marL="267462" lvl="1" indent="-171450">
                        <a:buFont typeface="Wingdings" panose="05000000000000000000" pitchFamily="2" charset="2"/>
                        <a:buChar char="Ø"/>
                      </a:pPr>
                      <a:r>
                        <a:rPr lang="pt-BR" sz="1000" b="0" dirty="0">
                          <a:latin typeface="Cascadia Code" panose="020B0509020204030204" pitchFamily="49" charset="0"/>
                        </a:rPr>
                        <a:t>cp terraform.tfvars.sample terraform.tfvars</a:t>
                      </a:r>
                    </a:p>
                  </a:txBody>
                  <a:tcPr/>
                </a:tc>
                <a:extLst>
                  <a:ext uri="{0D108BD9-81ED-4DB2-BD59-A6C34878D82A}">
                    <a16:rowId xmlns:a16="http://schemas.microsoft.com/office/drawing/2014/main" val="3428290709"/>
                  </a:ext>
                </a:extLst>
              </a:tr>
            </a:tbl>
          </a:graphicData>
        </a:graphic>
      </p:graphicFrame>
      <p:graphicFrame>
        <p:nvGraphicFramePr>
          <p:cNvPr id="13" name="Table 12">
            <a:extLst>
              <a:ext uri="{FF2B5EF4-FFF2-40B4-BE49-F238E27FC236}">
                <a16:creationId xmlns:a16="http://schemas.microsoft.com/office/drawing/2014/main" id="{05968433-0138-E7FE-EB8C-4F7691C3CCD7}"/>
              </a:ext>
            </a:extLst>
          </p:cNvPr>
          <p:cNvGraphicFramePr>
            <a:graphicFrameLocks noGrp="1"/>
          </p:cNvGraphicFramePr>
          <p:nvPr>
            <p:extLst>
              <p:ext uri="{D42A27DB-BD31-4B8C-83A1-F6EECF244321}">
                <p14:modId xmlns:p14="http://schemas.microsoft.com/office/powerpoint/2010/main" val="2738570414"/>
              </p:ext>
            </p:extLst>
          </p:nvPr>
        </p:nvGraphicFramePr>
        <p:xfrm>
          <a:off x="1152725" y="3129450"/>
          <a:ext cx="6096000" cy="1732836"/>
        </p:xfrm>
        <a:graphic>
          <a:graphicData uri="http://schemas.openxmlformats.org/drawingml/2006/table">
            <a:tbl>
              <a:tblPr firstRow="1" bandRow="1">
                <a:tableStyleId>{073A0DAA-6AF3-43AB-8588-CEC1D06C72B9}</a:tableStyleId>
              </a:tblPr>
              <a:tblGrid>
                <a:gridCol w="6096000">
                  <a:extLst>
                    <a:ext uri="{9D8B030D-6E8A-4147-A177-3AD203B41FA5}">
                      <a16:colId xmlns:a16="http://schemas.microsoft.com/office/drawing/2014/main" val="2405337285"/>
                    </a:ext>
                  </a:extLst>
                </a:gridCol>
              </a:tblGrid>
              <a:tr h="1732836">
                <a:tc>
                  <a:txBody>
                    <a:bodyPr/>
                    <a:lstStyle/>
                    <a:p>
                      <a:pPr marL="267462" lvl="1" indent="-171450">
                        <a:buFont typeface="Wingdings" panose="05000000000000000000" pitchFamily="2" charset="2"/>
                        <a:buChar char="Ø"/>
                      </a:pPr>
                      <a:r>
                        <a:rPr lang="pt-BR" sz="1000" b="1" dirty="0">
                          <a:latin typeface="Cascadia Code" panose="020B0509020204030204" pitchFamily="49" charset="0"/>
                        </a:rPr>
                        <a:t>vi terraform.tfvars </a:t>
                      </a:r>
                    </a:p>
                    <a:p>
                      <a:pPr marL="96012" lvl="1" indent="0">
                        <a:buFont typeface="Wingdings" panose="05000000000000000000" pitchFamily="2" charset="2"/>
                        <a:buNone/>
                      </a:pPr>
                      <a:r>
                        <a:rPr lang="en-US" sz="800" b="0" dirty="0">
                          <a:solidFill>
                            <a:schemeClr val="bg2">
                              <a:lumMod val="50000"/>
                            </a:schemeClr>
                          </a:solidFill>
                          <a:latin typeface="Cascadia Code" panose="020B0509020204030204" pitchFamily="49" charset="0"/>
                        </a:rPr>
                        <a:t># ------- Global settings -------</a:t>
                      </a:r>
                    </a:p>
                    <a:p>
                      <a:pPr marL="96012" lvl="1" indent="0">
                        <a:buFont typeface="Wingdings" panose="05000000000000000000" pitchFamily="2" charset="2"/>
                        <a:buNone/>
                      </a:pPr>
                      <a:r>
                        <a:rPr lang="en-US" sz="800" b="0" dirty="0" err="1">
                          <a:latin typeface="Cascadia Code" panose="020B0509020204030204" pitchFamily="49" charset="0"/>
                        </a:rPr>
                        <a:t>env_prefix</a:t>
                      </a:r>
                      <a:r>
                        <a:rPr lang="en-US" sz="800" b="0" dirty="0">
                          <a:latin typeface="Cascadia Code" panose="020B0509020204030204" pitchFamily="49" charset="0"/>
                        </a:rPr>
                        <a:t> = "</a:t>
                      </a:r>
                      <a:r>
                        <a:rPr lang="en-US" sz="800" b="0" dirty="0" err="1">
                          <a:latin typeface="Cascadia Code" panose="020B0509020204030204" pitchFamily="49" charset="0"/>
                        </a:rPr>
                        <a:t>kuldeep-cdpdemo</a:t>
                      </a:r>
                      <a:r>
                        <a:rPr lang="en-US" sz="800" b="0" dirty="0">
                          <a:latin typeface="Cascadia Code" panose="020B0509020204030204" pitchFamily="49" charset="0"/>
                        </a:rPr>
                        <a:t>" </a:t>
                      </a:r>
                      <a:r>
                        <a:rPr lang="en-US" sz="800" b="0" dirty="0">
                          <a:solidFill>
                            <a:schemeClr val="bg2">
                              <a:lumMod val="50000"/>
                            </a:schemeClr>
                          </a:solidFill>
                          <a:latin typeface="Cascadia Code" panose="020B0509020204030204" pitchFamily="49" charset="0"/>
                        </a:rPr>
                        <a:t># Required name prefix for cloud and CDP resources</a:t>
                      </a:r>
                    </a:p>
                    <a:p>
                      <a:pPr marL="96012" lvl="1" indent="0">
                        <a:buFont typeface="Wingdings" panose="05000000000000000000" pitchFamily="2" charset="2"/>
                        <a:buNone/>
                      </a:pPr>
                      <a:r>
                        <a:rPr lang="en-US" sz="800" b="0" dirty="0">
                          <a:solidFill>
                            <a:schemeClr val="bg2">
                              <a:lumMod val="50000"/>
                            </a:schemeClr>
                          </a:solidFill>
                          <a:latin typeface="Cascadia Code" panose="020B0509020204030204" pitchFamily="49" charset="0"/>
                        </a:rPr>
                        <a:t># ------- Cloud Settings -------</a:t>
                      </a:r>
                    </a:p>
                    <a:p>
                      <a:pPr marL="96012" lvl="1" indent="0">
                        <a:buFont typeface="Wingdings" panose="05000000000000000000" pitchFamily="2" charset="2"/>
                        <a:buNone/>
                      </a:pPr>
                      <a:r>
                        <a:rPr lang="en-US" sz="800" b="0" dirty="0" err="1">
                          <a:latin typeface="Cascadia Code" panose="020B0509020204030204" pitchFamily="49" charset="0"/>
                        </a:rPr>
                        <a:t>aws_region</a:t>
                      </a:r>
                      <a:r>
                        <a:rPr lang="en-US" sz="800" b="0" dirty="0">
                          <a:latin typeface="Cascadia Code" panose="020B0509020204030204" pitchFamily="49" charset="0"/>
                        </a:rPr>
                        <a:t> = "us-east-1" </a:t>
                      </a:r>
                      <a:r>
                        <a:rPr lang="en-US" sz="800" b="0" dirty="0">
                          <a:solidFill>
                            <a:schemeClr val="bg2">
                              <a:lumMod val="50000"/>
                            </a:schemeClr>
                          </a:solidFill>
                          <a:latin typeface="Cascadia Code" panose="020B0509020204030204" pitchFamily="49" charset="0"/>
                        </a:rPr>
                        <a:t># Change this to specify Cloud Provider region</a:t>
                      </a:r>
                    </a:p>
                    <a:p>
                      <a:pPr marL="96012" lvl="1" indent="0">
                        <a:buFont typeface="Wingdings" panose="05000000000000000000" pitchFamily="2" charset="2"/>
                        <a:buNone/>
                      </a:pPr>
                      <a:r>
                        <a:rPr lang="en-US" sz="800" b="0" dirty="0" err="1">
                          <a:latin typeface="Cascadia Code" panose="020B0509020204030204" pitchFamily="49" charset="0"/>
                        </a:rPr>
                        <a:t>aws_key_pair</a:t>
                      </a:r>
                      <a:r>
                        <a:rPr lang="en-US" sz="800" b="0" dirty="0">
                          <a:latin typeface="Cascadia Code" panose="020B0509020204030204" pitchFamily="49" charset="0"/>
                        </a:rPr>
                        <a:t> = "</a:t>
                      </a:r>
                      <a:r>
                        <a:rPr lang="en-US" sz="800" b="0" dirty="0" err="1">
                          <a:latin typeface="Cascadia Code" panose="020B0509020204030204" pitchFamily="49" charset="0"/>
                        </a:rPr>
                        <a:t>cdpdemo</a:t>
                      </a:r>
                      <a:r>
                        <a:rPr lang="en-US" sz="800" b="0" dirty="0">
                          <a:latin typeface="Cascadia Code" panose="020B0509020204030204" pitchFamily="49" charset="0"/>
                        </a:rPr>
                        <a:t>" </a:t>
                      </a:r>
                      <a:r>
                        <a:rPr lang="en-US" sz="800" b="0" dirty="0">
                          <a:solidFill>
                            <a:schemeClr val="bg2">
                              <a:lumMod val="50000"/>
                            </a:schemeClr>
                          </a:solidFill>
                          <a:latin typeface="Cascadia Code" panose="020B0509020204030204" pitchFamily="49" charset="0"/>
                        </a:rPr>
                        <a:t># Change this with the name of a pre-existing AWS keypair</a:t>
                      </a:r>
                    </a:p>
                    <a:p>
                      <a:pPr marL="96012" lvl="1" indent="0">
                        <a:buFont typeface="Wingdings" panose="05000000000000000000" pitchFamily="2" charset="2"/>
                        <a:buNone/>
                      </a:pPr>
                      <a:r>
                        <a:rPr lang="en-US" sz="800" b="0" dirty="0">
                          <a:solidFill>
                            <a:schemeClr val="bg2">
                              <a:lumMod val="50000"/>
                            </a:schemeClr>
                          </a:solidFill>
                          <a:latin typeface="Cascadia Code" panose="020B0509020204030204" pitchFamily="49" charset="0"/>
                        </a:rPr>
                        <a:t># ------- CDP Environment Deployment -------</a:t>
                      </a:r>
                    </a:p>
                    <a:p>
                      <a:pPr marL="96012" lvl="1" indent="0">
                        <a:buFont typeface="Wingdings" panose="05000000000000000000" pitchFamily="2" charset="2"/>
                        <a:buNone/>
                      </a:pPr>
                      <a:r>
                        <a:rPr lang="en-US" sz="800" b="0" dirty="0" err="1">
                          <a:latin typeface="Cascadia Code" panose="020B0509020204030204" pitchFamily="49" charset="0"/>
                        </a:rPr>
                        <a:t>deployment_template</a:t>
                      </a:r>
                      <a:r>
                        <a:rPr lang="en-US" sz="800" b="0" dirty="0">
                          <a:latin typeface="Cascadia Code" panose="020B0509020204030204" pitchFamily="49" charset="0"/>
                        </a:rPr>
                        <a:t> = "public"  </a:t>
                      </a:r>
                      <a:r>
                        <a:rPr lang="en-US" sz="800" b="0" dirty="0">
                          <a:solidFill>
                            <a:schemeClr val="bg2">
                              <a:lumMod val="50000"/>
                            </a:schemeClr>
                          </a:solidFill>
                          <a:latin typeface="Cascadia Code" panose="020B0509020204030204" pitchFamily="49" charset="0"/>
                        </a:rPr>
                        <a:t># Options are public, semi-private or private</a:t>
                      </a:r>
                    </a:p>
                    <a:p>
                      <a:pPr marL="96012" lvl="1" indent="0">
                        <a:buFont typeface="Wingdings" panose="05000000000000000000" pitchFamily="2" charset="2"/>
                        <a:buNone/>
                      </a:pPr>
                      <a:r>
                        <a:rPr lang="en-US" sz="800" b="0" dirty="0">
                          <a:solidFill>
                            <a:schemeClr val="bg2">
                              <a:lumMod val="50000"/>
                            </a:schemeClr>
                          </a:solidFill>
                          <a:latin typeface="Cascadia Code" panose="020B0509020204030204" pitchFamily="49" charset="0"/>
                        </a:rPr>
                        <a:t># ------- Network Settings -------</a:t>
                      </a:r>
                    </a:p>
                    <a:p>
                      <a:pPr marL="96012" lvl="1" indent="0">
                        <a:buFont typeface="Wingdings" panose="05000000000000000000" pitchFamily="2" charset="2"/>
                        <a:buNone/>
                      </a:pPr>
                      <a:r>
                        <a:rPr lang="en-US" sz="800" b="0" dirty="0" err="1">
                          <a:latin typeface="Cascadia Code" panose="020B0509020204030204" pitchFamily="49" charset="0"/>
                        </a:rPr>
                        <a:t>ingress_extra_cidrs_and_ports</a:t>
                      </a:r>
                      <a:r>
                        <a:rPr lang="en-US" sz="800" b="0" dirty="0">
                          <a:latin typeface="Cascadia Code" panose="020B0509020204030204" pitchFamily="49" charset="0"/>
                        </a:rPr>
                        <a:t> = {</a:t>
                      </a:r>
                    </a:p>
                    <a:p>
                      <a:pPr marL="96012" lvl="1" indent="0">
                        <a:buFont typeface="Wingdings" panose="05000000000000000000" pitchFamily="2" charset="2"/>
                        <a:buNone/>
                      </a:pPr>
                      <a:r>
                        <a:rPr lang="en-US" sz="800" b="0" dirty="0">
                          <a:latin typeface="Cascadia Code" panose="020B0509020204030204" pitchFamily="49" charset="0"/>
                        </a:rPr>
                        <a:t> </a:t>
                      </a:r>
                      <a:r>
                        <a:rPr lang="en-US" sz="800" b="0" dirty="0" err="1">
                          <a:latin typeface="Cascadia Code" panose="020B0509020204030204" pitchFamily="49" charset="0"/>
                        </a:rPr>
                        <a:t>cidrs</a:t>
                      </a:r>
                      <a:r>
                        <a:rPr lang="en-US" sz="800" b="0" dirty="0">
                          <a:latin typeface="Cascadia Code" panose="020B0509020204030204" pitchFamily="49" charset="0"/>
                        </a:rPr>
                        <a:t> = ["0.0.0.0/32"],</a:t>
                      </a:r>
                    </a:p>
                    <a:p>
                      <a:pPr marL="96012" lvl="1" indent="0">
                        <a:buFont typeface="Wingdings" panose="05000000000000000000" pitchFamily="2" charset="2"/>
                        <a:buNone/>
                      </a:pPr>
                      <a:r>
                        <a:rPr lang="en-US" sz="800" b="0" dirty="0">
                          <a:latin typeface="Cascadia Code" panose="020B0509020204030204" pitchFamily="49" charset="0"/>
                        </a:rPr>
                        <a:t> ports = [443, 22]</a:t>
                      </a:r>
                    </a:p>
                    <a:p>
                      <a:pPr marL="96012" lvl="1" indent="0">
                        <a:buFont typeface="Wingdings" panose="05000000000000000000" pitchFamily="2" charset="2"/>
                        <a:buNone/>
                      </a:pPr>
                      <a:r>
                        <a:rPr lang="en-US" sz="800" b="0" dirty="0">
                          <a:latin typeface="Cascadia Code" panose="020B0509020204030204" pitchFamily="49" charset="0"/>
                        </a:rPr>
                        <a:t>}</a:t>
                      </a:r>
                      <a:endParaRPr lang="pt-BR" sz="1000" b="0" dirty="0">
                        <a:latin typeface="Cascadia Code" panose="020B0509020204030204" pitchFamily="49" charset="0"/>
                      </a:endParaRPr>
                    </a:p>
                  </a:txBody>
                  <a:tcPr/>
                </a:tc>
                <a:extLst>
                  <a:ext uri="{0D108BD9-81ED-4DB2-BD59-A6C34878D82A}">
                    <a16:rowId xmlns:a16="http://schemas.microsoft.com/office/drawing/2014/main" val="3428290709"/>
                  </a:ext>
                </a:extLst>
              </a:tr>
            </a:tbl>
          </a:graphicData>
        </a:graphic>
      </p:graphicFrame>
    </p:spTree>
    <p:extLst>
      <p:ext uri="{BB962C8B-B14F-4D97-AF65-F5344CB8AC3E}">
        <p14:creationId xmlns:p14="http://schemas.microsoft.com/office/powerpoint/2010/main" val="2354924058"/>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marL="0" indent="0">
              <a:buNone/>
            </a:pPr>
            <a:r>
              <a:rPr lang="en-US" sz="3500" dirty="0"/>
              <a:t>DEPLOY </a:t>
            </a:r>
            <a:r>
              <a:rPr lang="en-US" sz="3500" dirty="0" err="1"/>
              <a:t>cdp</a:t>
            </a:r>
            <a:r>
              <a:rPr lang="en-US" sz="3500" dirty="0"/>
              <a:t> public cloud on </a:t>
            </a:r>
            <a:r>
              <a:rPr lang="en-US" sz="3500" dirty="0" err="1"/>
              <a:t>aws</a:t>
            </a:r>
            <a:r>
              <a:rPr lang="en-US" sz="3500" dirty="0"/>
              <a:t> </a:t>
            </a:r>
            <a:r>
              <a:rPr lang="en-US" sz="3600" dirty="0"/>
              <a:t>–</a:t>
            </a:r>
            <a:r>
              <a:rPr lang="en-US" sz="2400" dirty="0"/>
              <a:t> </a:t>
            </a:r>
            <a:r>
              <a:rPr lang="en-US" sz="2400" dirty="0">
                <a:solidFill>
                  <a:schemeClr val="bg2">
                    <a:lumMod val="50000"/>
                  </a:schemeClr>
                </a:solidFill>
              </a:rPr>
              <a:t>Using terraform</a:t>
            </a:r>
          </a:p>
        </p:txBody>
      </p:sp>
      <p:sp>
        <p:nvSpPr>
          <p:cNvPr id="5" name="Content Placeholder 4"/>
          <p:cNvSpPr>
            <a:spLocks noGrp="1"/>
          </p:cNvSpPr>
          <p:nvPr>
            <p:ph idx="1"/>
          </p:nvPr>
        </p:nvSpPr>
        <p:spPr>
          <a:xfrm>
            <a:off x="768096" y="1306287"/>
            <a:ext cx="7613904" cy="3425734"/>
          </a:xfrm>
        </p:spPr>
        <p:txBody>
          <a:bodyPr>
            <a:noAutofit/>
          </a:bodyPr>
          <a:lstStyle/>
          <a:p>
            <a:pPr marL="342900" indent="-342900">
              <a:buFont typeface="+mj-lt"/>
              <a:buAutoNum type="arabicPeriod" startAt="5"/>
            </a:pPr>
            <a:r>
              <a:rPr lang="en-US" sz="1400" dirty="0"/>
              <a:t>Executing Terraform lifecycle commands to provision the Cloudera's CDP Public Cloud Infrastructure environment on AWS:</a:t>
            </a:r>
          </a:p>
          <a:p>
            <a:pPr marL="342900" indent="-342900">
              <a:buFont typeface="+mj-lt"/>
              <a:buAutoNum type="arabicPeriod" startAt="5"/>
            </a:pPr>
            <a:endParaRPr lang="en-US" sz="1400" dirty="0"/>
          </a:p>
          <a:p>
            <a:pPr marL="342900" indent="-342900">
              <a:buFont typeface="+mj-lt"/>
              <a:buAutoNum type="arabicPeriod" startAt="5"/>
            </a:pPr>
            <a:endParaRPr lang="en-US" sz="1400" dirty="0"/>
          </a:p>
          <a:p>
            <a:pPr marL="342900" indent="-342900">
              <a:buFont typeface="+mj-lt"/>
              <a:buAutoNum type="arabicPeriod" startAt="5"/>
            </a:pPr>
            <a:r>
              <a:rPr lang="en-US" sz="1400" dirty="0"/>
              <a:t>To optionally, deprovision (teardown or destroy) the created infrastructure environment using Terraform, execute:</a:t>
            </a:r>
          </a:p>
          <a:p>
            <a:pPr marL="342900" indent="-342900">
              <a:buFont typeface="+mj-lt"/>
              <a:buAutoNum type="arabicPeriod" startAt="5"/>
            </a:pPr>
            <a:endParaRPr lang="en-US" sz="1400" dirty="0"/>
          </a:p>
          <a:p>
            <a:pPr marL="0" indent="0">
              <a:buNone/>
            </a:pPr>
            <a:br>
              <a:rPr lang="en-US" sz="1400" dirty="0"/>
            </a:br>
            <a:endParaRPr lang="en-US" sz="1400" dirty="0"/>
          </a:p>
        </p:txBody>
      </p:sp>
      <p:pic>
        <p:nvPicPr>
          <p:cNvPr id="4098" name="Picture 1">
            <a:extLst>
              <a:ext uri="{FF2B5EF4-FFF2-40B4-BE49-F238E27FC236}">
                <a16:creationId xmlns:a16="http://schemas.microsoft.com/office/drawing/2014/main" id="{CF70D50E-6DC0-007F-D4A4-6AB1F8DCEE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2">
            <a:extLst>
              <a:ext uri="{FF2B5EF4-FFF2-40B4-BE49-F238E27FC236}">
                <a16:creationId xmlns:a16="http://schemas.microsoft.com/office/drawing/2014/main" id="{CB7B44E7-6418-1B93-2325-7522B27024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3">
            <a:extLst>
              <a:ext uri="{FF2B5EF4-FFF2-40B4-BE49-F238E27FC236}">
                <a16:creationId xmlns:a16="http://schemas.microsoft.com/office/drawing/2014/main" id="{AF06DD7B-393B-6A06-FFBC-A2CF0AB114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4">
            <a:extLst>
              <a:ext uri="{FF2B5EF4-FFF2-40B4-BE49-F238E27FC236}">
                <a16:creationId xmlns:a16="http://schemas.microsoft.com/office/drawing/2014/main" id="{443626FB-FFD3-1E5C-EFDD-38FF9019E7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4F8DC06C-D463-F983-AAAD-80844C2B8B58}"/>
              </a:ext>
            </a:extLst>
          </p:cNvPr>
          <p:cNvGraphicFramePr>
            <a:graphicFrameLocks noGrp="1"/>
          </p:cNvGraphicFramePr>
          <p:nvPr>
            <p:extLst>
              <p:ext uri="{D42A27DB-BD31-4B8C-83A1-F6EECF244321}">
                <p14:modId xmlns:p14="http://schemas.microsoft.com/office/powerpoint/2010/main" val="4213526605"/>
              </p:ext>
            </p:extLst>
          </p:nvPr>
        </p:nvGraphicFramePr>
        <p:xfrm>
          <a:off x="1131733" y="1833552"/>
          <a:ext cx="7105124" cy="533400"/>
        </p:xfrm>
        <a:graphic>
          <a:graphicData uri="http://schemas.openxmlformats.org/drawingml/2006/table">
            <a:tbl>
              <a:tblPr firstRow="1" bandRow="1">
                <a:tableStyleId>{073A0DAA-6AF3-43AB-8588-CEC1D06C72B9}</a:tableStyleId>
              </a:tblPr>
              <a:tblGrid>
                <a:gridCol w="7105124">
                  <a:extLst>
                    <a:ext uri="{9D8B030D-6E8A-4147-A177-3AD203B41FA5}">
                      <a16:colId xmlns:a16="http://schemas.microsoft.com/office/drawing/2014/main" val="2405337285"/>
                    </a:ext>
                  </a:extLst>
                </a:gridCol>
              </a:tblGrid>
              <a:tr h="280412">
                <a:tc>
                  <a:txBody>
                    <a:bodyPr/>
                    <a:lstStyle/>
                    <a:p>
                      <a:pPr marL="267462" lvl="1" indent="-171450">
                        <a:buFont typeface="Wingdings" panose="05000000000000000000" pitchFamily="2" charset="2"/>
                        <a:buChar char="Ø"/>
                      </a:pPr>
                      <a:r>
                        <a:rPr lang="pt-BR" sz="1000" b="0" dirty="0">
                          <a:latin typeface="Cascadia Code" panose="020B0509020204030204" pitchFamily="49" charset="0"/>
                        </a:rPr>
                        <a:t>terraform init</a:t>
                      </a:r>
                    </a:p>
                    <a:p>
                      <a:pPr marL="267462" lvl="1" indent="-171450">
                        <a:buFont typeface="Wingdings" panose="05000000000000000000" pitchFamily="2" charset="2"/>
                        <a:buChar char="Ø"/>
                      </a:pPr>
                      <a:r>
                        <a:rPr lang="pt-BR" sz="900" b="0" dirty="0">
                          <a:latin typeface="Cascadia Code" panose="020B0509020204030204" pitchFamily="49" charset="0"/>
                        </a:rPr>
                        <a:t>terraform plan -var-file terraform.tfvars -out terraform-plan.output &gt; terraform-plan-output.log</a:t>
                      </a:r>
                    </a:p>
                    <a:p>
                      <a:pPr marL="267462" lvl="1" indent="-171450">
                        <a:buFont typeface="Wingdings" panose="05000000000000000000" pitchFamily="2" charset="2"/>
                        <a:buChar char="Ø"/>
                      </a:pPr>
                      <a:r>
                        <a:rPr lang="pt-BR" sz="1000" b="0" dirty="0">
                          <a:latin typeface="Cascadia Code" panose="020B0509020204030204" pitchFamily="49" charset="0"/>
                        </a:rPr>
                        <a:t>terraform apply -var-file=terraform.tfvars  -auto-approve</a:t>
                      </a:r>
                    </a:p>
                  </a:txBody>
                  <a:tcPr/>
                </a:tc>
                <a:extLst>
                  <a:ext uri="{0D108BD9-81ED-4DB2-BD59-A6C34878D82A}">
                    <a16:rowId xmlns:a16="http://schemas.microsoft.com/office/drawing/2014/main" val="3428290709"/>
                  </a:ext>
                </a:extLst>
              </a:tr>
            </a:tbl>
          </a:graphicData>
        </a:graphic>
      </p:graphicFrame>
      <p:graphicFrame>
        <p:nvGraphicFramePr>
          <p:cNvPr id="3" name="Table 2">
            <a:extLst>
              <a:ext uri="{FF2B5EF4-FFF2-40B4-BE49-F238E27FC236}">
                <a16:creationId xmlns:a16="http://schemas.microsoft.com/office/drawing/2014/main" id="{7397E8FC-BA20-6AAE-FFA8-C44DC092D9BE}"/>
              </a:ext>
            </a:extLst>
          </p:cNvPr>
          <p:cNvGraphicFramePr>
            <a:graphicFrameLocks noGrp="1"/>
          </p:cNvGraphicFramePr>
          <p:nvPr>
            <p:extLst>
              <p:ext uri="{D42A27DB-BD31-4B8C-83A1-F6EECF244321}">
                <p14:modId xmlns:p14="http://schemas.microsoft.com/office/powerpoint/2010/main" val="1734844348"/>
              </p:ext>
            </p:extLst>
          </p:nvPr>
        </p:nvGraphicFramePr>
        <p:xfrm>
          <a:off x="1131734" y="2953915"/>
          <a:ext cx="7105123" cy="280412"/>
        </p:xfrm>
        <a:graphic>
          <a:graphicData uri="http://schemas.openxmlformats.org/drawingml/2006/table">
            <a:tbl>
              <a:tblPr firstRow="1" bandRow="1">
                <a:tableStyleId>{073A0DAA-6AF3-43AB-8588-CEC1D06C72B9}</a:tableStyleId>
              </a:tblPr>
              <a:tblGrid>
                <a:gridCol w="7105123">
                  <a:extLst>
                    <a:ext uri="{9D8B030D-6E8A-4147-A177-3AD203B41FA5}">
                      <a16:colId xmlns:a16="http://schemas.microsoft.com/office/drawing/2014/main" val="2405337285"/>
                    </a:ext>
                  </a:extLst>
                </a:gridCol>
              </a:tblGrid>
              <a:tr h="280412">
                <a:tc>
                  <a:txBody>
                    <a:bodyPr/>
                    <a:lstStyle/>
                    <a:p>
                      <a:pPr marL="267462" lvl="1" indent="-171450">
                        <a:buFont typeface="Wingdings" panose="05000000000000000000" pitchFamily="2" charset="2"/>
                        <a:buChar char="Ø"/>
                      </a:pPr>
                      <a:r>
                        <a:rPr lang="pt-BR" sz="1000" b="0" dirty="0">
                          <a:latin typeface="Cascadia Code" panose="020B0509020204030204" pitchFamily="49" charset="0"/>
                        </a:rPr>
                        <a:t>terraform destroy -var-file=terraform.tfvars -auto-approve</a:t>
                      </a:r>
                    </a:p>
                  </a:txBody>
                  <a:tcPr/>
                </a:tc>
                <a:extLst>
                  <a:ext uri="{0D108BD9-81ED-4DB2-BD59-A6C34878D82A}">
                    <a16:rowId xmlns:a16="http://schemas.microsoft.com/office/drawing/2014/main" val="3428290709"/>
                  </a:ext>
                </a:extLst>
              </a:tr>
            </a:tbl>
          </a:graphicData>
        </a:graphic>
      </p:graphicFrame>
    </p:spTree>
    <p:extLst>
      <p:ext uri="{BB962C8B-B14F-4D97-AF65-F5344CB8AC3E}">
        <p14:creationId xmlns:p14="http://schemas.microsoft.com/office/powerpoint/2010/main" val="70256622"/>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961CDBF-43A5-3476-64CA-82D8B526C98B}"/>
              </a:ext>
            </a:extLst>
          </p:cNvPr>
          <p:cNvPicPr>
            <a:picLocks noChangeAspect="1"/>
          </p:cNvPicPr>
          <p:nvPr/>
        </p:nvPicPr>
        <p:blipFill>
          <a:blip r:embed="rId2"/>
          <a:stretch>
            <a:fillRect/>
          </a:stretch>
        </p:blipFill>
        <p:spPr>
          <a:xfrm>
            <a:off x="128877" y="538665"/>
            <a:ext cx="8885530" cy="2033085"/>
          </a:xfrm>
          <a:prstGeom prst="rect">
            <a:avLst/>
          </a:prstGeom>
          <a:ln>
            <a:solidFill>
              <a:schemeClr val="tx1"/>
            </a:solidFill>
          </a:ln>
          <a:effectLst>
            <a:outerShdw blurRad="50800" dist="38100" dir="5400000" algn="t" rotWithShape="0">
              <a:prstClr val="black">
                <a:alpha val="40000"/>
              </a:prstClr>
            </a:outerShdw>
          </a:effectLst>
        </p:spPr>
      </p:pic>
      <p:pic>
        <p:nvPicPr>
          <p:cNvPr id="7" name="Picture 6">
            <a:extLst>
              <a:ext uri="{FF2B5EF4-FFF2-40B4-BE49-F238E27FC236}">
                <a16:creationId xmlns:a16="http://schemas.microsoft.com/office/drawing/2014/main" id="{56FA2AC6-4A1E-FFC6-2301-6A3FC3656754}"/>
              </a:ext>
            </a:extLst>
          </p:cNvPr>
          <p:cNvPicPr>
            <a:picLocks noChangeAspect="1"/>
          </p:cNvPicPr>
          <p:nvPr/>
        </p:nvPicPr>
        <p:blipFill>
          <a:blip r:embed="rId3"/>
          <a:stretch>
            <a:fillRect/>
          </a:stretch>
        </p:blipFill>
        <p:spPr>
          <a:xfrm>
            <a:off x="128875" y="2717214"/>
            <a:ext cx="8794423" cy="1815457"/>
          </a:xfrm>
          <a:prstGeom prst="rect">
            <a:avLst/>
          </a:prstGeom>
          <a:ln>
            <a:solidFill>
              <a:schemeClr val="tx1"/>
            </a:solidFill>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4796338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084D294-E549-B1C2-038C-A9914CD02F1C}"/>
              </a:ext>
            </a:extLst>
          </p:cNvPr>
          <p:cNvPicPr>
            <a:picLocks noChangeAspect="1"/>
          </p:cNvPicPr>
          <p:nvPr/>
        </p:nvPicPr>
        <p:blipFill>
          <a:blip r:embed="rId2"/>
          <a:stretch>
            <a:fillRect/>
          </a:stretch>
        </p:blipFill>
        <p:spPr>
          <a:xfrm>
            <a:off x="72867" y="443681"/>
            <a:ext cx="8998266" cy="4472448"/>
          </a:xfrm>
          <a:prstGeom prst="rect">
            <a:avLst/>
          </a:prstGeom>
          <a:ln>
            <a:solidFill>
              <a:schemeClr val="tx1"/>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8436908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504A8AA-5C13-1B27-407B-7D6ACE0D9225}"/>
              </a:ext>
            </a:extLst>
          </p:cNvPr>
          <p:cNvPicPr>
            <a:picLocks noChangeAspect="1"/>
          </p:cNvPicPr>
          <p:nvPr/>
        </p:nvPicPr>
        <p:blipFill>
          <a:blip r:embed="rId2"/>
          <a:stretch>
            <a:fillRect/>
          </a:stretch>
        </p:blipFill>
        <p:spPr>
          <a:xfrm>
            <a:off x="447523" y="448128"/>
            <a:ext cx="8248954" cy="4087586"/>
          </a:xfrm>
          <a:prstGeom prst="rect">
            <a:avLst/>
          </a:prstGeom>
          <a:ln>
            <a:solidFill>
              <a:schemeClr val="tx1"/>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0204309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EB66687-E015-F76B-0F6F-72FE56C6EA21}"/>
              </a:ext>
            </a:extLst>
          </p:cNvPr>
          <p:cNvPicPr>
            <a:picLocks noChangeAspect="1"/>
          </p:cNvPicPr>
          <p:nvPr/>
        </p:nvPicPr>
        <p:blipFill rotWithShape="1">
          <a:blip r:embed="rId2"/>
          <a:srcRect t="50000"/>
          <a:stretch/>
        </p:blipFill>
        <p:spPr>
          <a:xfrm>
            <a:off x="446196" y="1667181"/>
            <a:ext cx="8389260" cy="2072821"/>
          </a:xfrm>
          <a:prstGeom prst="rect">
            <a:avLst/>
          </a:prstGeom>
          <a:ln>
            <a:solidFill>
              <a:schemeClr val="tx1"/>
            </a:solidFill>
          </a:ln>
        </p:spPr>
      </p:pic>
    </p:spTree>
    <p:extLst>
      <p:ext uri="{BB962C8B-B14F-4D97-AF65-F5344CB8AC3E}">
        <p14:creationId xmlns:p14="http://schemas.microsoft.com/office/powerpoint/2010/main" val="5999889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29FF3-D7F3-90BC-338A-4262D56B9C2D}"/>
              </a:ext>
            </a:extLst>
          </p:cNvPr>
          <p:cNvSpPr>
            <a:spLocks noGrp="1"/>
          </p:cNvSpPr>
          <p:nvPr>
            <p:ph type="title"/>
          </p:nvPr>
        </p:nvSpPr>
        <p:spPr/>
        <p:txBody>
          <a:bodyPr/>
          <a:lstStyle/>
          <a:p>
            <a:r>
              <a:rPr lang="en-IN" dirty="0"/>
              <a:t>How to access the environment:</a:t>
            </a:r>
          </a:p>
        </p:txBody>
      </p:sp>
      <p:pic>
        <p:nvPicPr>
          <p:cNvPr id="4" name="Picture 3">
            <a:extLst>
              <a:ext uri="{FF2B5EF4-FFF2-40B4-BE49-F238E27FC236}">
                <a16:creationId xmlns:a16="http://schemas.microsoft.com/office/drawing/2014/main" id="{F3C38BB2-D6A7-1D1C-96BF-E8E4377CB7EC}"/>
              </a:ext>
            </a:extLst>
          </p:cNvPr>
          <p:cNvPicPr>
            <a:picLocks noChangeAspect="1"/>
          </p:cNvPicPr>
          <p:nvPr/>
        </p:nvPicPr>
        <p:blipFill>
          <a:blip r:embed="rId2"/>
          <a:stretch>
            <a:fillRect/>
          </a:stretch>
        </p:blipFill>
        <p:spPr>
          <a:xfrm>
            <a:off x="623653" y="1849694"/>
            <a:ext cx="8005997" cy="1444112"/>
          </a:xfrm>
          <a:prstGeom prst="rect">
            <a:avLst/>
          </a:prstGeom>
          <a:ln>
            <a:solidFill>
              <a:schemeClr val="tx1"/>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996346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Introduction</a:t>
            </a:r>
          </a:p>
        </p:txBody>
      </p:sp>
      <p:sp>
        <p:nvSpPr>
          <p:cNvPr id="5" name="Content Placeholder 4"/>
          <p:cNvSpPr>
            <a:spLocks noGrp="1"/>
          </p:cNvSpPr>
          <p:nvPr>
            <p:ph idx="1"/>
          </p:nvPr>
        </p:nvSpPr>
        <p:spPr>
          <a:xfrm>
            <a:off x="571447" y="1335031"/>
            <a:ext cx="8218592" cy="3443445"/>
          </a:xfrm>
        </p:spPr>
        <p:txBody>
          <a:bodyPr>
            <a:noAutofit/>
          </a:bodyPr>
          <a:lstStyle/>
          <a:p>
            <a:pPr marL="0" indent="0">
              <a:buNone/>
            </a:pPr>
            <a:r>
              <a:rPr lang="en-US" sz="1200" dirty="0"/>
              <a:t>This is a </a:t>
            </a:r>
            <a:r>
              <a:rPr lang="en-US" sz="1200" b="1" dirty="0"/>
              <a:t>second-level</a:t>
            </a:r>
            <a:r>
              <a:rPr lang="en-US" sz="1200" dirty="0"/>
              <a:t> assessment for Cloudera Partner SE Role (DevOps Team)</a:t>
            </a:r>
          </a:p>
          <a:p>
            <a:pPr marL="130302" lvl="1" indent="0">
              <a:buNone/>
            </a:pPr>
            <a:r>
              <a:rPr lang="en-US" sz="1200" dirty="0"/>
              <a:t>The task requires candidates to develop a solution to deploy </a:t>
            </a:r>
            <a:r>
              <a:rPr lang="en-US" sz="1200" b="1" dirty="0"/>
              <a:t>Cloudera Data Platform</a:t>
            </a:r>
            <a:r>
              <a:rPr lang="en-US" sz="1200" dirty="0"/>
              <a:t> (</a:t>
            </a:r>
            <a:r>
              <a:rPr lang="en-US" sz="1200" b="1" dirty="0"/>
              <a:t>CDP) Public Cloud infrastructure/environment </a:t>
            </a:r>
            <a:r>
              <a:rPr lang="en-US" sz="1200" dirty="0"/>
              <a:t>and one of the Data Services (CDW, </a:t>
            </a:r>
            <a:r>
              <a:rPr lang="en-US" sz="1200" b="1" dirty="0"/>
              <a:t>CDE</a:t>
            </a:r>
            <a:r>
              <a:rPr lang="en-US" sz="1200" dirty="0"/>
              <a:t>, CML) using automation tools like Terraform, Ansible, Docker etc. where candidates can take help of Cloudera Public Cloud documentation &amp; documentation of Cloudera Automation frameworks to complete the task.</a:t>
            </a:r>
          </a:p>
          <a:p>
            <a:pPr marL="0" lvl="1" indent="0">
              <a:buNone/>
            </a:pPr>
            <a:r>
              <a:rPr lang="en-US" sz="1200" dirty="0"/>
              <a:t>CDP Public Cloud Access</a:t>
            </a:r>
          </a:p>
          <a:p>
            <a:pPr lvl="1"/>
            <a:r>
              <a:rPr lang="en-US" sz="1200" dirty="0"/>
              <a:t>Cloudera PSE team will provide access to the CDP tenant through </a:t>
            </a:r>
            <a:r>
              <a:rPr lang="en-US" sz="1200" dirty="0" err="1"/>
              <a:t>Keycloak</a:t>
            </a:r>
            <a:r>
              <a:rPr lang="en-US" sz="1200" dirty="0"/>
              <a:t> . Candidates can use this tenant for a specific time period to deploy their solution. Candidates need to go through the Cloudera documentation to understand how to deploy &amp; configure the CDP infrastructure.</a:t>
            </a:r>
          </a:p>
          <a:p>
            <a:pPr marL="0" lvl="1" indent="0">
              <a:buNone/>
            </a:pPr>
            <a:r>
              <a:rPr lang="en-US" sz="1200" dirty="0"/>
              <a:t>Requirements</a:t>
            </a:r>
          </a:p>
          <a:p>
            <a:pPr lvl="1"/>
            <a:r>
              <a:rPr lang="en-US" sz="1200" dirty="0"/>
              <a:t>Candidates need to bring their own AWS account with administrative privileges and a machine where they can install &amp; configure different automation frameworks &amp; associated dependencies.</a:t>
            </a:r>
          </a:p>
        </p:txBody>
      </p:sp>
    </p:spTree>
    <p:extLst>
      <p:ext uri="{BB962C8B-B14F-4D97-AF65-F5344CB8AC3E}">
        <p14:creationId xmlns:p14="http://schemas.microsoft.com/office/powerpoint/2010/main" val="1101633878"/>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E63536-4A93-44E5-9B97-083AB8330585}"/>
              </a:ext>
            </a:extLst>
          </p:cNvPr>
          <p:cNvPicPr>
            <a:picLocks noChangeAspect="1"/>
          </p:cNvPicPr>
          <p:nvPr/>
        </p:nvPicPr>
        <p:blipFill>
          <a:blip r:embed="rId2"/>
          <a:stretch>
            <a:fillRect/>
          </a:stretch>
        </p:blipFill>
        <p:spPr>
          <a:xfrm>
            <a:off x="203378" y="404352"/>
            <a:ext cx="8737244" cy="4334796"/>
          </a:xfrm>
          <a:prstGeom prst="rect">
            <a:avLst/>
          </a:prstGeom>
          <a:ln>
            <a:solidFill>
              <a:schemeClr val="tx1"/>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9892425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8096" y="438912"/>
            <a:ext cx="7599390" cy="1124712"/>
          </a:xfrm>
        </p:spPr>
        <p:txBody>
          <a:bodyPr>
            <a:normAutofit/>
          </a:bodyPr>
          <a:lstStyle/>
          <a:p>
            <a:pPr marL="0" indent="0">
              <a:buNone/>
            </a:pPr>
            <a:r>
              <a:rPr lang="en-US" sz="3300" dirty="0"/>
              <a:t>Deploy Cloudera data service (</a:t>
            </a:r>
            <a:r>
              <a:rPr lang="en-US" sz="3300" dirty="0" err="1"/>
              <a:t>cde</a:t>
            </a:r>
            <a:r>
              <a:rPr lang="en-US" sz="3300" dirty="0"/>
              <a:t>)    – </a:t>
            </a:r>
            <a:r>
              <a:rPr lang="en-US" sz="2400" dirty="0">
                <a:solidFill>
                  <a:schemeClr val="bg2">
                    <a:lumMod val="50000"/>
                  </a:schemeClr>
                </a:solidFill>
              </a:rPr>
              <a:t>Using ansible </a:t>
            </a:r>
          </a:p>
        </p:txBody>
      </p:sp>
      <p:sp>
        <p:nvSpPr>
          <p:cNvPr id="5" name="Content Placeholder 4"/>
          <p:cNvSpPr>
            <a:spLocks noGrp="1"/>
          </p:cNvSpPr>
          <p:nvPr>
            <p:ph idx="1"/>
          </p:nvPr>
        </p:nvSpPr>
        <p:spPr>
          <a:xfrm>
            <a:off x="768096" y="1306287"/>
            <a:ext cx="7613904" cy="3425734"/>
          </a:xfrm>
        </p:spPr>
        <p:txBody>
          <a:bodyPr>
            <a:noAutofit/>
          </a:bodyPr>
          <a:lstStyle/>
          <a:p>
            <a:pPr marL="342900" indent="-342900">
              <a:buFont typeface="+mj-lt"/>
              <a:buAutoNum type="arabicPeriod"/>
            </a:pPr>
            <a:r>
              <a:rPr lang="en-US" sz="1400" dirty="0"/>
              <a:t>Clone the Cloudera Ansible Framework Git repo:</a:t>
            </a:r>
            <a:br>
              <a:rPr lang="en-US" sz="1400" dirty="0"/>
            </a:br>
            <a:endParaRPr lang="en-US" sz="1400" dirty="0"/>
          </a:p>
          <a:p>
            <a:pPr marL="342900" indent="-342900" algn="just">
              <a:buFont typeface="+mj-lt"/>
              <a:buAutoNum type="arabicPeriod"/>
            </a:pPr>
            <a:r>
              <a:rPr lang="en-US" sz="1400" dirty="0"/>
              <a:t>Clone the playbook(</a:t>
            </a:r>
            <a:r>
              <a:rPr lang="en-US" sz="1400" dirty="0" err="1"/>
              <a:t>pbc_setup.yml</a:t>
            </a:r>
            <a:r>
              <a:rPr lang="en-US" sz="1400" dirty="0"/>
              <a:t>) and roles (runtime) from cloudera.exe repo (as we need to add some tags to the role task and playbook for better control on CDP data service deployment using this framework). We will need this playbook </a:t>
            </a:r>
            <a:r>
              <a:rPr lang="en-US" sz="1400" dirty="0" err="1"/>
              <a:t>pbc_setup.yml</a:t>
            </a:r>
            <a:r>
              <a:rPr lang="en-US" sz="1400" dirty="0"/>
              <a:t> and </a:t>
            </a:r>
            <a:r>
              <a:rPr lang="en-US" sz="1400" dirty="0" err="1"/>
              <a:t>initialize_setup.yml</a:t>
            </a:r>
            <a:r>
              <a:rPr lang="en-US" sz="1400" dirty="0"/>
              <a:t>/</a:t>
            </a:r>
            <a:r>
              <a:rPr lang="en-US" sz="1400" dirty="0" err="1"/>
              <a:t>setup.yml</a:t>
            </a:r>
            <a:r>
              <a:rPr lang="en-US" sz="1400" dirty="0"/>
              <a:t> tasks from runtime role to deploy </a:t>
            </a:r>
            <a:r>
              <a:rPr lang="en-US" sz="1400" dirty="0" err="1"/>
              <a:t>cde</a:t>
            </a:r>
            <a:r>
              <a:rPr lang="en-US" sz="1400" dirty="0"/>
              <a:t> data service.</a:t>
            </a:r>
          </a:p>
          <a:p>
            <a:pPr marL="342900" indent="-342900">
              <a:buFont typeface="+mj-lt"/>
              <a:buAutoNum type="arabicPeriod"/>
            </a:pPr>
            <a:endParaRPr lang="en-US" sz="1400" dirty="0"/>
          </a:p>
          <a:p>
            <a:pPr marL="0" indent="0">
              <a:buNone/>
            </a:pPr>
            <a:endParaRPr lang="en-US" sz="1400" dirty="0"/>
          </a:p>
          <a:p>
            <a:pPr marL="0" indent="0">
              <a:buNone/>
            </a:pPr>
            <a:endParaRPr lang="en-US" sz="1400" dirty="0"/>
          </a:p>
          <a:p>
            <a:pPr marL="342900" indent="-342900">
              <a:buFont typeface="+mj-lt"/>
              <a:buAutoNum type="arabicPeriod" startAt="3"/>
            </a:pPr>
            <a:r>
              <a:rPr lang="en-US" sz="1400" dirty="0"/>
              <a:t>Update the </a:t>
            </a:r>
            <a:r>
              <a:rPr lang="en-US" sz="1400" dirty="0" err="1"/>
              <a:t>bashrc</a:t>
            </a:r>
            <a:r>
              <a:rPr lang="en-US" sz="1400" dirty="0"/>
              <a:t> to add the </a:t>
            </a:r>
            <a:r>
              <a:rPr lang="en-US" sz="1400" dirty="0" err="1"/>
              <a:t>aws</a:t>
            </a:r>
            <a:r>
              <a:rPr lang="en-US" sz="1400" dirty="0"/>
              <a:t> and </a:t>
            </a:r>
            <a:r>
              <a:rPr lang="en-US" sz="1400" dirty="0" err="1"/>
              <a:t>cdp</a:t>
            </a:r>
            <a:r>
              <a:rPr lang="en-US" sz="1400" dirty="0"/>
              <a:t> profile to be used by ansible-navigator for deploying ds</a:t>
            </a:r>
          </a:p>
          <a:p>
            <a:pPr marL="342900" indent="-342900">
              <a:buFont typeface="+mj-lt"/>
              <a:buAutoNum type="arabicPeriod" startAt="3"/>
            </a:pPr>
            <a:endParaRPr lang="en-US" sz="1400" dirty="0"/>
          </a:p>
          <a:p>
            <a:pPr marL="342900" indent="-342900">
              <a:buFont typeface="+mj-lt"/>
              <a:buAutoNum type="arabicPeriod" startAt="3"/>
            </a:pPr>
            <a:endParaRPr lang="en-US" sz="1400" dirty="0"/>
          </a:p>
        </p:txBody>
      </p:sp>
      <p:pic>
        <p:nvPicPr>
          <p:cNvPr id="4098" name="Picture 1">
            <a:extLst>
              <a:ext uri="{FF2B5EF4-FFF2-40B4-BE49-F238E27FC236}">
                <a16:creationId xmlns:a16="http://schemas.microsoft.com/office/drawing/2014/main" id="{CF70D50E-6DC0-007F-D4A4-6AB1F8DCEE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2">
            <a:extLst>
              <a:ext uri="{FF2B5EF4-FFF2-40B4-BE49-F238E27FC236}">
                <a16:creationId xmlns:a16="http://schemas.microsoft.com/office/drawing/2014/main" id="{CB7B44E7-6418-1B93-2325-7522B27024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3">
            <a:extLst>
              <a:ext uri="{FF2B5EF4-FFF2-40B4-BE49-F238E27FC236}">
                <a16:creationId xmlns:a16="http://schemas.microsoft.com/office/drawing/2014/main" id="{AF06DD7B-393B-6A06-FFBC-A2CF0AB114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4">
            <a:extLst>
              <a:ext uri="{FF2B5EF4-FFF2-40B4-BE49-F238E27FC236}">
                <a16:creationId xmlns:a16="http://schemas.microsoft.com/office/drawing/2014/main" id="{443626FB-FFD3-1E5C-EFDD-38FF9019E7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7">
            <a:extLst>
              <a:ext uri="{FF2B5EF4-FFF2-40B4-BE49-F238E27FC236}">
                <a16:creationId xmlns:a16="http://schemas.microsoft.com/office/drawing/2014/main" id="{FA43E154-E46F-BEB2-E586-AE8EFF9836A0}"/>
              </a:ext>
            </a:extLst>
          </p:cNvPr>
          <p:cNvGraphicFramePr>
            <a:graphicFrameLocks noGrp="1"/>
          </p:cNvGraphicFramePr>
          <p:nvPr>
            <p:extLst>
              <p:ext uri="{D42A27DB-BD31-4B8C-83A1-F6EECF244321}">
                <p14:modId xmlns:p14="http://schemas.microsoft.com/office/powerpoint/2010/main" val="2634286307"/>
              </p:ext>
            </p:extLst>
          </p:nvPr>
        </p:nvGraphicFramePr>
        <p:xfrm>
          <a:off x="1152724" y="1563624"/>
          <a:ext cx="7214762" cy="280412"/>
        </p:xfrm>
        <a:graphic>
          <a:graphicData uri="http://schemas.openxmlformats.org/drawingml/2006/table">
            <a:tbl>
              <a:tblPr firstRow="1" bandRow="1">
                <a:tableStyleId>{073A0DAA-6AF3-43AB-8588-CEC1D06C72B9}</a:tableStyleId>
              </a:tblPr>
              <a:tblGrid>
                <a:gridCol w="7214762">
                  <a:extLst>
                    <a:ext uri="{9D8B030D-6E8A-4147-A177-3AD203B41FA5}">
                      <a16:colId xmlns:a16="http://schemas.microsoft.com/office/drawing/2014/main" val="2405337285"/>
                    </a:ext>
                  </a:extLst>
                </a:gridCol>
              </a:tblGrid>
              <a:tr h="280412">
                <a:tc>
                  <a:txBody>
                    <a:bodyPr/>
                    <a:lstStyle/>
                    <a:p>
                      <a:pPr marL="267462" lvl="1" indent="-171450">
                        <a:buFont typeface="Wingdings" panose="05000000000000000000" pitchFamily="2" charset="2"/>
                        <a:buChar char="Ø"/>
                      </a:pPr>
                      <a:r>
                        <a:rPr lang="en-US" sz="1000" b="0" dirty="0">
                          <a:latin typeface="Cascadia Code" panose="020B0509020204030204" pitchFamily="49" charset="0"/>
                        </a:rPr>
                        <a:t>git clone https://github.com/cloudera-labs/cloudera-deploy.git</a:t>
                      </a:r>
                    </a:p>
                  </a:txBody>
                  <a:tcPr/>
                </a:tc>
                <a:extLst>
                  <a:ext uri="{0D108BD9-81ED-4DB2-BD59-A6C34878D82A}">
                    <a16:rowId xmlns:a16="http://schemas.microsoft.com/office/drawing/2014/main" val="3428290709"/>
                  </a:ext>
                </a:extLst>
              </a:tr>
            </a:tbl>
          </a:graphicData>
        </a:graphic>
      </p:graphicFrame>
      <p:graphicFrame>
        <p:nvGraphicFramePr>
          <p:cNvPr id="2" name="Table 1">
            <a:extLst>
              <a:ext uri="{FF2B5EF4-FFF2-40B4-BE49-F238E27FC236}">
                <a16:creationId xmlns:a16="http://schemas.microsoft.com/office/drawing/2014/main" id="{78BB04CD-5C77-EDB3-A29F-B1C4862D57DE}"/>
              </a:ext>
            </a:extLst>
          </p:cNvPr>
          <p:cNvGraphicFramePr>
            <a:graphicFrameLocks noGrp="1"/>
          </p:cNvGraphicFramePr>
          <p:nvPr>
            <p:extLst>
              <p:ext uri="{D42A27DB-BD31-4B8C-83A1-F6EECF244321}">
                <p14:modId xmlns:p14="http://schemas.microsoft.com/office/powerpoint/2010/main" val="3078591511"/>
              </p:ext>
            </p:extLst>
          </p:nvPr>
        </p:nvGraphicFramePr>
        <p:xfrm>
          <a:off x="1152724" y="2708832"/>
          <a:ext cx="7223180" cy="1005840"/>
        </p:xfrm>
        <a:graphic>
          <a:graphicData uri="http://schemas.openxmlformats.org/drawingml/2006/table">
            <a:tbl>
              <a:tblPr firstRow="1" bandRow="1">
                <a:tableStyleId>{073A0DAA-6AF3-43AB-8588-CEC1D06C72B9}</a:tableStyleId>
              </a:tblPr>
              <a:tblGrid>
                <a:gridCol w="7223180">
                  <a:extLst>
                    <a:ext uri="{9D8B030D-6E8A-4147-A177-3AD203B41FA5}">
                      <a16:colId xmlns:a16="http://schemas.microsoft.com/office/drawing/2014/main" val="2405337285"/>
                    </a:ext>
                  </a:extLst>
                </a:gridCol>
              </a:tblGrid>
              <a:tr h="280412">
                <a:tc>
                  <a:txBody>
                    <a:bodyPr/>
                    <a:lstStyle/>
                    <a:p>
                      <a:pPr marL="267462" lvl="1" indent="-171450">
                        <a:buFont typeface="Wingdings" panose="05000000000000000000" pitchFamily="2" charset="2"/>
                        <a:buChar char="Ø"/>
                      </a:pPr>
                      <a:r>
                        <a:rPr lang="en-US" sz="1000" b="0" dirty="0">
                          <a:latin typeface="Cascadia Code" panose="020B0509020204030204" pitchFamily="49" charset="0"/>
                        </a:rPr>
                        <a:t>git clone https://github.com/cloudera-labs/cloudera.exe.git</a:t>
                      </a:r>
                    </a:p>
                    <a:p>
                      <a:pPr marL="96012" lvl="1" indent="0">
                        <a:buFont typeface="Wingdings" panose="05000000000000000000" pitchFamily="2" charset="2"/>
                        <a:buNone/>
                      </a:pPr>
                      <a:endParaRPr lang="en-US" sz="1000" b="0" dirty="0">
                        <a:latin typeface="Cascadia Code" panose="020B0509020204030204" pitchFamily="49" charset="0"/>
                      </a:endParaRPr>
                    </a:p>
                    <a:p>
                      <a:pPr marL="267462" lvl="1" indent="-171450">
                        <a:buFont typeface="Wingdings" panose="05000000000000000000" pitchFamily="2" charset="2"/>
                        <a:buChar char="Ø"/>
                      </a:pPr>
                      <a:r>
                        <a:rPr lang="en-US" sz="1000" b="0" dirty="0">
                          <a:latin typeface="Cascadia Code" panose="020B0509020204030204" pitchFamily="49" charset="0"/>
                        </a:rPr>
                        <a:t>cp ~/cloudera.exe/playbooks/</a:t>
                      </a:r>
                      <a:r>
                        <a:rPr lang="en-US" sz="1000" b="0" dirty="0" err="1">
                          <a:latin typeface="Cascadia Code" panose="020B0509020204030204" pitchFamily="49" charset="0"/>
                        </a:rPr>
                        <a:t>pbc_setup.yml</a:t>
                      </a:r>
                      <a:r>
                        <a:rPr lang="en-US" sz="1000" b="0" dirty="0">
                          <a:latin typeface="Cascadia Code" panose="020B0509020204030204" pitchFamily="49" charset="0"/>
                        </a:rPr>
                        <a:t> ~/</a:t>
                      </a:r>
                      <a:r>
                        <a:rPr lang="en-US" sz="1000" b="0" dirty="0" err="1">
                          <a:latin typeface="Cascadia Code" panose="020B0509020204030204" pitchFamily="49" charset="0"/>
                        </a:rPr>
                        <a:t>cloudera</a:t>
                      </a:r>
                      <a:r>
                        <a:rPr lang="en-US" sz="1000" b="0" dirty="0">
                          <a:latin typeface="Cascadia Code" panose="020B0509020204030204" pitchFamily="49" charset="0"/>
                        </a:rPr>
                        <a:t>-deploy/public-cloud/</a:t>
                      </a:r>
                      <a:r>
                        <a:rPr lang="en-US" sz="1000" b="0" dirty="0" err="1">
                          <a:latin typeface="Cascadia Code" panose="020B0509020204030204" pitchFamily="49" charset="0"/>
                        </a:rPr>
                        <a:t>aws</a:t>
                      </a:r>
                      <a:r>
                        <a:rPr lang="en-US" sz="1000" b="0" dirty="0">
                          <a:latin typeface="Cascadia Code" panose="020B0509020204030204" pitchFamily="49" charset="0"/>
                        </a:rPr>
                        <a:t>/</a:t>
                      </a:r>
                      <a:r>
                        <a:rPr lang="en-US" sz="1000" b="0" dirty="0" err="1">
                          <a:latin typeface="Cascadia Code" panose="020B0509020204030204" pitchFamily="49" charset="0"/>
                        </a:rPr>
                        <a:t>cde</a:t>
                      </a:r>
                      <a:r>
                        <a:rPr lang="en-US" sz="1000" b="0" dirty="0">
                          <a:latin typeface="Cascadia Code" panose="020B0509020204030204" pitchFamily="49" charset="0"/>
                        </a:rPr>
                        <a:t>/</a:t>
                      </a:r>
                    </a:p>
                    <a:p>
                      <a:pPr marL="267462" lvl="1" indent="-171450">
                        <a:buFont typeface="Wingdings" panose="05000000000000000000" pitchFamily="2" charset="2"/>
                        <a:buChar char="Ø"/>
                      </a:pPr>
                      <a:r>
                        <a:rPr lang="en-US" sz="1000" b="0" dirty="0" err="1">
                          <a:latin typeface="Cascadia Code" panose="020B0509020204030204" pitchFamily="49" charset="0"/>
                        </a:rPr>
                        <a:t>mkdir</a:t>
                      </a:r>
                      <a:r>
                        <a:rPr lang="en-US" sz="1000" b="0" dirty="0">
                          <a:latin typeface="Cascadia Code" panose="020B0509020204030204" pitchFamily="49" charset="0"/>
                        </a:rPr>
                        <a:t> -p ~/</a:t>
                      </a:r>
                      <a:r>
                        <a:rPr lang="en-US" sz="1000" b="0" dirty="0" err="1">
                          <a:latin typeface="Cascadia Code" panose="020B0509020204030204" pitchFamily="49" charset="0"/>
                        </a:rPr>
                        <a:t>cloudera</a:t>
                      </a:r>
                      <a:r>
                        <a:rPr lang="en-US" sz="1000" b="0" dirty="0">
                          <a:latin typeface="Cascadia Code" panose="020B0509020204030204" pitchFamily="49" charset="0"/>
                        </a:rPr>
                        <a:t>-deploy/public-cloud/</a:t>
                      </a:r>
                      <a:r>
                        <a:rPr lang="en-US" sz="1000" b="0" dirty="0" err="1">
                          <a:latin typeface="Cascadia Code" panose="020B0509020204030204" pitchFamily="49" charset="0"/>
                        </a:rPr>
                        <a:t>aws</a:t>
                      </a:r>
                      <a:r>
                        <a:rPr lang="en-US" sz="1000" b="0" dirty="0">
                          <a:latin typeface="Cascadia Code" panose="020B0509020204030204" pitchFamily="49" charset="0"/>
                        </a:rPr>
                        <a:t>/</a:t>
                      </a:r>
                      <a:r>
                        <a:rPr lang="en-US" sz="1000" b="0" dirty="0" err="1">
                          <a:latin typeface="Cascadia Code" panose="020B0509020204030204" pitchFamily="49" charset="0"/>
                        </a:rPr>
                        <a:t>cde</a:t>
                      </a:r>
                      <a:r>
                        <a:rPr lang="en-US" sz="1000" b="0" dirty="0">
                          <a:latin typeface="Cascadia Code" panose="020B0509020204030204" pitchFamily="49" charset="0"/>
                        </a:rPr>
                        <a:t>/roles/</a:t>
                      </a:r>
                    </a:p>
                    <a:p>
                      <a:pPr marL="267462" lvl="1" indent="-171450">
                        <a:buFont typeface="Wingdings" panose="05000000000000000000" pitchFamily="2" charset="2"/>
                        <a:buChar char="Ø"/>
                      </a:pPr>
                      <a:r>
                        <a:rPr lang="en-US" sz="1000" b="0" dirty="0">
                          <a:latin typeface="Cascadia Code" panose="020B0509020204030204" pitchFamily="49" charset="0"/>
                        </a:rPr>
                        <a:t>cp -r ~/cloudera.exe/roles/runtime ~/</a:t>
                      </a:r>
                      <a:r>
                        <a:rPr lang="en-US" sz="1000" b="0" dirty="0" err="1">
                          <a:latin typeface="Cascadia Code" panose="020B0509020204030204" pitchFamily="49" charset="0"/>
                        </a:rPr>
                        <a:t>cloudera</a:t>
                      </a:r>
                      <a:r>
                        <a:rPr lang="en-US" sz="1000" b="0" dirty="0">
                          <a:latin typeface="Cascadia Code" panose="020B0509020204030204" pitchFamily="49" charset="0"/>
                        </a:rPr>
                        <a:t>-deploy/public-cloud/</a:t>
                      </a:r>
                      <a:r>
                        <a:rPr lang="en-US" sz="1000" b="0" dirty="0" err="1">
                          <a:latin typeface="Cascadia Code" panose="020B0509020204030204" pitchFamily="49" charset="0"/>
                        </a:rPr>
                        <a:t>aws</a:t>
                      </a:r>
                      <a:r>
                        <a:rPr lang="en-US" sz="1000" b="0" dirty="0">
                          <a:latin typeface="Cascadia Code" panose="020B0509020204030204" pitchFamily="49" charset="0"/>
                        </a:rPr>
                        <a:t>/</a:t>
                      </a:r>
                      <a:r>
                        <a:rPr lang="en-US" sz="1000" b="0" dirty="0" err="1">
                          <a:latin typeface="Cascadia Code" panose="020B0509020204030204" pitchFamily="49" charset="0"/>
                        </a:rPr>
                        <a:t>cde</a:t>
                      </a:r>
                      <a:r>
                        <a:rPr lang="en-US" sz="1000" b="0" dirty="0">
                          <a:latin typeface="Cascadia Code" panose="020B0509020204030204" pitchFamily="49" charset="0"/>
                        </a:rPr>
                        <a:t>/roles/</a:t>
                      </a:r>
                    </a:p>
                    <a:p>
                      <a:pPr marL="267462" lvl="1" indent="-171450">
                        <a:buFont typeface="Wingdings" panose="05000000000000000000" pitchFamily="2" charset="2"/>
                        <a:buChar char="Ø"/>
                      </a:pPr>
                      <a:r>
                        <a:rPr lang="en-US" sz="1000" b="0" dirty="0">
                          <a:latin typeface="Cascadia Code" panose="020B0509020204030204" pitchFamily="49" charset="0"/>
                        </a:rPr>
                        <a:t>cd </a:t>
                      </a:r>
                      <a:r>
                        <a:rPr lang="en-US" sz="1000" b="0" dirty="0" err="1">
                          <a:latin typeface="Cascadia Code" panose="020B0509020204030204" pitchFamily="49" charset="0"/>
                        </a:rPr>
                        <a:t>cloudera</a:t>
                      </a:r>
                      <a:r>
                        <a:rPr lang="en-US" sz="1000" b="0" dirty="0">
                          <a:latin typeface="Cascadia Code" panose="020B0509020204030204" pitchFamily="49" charset="0"/>
                        </a:rPr>
                        <a:t>-deploy/public-cloud/</a:t>
                      </a:r>
                      <a:r>
                        <a:rPr lang="en-US" sz="1000" b="0" dirty="0" err="1">
                          <a:latin typeface="Cascadia Code" panose="020B0509020204030204" pitchFamily="49" charset="0"/>
                        </a:rPr>
                        <a:t>aws</a:t>
                      </a:r>
                      <a:r>
                        <a:rPr lang="en-US" sz="1000" b="0" dirty="0">
                          <a:latin typeface="Cascadia Code" panose="020B0509020204030204" pitchFamily="49" charset="0"/>
                        </a:rPr>
                        <a:t>/</a:t>
                      </a:r>
                      <a:r>
                        <a:rPr lang="en-US" sz="1000" b="0" dirty="0" err="1">
                          <a:latin typeface="Cascadia Code" panose="020B0509020204030204" pitchFamily="49" charset="0"/>
                        </a:rPr>
                        <a:t>cde</a:t>
                      </a:r>
                      <a:r>
                        <a:rPr lang="en-US" sz="1000" b="0" dirty="0">
                          <a:latin typeface="Cascadia Code" panose="020B0509020204030204" pitchFamily="49" charset="0"/>
                        </a:rPr>
                        <a:t>/</a:t>
                      </a:r>
                    </a:p>
                  </a:txBody>
                  <a:tcPr/>
                </a:tc>
                <a:extLst>
                  <a:ext uri="{0D108BD9-81ED-4DB2-BD59-A6C34878D82A}">
                    <a16:rowId xmlns:a16="http://schemas.microsoft.com/office/drawing/2014/main" val="3428290709"/>
                  </a:ext>
                </a:extLst>
              </a:tr>
            </a:tbl>
          </a:graphicData>
        </a:graphic>
      </p:graphicFrame>
      <p:graphicFrame>
        <p:nvGraphicFramePr>
          <p:cNvPr id="6" name="Table 5">
            <a:extLst>
              <a:ext uri="{FF2B5EF4-FFF2-40B4-BE49-F238E27FC236}">
                <a16:creationId xmlns:a16="http://schemas.microsoft.com/office/drawing/2014/main" id="{24C45C79-49EE-29F9-0DD2-27480AE0E96A}"/>
              </a:ext>
            </a:extLst>
          </p:cNvPr>
          <p:cNvGraphicFramePr>
            <a:graphicFrameLocks noGrp="1"/>
          </p:cNvGraphicFramePr>
          <p:nvPr>
            <p:extLst>
              <p:ext uri="{D42A27DB-BD31-4B8C-83A1-F6EECF244321}">
                <p14:modId xmlns:p14="http://schemas.microsoft.com/office/powerpoint/2010/main" val="3681939510"/>
              </p:ext>
            </p:extLst>
          </p:nvPr>
        </p:nvGraphicFramePr>
        <p:xfrm>
          <a:off x="1152724" y="4030828"/>
          <a:ext cx="7214762" cy="548640"/>
        </p:xfrm>
        <a:graphic>
          <a:graphicData uri="http://schemas.openxmlformats.org/drawingml/2006/table">
            <a:tbl>
              <a:tblPr firstRow="1" bandRow="1">
                <a:tableStyleId>{073A0DAA-6AF3-43AB-8588-CEC1D06C72B9}</a:tableStyleId>
              </a:tblPr>
              <a:tblGrid>
                <a:gridCol w="7214762">
                  <a:extLst>
                    <a:ext uri="{9D8B030D-6E8A-4147-A177-3AD203B41FA5}">
                      <a16:colId xmlns:a16="http://schemas.microsoft.com/office/drawing/2014/main" val="2405337285"/>
                    </a:ext>
                  </a:extLst>
                </a:gridCol>
              </a:tblGrid>
              <a:tr h="280412">
                <a:tc>
                  <a:txBody>
                    <a:bodyPr/>
                    <a:lstStyle/>
                    <a:p>
                      <a:pPr marL="267462" lvl="1" indent="-171450">
                        <a:buFont typeface="Wingdings" panose="05000000000000000000" pitchFamily="2" charset="2"/>
                        <a:buChar char="Ø"/>
                      </a:pPr>
                      <a:r>
                        <a:rPr lang="en-US" sz="1000" b="0" dirty="0">
                          <a:latin typeface="Cascadia Code" panose="020B0509020204030204" pitchFamily="49" charset="0"/>
                        </a:rPr>
                        <a:t>cat ~/.</a:t>
                      </a:r>
                      <a:r>
                        <a:rPr lang="en-US" sz="1000" b="0" dirty="0" err="1">
                          <a:latin typeface="Cascadia Code" panose="020B0509020204030204" pitchFamily="49" charset="0"/>
                        </a:rPr>
                        <a:t>bashrc</a:t>
                      </a:r>
                      <a:r>
                        <a:rPr lang="en-US" sz="1000" b="0" dirty="0">
                          <a:latin typeface="Cascadia Code" panose="020B0509020204030204" pitchFamily="49" charset="0"/>
                        </a:rPr>
                        <a:t> | tail -2</a:t>
                      </a:r>
                    </a:p>
                    <a:p>
                      <a:pPr marL="268288" lvl="1" indent="0">
                        <a:buFont typeface="Wingdings" panose="05000000000000000000" pitchFamily="2" charset="2"/>
                        <a:buNone/>
                      </a:pPr>
                      <a:r>
                        <a:rPr lang="en-US" sz="1000" b="0" dirty="0">
                          <a:latin typeface="Cascadia Code" panose="020B0509020204030204" pitchFamily="49" charset="0"/>
                        </a:rPr>
                        <a:t>export AWS_PROFILE=default</a:t>
                      </a:r>
                    </a:p>
                    <a:p>
                      <a:pPr marL="268288" lvl="1" indent="0">
                        <a:buFont typeface="Wingdings" panose="05000000000000000000" pitchFamily="2" charset="2"/>
                        <a:buNone/>
                      </a:pPr>
                      <a:r>
                        <a:rPr lang="en-US" sz="1000" b="0" dirty="0">
                          <a:latin typeface="Cascadia Code" panose="020B0509020204030204" pitchFamily="49" charset="0"/>
                        </a:rPr>
                        <a:t>export CDP_PROFILE=default</a:t>
                      </a:r>
                    </a:p>
                  </a:txBody>
                  <a:tcPr/>
                </a:tc>
                <a:extLst>
                  <a:ext uri="{0D108BD9-81ED-4DB2-BD59-A6C34878D82A}">
                    <a16:rowId xmlns:a16="http://schemas.microsoft.com/office/drawing/2014/main" val="3428290709"/>
                  </a:ext>
                </a:extLst>
              </a:tr>
            </a:tbl>
          </a:graphicData>
        </a:graphic>
      </p:graphicFrame>
    </p:spTree>
    <p:extLst>
      <p:ext uri="{BB962C8B-B14F-4D97-AF65-F5344CB8AC3E}">
        <p14:creationId xmlns:p14="http://schemas.microsoft.com/office/powerpoint/2010/main" val="3842454350"/>
      </p:ext>
    </p:extLst>
  </p:cSld>
  <p:clrMapOvr>
    <a:masterClrMapping/>
  </p:clrMapOvr>
  <p:transition spd="med">
    <p:pull/>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8096" y="438912"/>
            <a:ext cx="7599390" cy="1124712"/>
          </a:xfrm>
        </p:spPr>
        <p:txBody>
          <a:bodyPr>
            <a:normAutofit/>
          </a:bodyPr>
          <a:lstStyle/>
          <a:p>
            <a:pPr marL="0" indent="0">
              <a:buNone/>
            </a:pPr>
            <a:r>
              <a:rPr lang="en-US" sz="3300" dirty="0"/>
              <a:t>Deploy Cloudera data service (</a:t>
            </a:r>
            <a:r>
              <a:rPr lang="en-US" sz="3300" dirty="0" err="1"/>
              <a:t>cde</a:t>
            </a:r>
            <a:r>
              <a:rPr lang="en-US" sz="3300" dirty="0"/>
              <a:t>)    – </a:t>
            </a:r>
            <a:r>
              <a:rPr lang="en-US" sz="2400" dirty="0">
                <a:solidFill>
                  <a:schemeClr val="bg2">
                    <a:lumMod val="50000"/>
                  </a:schemeClr>
                </a:solidFill>
              </a:rPr>
              <a:t>Using ansible </a:t>
            </a:r>
          </a:p>
        </p:txBody>
      </p:sp>
      <p:sp>
        <p:nvSpPr>
          <p:cNvPr id="5" name="Content Placeholder 4"/>
          <p:cNvSpPr>
            <a:spLocks noGrp="1"/>
          </p:cNvSpPr>
          <p:nvPr>
            <p:ph idx="1"/>
          </p:nvPr>
        </p:nvSpPr>
        <p:spPr>
          <a:xfrm>
            <a:off x="768096" y="1306287"/>
            <a:ext cx="7613904" cy="3425734"/>
          </a:xfrm>
        </p:spPr>
        <p:txBody>
          <a:bodyPr>
            <a:noAutofit/>
          </a:bodyPr>
          <a:lstStyle/>
          <a:p>
            <a:pPr marL="342900" indent="-342900">
              <a:buFont typeface="+mj-lt"/>
              <a:buAutoNum type="arabicPeriod" startAt="4"/>
            </a:pPr>
            <a:r>
              <a:rPr lang="en-US" sz="1400" dirty="0"/>
              <a:t>Update the ansible-</a:t>
            </a:r>
            <a:r>
              <a:rPr lang="en-US" sz="1400" dirty="0" err="1"/>
              <a:t>navigator.yml</a:t>
            </a:r>
            <a:r>
              <a:rPr lang="en-US" sz="1400" dirty="0"/>
              <a:t> file (was facing some issue in mounting .</a:t>
            </a:r>
            <a:r>
              <a:rPr lang="en-US" sz="1400" dirty="0" err="1"/>
              <a:t>aws</a:t>
            </a:r>
            <a:r>
              <a:rPr lang="en-US" sz="1400" dirty="0"/>
              <a:t> and .</a:t>
            </a:r>
            <a:r>
              <a:rPr lang="en-US" sz="1400" dirty="0" err="1"/>
              <a:t>cdp</a:t>
            </a:r>
            <a:r>
              <a:rPr lang="en-US" sz="1400" dirty="0"/>
              <a:t> inside the container, so used a workaround.</a:t>
            </a:r>
          </a:p>
          <a:p>
            <a:pPr marL="342900" indent="-342900">
              <a:buFont typeface="+mj-lt"/>
              <a:buAutoNum type="arabicPeriod" startAt="4"/>
            </a:pPr>
            <a:endParaRPr lang="en-US" sz="1400" dirty="0"/>
          </a:p>
          <a:p>
            <a:pPr marL="342900" indent="-342900">
              <a:buFont typeface="+mj-lt"/>
              <a:buAutoNum type="arabicPeriod" startAt="4"/>
            </a:pPr>
            <a:endParaRPr lang="en-US" sz="1400" dirty="0"/>
          </a:p>
          <a:p>
            <a:pPr marL="342900" indent="-342900">
              <a:buFont typeface="+mj-lt"/>
              <a:buAutoNum type="arabicPeriod" startAt="4"/>
            </a:pPr>
            <a:endParaRPr lang="en-US" sz="1400" dirty="0"/>
          </a:p>
          <a:p>
            <a:pPr marL="342900" indent="-342900">
              <a:buFont typeface="+mj-lt"/>
              <a:buAutoNum type="arabicPeriod" startAt="4"/>
            </a:pPr>
            <a:endParaRPr lang="en-US" sz="1400" dirty="0"/>
          </a:p>
          <a:p>
            <a:pPr marL="342900" indent="-342900">
              <a:buFont typeface="+mj-lt"/>
              <a:buAutoNum type="arabicPeriod" startAt="4"/>
            </a:pPr>
            <a:endParaRPr lang="en-US" sz="1400" dirty="0"/>
          </a:p>
          <a:p>
            <a:pPr marL="342900" indent="-342900">
              <a:buFont typeface="+mj-lt"/>
              <a:buAutoNum type="arabicPeriod" startAt="4"/>
            </a:pPr>
            <a:endParaRPr lang="en-US" sz="1400" dirty="0"/>
          </a:p>
          <a:p>
            <a:pPr marL="342900" indent="-342900">
              <a:buFont typeface="+mj-lt"/>
              <a:buAutoNum type="arabicPeriod" startAt="4"/>
            </a:pPr>
            <a:r>
              <a:rPr lang="en-US" sz="1400" dirty="0"/>
              <a:t>Use the below command </a:t>
            </a:r>
            <a:r>
              <a:rPr lang="en-US" sz="1400" dirty="0" err="1"/>
              <a:t>sto</a:t>
            </a:r>
            <a:r>
              <a:rPr lang="en-US" sz="1400" dirty="0"/>
              <a:t> test if </a:t>
            </a:r>
            <a:r>
              <a:rPr lang="en-US" sz="1400" dirty="0" err="1"/>
              <a:t>cdpcli</a:t>
            </a:r>
            <a:r>
              <a:rPr lang="en-US" sz="1400" dirty="0"/>
              <a:t> and </a:t>
            </a:r>
            <a:r>
              <a:rPr lang="en-US" sz="1400" dirty="0" err="1"/>
              <a:t>awscli</a:t>
            </a:r>
            <a:r>
              <a:rPr lang="en-US" sz="1400" dirty="0"/>
              <a:t> commands are </a:t>
            </a:r>
            <a:r>
              <a:rPr lang="en-US" sz="1400" dirty="0" err="1"/>
              <a:t>accesible</a:t>
            </a:r>
            <a:r>
              <a:rPr lang="en-US" sz="1400" dirty="0"/>
              <a:t> for ansible-</a:t>
            </a:r>
            <a:r>
              <a:rPr lang="en-US" sz="1400" dirty="0" err="1"/>
              <a:t>navigatror</a:t>
            </a:r>
            <a:r>
              <a:rPr lang="en-US" sz="1400" dirty="0"/>
              <a:t> inside from container</a:t>
            </a:r>
          </a:p>
          <a:p>
            <a:pPr marL="342900" indent="-342900">
              <a:buFont typeface="+mj-lt"/>
              <a:buAutoNum type="arabicPeriod" startAt="3"/>
            </a:pPr>
            <a:endParaRPr lang="en-US" sz="1400" dirty="0"/>
          </a:p>
        </p:txBody>
      </p:sp>
      <p:pic>
        <p:nvPicPr>
          <p:cNvPr id="4098" name="Picture 1">
            <a:extLst>
              <a:ext uri="{FF2B5EF4-FFF2-40B4-BE49-F238E27FC236}">
                <a16:creationId xmlns:a16="http://schemas.microsoft.com/office/drawing/2014/main" id="{CF70D50E-6DC0-007F-D4A4-6AB1F8DCEE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2">
            <a:extLst>
              <a:ext uri="{FF2B5EF4-FFF2-40B4-BE49-F238E27FC236}">
                <a16:creationId xmlns:a16="http://schemas.microsoft.com/office/drawing/2014/main" id="{CB7B44E7-6418-1B93-2325-7522B27024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3">
            <a:extLst>
              <a:ext uri="{FF2B5EF4-FFF2-40B4-BE49-F238E27FC236}">
                <a16:creationId xmlns:a16="http://schemas.microsoft.com/office/drawing/2014/main" id="{AF06DD7B-393B-6A06-FFBC-A2CF0AB114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4">
            <a:extLst>
              <a:ext uri="{FF2B5EF4-FFF2-40B4-BE49-F238E27FC236}">
                <a16:creationId xmlns:a16="http://schemas.microsoft.com/office/drawing/2014/main" id="{443626FB-FFD3-1E5C-EFDD-38FF9019E7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7">
            <a:extLst>
              <a:ext uri="{FF2B5EF4-FFF2-40B4-BE49-F238E27FC236}">
                <a16:creationId xmlns:a16="http://schemas.microsoft.com/office/drawing/2014/main" id="{FA43E154-E46F-BEB2-E586-AE8EFF9836A0}"/>
              </a:ext>
            </a:extLst>
          </p:cNvPr>
          <p:cNvGraphicFramePr>
            <a:graphicFrameLocks noGrp="1"/>
          </p:cNvGraphicFramePr>
          <p:nvPr>
            <p:extLst>
              <p:ext uri="{D42A27DB-BD31-4B8C-83A1-F6EECF244321}">
                <p14:modId xmlns:p14="http://schemas.microsoft.com/office/powerpoint/2010/main" val="3501310622"/>
              </p:ext>
            </p:extLst>
          </p:nvPr>
        </p:nvGraphicFramePr>
        <p:xfrm>
          <a:off x="1152724" y="1791886"/>
          <a:ext cx="7214762" cy="1905000"/>
        </p:xfrm>
        <a:graphic>
          <a:graphicData uri="http://schemas.openxmlformats.org/drawingml/2006/table">
            <a:tbl>
              <a:tblPr firstRow="1" bandRow="1">
                <a:tableStyleId>{073A0DAA-6AF3-43AB-8588-CEC1D06C72B9}</a:tableStyleId>
              </a:tblPr>
              <a:tblGrid>
                <a:gridCol w="7214762">
                  <a:extLst>
                    <a:ext uri="{9D8B030D-6E8A-4147-A177-3AD203B41FA5}">
                      <a16:colId xmlns:a16="http://schemas.microsoft.com/office/drawing/2014/main" val="2405337285"/>
                    </a:ext>
                  </a:extLst>
                </a:gridCol>
              </a:tblGrid>
              <a:tr h="1787991">
                <a:tc>
                  <a:txBody>
                    <a:bodyPr/>
                    <a:lstStyle/>
                    <a:p>
                      <a:pPr marL="267462" lvl="1" indent="-171450">
                        <a:buFont typeface="Wingdings" panose="05000000000000000000" pitchFamily="2" charset="2"/>
                        <a:buChar char="Ø"/>
                      </a:pPr>
                      <a:r>
                        <a:rPr lang="en-US" sz="900" b="0" dirty="0">
                          <a:latin typeface="Cascadia Code" panose="020B0509020204030204" pitchFamily="49" charset="0"/>
                        </a:rPr>
                        <a:t>vi ansible-</a:t>
                      </a:r>
                      <a:r>
                        <a:rPr lang="en-US" sz="900" b="0" dirty="0" err="1">
                          <a:latin typeface="Cascadia Code" panose="020B0509020204030204" pitchFamily="49" charset="0"/>
                        </a:rPr>
                        <a:t>navigator.yml</a:t>
                      </a:r>
                      <a:r>
                        <a:rPr lang="en-US" sz="900" b="0" dirty="0">
                          <a:latin typeface="Cascadia Code" panose="020B0509020204030204" pitchFamily="49" charset="0"/>
                        </a:rPr>
                        <a:t> </a:t>
                      </a:r>
                    </a:p>
                    <a:p>
                      <a:pPr marL="268288" lvl="1" indent="0">
                        <a:buFont typeface="Wingdings" panose="05000000000000000000" pitchFamily="2" charset="2"/>
                        <a:buNone/>
                      </a:pPr>
                      <a:r>
                        <a:rPr lang="en-US" sz="1000" b="0" dirty="0">
                          <a:solidFill>
                            <a:schemeClr val="bg2">
                              <a:lumMod val="75000"/>
                            </a:schemeClr>
                          </a:solidFill>
                          <a:latin typeface="Cascadia Code" panose="020B0509020204030204" pitchFamily="49" charset="0"/>
                        </a:rPr>
                        <a:t>. . . </a:t>
                      </a:r>
                    </a:p>
                    <a:p>
                      <a:pPr marL="268288" lvl="1" indent="0">
                        <a:buFont typeface="Wingdings" panose="05000000000000000000" pitchFamily="2" charset="2"/>
                        <a:buNone/>
                      </a:pPr>
                      <a:r>
                        <a:rPr lang="en-US" sz="900" b="0" dirty="0">
                          <a:solidFill>
                            <a:schemeClr val="bg2">
                              <a:lumMod val="75000"/>
                            </a:schemeClr>
                          </a:solidFill>
                          <a:latin typeface="Cascadia Code" panose="020B0509020204030204" pitchFamily="49" charset="0"/>
                        </a:rPr>
                        <a:t> volume-mounts:</a:t>
                      </a:r>
                    </a:p>
                    <a:p>
                      <a:pPr marL="268288" lvl="1" indent="0">
                        <a:buFont typeface="Wingdings" panose="05000000000000000000" pitchFamily="2" charset="2"/>
                        <a:buNone/>
                      </a:pPr>
                      <a:r>
                        <a:rPr lang="en-US" sz="900" b="0" dirty="0">
                          <a:solidFill>
                            <a:schemeClr val="bg2">
                              <a:lumMod val="75000"/>
                            </a:schemeClr>
                          </a:solidFill>
                          <a:latin typeface="Cascadia Code" panose="020B0509020204030204" pitchFamily="49" charset="0"/>
                        </a:rPr>
                        <a:t>      - </a:t>
                      </a:r>
                      <a:r>
                        <a:rPr lang="en-US" sz="900" b="0" dirty="0" err="1">
                          <a:solidFill>
                            <a:schemeClr val="bg2">
                              <a:lumMod val="75000"/>
                            </a:schemeClr>
                          </a:solidFill>
                          <a:latin typeface="Cascadia Code" panose="020B0509020204030204" pitchFamily="49" charset="0"/>
                        </a:rPr>
                        <a:t>src</a:t>
                      </a:r>
                      <a:r>
                        <a:rPr lang="en-US" sz="900" b="0" dirty="0">
                          <a:solidFill>
                            <a:schemeClr val="bg2">
                              <a:lumMod val="75000"/>
                            </a:schemeClr>
                          </a:solidFill>
                          <a:latin typeface="Cascadia Code" panose="020B0509020204030204" pitchFamily="49" charset="0"/>
                        </a:rPr>
                        <a:t>: "~/.</a:t>
                      </a:r>
                      <a:r>
                        <a:rPr lang="en-US" sz="900" b="0" dirty="0" err="1">
                          <a:solidFill>
                            <a:schemeClr val="bg2">
                              <a:lumMod val="75000"/>
                            </a:schemeClr>
                          </a:solidFill>
                          <a:latin typeface="Cascadia Code" panose="020B0509020204030204" pitchFamily="49" charset="0"/>
                        </a:rPr>
                        <a:t>ssh</a:t>
                      </a:r>
                      <a:r>
                        <a:rPr lang="en-US" sz="900" b="0" dirty="0">
                          <a:solidFill>
                            <a:schemeClr val="bg2">
                              <a:lumMod val="75000"/>
                            </a:schemeClr>
                          </a:solidFill>
                          <a:latin typeface="Cascadia Code" panose="020B0509020204030204" pitchFamily="49" charset="0"/>
                        </a:rPr>
                        <a:t>"</a:t>
                      </a:r>
                    </a:p>
                    <a:p>
                      <a:pPr marL="268288" lvl="1" indent="0">
                        <a:buFont typeface="Wingdings" panose="05000000000000000000" pitchFamily="2" charset="2"/>
                        <a:buNone/>
                      </a:pPr>
                      <a:r>
                        <a:rPr lang="en-US" sz="900" b="0" dirty="0">
                          <a:solidFill>
                            <a:schemeClr val="bg2">
                              <a:lumMod val="75000"/>
                            </a:schemeClr>
                          </a:solidFill>
                          <a:latin typeface="Cascadia Code" panose="020B0509020204030204" pitchFamily="49" charset="0"/>
                        </a:rPr>
                        <a:t>        </a:t>
                      </a:r>
                      <a:r>
                        <a:rPr lang="en-US" sz="900" b="0" dirty="0" err="1">
                          <a:solidFill>
                            <a:schemeClr val="bg2">
                              <a:lumMod val="75000"/>
                            </a:schemeClr>
                          </a:solidFill>
                          <a:latin typeface="Cascadia Code" panose="020B0509020204030204" pitchFamily="49" charset="0"/>
                        </a:rPr>
                        <a:t>dest</a:t>
                      </a:r>
                      <a:r>
                        <a:rPr lang="en-US" sz="900" b="0" dirty="0">
                          <a:solidFill>
                            <a:schemeClr val="bg2">
                              <a:lumMod val="75000"/>
                            </a:schemeClr>
                          </a:solidFill>
                          <a:latin typeface="Cascadia Code" panose="020B0509020204030204" pitchFamily="49" charset="0"/>
                        </a:rPr>
                        <a:t>: "~/.</a:t>
                      </a:r>
                      <a:r>
                        <a:rPr lang="en-US" sz="900" b="0" dirty="0" err="1">
                          <a:solidFill>
                            <a:schemeClr val="bg2">
                              <a:lumMod val="75000"/>
                            </a:schemeClr>
                          </a:solidFill>
                          <a:latin typeface="Cascadia Code" panose="020B0509020204030204" pitchFamily="49" charset="0"/>
                        </a:rPr>
                        <a:t>ssh</a:t>
                      </a:r>
                      <a:r>
                        <a:rPr lang="en-US" sz="900" b="0" dirty="0">
                          <a:solidFill>
                            <a:schemeClr val="bg2">
                              <a:lumMod val="75000"/>
                            </a:schemeClr>
                          </a:solidFill>
                          <a:latin typeface="Cascadia Code" panose="020B0509020204030204" pitchFamily="49" charset="0"/>
                        </a:rPr>
                        <a:t>"</a:t>
                      </a:r>
                    </a:p>
                    <a:p>
                      <a:pPr marL="268288" lvl="1" indent="0">
                        <a:buFont typeface="Wingdings" panose="05000000000000000000" pitchFamily="2" charset="2"/>
                        <a:buNone/>
                      </a:pPr>
                      <a:r>
                        <a:rPr lang="en-US" sz="900" b="0" dirty="0">
                          <a:solidFill>
                            <a:schemeClr val="bg2">
                              <a:lumMod val="75000"/>
                            </a:schemeClr>
                          </a:solidFill>
                          <a:latin typeface="Cascadia Code" panose="020B0509020204030204" pitchFamily="49" charset="0"/>
                        </a:rPr>
                        <a:t>        options: "Z"</a:t>
                      </a:r>
                    </a:p>
                    <a:p>
                      <a:pPr marL="268288" lvl="1" indent="0">
                        <a:buFont typeface="Wingdings" panose="05000000000000000000" pitchFamily="2" charset="2"/>
                        <a:buNone/>
                      </a:pPr>
                      <a:r>
                        <a:rPr lang="en-US" sz="900" b="0" dirty="0">
                          <a:solidFill>
                            <a:schemeClr val="bg2">
                              <a:lumMod val="75000"/>
                            </a:schemeClr>
                          </a:solidFill>
                          <a:latin typeface="Cascadia Code" panose="020B0509020204030204" pitchFamily="49" charset="0"/>
                        </a:rPr>
                        <a:t>      - </a:t>
                      </a:r>
                      <a:r>
                        <a:rPr lang="en-US" sz="900" b="0" dirty="0" err="1">
                          <a:solidFill>
                            <a:schemeClr val="bg2">
                              <a:lumMod val="75000"/>
                            </a:schemeClr>
                          </a:solidFill>
                          <a:latin typeface="Cascadia Code" panose="020B0509020204030204" pitchFamily="49" charset="0"/>
                        </a:rPr>
                        <a:t>src</a:t>
                      </a:r>
                      <a:r>
                        <a:rPr lang="en-US" sz="900" b="0" dirty="0">
                          <a:solidFill>
                            <a:schemeClr val="bg2">
                              <a:lumMod val="75000"/>
                            </a:schemeClr>
                          </a:solidFill>
                          <a:latin typeface="Cascadia Code" panose="020B0509020204030204" pitchFamily="49" charset="0"/>
                        </a:rPr>
                        <a:t>: "/root/.</a:t>
                      </a:r>
                      <a:r>
                        <a:rPr lang="en-US" sz="900" b="0" dirty="0" err="1">
                          <a:solidFill>
                            <a:schemeClr val="bg2">
                              <a:lumMod val="75000"/>
                            </a:schemeClr>
                          </a:solidFill>
                          <a:latin typeface="Cascadia Code" panose="020B0509020204030204" pitchFamily="49" charset="0"/>
                        </a:rPr>
                        <a:t>cdp</a:t>
                      </a:r>
                      <a:r>
                        <a:rPr lang="en-US" sz="900" b="0" dirty="0">
                          <a:solidFill>
                            <a:schemeClr val="bg2">
                              <a:lumMod val="75000"/>
                            </a:schemeClr>
                          </a:solidFill>
                          <a:latin typeface="Cascadia Code" panose="020B0509020204030204" pitchFamily="49" charset="0"/>
                        </a:rPr>
                        <a:t>"</a:t>
                      </a:r>
                    </a:p>
                    <a:p>
                      <a:pPr marL="268288" lvl="1" indent="0">
                        <a:buFont typeface="Wingdings" panose="05000000000000000000" pitchFamily="2" charset="2"/>
                        <a:buNone/>
                      </a:pPr>
                      <a:r>
                        <a:rPr lang="en-US" sz="900" b="0" dirty="0">
                          <a:solidFill>
                            <a:schemeClr val="bg2">
                              <a:lumMod val="75000"/>
                            </a:schemeClr>
                          </a:solidFill>
                          <a:latin typeface="Cascadia Code" panose="020B0509020204030204" pitchFamily="49" charset="0"/>
                        </a:rPr>
                        <a:t>        </a:t>
                      </a:r>
                      <a:r>
                        <a:rPr lang="en-US" sz="900" b="0" dirty="0" err="1">
                          <a:solidFill>
                            <a:schemeClr val="bg2">
                              <a:lumMod val="75000"/>
                            </a:schemeClr>
                          </a:solidFill>
                          <a:latin typeface="Cascadia Code" panose="020B0509020204030204" pitchFamily="49" charset="0"/>
                        </a:rPr>
                        <a:t>dest</a:t>
                      </a:r>
                      <a:r>
                        <a:rPr lang="en-US" sz="900" b="0" dirty="0">
                          <a:solidFill>
                            <a:schemeClr val="bg2">
                              <a:lumMod val="75000"/>
                            </a:schemeClr>
                          </a:solidFill>
                          <a:latin typeface="Cascadia Code" panose="020B0509020204030204" pitchFamily="49" charset="0"/>
                        </a:rPr>
                        <a:t>: "~/.</a:t>
                      </a:r>
                      <a:r>
                        <a:rPr lang="en-US" sz="900" b="0" dirty="0" err="1">
                          <a:solidFill>
                            <a:schemeClr val="bg2">
                              <a:lumMod val="75000"/>
                            </a:schemeClr>
                          </a:solidFill>
                          <a:latin typeface="Cascadia Code" panose="020B0509020204030204" pitchFamily="49" charset="0"/>
                        </a:rPr>
                        <a:t>cdp</a:t>
                      </a:r>
                      <a:r>
                        <a:rPr lang="en-US" sz="900" b="0" dirty="0">
                          <a:solidFill>
                            <a:schemeClr val="bg2">
                              <a:lumMod val="75000"/>
                            </a:schemeClr>
                          </a:solidFill>
                          <a:latin typeface="Cascadia Code" panose="020B0509020204030204" pitchFamily="49" charset="0"/>
                        </a:rPr>
                        <a:t>"</a:t>
                      </a:r>
                    </a:p>
                    <a:p>
                      <a:pPr marL="268288" lvl="1" indent="0">
                        <a:buFont typeface="Wingdings" panose="05000000000000000000" pitchFamily="2" charset="2"/>
                        <a:buNone/>
                      </a:pPr>
                      <a:r>
                        <a:rPr lang="en-US" sz="900" b="0" dirty="0">
                          <a:solidFill>
                            <a:schemeClr val="bg2">
                              <a:lumMod val="75000"/>
                            </a:schemeClr>
                          </a:solidFill>
                          <a:latin typeface="Cascadia Code" panose="020B0509020204030204" pitchFamily="49" charset="0"/>
                        </a:rPr>
                        <a:t>        options: "Z"</a:t>
                      </a:r>
                    </a:p>
                    <a:p>
                      <a:pPr marL="268288" lvl="1" indent="0">
                        <a:buFont typeface="Wingdings" panose="05000000000000000000" pitchFamily="2" charset="2"/>
                        <a:buNone/>
                      </a:pPr>
                      <a:r>
                        <a:rPr lang="en-US" sz="900" b="0" dirty="0">
                          <a:solidFill>
                            <a:schemeClr val="bg2">
                              <a:lumMod val="75000"/>
                            </a:schemeClr>
                          </a:solidFill>
                          <a:latin typeface="Cascadia Code" panose="020B0509020204030204" pitchFamily="49" charset="0"/>
                        </a:rPr>
                        <a:t>      - </a:t>
                      </a:r>
                      <a:r>
                        <a:rPr lang="en-US" sz="900" b="0" dirty="0" err="1">
                          <a:solidFill>
                            <a:schemeClr val="bg2">
                              <a:lumMod val="75000"/>
                            </a:schemeClr>
                          </a:solidFill>
                          <a:latin typeface="Cascadia Code" panose="020B0509020204030204" pitchFamily="49" charset="0"/>
                        </a:rPr>
                        <a:t>src</a:t>
                      </a:r>
                      <a:r>
                        <a:rPr lang="en-US" sz="900" b="0" dirty="0">
                          <a:solidFill>
                            <a:schemeClr val="bg2">
                              <a:lumMod val="75000"/>
                            </a:schemeClr>
                          </a:solidFill>
                          <a:latin typeface="Cascadia Code" panose="020B0509020204030204" pitchFamily="49" charset="0"/>
                        </a:rPr>
                        <a:t>: "/root/.</a:t>
                      </a:r>
                      <a:r>
                        <a:rPr lang="en-US" sz="900" b="0" dirty="0" err="1">
                          <a:solidFill>
                            <a:schemeClr val="bg2">
                              <a:lumMod val="75000"/>
                            </a:schemeClr>
                          </a:solidFill>
                          <a:latin typeface="Cascadia Code" panose="020B0509020204030204" pitchFamily="49" charset="0"/>
                        </a:rPr>
                        <a:t>aws</a:t>
                      </a:r>
                      <a:r>
                        <a:rPr lang="en-US" sz="900" b="0" dirty="0">
                          <a:solidFill>
                            <a:schemeClr val="bg2">
                              <a:lumMod val="75000"/>
                            </a:schemeClr>
                          </a:solidFill>
                          <a:latin typeface="Cascadia Code" panose="020B0509020204030204" pitchFamily="49" charset="0"/>
                        </a:rPr>
                        <a:t>"</a:t>
                      </a:r>
                    </a:p>
                    <a:p>
                      <a:pPr marL="268288" lvl="1" indent="0">
                        <a:buFont typeface="Wingdings" panose="05000000000000000000" pitchFamily="2" charset="2"/>
                        <a:buNone/>
                      </a:pPr>
                      <a:r>
                        <a:rPr lang="en-US" sz="900" b="0" dirty="0">
                          <a:solidFill>
                            <a:schemeClr val="bg2">
                              <a:lumMod val="75000"/>
                            </a:schemeClr>
                          </a:solidFill>
                          <a:latin typeface="Cascadia Code" panose="020B0509020204030204" pitchFamily="49" charset="0"/>
                        </a:rPr>
                        <a:t>        </a:t>
                      </a:r>
                      <a:r>
                        <a:rPr lang="en-US" sz="900" b="0" dirty="0" err="1">
                          <a:solidFill>
                            <a:schemeClr val="bg2">
                              <a:lumMod val="75000"/>
                            </a:schemeClr>
                          </a:solidFill>
                          <a:latin typeface="Cascadia Code" panose="020B0509020204030204" pitchFamily="49" charset="0"/>
                        </a:rPr>
                        <a:t>dest</a:t>
                      </a:r>
                      <a:r>
                        <a:rPr lang="en-US" sz="900" b="0" dirty="0">
                          <a:solidFill>
                            <a:schemeClr val="bg2">
                              <a:lumMod val="75000"/>
                            </a:schemeClr>
                          </a:solidFill>
                          <a:latin typeface="Cascadia Code" panose="020B0509020204030204" pitchFamily="49" charset="0"/>
                        </a:rPr>
                        <a:t>: "~/.</a:t>
                      </a:r>
                      <a:r>
                        <a:rPr lang="en-US" sz="900" b="0" dirty="0" err="1">
                          <a:solidFill>
                            <a:schemeClr val="bg2">
                              <a:lumMod val="75000"/>
                            </a:schemeClr>
                          </a:solidFill>
                          <a:latin typeface="Cascadia Code" panose="020B0509020204030204" pitchFamily="49" charset="0"/>
                        </a:rPr>
                        <a:t>aws</a:t>
                      </a:r>
                      <a:r>
                        <a:rPr lang="en-US" sz="900" b="0" dirty="0">
                          <a:solidFill>
                            <a:schemeClr val="bg2">
                              <a:lumMod val="75000"/>
                            </a:schemeClr>
                          </a:solidFill>
                          <a:latin typeface="Cascadia Code" panose="020B0509020204030204" pitchFamily="49" charset="0"/>
                        </a:rPr>
                        <a:t>"</a:t>
                      </a:r>
                    </a:p>
                    <a:p>
                      <a:pPr marL="268288" lvl="1" indent="0">
                        <a:buFont typeface="Wingdings" panose="05000000000000000000" pitchFamily="2" charset="2"/>
                        <a:buNone/>
                      </a:pPr>
                      <a:r>
                        <a:rPr lang="en-US" sz="900" b="0" dirty="0">
                          <a:solidFill>
                            <a:schemeClr val="bg2">
                              <a:lumMod val="75000"/>
                            </a:schemeClr>
                          </a:solidFill>
                          <a:latin typeface="Cascadia Code" panose="020B0509020204030204" pitchFamily="49" charset="0"/>
                        </a:rPr>
                        <a:t>        options: "Z“</a:t>
                      </a:r>
                    </a:p>
                    <a:p>
                      <a:pPr marL="268288" lvl="1" indent="0">
                        <a:buFont typeface="Wingdings" panose="05000000000000000000" pitchFamily="2" charset="2"/>
                        <a:buNone/>
                      </a:pPr>
                      <a:r>
                        <a:rPr lang="en-US" sz="1000" b="0" dirty="0">
                          <a:solidFill>
                            <a:schemeClr val="bg2">
                              <a:lumMod val="75000"/>
                            </a:schemeClr>
                          </a:solidFill>
                          <a:latin typeface="Cascadia Code" panose="020B0509020204030204" pitchFamily="49" charset="0"/>
                        </a:rPr>
                        <a:t>. . .</a:t>
                      </a:r>
                    </a:p>
                  </a:txBody>
                  <a:tcPr/>
                </a:tc>
                <a:extLst>
                  <a:ext uri="{0D108BD9-81ED-4DB2-BD59-A6C34878D82A}">
                    <a16:rowId xmlns:a16="http://schemas.microsoft.com/office/drawing/2014/main" val="3428290709"/>
                  </a:ext>
                </a:extLst>
              </a:tr>
            </a:tbl>
          </a:graphicData>
        </a:graphic>
      </p:graphicFrame>
      <p:graphicFrame>
        <p:nvGraphicFramePr>
          <p:cNvPr id="3" name="Table 2">
            <a:extLst>
              <a:ext uri="{FF2B5EF4-FFF2-40B4-BE49-F238E27FC236}">
                <a16:creationId xmlns:a16="http://schemas.microsoft.com/office/drawing/2014/main" id="{10F51D0B-3CD8-175E-C3A4-27204CC5DCDC}"/>
              </a:ext>
            </a:extLst>
          </p:cNvPr>
          <p:cNvGraphicFramePr>
            <a:graphicFrameLocks noGrp="1"/>
          </p:cNvGraphicFramePr>
          <p:nvPr>
            <p:extLst>
              <p:ext uri="{D42A27DB-BD31-4B8C-83A1-F6EECF244321}">
                <p14:modId xmlns:p14="http://schemas.microsoft.com/office/powerpoint/2010/main" val="3696465803"/>
              </p:ext>
            </p:extLst>
          </p:nvPr>
        </p:nvGraphicFramePr>
        <p:xfrm>
          <a:off x="1152724" y="4277571"/>
          <a:ext cx="7214762" cy="502920"/>
        </p:xfrm>
        <a:graphic>
          <a:graphicData uri="http://schemas.openxmlformats.org/drawingml/2006/table">
            <a:tbl>
              <a:tblPr firstRow="1" bandRow="1">
                <a:tableStyleId>{073A0DAA-6AF3-43AB-8588-CEC1D06C72B9}</a:tableStyleId>
              </a:tblPr>
              <a:tblGrid>
                <a:gridCol w="7214762">
                  <a:extLst>
                    <a:ext uri="{9D8B030D-6E8A-4147-A177-3AD203B41FA5}">
                      <a16:colId xmlns:a16="http://schemas.microsoft.com/office/drawing/2014/main" val="2405337285"/>
                    </a:ext>
                  </a:extLst>
                </a:gridCol>
              </a:tblGrid>
              <a:tr h="280412">
                <a:tc>
                  <a:txBody>
                    <a:bodyPr/>
                    <a:lstStyle/>
                    <a:p>
                      <a:pPr marL="267462" lvl="1" indent="-171450">
                        <a:buFont typeface="Wingdings" panose="05000000000000000000" pitchFamily="2" charset="2"/>
                        <a:buChar char="Ø"/>
                      </a:pPr>
                      <a:r>
                        <a:rPr lang="en-US" sz="900" b="0" dirty="0">
                          <a:latin typeface="Cascadia Code" panose="020B0509020204030204" pitchFamily="49" charset="0"/>
                        </a:rPr>
                        <a:t>ansible-navigator exec -- </a:t>
                      </a:r>
                      <a:r>
                        <a:rPr lang="en-US" sz="900" b="0" dirty="0" err="1">
                          <a:latin typeface="Cascadia Code" panose="020B0509020204030204" pitchFamily="49" charset="0"/>
                        </a:rPr>
                        <a:t>cdp</a:t>
                      </a:r>
                      <a:r>
                        <a:rPr lang="en-US" sz="900" b="0" dirty="0">
                          <a:latin typeface="Cascadia Code" panose="020B0509020204030204" pitchFamily="49" charset="0"/>
                        </a:rPr>
                        <a:t> </a:t>
                      </a:r>
                      <a:r>
                        <a:rPr lang="en-US" sz="900" b="0" dirty="0" err="1">
                          <a:latin typeface="Cascadia Code" panose="020B0509020204030204" pitchFamily="49" charset="0"/>
                        </a:rPr>
                        <a:t>iam</a:t>
                      </a:r>
                      <a:r>
                        <a:rPr lang="en-US" sz="900" b="0" dirty="0">
                          <a:latin typeface="Cascadia Code" panose="020B0509020204030204" pitchFamily="49" charset="0"/>
                        </a:rPr>
                        <a:t> get-user</a:t>
                      </a:r>
                    </a:p>
                    <a:p>
                      <a:pPr marL="267462" lvl="1" indent="-171450">
                        <a:buFont typeface="Wingdings" panose="05000000000000000000" pitchFamily="2" charset="2"/>
                        <a:buChar char="Ø"/>
                      </a:pPr>
                      <a:r>
                        <a:rPr lang="en-US" sz="900" b="0" dirty="0">
                          <a:latin typeface="Cascadia Code" panose="020B0509020204030204" pitchFamily="49" charset="0"/>
                        </a:rPr>
                        <a:t>ansible-navigator exec -- </a:t>
                      </a:r>
                      <a:r>
                        <a:rPr lang="en-US" sz="900" b="0" dirty="0" err="1">
                          <a:latin typeface="Cascadia Code" panose="020B0509020204030204" pitchFamily="49" charset="0"/>
                        </a:rPr>
                        <a:t>aws</a:t>
                      </a:r>
                      <a:r>
                        <a:rPr lang="en-US" sz="900" b="0" dirty="0">
                          <a:latin typeface="Cascadia Code" panose="020B0509020204030204" pitchFamily="49" charset="0"/>
                        </a:rPr>
                        <a:t> </a:t>
                      </a:r>
                      <a:r>
                        <a:rPr lang="en-US" sz="900" b="0" dirty="0" err="1">
                          <a:latin typeface="Cascadia Code" panose="020B0509020204030204" pitchFamily="49" charset="0"/>
                        </a:rPr>
                        <a:t>iam</a:t>
                      </a:r>
                      <a:r>
                        <a:rPr lang="en-US" sz="900" b="0" dirty="0">
                          <a:latin typeface="Cascadia Code" panose="020B0509020204030204" pitchFamily="49" charset="0"/>
                        </a:rPr>
                        <a:t> get-user</a:t>
                      </a:r>
                    </a:p>
                    <a:p>
                      <a:pPr marL="267462" lvl="1" indent="-171450">
                        <a:buFont typeface="Wingdings" panose="05000000000000000000" pitchFamily="2" charset="2"/>
                        <a:buChar char="Ø"/>
                      </a:pPr>
                      <a:r>
                        <a:rPr lang="en-US" sz="900" b="0" dirty="0">
                          <a:latin typeface="Cascadia Code" panose="020B0509020204030204" pitchFamily="49" charset="0"/>
                        </a:rPr>
                        <a:t>ansible-navigator exec -- </a:t>
                      </a:r>
                      <a:r>
                        <a:rPr lang="en-US" sz="900" b="0" dirty="0" err="1">
                          <a:latin typeface="Cascadia Code" panose="020B0509020204030204" pitchFamily="49" charset="0"/>
                        </a:rPr>
                        <a:t>aws</a:t>
                      </a:r>
                      <a:r>
                        <a:rPr lang="en-US" sz="900" b="0" dirty="0">
                          <a:latin typeface="Cascadia Code" panose="020B0509020204030204" pitchFamily="49" charset="0"/>
                        </a:rPr>
                        <a:t> s3 ls</a:t>
                      </a:r>
                    </a:p>
                  </a:txBody>
                  <a:tcPr/>
                </a:tc>
                <a:extLst>
                  <a:ext uri="{0D108BD9-81ED-4DB2-BD59-A6C34878D82A}">
                    <a16:rowId xmlns:a16="http://schemas.microsoft.com/office/drawing/2014/main" val="3428290709"/>
                  </a:ext>
                </a:extLst>
              </a:tr>
            </a:tbl>
          </a:graphicData>
        </a:graphic>
      </p:graphicFrame>
    </p:spTree>
    <p:extLst>
      <p:ext uri="{BB962C8B-B14F-4D97-AF65-F5344CB8AC3E}">
        <p14:creationId xmlns:p14="http://schemas.microsoft.com/office/powerpoint/2010/main" val="2642519688"/>
      </p:ext>
    </p:extLst>
  </p:cSld>
  <p:clrMapOvr>
    <a:masterClrMapping/>
  </p:clrMapOvr>
  <p:transition spd="med">
    <p:pull/>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8096" y="438912"/>
            <a:ext cx="7599390" cy="1124712"/>
          </a:xfrm>
        </p:spPr>
        <p:txBody>
          <a:bodyPr>
            <a:normAutofit/>
          </a:bodyPr>
          <a:lstStyle/>
          <a:p>
            <a:pPr marL="0" indent="0">
              <a:buNone/>
            </a:pPr>
            <a:r>
              <a:rPr lang="en-US" sz="3300" dirty="0"/>
              <a:t>Deploy Cloudera data service (</a:t>
            </a:r>
            <a:r>
              <a:rPr lang="en-US" sz="3300" dirty="0" err="1"/>
              <a:t>cde</a:t>
            </a:r>
            <a:r>
              <a:rPr lang="en-US" sz="3300" dirty="0"/>
              <a:t>)    – </a:t>
            </a:r>
            <a:r>
              <a:rPr lang="en-US" sz="2400" dirty="0">
                <a:solidFill>
                  <a:schemeClr val="bg2">
                    <a:lumMod val="50000"/>
                  </a:schemeClr>
                </a:solidFill>
              </a:rPr>
              <a:t>Using ansible </a:t>
            </a:r>
          </a:p>
        </p:txBody>
      </p:sp>
      <p:sp>
        <p:nvSpPr>
          <p:cNvPr id="5" name="Content Placeholder 4"/>
          <p:cNvSpPr>
            <a:spLocks noGrp="1"/>
          </p:cNvSpPr>
          <p:nvPr>
            <p:ph idx="1"/>
          </p:nvPr>
        </p:nvSpPr>
        <p:spPr>
          <a:xfrm>
            <a:off x="768096" y="1306287"/>
            <a:ext cx="7613904" cy="3425734"/>
          </a:xfrm>
        </p:spPr>
        <p:txBody>
          <a:bodyPr>
            <a:noAutofit/>
          </a:bodyPr>
          <a:lstStyle/>
          <a:p>
            <a:pPr marL="342900" indent="-342900">
              <a:buFont typeface="+mj-lt"/>
              <a:buAutoNum type="arabicPeriod" startAt="6"/>
            </a:pPr>
            <a:r>
              <a:rPr lang="en-US" sz="1400" dirty="0"/>
              <a:t>Update the </a:t>
            </a:r>
            <a:r>
              <a:rPr lang="en-US" sz="1400" dirty="0" err="1"/>
              <a:t>definition.yml</a:t>
            </a:r>
            <a:r>
              <a:rPr lang="en-US" sz="1400" dirty="0"/>
              <a:t> to provide the parameters needed to execute ansible to deploy </a:t>
            </a:r>
            <a:r>
              <a:rPr lang="en-US" sz="1400" dirty="0" err="1"/>
              <a:t>cde</a:t>
            </a:r>
            <a:r>
              <a:rPr lang="en-US" sz="1400" dirty="0"/>
              <a:t> data service on </a:t>
            </a:r>
            <a:r>
              <a:rPr lang="en-US" sz="1400" dirty="0" err="1"/>
              <a:t>cdp</a:t>
            </a:r>
            <a:r>
              <a:rPr lang="en-US" sz="1400" dirty="0"/>
              <a:t> public cloud:</a:t>
            </a:r>
          </a:p>
          <a:p>
            <a:pPr marL="342900" indent="-342900">
              <a:buFont typeface="+mj-lt"/>
              <a:buAutoNum type="arabicPeriod" startAt="6"/>
            </a:pPr>
            <a:endParaRPr lang="en-US" sz="1400" dirty="0"/>
          </a:p>
          <a:p>
            <a:pPr marL="342900" indent="-342900">
              <a:buFont typeface="+mj-lt"/>
              <a:buAutoNum type="arabicPeriod" startAt="6"/>
            </a:pPr>
            <a:endParaRPr lang="en-US" sz="1400" dirty="0"/>
          </a:p>
          <a:p>
            <a:pPr marL="0" indent="0">
              <a:buNone/>
            </a:pPr>
            <a:endParaRPr lang="en-US" sz="1400" dirty="0"/>
          </a:p>
          <a:p>
            <a:pPr marL="342900" indent="-342900">
              <a:buFont typeface="+mj-lt"/>
              <a:buAutoNum type="arabicPeriod" startAt="6"/>
            </a:pPr>
            <a:endParaRPr lang="en-US" sz="1400" dirty="0"/>
          </a:p>
          <a:p>
            <a:pPr marL="342900" indent="-342900">
              <a:buFont typeface="+mj-lt"/>
              <a:buAutoNum type="arabicPeriod" startAt="6"/>
            </a:pPr>
            <a:endParaRPr lang="en-US" sz="1400" dirty="0"/>
          </a:p>
          <a:p>
            <a:pPr marL="342900" indent="-342900">
              <a:buFont typeface="+mj-lt"/>
              <a:buAutoNum type="arabicPeriod" startAt="6"/>
            </a:pPr>
            <a:endParaRPr lang="en-US" sz="1400" dirty="0"/>
          </a:p>
          <a:p>
            <a:pPr marL="342900" indent="-342900">
              <a:buFont typeface="+mj-lt"/>
              <a:buAutoNum type="arabicPeriod" startAt="6"/>
            </a:pPr>
            <a:endParaRPr lang="en-US" sz="1400" dirty="0"/>
          </a:p>
          <a:p>
            <a:pPr marL="342900" indent="-342900">
              <a:buFont typeface="+mj-lt"/>
              <a:buAutoNum type="arabicPeriod" startAt="3"/>
            </a:pPr>
            <a:endParaRPr lang="en-US" sz="1400" dirty="0"/>
          </a:p>
        </p:txBody>
      </p:sp>
      <p:pic>
        <p:nvPicPr>
          <p:cNvPr id="4098" name="Picture 1">
            <a:extLst>
              <a:ext uri="{FF2B5EF4-FFF2-40B4-BE49-F238E27FC236}">
                <a16:creationId xmlns:a16="http://schemas.microsoft.com/office/drawing/2014/main" id="{CF70D50E-6DC0-007F-D4A4-6AB1F8DCEE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2">
            <a:extLst>
              <a:ext uri="{FF2B5EF4-FFF2-40B4-BE49-F238E27FC236}">
                <a16:creationId xmlns:a16="http://schemas.microsoft.com/office/drawing/2014/main" id="{CB7B44E7-6418-1B93-2325-7522B27024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3">
            <a:extLst>
              <a:ext uri="{FF2B5EF4-FFF2-40B4-BE49-F238E27FC236}">
                <a16:creationId xmlns:a16="http://schemas.microsoft.com/office/drawing/2014/main" id="{AF06DD7B-393B-6A06-FFBC-A2CF0AB114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4">
            <a:extLst>
              <a:ext uri="{FF2B5EF4-FFF2-40B4-BE49-F238E27FC236}">
                <a16:creationId xmlns:a16="http://schemas.microsoft.com/office/drawing/2014/main" id="{443626FB-FFD3-1E5C-EFDD-38FF9019E7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7">
            <a:extLst>
              <a:ext uri="{FF2B5EF4-FFF2-40B4-BE49-F238E27FC236}">
                <a16:creationId xmlns:a16="http://schemas.microsoft.com/office/drawing/2014/main" id="{FA43E154-E46F-BEB2-E586-AE8EFF9836A0}"/>
              </a:ext>
            </a:extLst>
          </p:cNvPr>
          <p:cNvGraphicFramePr>
            <a:graphicFrameLocks noGrp="1"/>
          </p:cNvGraphicFramePr>
          <p:nvPr>
            <p:extLst>
              <p:ext uri="{D42A27DB-BD31-4B8C-83A1-F6EECF244321}">
                <p14:modId xmlns:p14="http://schemas.microsoft.com/office/powerpoint/2010/main" val="1175667922"/>
              </p:ext>
            </p:extLst>
          </p:nvPr>
        </p:nvGraphicFramePr>
        <p:xfrm>
          <a:off x="1152724" y="1837182"/>
          <a:ext cx="7214762" cy="2621280"/>
        </p:xfrm>
        <a:graphic>
          <a:graphicData uri="http://schemas.openxmlformats.org/drawingml/2006/table">
            <a:tbl>
              <a:tblPr firstRow="1" bandRow="1">
                <a:tableStyleId>{073A0DAA-6AF3-43AB-8588-CEC1D06C72B9}</a:tableStyleId>
              </a:tblPr>
              <a:tblGrid>
                <a:gridCol w="7214762">
                  <a:extLst>
                    <a:ext uri="{9D8B030D-6E8A-4147-A177-3AD203B41FA5}">
                      <a16:colId xmlns:a16="http://schemas.microsoft.com/office/drawing/2014/main" val="2405337285"/>
                    </a:ext>
                  </a:extLst>
                </a:gridCol>
              </a:tblGrid>
              <a:tr h="1223119">
                <a:tc>
                  <a:txBody>
                    <a:bodyPr/>
                    <a:lstStyle/>
                    <a:p>
                      <a:pPr marL="267462" lvl="1" indent="-171450">
                        <a:buFont typeface="Wingdings" panose="05000000000000000000" pitchFamily="2" charset="2"/>
                        <a:buChar char="Ø"/>
                      </a:pPr>
                      <a:r>
                        <a:rPr lang="en-US" sz="1000" b="0" dirty="0">
                          <a:latin typeface="Cascadia Code" panose="020B0509020204030204" pitchFamily="49" charset="0"/>
                        </a:rPr>
                        <a:t>vi </a:t>
                      </a:r>
                      <a:r>
                        <a:rPr lang="en-US" sz="1000" b="0" dirty="0" err="1">
                          <a:latin typeface="Cascadia Code" panose="020B0509020204030204" pitchFamily="49" charset="0"/>
                        </a:rPr>
                        <a:t>definition.yml</a:t>
                      </a:r>
                      <a:r>
                        <a:rPr lang="en-US" sz="1000" b="0" dirty="0">
                          <a:latin typeface="Cascadia Code" panose="020B0509020204030204" pitchFamily="49" charset="0"/>
                        </a:rPr>
                        <a:t> </a:t>
                      </a:r>
                    </a:p>
                    <a:p>
                      <a:pPr marL="268288" lvl="1" indent="0">
                        <a:buFont typeface="Wingdings" panose="05000000000000000000" pitchFamily="2" charset="2"/>
                        <a:buNone/>
                      </a:pPr>
                      <a:r>
                        <a:rPr lang="en-US" sz="1000" b="0" dirty="0">
                          <a:solidFill>
                            <a:schemeClr val="bg2">
                              <a:lumMod val="75000"/>
                            </a:schemeClr>
                          </a:solidFill>
                          <a:latin typeface="Cascadia Code" panose="020B0509020204030204" pitchFamily="49" charset="0"/>
                        </a:rPr>
                        <a:t>. . .</a:t>
                      </a:r>
                    </a:p>
                    <a:p>
                      <a:pPr marL="268288" lvl="1" indent="0">
                        <a:buFont typeface="Wingdings" panose="05000000000000000000" pitchFamily="2" charset="2"/>
                        <a:buNone/>
                      </a:pPr>
                      <a:r>
                        <a:rPr lang="en-US" sz="900" b="1" dirty="0" err="1">
                          <a:solidFill>
                            <a:schemeClr val="bg2">
                              <a:lumMod val="75000"/>
                            </a:schemeClr>
                          </a:solidFill>
                          <a:latin typeface="Cascadia Code" panose="020B0509020204030204" pitchFamily="49" charset="0"/>
                        </a:rPr>
                        <a:t>name_prefix</a:t>
                      </a:r>
                      <a:r>
                        <a:rPr lang="en-US" sz="900" b="0" dirty="0">
                          <a:solidFill>
                            <a:schemeClr val="bg2">
                              <a:lumMod val="75000"/>
                            </a:schemeClr>
                          </a:solidFill>
                          <a:latin typeface="Cascadia Code" panose="020B0509020204030204" pitchFamily="49" charset="0"/>
                        </a:rPr>
                        <a:t>: </a:t>
                      </a:r>
                      <a:r>
                        <a:rPr lang="en-US" sz="900" b="0" dirty="0" err="1">
                          <a:solidFill>
                            <a:schemeClr val="bg2">
                              <a:lumMod val="75000"/>
                            </a:schemeClr>
                          </a:solidFill>
                          <a:latin typeface="Cascadia Code" panose="020B0509020204030204" pitchFamily="49" charset="0"/>
                        </a:rPr>
                        <a:t>kuldeep</a:t>
                      </a:r>
                      <a:r>
                        <a:rPr lang="en-US" sz="900" b="0" dirty="0">
                          <a:solidFill>
                            <a:schemeClr val="bg2">
                              <a:lumMod val="75000"/>
                            </a:schemeClr>
                          </a:solidFill>
                          <a:latin typeface="Cascadia Code" panose="020B0509020204030204" pitchFamily="49" charset="0"/>
                        </a:rPr>
                        <a:t>           </a:t>
                      </a:r>
                      <a:r>
                        <a:rPr lang="en-US" sz="900" b="0" dirty="0">
                          <a:solidFill>
                            <a:schemeClr val="bg2">
                              <a:lumMod val="25000"/>
                            </a:schemeClr>
                          </a:solidFill>
                          <a:latin typeface="Cascadia Code" panose="020B0509020204030204" pitchFamily="49" charset="0"/>
                        </a:rPr>
                        <a:t># You must specify a name prefix</a:t>
                      </a:r>
                    </a:p>
                    <a:p>
                      <a:pPr marL="268288" lvl="1" indent="0">
                        <a:buFont typeface="Wingdings" panose="05000000000000000000" pitchFamily="2" charset="2"/>
                        <a:buNone/>
                      </a:pPr>
                      <a:r>
                        <a:rPr lang="en-US" sz="900" b="1" dirty="0" err="1">
                          <a:solidFill>
                            <a:schemeClr val="bg2">
                              <a:lumMod val="75000"/>
                            </a:schemeClr>
                          </a:solidFill>
                          <a:latin typeface="Cascadia Code" panose="020B0509020204030204" pitchFamily="49" charset="0"/>
                        </a:rPr>
                        <a:t>admin_password</a:t>
                      </a:r>
                      <a:r>
                        <a:rPr lang="en-US" sz="900" b="0" dirty="0">
                          <a:solidFill>
                            <a:schemeClr val="bg2">
                              <a:lumMod val="75000"/>
                            </a:schemeClr>
                          </a:solidFill>
                          <a:latin typeface="Cascadia Code" panose="020B0509020204030204" pitchFamily="49" charset="0"/>
                        </a:rPr>
                        <a:t>: Move!@34       </a:t>
                      </a:r>
                      <a:r>
                        <a:rPr lang="en-US" sz="900" b="0" dirty="0">
                          <a:solidFill>
                            <a:schemeClr val="bg2">
                              <a:lumMod val="25000"/>
                            </a:schemeClr>
                          </a:solidFill>
                          <a:latin typeface="Cascadia Code" panose="020B0509020204030204" pitchFamily="49" charset="0"/>
                        </a:rPr>
                        <a:t># You must specify an admin password</a:t>
                      </a:r>
                    </a:p>
                    <a:p>
                      <a:pPr marL="268288" lvl="1" indent="0">
                        <a:buFont typeface="Wingdings" panose="05000000000000000000" pitchFamily="2" charset="2"/>
                        <a:buNone/>
                      </a:pPr>
                      <a:r>
                        <a:rPr lang="en-US" sz="900" b="1" dirty="0" err="1">
                          <a:solidFill>
                            <a:schemeClr val="bg2">
                              <a:lumMod val="75000"/>
                            </a:schemeClr>
                          </a:solidFill>
                          <a:latin typeface="Cascadia Code" panose="020B0509020204030204" pitchFamily="49" charset="0"/>
                        </a:rPr>
                        <a:t>infra_region</a:t>
                      </a:r>
                      <a:r>
                        <a:rPr lang="en-US" sz="900" b="1" dirty="0">
                          <a:solidFill>
                            <a:schemeClr val="bg2">
                              <a:lumMod val="75000"/>
                            </a:schemeClr>
                          </a:solidFill>
                          <a:latin typeface="Cascadia Code" panose="020B0509020204030204" pitchFamily="49" charset="0"/>
                        </a:rPr>
                        <a:t>:</a:t>
                      </a:r>
                      <a:r>
                        <a:rPr lang="en-US" sz="900" b="0" dirty="0">
                          <a:solidFill>
                            <a:schemeClr val="bg2">
                              <a:lumMod val="75000"/>
                            </a:schemeClr>
                          </a:solidFill>
                          <a:latin typeface="Cascadia Code" panose="020B0509020204030204" pitchFamily="49" charset="0"/>
                        </a:rPr>
                        <a:t>   us-east-1      </a:t>
                      </a:r>
                      <a:r>
                        <a:rPr lang="en-US" sz="900" b="0" dirty="0">
                          <a:solidFill>
                            <a:schemeClr val="bg2">
                              <a:lumMod val="25000"/>
                            </a:schemeClr>
                          </a:solidFill>
                          <a:latin typeface="Cascadia Code" panose="020B0509020204030204" pitchFamily="49" charset="0"/>
                        </a:rPr>
                        <a:t># CSP region for infra</a:t>
                      </a:r>
                    </a:p>
                    <a:p>
                      <a:pPr marL="268288" lvl="1" indent="0">
                        <a:buFont typeface="Wingdings" panose="05000000000000000000" pitchFamily="2" charset="2"/>
                        <a:buNone/>
                      </a:pPr>
                      <a:r>
                        <a:rPr lang="en-US" sz="900" b="1" dirty="0" err="1">
                          <a:solidFill>
                            <a:schemeClr val="bg2">
                              <a:lumMod val="75000"/>
                            </a:schemeClr>
                          </a:solidFill>
                          <a:latin typeface="Cascadia Code" panose="020B0509020204030204" pitchFamily="49" charset="0"/>
                        </a:rPr>
                        <a:t>infra_type</a:t>
                      </a:r>
                      <a:r>
                        <a:rPr lang="en-US" sz="900" b="1" dirty="0">
                          <a:solidFill>
                            <a:schemeClr val="bg2">
                              <a:lumMod val="75000"/>
                            </a:schemeClr>
                          </a:solidFill>
                          <a:latin typeface="Cascadia Code" panose="020B0509020204030204" pitchFamily="49" charset="0"/>
                        </a:rPr>
                        <a:t>:</a:t>
                      </a:r>
                      <a:r>
                        <a:rPr lang="en-US" sz="900" b="0" dirty="0">
                          <a:solidFill>
                            <a:schemeClr val="bg2">
                              <a:lumMod val="75000"/>
                            </a:schemeClr>
                          </a:solidFill>
                          <a:latin typeface="Cascadia Code" panose="020B0509020204030204" pitchFamily="49" charset="0"/>
                        </a:rPr>
                        <a:t>     </a:t>
                      </a:r>
                      <a:r>
                        <a:rPr lang="en-US" sz="900" b="0" dirty="0" err="1">
                          <a:solidFill>
                            <a:schemeClr val="bg2">
                              <a:lumMod val="75000"/>
                            </a:schemeClr>
                          </a:solidFill>
                          <a:latin typeface="Cascadia Code" panose="020B0509020204030204" pitchFamily="49" charset="0"/>
                        </a:rPr>
                        <a:t>aws</a:t>
                      </a:r>
                      <a:r>
                        <a:rPr lang="en-US" sz="900" b="0" dirty="0">
                          <a:solidFill>
                            <a:schemeClr val="bg2">
                              <a:lumMod val="75000"/>
                            </a:schemeClr>
                          </a:solidFill>
                          <a:latin typeface="Cascadia Code" panose="020B0509020204030204" pitchFamily="49" charset="0"/>
                        </a:rPr>
                        <a:t>            </a:t>
                      </a:r>
                      <a:r>
                        <a:rPr lang="en-US" sz="900" b="0" dirty="0">
                          <a:solidFill>
                            <a:schemeClr val="bg2">
                              <a:lumMod val="25000"/>
                            </a:schemeClr>
                          </a:solidFill>
                          <a:latin typeface="Cascadia Code" panose="020B0509020204030204" pitchFamily="49" charset="0"/>
                        </a:rPr>
                        <a:t># CSP</a:t>
                      </a:r>
                    </a:p>
                    <a:p>
                      <a:pPr marL="268288" lvl="1" indent="0">
                        <a:buFont typeface="Wingdings" panose="05000000000000000000" pitchFamily="2" charset="2"/>
                        <a:buNone/>
                      </a:pPr>
                      <a:r>
                        <a:rPr lang="en-US" sz="900" b="1" dirty="0" err="1">
                          <a:solidFill>
                            <a:schemeClr val="bg2">
                              <a:lumMod val="75000"/>
                            </a:schemeClr>
                          </a:solidFill>
                          <a:latin typeface="Cascadia Code" panose="020B0509020204030204" pitchFamily="49" charset="0"/>
                        </a:rPr>
                        <a:t>public_key_id</a:t>
                      </a:r>
                      <a:r>
                        <a:rPr lang="en-US" sz="900" b="0" dirty="0">
                          <a:solidFill>
                            <a:schemeClr val="bg2">
                              <a:lumMod val="75000"/>
                            </a:schemeClr>
                          </a:solidFill>
                          <a:latin typeface="Cascadia Code" panose="020B0509020204030204" pitchFamily="49" charset="0"/>
                        </a:rPr>
                        <a:t>: </a:t>
                      </a:r>
                      <a:r>
                        <a:rPr lang="en-US" sz="900" b="0" dirty="0" err="1">
                          <a:solidFill>
                            <a:schemeClr val="bg2">
                              <a:lumMod val="75000"/>
                            </a:schemeClr>
                          </a:solidFill>
                          <a:latin typeface="Cascadia Code" panose="020B0509020204030204" pitchFamily="49" charset="0"/>
                        </a:rPr>
                        <a:t>cdpdemo</a:t>
                      </a:r>
                      <a:endParaRPr lang="en-US" sz="900" b="0" dirty="0">
                        <a:solidFill>
                          <a:schemeClr val="bg2">
                            <a:lumMod val="75000"/>
                          </a:schemeClr>
                        </a:solidFill>
                        <a:latin typeface="Cascadia Code" panose="020B0509020204030204" pitchFamily="49" charset="0"/>
                      </a:endParaRPr>
                    </a:p>
                    <a:p>
                      <a:pPr marL="268288" lvl="1" indent="0">
                        <a:buFont typeface="Wingdings" panose="05000000000000000000" pitchFamily="2" charset="2"/>
                        <a:buNone/>
                      </a:pPr>
                      <a:r>
                        <a:rPr lang="en-US" sz="1000" b="0" dirty="0">
                          <a:solidFill>
                            <a:schemeClr val="bg2">
                              <a:lumMod val="75000"/>
                            </a:schemeClr>
                          </a:solidFill>
                          <a:latin typeface="Cascadia Code" panose="020B0509020204030204" pitchFamily="49" charset="0"/>
                        </a:rPr>
                        <a:t>. . .</a:t>
                      </a:r>
                    </a:p>
                    <a:p>
                      <a:pPr marL="268288" lvl="1" indent="0">
                        <a:buFont typeface="Wingdings" panose="05000000000000000000" pitchFamily="2" charset="2"/>
                        <a:buNone/>
                      </a:pPr>
                      <a:r>
                        <a:rPr lang="en-US" sz="900" b="1" dirty="0">
                          <a:solidFill>
                            <a:schemeClr val="bg2">
                              <a:lumMod val="75000"/>
                            </a:schemeClr>
                          </a:solidFill>
                          <a:latin typeface="Cascadia Code" panose="020B0509020204030204" pitchFamily="49" charset="0"/>
                        </a:rPr>
                        <a:t>de</a:t>
                      </a:r>
                      <a:r>
                        <a:rPr lang="en-US" sz="900" b="0" dirty="0">
                          <a:solidFill>
                            <a:schemeClr val="bg2">
                              <a:lumMod val="75000"/>
                            </a:schemeClr>
                          </a:solidFill>
                          <a:latin typeface="Cascadia Code" panose="020B0509020204030204" pitchFamily="49" charset="0"/>
                        </a:rPr>
                        <a:t>:</a:t>
                      </a:r>
                    </a:p>
                    <a:p>
                      <a:pPr marL="268288" lvl="1" indent="0">
                        <a:buFont typeface="Wingdings" panose="05000000000000000000" pitchFamily="2" charset="2"/>
                        <a:buNone/>
                      </a:pPr>
                      <a:r>
                        <a:rPr lang="en-US" sz="900" b="0" dirty="0">
                          <a:solidFill>
                            <a:schemeClr val="bg2">
                              <a:lumMod val="75000"/>
                            </a:schemeClr>
                          </a:solidFill>
                          <a:latin typeface="Cascadia Code" panose="020B0509020204030204" pitchFamily="49" charset="0"/>
                        </a:rPr>
                        <a:t>  </a:t>
                      </a:r>
                      <a:r>
                        <a:rPr lang="en-US" sz="900" b="1" dirty="0">
                          <a:solidFill>
                            <a:schemeClr val="bg2">
                              <a:lumMod val="75000"/>
                            </a:schemeClr>
                          </a:solidFill>
                          <a:latin typeface="Cascadia Code" panose="020B0509020204030204" pitchFamily="49" charset="0"/>
                        </a:rPr>
                        <a:t>definitions</a:t>
                      </a:r>
                      <a:r>
                        <a:rPr lang="en-US" sz="900" b="0" dirty="0">
                          <a:solidFill>
                            <a:schemeClr val="bg2">
                              <a:lumMod val="75000"/>
                            </a:schemeClr>
                          </a:solidFill>
                          <a:latin typeface="Cascadia Code" panose="020B0509020204030204" pitchFamily="49" charset="0"/>
                        </a:rPr>
                        <a:t>:                 </a:t>
                      </a:r>
                      <a:r>
                        <a:rPr lang="en-US" sz="900" b="0" dirty="0">
                          <a:solidFill>
                            <a:schemeClr val="bg2">
                              <a:lumMod val="25000"/>
                            </a:schemeClr>
                          </a:solidFill>
                          <a:latin typeface="Cascadia Code" panose="020B0509020204030204" pitchFamily="49" charset="0"/>
                        </a:rPr>
                        <a:t># customize the parameters as required</a:t>
                      </a:r>
                    </a:p>
                    <a:p>
                      <a:pPr marL="268288" lvl="1" indent="0">
                        <a:buFont typeface="Wingdings" panose="05000000000000000000" pitchFamily="2" charset="2"/>
                        <a:buNone/>
                      </a:pPr>
                      <a:r>
                        <a:rPr lang="en-US" sz="900" b="0" dirty="0">
                          <a:solidFill>
                            <a:schemeClr val="bg2">
                              <a:lumMod val="75000"/>
                            </a:schemeClr>
                          </a:solidFill>
                          <a:latin typeface="Cascadia Code" panose="020B0509020204030204" pitchFamily="49" charset="0"/>
                        </a:rPr>
                        <a:t>    - name: "{{ </a:t>
                      </a:r>
                      <a:r>
                        <a:rPr lang="en-US" sz="900" b="0" dirty="0" err="1">
                          <a:solidFill>
                            <a:schemeClr val="bg2">
                              <a:lumMod val="75000"/>
                            </a:schemeClr>
                          </a:solidFill>
                          <a:latin typeface="Cascadia Code" panose="020B0509020204030204" pitchFamily="49" charset="0"/>
                        </a:rPr>
                        <a:t>name_prefix</a:t>
                      </a:r>
                      <a:r>
                        <a:rPr lang="en-US" sz="900" b="0" dirty="0">
                          <a:solidFill>
                            <a:schemeClr val="bg2">
                              <a:lumMod val="75000"/>
                            </a:schemeClr>
                          </a:solidFill>
                          <a:latin typeface="Cascadia Code" panose="020B0509020204030204" pitchFamily="49" charset="0"/>
                        </a:rPr>
                        <a:t> }}-</a:t>
                      </a:r>
                      <a:r>
                        <a:rPr lang="en-US" sz="900" b="0" dirty="0" err="1">
                          <a:solidFill>
                            <a:schemeClr val="bg2">
                              <a:lumMod val="75000"/>
                            </a:schemeClr>
                          </a:solidFill>
                          <a:latin typeface="Cascadia Code" panose="020B0509020204030204" pitchFamily="49" charset="0"/>
                        </a:rPr>
                        <a:t>aws</a:t>
                      </a:r>
                      <a:r>
                        <a:rPr lang="en-US" sz="900" b="0" dirty="0">
                          <a:solidFill>
                            <a:schemeClr val="bg2">
                              <a:lumMod val="75000"/>
                            </a:schemeClr>
                          </a:solidFill>
                          <a:latin typeface="Cascadia Code" panose="020B0509020204030204" pitchFamily="49" charset="0"/>
                        </a:rPr>
                        <a:t>-example"</a:t>
                      </a:r>
                    </a:p>
                    <a:p>
                      <a:pPr marL="268288" lvl="1" indent="0">
                        <a:buFont typeface="Wingdings" panose="05000000000000000000" pitchFamily="2" charset="2"/>
                        <a:buNone/>
                      </a:pPr>
                      <a:r>
                        <a:rPr lang="en-US" sz="900" b="0" dirty="0">
                          <a:solidFill>
                            <a:schemeClr val="bg2">
                              <a:lumMod val="75000"/>
                            </a:schemeClr>
                          </a:solidFill>
                          <a:latin typeface="Cascadia Code" panose="020B0509020204030204" pitchFamily="49" charset="0"/>
                        </a:rPr>
                        <a:t>      </a:t>
                      </a:r>
                      <a:r>
                        <a:rPr lang="en-US" sz="900" b="0" dirty="0" err="1">
                          <a:solidFill>
                            <a:schemeClr val="bg2">
                              <a:lumMod val="75000"/>
                            </a:schemeClr>
                          </a:solidFill>
                          <a:latin typeface="Cascadia Code" panose="020B0509020204030204" pitchFamily="49" charset="0"/>
                        </a:rPr>
                        <a:t>instance_type</a:t>
                      </a:r>
                      <a:r>
                        <a:rPr lang="en-US" sz="900" b="0" dirty="0">
                          <a:solidFill>
                            <a:schemeClr val="bg2">
                              <a:lumMod val="75000"/>
                            </a:schemeClr>
                          </a:solidFill>
                          <a:latin typeface="Cascadia Code" panose="020B0509020204030204" pitchFamily="49" charset="0"/>
                        </a:rPr>
                        <a:t>: 'm5.2xlarge'</a:t>
                      </a:r>
                    </a:p>
                    <a:p>
                      <a:pPr marL="268288" lvl="1" indent="0">
                        <a:buFont typeface="Wingdings" panose="05000000000000000000" pitchFamily="2" charset="2"/>
                        <a:buNone/>
                      </a:pPr>
                      <a:r>
                        <a:rPr lang="en-US" sz="900" b="0" dirty="0">
                          <a:solidFill>
                            <a:schemeClr val="bg2">
                              <a:lumMod val="75000"/>
                            </a:schemeClr>
                          </a:solidFill>
                          <a:latin typeface="Cascadia Code" panose="020B0509020204030204" pitchFamily="49" charset="0"/>
                        </a:rPr>
                        <a:t>      </a:t>
                      </a:r>
                      <a:r>
                        <a:rPr lang="en-US" sz="900" b="0" dirty="0" err="1">
                          <a:solidFill>
                            <a:schemeClr val="bg2">
                              <a:lumMod val="75000"/>
                            </a:schemeClr>
                          </a:solidFill>
                          <a:latin typeface="Cascadia Code" panose="020B0509020204030204" pitchFamily="49" charset="0"/>
                        </a:rPr>
                        <a:t>minimum_instances</a:t>
                      </a:r>
                      <a:r>
                        <a:rPr lang="en-US" sz="900" b="0" dirty="0">
                          <a:solidFill>
                            <a:schemeClr val="bg2">
                              <a:lumMod val="75000"/>
                            </a:schemeClr>
                          </a:solidFill>
                          <a:latin typeface="Cascadia Code" panose="020B0509020204030204" pitchFamily="49" charset="0"/>
                        </a:rPr>
                        <a:t>: 1 </a:t>
                      </a:r>
                    </a:p>
                    <a:p>
                      <a:pPr marL="268288" lvl="1" indent="0">
                        <a:buFont typeface="Wingdings" panose="05000000000000000000" pitchFamily="2" charset="2"/>
                        <a:buNone/>
                      </a:pPr>
                      <a:r>
                        <a:rPr lang="en-US" sz="900" b="0" dirty="0">
                          <a:solidFill>
                            <a:schemeClr val="bg2">
                              <a:lumMod val="75000"/>
                            </a:schemeClr>
                          </a:solidFill>
                          <a:latin typeface="Cascadia Code" panose="020B0509020204030204" pitchFamily="49" charset="0"/>
                        </a:rPr>
                        <a:t>      </a:t>
                      </a:r>
                      <a:r>
                        <a:rPr lang="en-US" sz="900" b="0" dirty="0" err="1">
                          <a:solidFill>
                            <a:schemeClr val="bg2">
                              <a:lumMod val="75000"/>
                            </a:schemeClr>
                          </a:solidFill>
                          <a:latin typeface="Cascadia Code" panose="020B0509020204030204" pitchFamily="49" charset="0"/>
                        </a:rPr>
                        <a:t>maximum_instances</a:t>
                      </a:r>
                      <a:r>
                        <a:rPr lang="en-US" sz="900" b="0" dirty="0">
                          <a:solidFill>
                            <a:schemeClr val="bg2">
                              <a:lumMod val="75000"/>
                            </a:schemeClr>
                          </a:solidFill>
                          <a:latin typeface="Cascadia Code" panose="020B0509020204030204" pitchFamily="49" charset="0"/>
                        </a:rPr>
                        <a:t>: 4</a:t>
                      </a:r>
                    </a:p>
                    <a:p>
                      <a:pPr marL="268288" lvl="1" indent="0">
                        <a:buFont typeface="Wingdings" panose="05000000000000000000" pitchFamily="2" charset="2"/>
                        <a:buNone/>
                      </a:pPr>
                      <a:r>
                        <a:rPr lang="en-US" sz="900" b="0" dirty="0">
                          <a:solidFill>
                            <a:schemeClr val="bg2">
                              <a:lumMod val="75000"/>
                            </a:schemeClr>
                          </a:solidFill>
                          <a:latin typeface="Cascadia Code" panose="020B0509020204030204" pitchFamily="49" charset="0"/>
                        </a:rPr>
                        <a:t>      </a:t>
                      </a:r>
                      <a:r>
                        <a:rPr lang="en-US" sz="900" b="0" dirty="0" err="1">
                          <a:solidFill>
                            <a:schemeClr val="bg2">
                              <a:lumMod val="75000"/>
                            </a:schemeClr>
                          </a:solidFill>
                          <a:latin typeface="Cascadia Code" panose="020B0509020204030204" pitchFamily="49" charset="0"/>
                        </a:rPr>
                        <a:t>minimum_spot_instances</a:t>
                      </a:r>
                      <a:r>
                        <a:rPr lang="en-US" sz="900" b="0" dirty="0">
                          <a:solidFill>
                            <a:schemeClr val="bg2">
                              <a:lumMod val="75000"/>
                            </a:schemeClr>
                          </a:solidFill>
                          <a:latin typeface="Cascadia Code" panose="020B0509020204030204" pitchFamily="49" charset="0"/>
                        </a:rPr>
                        <a:t>: 0</a:t>
                      </a:r>
                    </a:p>
                    <a:p>
                      <a:pPr marL="268288" lvl="1" indent="0">
                        <a:buFont typeface="Wingdings" panose="05000000000000000000" pitchFamily="2" charset="2"/>
                        <a:buNone/>
                      </a:pPr>
                      <a:r>
                        <a:rPr lang="en-US" sz="900" b="0" dirty="0">
                          <a:solidFill>
                            <a:schemeClr val="bg2">
                              <a:lumMod val="75000"/>
                            </a:schemeClr>
                          </a:solidFill>
                          <a:latin typeface="Cascadia Code" panose="020B0509020204030204" pitchFamily="49" charset="0"/>
                        </a:rPr>
                        <a:t>      </a:t>
                      </a:r>
                      <a:r>
                        <a:rPr lang="en-US" sz="900" b="0" dirty="0" err="1">
                          <a:solidFill>
                            <a:schemeClr val="bg2">
                              <a:lumMod val="75000"/>
                            </a:schemeClr>
                          </a:solidFill>
                          <a:latin typeface="Cascadia Code" panose="020B0509020204030204" pitchFamily="49" charset="0"/>
                        </a:rPr>
                        <a:t>maximum_spot_instances</a:t>
                      </a:r>
                      <a:r>
                        <a:rPr lang="en-US" sz="900" b="0" dirty="0">
                          <a:solidFill>
                            <a:schemeClr val="bg2">
                              <a:lumMod val="75000"/>
                            </a:schemeClr>
                          </a:solidFill>
                          <a:latin typeface="Cascadia Code" panose="020B0509020204030204" pitchFamily="49" charset="0"/>
                        </a:rPr>
                        <a:t>: 0</a:t>
                      </a:r>
                    </a:p>
                    <a:p>
                      <a:pPr marL="268288" lvl="1" indent="0">
                        <a:buFont typeface="Wingdings" panose="05000000000000000000" pitchFamily="2" charset="2"/>
                        <a:buNone/>
                      </a:pPr>
                      <a:r>
                        <a:rPr lang="en-US" sz="900" b="0" dirty="0">
                          <a:solidFill>
                            <a:schemeClr val="bg2">
                              <a:lumMod val="75000"/>
                            </a:schemeClr>
                          </a:solidFill>
                          <a:latin typeface="Cascadia Code" panose="020B0509020204030204" pitchFamily="49" charset="0"/>
                        </a:rPr>
                        <a:t>      </a:t>
                      </a:r>
                      <a:r>
                        <a:rPr lang="en-US" sz="900" b="0" dirty="0" err="1">
                          <a:solidFill>
                            <a:schemeClr val="bg2">
                              <a:lumMod val="75000"/>
                            </a:schemeClr>
                          </a:solidFill>
                          <a:latin typeface="Cascadia Code" panose="020B0509020204030204" pitchFamily="49" charset="0"/>
                        </a:rPr>
                        <a:t>enable_public_endpoint</a:t>
                      </a:r>
                      <a:r>
                        <a:rPr lang="en-US" sz="900" b="0" dirty="0">
                          <a:solidFill>
                            <a:schemeClr val="bg2">
                              <a:lumMod val="75000"/>
                            </a:schemeClr>
                          </a:solidFill>
                          <a:latin typeface="Cascadia Code" panose="020B0509020204030204" pitchFamily="49" charset="0"/>
                        </a:rPr>
                        <a:t>: yes</a:t>
                      </a:r>
                    </a:p>
                    <a:p>
                      <a:pPr marL="268288" lvl="1" indent="0">
                        <a:buFont typeface="Wingdings" panose="05000000000000000000" pitchFamily="2" charset="2"/>
                        <a:buNone/>
                      </a:pPr>
                      <a:r>
                        <a:rPr lang="en-US" sz="1000" b="0" dirty="0">
                          <a:solidFill>
                            <a:schemeClr val="bg2">
                              <a:lumMod val="75000"/>
                            </a:schemeClr>
                          </a:solidFill>
                          <a:latin typeface="Cascadia Code" panose="020B0509020204030204" pitchFamily="49" charset="0"/>
                        </a:rPr>
                        <a:t>. . .</a:t>
                      </a:r>
                    </a:p>
                  </a:txBody>
                  <a:tcPr/>
                </a:tc>
                <a:extLst>
                  <a:ext uri="{0D108BD9-81ED-4DB2-BD59-A6C34878D82A}">
                    <a16:rowId xmlns:a16="http://schemas.microsoft.com/office/drawing/2014/main" val="3428290709"/>
                  </a:ext>
                </a:extLst>
              </a:tr>
            </a:tbl>
          </a:graphicData>
        </a:graphic>
      </p:graphicFrame>
    </p:spTree>
    <p:extLst>
      <p:ext uri="{BB962C8B-B14F-4D97-AF65-F5344CB8AC3E}">
        <p14:creationId xmlns:p14="http://schemas.microsoft.com/office/powerpoint/2010/main" val="3397836341"/>
      </p:ext>
    </p:extLst>
  </p:cSld>
  <p:clrMapOvr>
    <a:masterClrMapping/>
  </p:clrMapOvr>
  <p:transition spd="med">
    <p:pull/>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8096" y="438912"/>
            <a:ext cx="7599390" cy="1124712"/>
          </a:xfrm>
        </p:spPr>
        <p:txBody>
          <a:bodyPr>
            <a:normAutofit/>
          </a:bodyPr>
          <a:lstStyle/>
          <a:p>
            <a:pPr marL="0" indent="0">
              <a:buNone/>
            </a:pPr>
            <a:r>
              <a:rPr lang="en-US" sz="3300" dirty="0"/>
              <a:t>Deploy Cloudera data service (</a:t>
            </a:r>
            <a:r>
              <a:rPr lang="en-US" sz="3300" dirty="0" err="1"/>
              <a:t>cde</a:t>
            </a:r>
            <a:r>
              <a:rPr lang="en-US" sz="3300" dirty="0"/>
              <a:t>)    – </a:t>
            </a:r>
            <a:r>
              <a:rPr lang="en-US" sz="2400" dirty="0">
                <a:solidFill>
                  <a:schemeClr val="bg2">
                    <a:lumMod val="50000"/>
                  </a:schemeClr>
                </a:solidFill>
              </a:rPr>
              <a:t>Using ansible </a:t>
            </a:r>
          </a:p>
        </p:txBody>
      </p:sp>
      <p:sp>
        <p:nvSpPr>
          <p:cNvPr id="5" name="Content Placeholder 4"/>
          <p:cNvSpPr>
            <a:spLocks noGrp="1"/>
          </p:cNvSpPr>
          <p:nvPr>
            <p:ph idx="1"/>
          </p:nvPr>
        </p:nvSpPr>
        <p:spPr>
          <a:xfrm>
            <a:off x="768096" y="1306287"/>
            <a:ext cx="7613904" cy="3425734"/>
          </a:xfrm>
        </p:spPr>
        <p:txBody>
          <a:bodyPr>
            <a:noAutofit/>
          </a:bodyPr>
          <a:lstStyle/>
          <a:p>
            <a:pPr marL="342900" indent="-342900">
              <a:buFont typeface="+mj-lt"/>
              <a:buAutoNum type="arabicPeriod" startAt="7"/>
            </a:pPr>
            <a:r>
              <a:rPr lang="en-US" sz="1400" dirty="0"/>
              <a:t>Edit the playbook </a:t>
            </a:r>
            <a:r>
              <a:rPr lang="en-US" sz="1400" dirty="0" err="1"/>
              <a:t>main.yml</a:t>
            </a:r>
            <a:r>
              <a:rPr lang="en-US" sz="1400" dirty="0"/>
              <a:t> and add a tag </a:t>
            </a:r>
            <a:r>
              <a:rPr lang="en-US" sz="1400" dirty="0" err="1"/>
              <a:t>deploy_ds</a:t>
            </a:r>
            <a:r>
              <a:rPr lang="en-US" sz="1400" dirty="0"/>
              <a:t> to </a:t>
            </a:r>
            <a:r>
              <a:rPr lang="en-US" sz="1400" dirty="0" err="1"/>
              <a:t>pbc_setup</a:t>
            </a:r>
            <a:r>
              <a:rPr lang="en-US" sz="1400" dirty="0"/>
              <a:t> task and also update the </a:t>
            </a:r>
            <a:r>
              <a:rPr lang="en-US" sz="1400" dirty="0" err="1"/>
              <a:t>import_playbook</a:t>
            </a:r>
            <a:r>
              <a:rPr lang="en-US" sz="1400" dirty="0"/>
              <a:t> (temporarily) to refer playbook from local</a:t>
            </a:r>
          </a:p>
          <a:p>
            <a:pPr marL="342900" indent="-342900">
              <a:buFont typeface="+mj-lt"/>
              <a:buAutoNum type="arabicPeriod" startAt="6"/>
            </a:pPr>
            <a:endParaRPr lang="en-US" sz="1400" dirty="0"/>
          </a:p>
          <a:p>
            <a:pPr marL="342900" indent="-342900">
              <a:buFont typeface="+mj-lt"/>
              <a:buAutoNum type="arabicPeriod" startAt="6"/>
            </a:pPr>
            <a:endParaRPr lang="en-US" sz="1400" dirty="0"/>
          </a:p>
          <a:p>
            <a:pPr marL="342900" indent="-342900">
              <a:buFont typeface="+mj-lt"/>
              <a:buAutoNum type="arabicPeriod" startAt="6"/>
            </a:pPr>
            <a:endParaRPr lang="en-US" sz="1400" dirty="0"/>
          </a:p>
          <a:p>
            <a:pPr marL="342900" indent="-342900">
              <a:buFont typeface="+mj-lt"/>
              <a:buAutoNum type="arabicPeriod" startAt="6"/>
            </a:pPr>
            <a:endParaRPr lang="en-US" sz="1400" dirty="0"/>
          </a:p>
          <a:p>
            <a:pPr marL="342900" indent="-342900">
              <a:buFont typeface="+mj-lt"/>
              <a:buAutoNum type="arabicPeriod" startAt="3"/>
            </a:pPr>
            <a:endParaRPr lang="en-US" sz="1400" dirty="0"/>
          </a:p>
        </p:txBody>
      </p:sp>
      <p:pic>
        <p:nvPicPr>
          <p:cNvPr id="4098" name="Picture 1">
            <a:extLst>
              <a:ext uri="{FF2B5EF4-FFF2-40B4-BE49-F238E27FC236}">
                <a16:creationId xmlns:a16="http://schemas.microsoft.com/office/drawing/2014/main" id="{CF70D50E-6DC0-007F-D4A4-6AB1F8DCEE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2">
            <a:extLst>
              <a:ext uri="{FF2B5EF4-FFF2-40B4-BE49-F238E27FC236}">
                <a16:creationId xmlns:a16="http://schemas.microsoft.com/office/drawing/2014/main" id="{CB7B44E7-6418-1B93-2325-7522B27024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3">
            <a:extLst>
              <a:ext uri="{FF2B5EF4-FFF2-40B4-BE49-F238E27FC236}">
                <a16:creationId xmlns:a16="http://schemas.microsoft.com/office/drawing/2014/main" id="{AF06DD7B-393B-6A06-FFBC-A2CF0AB114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4">
            <a:extLst>
              <a:ext uri="{FF2B5EF4-FFF2-40B4-BE49-F238E27FC236}">
                <a16:creationId xmlns:a16="http://schemas.microsoft.com/office/drawing/2014/main" id="{443626FB-FFD3-1E5C-EFDD-38FF9019E7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7">
            <a:extLst>
              <a:ext uri="{FF2B5EF4-FFF2-40B4-BE49-F238E27FC236}">
                <a16:creationId xmlns:a16="http://schemas.microsoft.com/office/drawing/2014/main" id="{FA43E154-E46F-BEB2-E586-AE8EFF9836A0}"/>
              </a:ext>
            </a:extLst>
          </p:cNvPr>
          <p:cNvGraphicFramePr>
            <a:graphicFrameLocks noGrp="1"/>
          </p:cNvGraphicFramePr>
          <p:nvPr>
            <p:extLst>
              <p:ext uri="{D42A27DB-BD31-4B8C-83A1-F6EECF244321}">
                <p14:modId xmlns:p14="http://schemas.microsoft.com/office/powerpoint/2010/main" val="3832906366"/>
              </p:ext>
            </p:extLst>
          </p:nvPr>
        </p:nvGraphicFramePr>
        <p:xfrm>
          <a:off x="1094667" y="1901228"/>
          <a:ext cx="7214762" cy="1223119"/>
        </p:xfrm>
        <a:graphic>
          <a:graphicData uri="http://schemas.openxmlformats.org/drawingml/2006/table">
            <a:tbl>
              <a:tblPr firstRow="1" bandRow="1">
                <a:tableStyleId>{073A0DAA-6AF3-43AB-8588-CEC1D06C72B9}</a:tableStyleId>
              </a:tblPr>
              <a:tblGrid>
                <a:gridCol w="7214762">
                  <a:extLst>
                    <a:ext uri="{9D8B030D-6E8A-4147-A177-3AD203B41FA5}">
                      <a16:colId xmlns:a16="http://schemas.microsoft.com/office/drawing/2014/main" val="2405337285"/>
                    </a:ext>
                  </a:extLst>
                </a:gridCol>
              </a:tblGrid>
              <a:tr h="1223119">
                <a:tc>
                  <a:txBody>
                    <a:bodyPr/>
                    <a:lstStyle/>
                    <a:p>
                      <a:pPr marL="267462" lvl="1" indent="-171450">
                        <a:buFont typeface="Wingdings" panose="05000000000000000000" pitchFamily="2" charset="2"/>
                        <a:buChar char="Ø"/>
                      </a:pPr>
                      <a:r>
                        <a:rPr lang="en-US" sz="1000" b="0" dirty="0">
                          <a:latin typeface="Cascadia Code" panose="020B0509020204030204" pitchFamily="49" charset="0"/>
                        </a:rPr>
                        <a:t>vi </a:t>
                      </a:r>
                      <a:r>
                        <a:rPr lang="en-US" sz="1000" b="0" dirty="0" err="1">
                          <a:latin typeface="Cascadia Code" panose="020B0509020204030204" pitchFamily="49" charset="0"/>
                        </a:rPr>
                        <a:t>main.yml</a:t>
                      </a:r>
                      <a:endParaRPr lang="en-US" sz="1000" b="0" dirty="0">
                        <a:latin typeface="Cascadia Code" panose="020B0509020204030204" pitchFamily="49" charset="0"/>
                      </a:endParaRPr>
                    </a:p>
                    <a:p>
                      <a:pPr marL="268288" lvl="1" indent="0">
                        <a:buFont typeface="Wingdings" panose="05000000000000000000" pitchFamily="2" charset="2"/>
                        <a:buNone/>
                      </a:pPr>
                      <a:r>
                        <a:rPr lang="en-US" sz="1000" b="0" dirty="0">
                          <a:solidFill>
                            <a:schemeClr val="bg2">
                              <a:lumMod val="75000"/>
                            </a:schemeClr>
                          </a:solidFill>
                          <a:latin typeface="Cascadia Code" panose="020B0509020204030204" pitchFamily="49" charset="0"/>
                        </a:rPr>
                        <a:t>. . .</a:t>
                      </a:r>
                    </a:p>
                    <a:p>
                      <a:pPr marL="268288" lvl="1" indent="0">
                        <a:buFont typeface="Wingdings" panose="05000000000000000000" pitchFamily="2" charset="2"/>
                        <a:buNone/>
                      </a:pPr>
                      <a:r>
                        <a:rPr lang="en-US" sz="900" b="1" dirty="0">
                          <a:solidFill>
                            <a:schemeClr val="bg2">
                              <a:lumMod val="90000"/>
                            </a:schemeClr>
                          </a:solidFill>
                          <a:latin typeface="Cascadia Code" panose="020B0509020204030204" pitchFamily="49" charset="0"/>
                        </a:rPr>
                        <a:t>- name: Set up CDP Public Cloud (CDE example)</a:t>
                      </a:r>
                    </a:p>
                    <a:p>
                      <a:pPr marL="268288" lvl="1" indent="0">
                        <a:buFont typeface="Wingdings" panose="05000000000000000000" pitchFamily="2" charset="2"/>
                        <a:buNone/>
                      </a:pPr>
                      <a:r>
                        <a:rPr lang="en-US" sz="900" b="1" dirty="0">
                          <a:solidFill>
                            <a:schemeClr val="bg2">
                              <a:lumMod val="50000"/>
                            </a:schemeClr>
                          </a:solidFill>
                          <a:latin typeface="Cascadia Code" panose="020B0509020204030204" pitchFamily="49" charset="0"/>
                        </a:rPr>
                        <a:t>  # </a:t>
                      </a:r>
                      <a:r>
                        <a:rPr lang="en-US" sz="900" b="1" dirty="0" err="1">
                          <a:solidFill>
                            <a:schemeClr val="bg2">
                              <a:lumMod val="50000"/>
                            </a:schemeClr>
                          </a:solidFill>
                          <a:latin typeface="Cascadia Code" panose="020B0509020204030204" pitchFamily="49" charset="0"/>
                        </a:rPr>
                        <a:t>ansible.builtin.import_playbook</a:t>
                      </a:r>
                      <a:r>
                        <a:rPr lang="en-US" sz="900" b="1" dirty="0">
                          <a:solidFill>
                            <a:schemeClr val="bg2">
                              <a:lumMod val="50000"/>
                            </a:schemeClr>
                          </a:solidFill>
                          <a:latin typeface="Cascadia Code" panose="020B0509020204030204" pitchFamily="49" charset="0"/>
                        </a:rPr>
                        <a:t>: </a:t>
                      </a:r>
                      <a:r>
                        <a:rPr lang="en-US" sz="900" b="1" dirty="0" err="1">
                          <a:solidFill>
                            <a:schemeClr val="bg2">
                              <a:lumMod val="50000"/>
                            </a:schemeClr>
                          </a:solidFill>
                          <a:latin typeface="Cascadia Code" panose="020B0509020204030204" pitchFamily="49" charset="0"/>
                        </a:rPr>
                        <a:t>cloudera.exe.pbc_setup.yml</a:t>
                      </a:r>
                      <a:endParaRPr lang="en-US" sz="900" b="1" dirty="0">
                        <a:solidFill>
                          <a:schemeClr val="bg2">
                            <a:lumMod val="50000"/>
                          </a:schemeClr>
                        </a:solidFill>
                        <a:latin typeface="Cascadia Code" panose="020B0509020204030204" pitchFamily="49" charset="0"/>
                      </a:endParaRPr>
                    </a:p>
                    <a:p>
                      <a:pPr marL="268288" lvl="1" indent="0">
                        <a:buFont typeface="Wingdings" panose="05000000000000000000" pitchFamily="2" charset="2"/>
                        <a:buNone/>
                      </a:pPr>
                      <a:r>
                        <a:rPr lang="en-US" sz="900" b="1" dirty="0">
                          <a:solidFill>
                            <a:schemeClr val="bg2">
                              <a:lumMod val="90000"/>
                            </a:schemeClr>
                          </a:solidFill>
                          <a:latin typeface="Cascadia Code" panose="020B0509020204030204" pitchFamily="49" charset="0"/>
                        </a:rPr>
                        <a:t>  </a:t>
                      </a:r>
                      <a:r>
                        <a:rPr lang="en-US" sz="900" b="1" dirty="0" err="1">
                          <a:solidFill>
                            <a:schemeClr val="bg2">
                              <a:lumMod val="90000"/>
                            </a:schemeClr>
                          </a:solidFill>
                          <a:latin typeface="Cascadia Code" panose="020B0509020204030204" pitchFamily="49" charset="0"/>
                        </a:rPr>
                        <a:t>ansible.builtin.import_playbook</a:t>
                      </a:r>
                      <a:r>
                        <a:rPr lang="en-US" sz="900" b="1" dirty="0">
                          <a:solidFill>
                            <a:schemeClr val="bg2">
                              <a:lumMod val="90000"/>
                            </a:schemeClr>
                          </a:solidFill>
                          <a:latin typeface="Cascadia Code" panose="020B0509020204030204" pitchFamily="49" charset="0"/>
                        </a:rPr>
                        <a:t>: </a:t>
                      </a:r>
                      <a:r>
                        <a:rPr lang="en-US" sz="900" b="1" dirty="0" err="1">
                          <a:solidFill>
                            <a:schemeClr val="bg2">
                              <a:lumMod val="90000"/>
                            </a:schemeClr>
                          </a:solidFill>
                          <a:latin typeface="Cascadia Code" panose="020B0509020204030204" pitchFamily="49" charset="0"/>
                        </a:rPr>
                        <a:t>pbc_setup.yml</a:t>
                      </a:r>
                      <a:endParaRPr lang="en-US" sz="900" b="1" dirty="0">
                        <a:solidFill>
                          <a:schemeClr val="bg2">
                            <a:lumMod val="90000"/>
                          </a:schemeClr>
                        </a:solidFill>
                        <a:latin typeface="Cascadia Code" panose="020B0509020204030204" pitchFamily="49" charset="0"/>
                      </a:endParaRPr>
                    </a:p>
                    <a:p>
                      <a:pPr marL="268288" lvl="1" indent="0">
                        <a:buFont typeface="Wingdings" panose="05000000000000000000" pitchFamily="2" charset="2"/>
                        <a:buNone/>
                      </a:pPr>
                      <a:r>
                        <a:rPr lang="en-US" sz="900" b="1" dirty="0">
                          <a:solidFill>
                            <a:schemeClr val="bg2">
                              <a:lumMod val="90000"/>
                            </a:schemeClr>
                          </a:solidFill>
                          <a:latin typeface="Cascadia Code" panose="020B0509020204030204" pitchFamily="49" charset="0"/>
                        </a:rPr>
                        <a:t>  tags: </a:t>
                      </a:r>
                      <a:r>
                        <a:rPr lang="en-US" sz="900" b="1" dirty="0" err="1">
                          <a:solidFill>
                            <a:schemeClr val="bg2">
                              <a:lumMod val="90000"/>
                            </a:schemeClr>
                          </a:solidFill>
                          <a:latin typeface="Cascadia Code" panose="020B0509020204030204" pitchFamily="49" charset="0"/>
                        </a:rPr>
                        <a:t>deploy_ds</a:t>
                      </a:r>
                      <a:endParaRPr lang="en-US" sz="900" b="1" dirty="0">
                        <a:solidFill>
                          <a:schemeClr val="bg2">
                            <a:lumMod val="90000"/>
                          </a:schemeClr>
                        </a:solidFill>
                        <a:latin typeface="Cascadia Code" panose="020B0509020204030204" pitchFamily="49" charset="0"/>
                      </a:endParaRPr>
                    </a:p>
                    <a:p>
                      <a:pPr marL="268288" lvl="1" indent="0">
                        <a:buFont typeface="Wingdings" panose="05000000000000000000" pitchFamily="2" charset="2"/>
                        <a:buNone/>
                      </a:pPr>
                      <a:r>
                        <a:rPr lang="en-US" sz="1000" b="0" dirty="0">
                          <a:solidFill>
                            <a:schemeClr val="bg2">
                              <a:lumMod val="75000"/>
                            </a:schemeClr>
                          </a:solidFill>
                          <a:latin typeface="Cascadia Code" panose="020B0509020204030204" pitchFamily="49" charset="0"/>
                        </a:rPr>
                        <a:t>. . .</a:t>
                      </a:r>
                    </a:p>
                  </a:txBody>
                  <a:tcPr/>
                </a:tc>
                <a:extLst>
                  <a:ext uri="{0D108BD9-81ED-4DB2-BD59-A6C34878D82A}">
                    <a16:rowId xmlns:a16="http://schemas.microsoft.com/office/drawing/2014/main" val="3428290709"/>
                  </a:ext>
                </a:extLst>
              </a:tr>
            </a:tbl>
          </a:graphicData>
        </a:graphic>
      </p:graphicFrame>
    </p:spTree>
    <p:extLst>
      <p:ext uri="{BB962C8B-B14F-4D97-AF65-F5344CB8AC3E}">
        <p14:creationId xmlns:p14="http://schemas.microsoft.com/office/powerpoint/2010/main" val="99215696"/>
      </p:ext>
    </p:extLst>
  </p:cSld>
  <p:clrMapOvr>
    <a:masterClrMapping/>
  </p:clrMapOvr>
  <p:transition spd="med">
    <p:pull/>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8096" y="438912"/>
            <a:ext cx="7599390" cy="1124712"/>
          </a:xfrm>
        </p:spPr>
        <p:txBody>
          <a:bodyPr>
            <a:normAutofit/>
          </a:bodyPr>
          <a:lstStyle/>
          <a:p>
            <a:pPr marL="0" indent="0">
              <a:buNone/>
            </a:pPr>
            <a:r>
              <a:rPr lang="en-US" sz="3300" dirty="0"/>
              <a:t>Deploy Cloudera data service (</a:t>
            </a:r>
            <a:r>
              <a:rPr lang="en-US" sz="3300" dirty="0" err="1"/>
              <a:t>cde</a:t>
            </a:r>
            <a:r>
              <a:rPr lang="en-US" sz="3300" dirty="0"/>
              <a:t>)    – </a:t>
            </a:r>
            <a:r>
              <a:rPr lang="en-US" sz="2400" dirty="0">
                <a:solidFill>
                  <a:schemeClr val="bg2">
                    <a:lumMod val="50000"/>
                  </a:schemeClr>
                </a:solidFill>
              </a:rPr>
              <a:t>Using ansible </a:t>
            </a:r>
          </a:p>
        </p:txBody>
      </p:sp>
      <p:sp>
        <p:nvSpPr>
          <p:cNvPr id="5" name="Content Placeholder 4"/>
          <p:cNvSpPr>
            <a:spLocks noGrp="1"/>
          </p:cNvSpPr>
          <p:nvPr>
            <p:ph idx="1"/>
          </p:nvPr>
        </p:nvSpPr>
        <p:spPr>
          <a:xfrm>
            <a:off x="768096" y="1306287"/>
            <a:ext cx="7613904" cy="3425734"/>
          </a:xfrm>
        </p:spPr>
        <p:txBody>
          <a:bodyPr>
            <a:noAutofit/>
          </a:bodyPr>
          <a:lstStyle/>
          <a:p>
            <a:pPr marL="342900" indent="-342900">
              <a:buFont typeface="+mj-lt"/>
              <a:buAutoNum type="arabicPeriod" startAt="8"/>
            </a:pPr>
            <a:r>
              <a:rPr lang="en-US" sz="1400" dirty="0"/>
              <a:t>Edit the playbook </a:t>
            </a:r>
            <a:r>
              <a:rPr lang="en-US" sz="1400" dirty="0" err="1"/>
              <a:t>pbc_setup.yml</a:t>
            </a:r>
            <a:r>
              <a:rPr lang="en-US" sz="1400" dirty="0"/>
              <a:t> and add a tag </a:t>
            </a:r>
            <a:r>
              <a:rPr lang="en-US" sz="1400" dirty="0" err="1"/>
              <a:t>deploy_ds</a:t>
            </a:r>
            <a:r>
              <a:rPr lang="en-US" sz="1400" dirty="0"/>
              <a:t> to setup and </a:t>
            </a:r>
            <a:r>
              <a:rPr lang="en-US" sz="1400" dirty="0" err="1"/>
              <a:t>initialize_setup</a:t>
            </a:r>
            <a:r>
              <a:rPr lang="en-US" sz="1400" dirty="0"/>
              <a:t> tasks and also update the </a:t>
            </a:r>
            <a:r>
              <a:rPr lang="en-US" sz="1400" dirty="0" err="1"/>
              <a:t>import_role</a:t>
            </a:r>
            <a:r>
              <a:rPr lang="en-US" sz="1400" dirty="0"/>
              <a:t> (temporarily) to refer runtime role from local</a:t>
            </a:r>
          </a:p>
          <a:p>
            <a:pPr marL="342900" indent="-342900">
              <a:buFont typeface="+mj-lt"/>
              <a:buAutoNum type="arabicPeriod" startAt="3"/>
            </a:pPr>
            <a:endParaRPr lang="en-US" sz="1400" dirty="0"/>
          </a:p>
        </p:txBody>
      </p:sp>
      <p:pic>
        <p:nvPicPr>
          <p:cNvPr id="4098" name="Picture 1">
            <a:extLst>
              <a:ext uri="{FF2B5EF4-FFF2-40B4-BE49-F238E27FC236}">
                <a16:creationId xmlns:a16="http://schemas.microsoft.com/office/drawing/2014/main" id="{CF70D50E-6DC0-007F-D4A4-6AB1F8DCEE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2">
            <a:extLst>
              <a:ext uri="{FF2B5EF4-FFF2-40B4-BE49-F238E27FC236}">
                <a16:creationId xmlns:a16="http://schemas.microsoft.com/office/drawing/2014/main" id="{CB7B44E7-6418-1B93-2325-7522B27024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3">
            <a:extLst>
              <a:ext uri="{FF2B5EF4-FFF2-40B4-BE49-F238E27FC236}">
                <a16:creationId xmlns:a16="http://schemas.microsoft.com/office/drawing/2014/main" id="{AF06DD7B-393B-6A06-FFBC-A2CF0AB114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4">
            <a:extLst>
              <a:ext uri="{FF2B5EF4-FFF2-40B4-BE49-F238E27FC236}">
                <a16:creationId xmlns:a16="http://schemas.microsoft.com/office/drawing/2014/main" id="{443626FB-FFD3-1E5C-EFDD-38FF9019E7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EA9FD4D5-0EA9-9939-055B-2D0339713CAF}"/>
              </a:ext>
            </a:extLst>
          </p:cNvPr>
          <p:cNvGraphicFramePr>
            <a:graphicFrameLocks noGrp="1"/>
          </p:cNvGraphicFramePr>
          <p:nvPr>
            <p:extLst>
              <p:ext uri="{D42A27DB-BD31-4B8C-83A1-F6EECF244321}">
                <p14:modId xmlns:p14="http://schemas.microsoft.com/office/powerpoint/2010/main" val="3523311059"/>
              </p:ext>
            </p:extLst>
          </p:nvPr>
        </p:nvGraphicFramePr>
        <p:xfrm>
          <a:off x="1152724" y="1808808"/>
          <a:ext cx="7214762" cy="3154680"/>
        </p:xfrm>
        <a:graphic>
          <a:graphicData uri="http://schemas.openxmlformats.org/drawingml/2006/table">
            <a:tbl>
              <a:tblPr firstRow="1" bandRow="1">
                <a:tableStyleId>{073A0DAA-6AF3-43AB-8588-CEC1D06C72B9}</a:tableStyleId>
              </a:tblPr>
              <a:tblGrid>
                <a:gridCol w="7214762">
                  <a:extLst>
                    <a:ext uri="{9D8B030D-6E8A-4147-A177-3AD203B41FA5}">
                      <a16:colId xmlns:a16="http://schemas.microsoft.com/office/drawing/2014/main" val="2405337285"/>
                    </a:ext>
                  </a:extLst>
                </a:gridCol>
              </a:tblGrid>
              <a:tr h="2833042">
                <a:tc>
                  <a:txBody>
                    <a:bodyPr/>
                    <a:lstStyle/>
                    <a:p>
                      <a:pPr marL="267462" lvl="1" indent="-171450">
                        <a:buFont typeface="Wingdings" panose="05000000000000000000" pitchFamily="2" charset="2"/>
                        <a:buChar char="Ø"/>
                      </a:pPr>
                      <a:r>
                        <a:rPr lang="en-US" sz="1000" b="0" dirty="0">
                          <a:latin typeface="Cascadia Code" panose="020B0509020204030204" pitchFamily="49" charset="0"/>
                        </a:rPr>
                        <a:t>vi </a:t>
                      </a:r>
                      <a:r>
                        <a:rPr lang="en-US" sz="1000" b="0" dirty="0" err="1">
                          <a:latin typeface="Cascadia Code" panose="020B0509020204030204" pitchFamily="49" charset="0"/>
                        </a:rPr>
                        <a:t>pbc_setup.yml</a:t>
                      </a:r>
                      <a:r>
                        <a:rPr lang="en-US" sz="1000" b="0" dirty="0">
                          <a:latin typeface="Cascadia Code" panose="020B0509020204030204" pitchFamily="49" charset="0"/>
                        </a:rPr>
                        <a:t> </a:t>
                      </a:r>
                    </a:p>
                    <a:p>
                      <a:pPr marL="268288" lvl="1" indent="0">
                        <a:buFont typeface="Wingdings" panose="05000000000000000000" pitchFamily="2" charset="2"/>
                        <a:buNone/>
                      </a:pPr>
                      <a:r>
                        <a:rPr lang="en-US" sz="1000" b="0" dirty="0">
                          <a:solidFill>
                            <a:schemeClr val="bg2">
                              <a:lumMod val="75000"/>
                            </a:schemeClr>
                          </a:solidFill>
                          <a:latin typeface="Cascadia Code" panose="020B0509020204030204" pitchFamily="49" charset="0"/>
                        </a:rPr>
                        <a:t>. . .</a:t>
                      </a:r>
                    </a:p>
                    <a:p>
                      <a:pPr marL="268288" lvl="1" indent="0">
                        <a:buFont typeface="Wingdings" panose="05000000000000000000" pitchFamily="2" charset="2"/>
                        <a:buNone/>
                      </a:pPr>
                      <a:r>
                        <a:rPr lang="en-US" sz="900" b="1" dirty="0">
                          <a:solidFill>
                            <a:schemeClr val="bg2">
                              <a:lumMod val="90000"/>
                            </a:schemeClr>
                          </a:solidFill>
                          <a:latin typeface="Cascadia Code" panose="020B0509020204030204" pitchFamily="49" charset="0"/>
                        </a:rPr>
                        <a:t>- name: Initialize Data Services setup</a:t>
                      </a:r>
                    </a:p>
                    <a:p>
                      <a:pPr marL="268288" lvl="1" indent="0">
                        <a:buFont typeface="Wingdings" panose="05000000000000000000" pitchFamily="2" charset="2"/>
                        <a:buNone/>
                      </a:pPr>
                      <a:r>
                        <a:rPr lang="en-US" sz="900" b="1" dirty="0">
                          <a:solidFill>
                            <a:schemeClr val="bg2">
                              <a:lumMod val="90000"/>
                            </a:schemeClr>
                          </a:solidFill>
                          <a:latin typeface="Cascadia Code" panose="020B0509020204030204" pitchFamily="49" charset="0"/>
                        </a:rPr>
                        <a:t>  </a:t>
                      </a:r>
                      <a:r>
                        <a:rPr lang="en-US" sz="900" b="1" dirty="0" err="1">
                          <a:solidFill>
                            <a:schemeClr val="bg2">
                              <a:lumMod val="90000"/>
                            </a:schemeClr>
                          </a:solidFill>
                          <a:latin typeface="Cascadia Code" panose="020B0509020204030204" pitchFamily="49" charset="0"/>
                        </a:rPr>
                        <a:t>ansible.builtin.import_role</a:t>
                      </a:r>
                      <a:r>
                        <a:rPr lang="en-US" sz="900" b="1" dirty="0">
                          <a:solidFill>
                            <a:schemeClr val="bg2">
                              <a:lumMod val="90000"/>
                            </a:schemeClr>
                          </a:solidFill>
                          <a:latin typeface="Cascadia Code" panose="020B0509020204030204" pitchFamily="49" charset="0"/>
                        </a:rPr>
                        <a:t>:</a:t>
                      </a:r>
                    </a:p>
                    <a:p>
                      <a:pPr marL="268288" lvl="1" indent="0">
                        <a:buFont typeface="Wingdings" panose="05000000000000000000" pitchFamily="2" charset="2"/>
                        <a:buNone/>
                      </a:pPr>
                      <a:r>
                        <a:rPr lang="en-US" sz="900" b="1" dirty="0">
                          <a:solidFill>
                            <a:schemeClr val="bg2">
                              <a:lumMod val="90000"/>
                            </a:schemeClr>
                          </a:solidFill>
                          <a:latin typeface="Cascadia Code" panose="020B0509020204030204" pitchFamily="49" charset="0"/>
                        </a:rPr>
                        <a:t>    #name: </a:t>
                      </a:r>
                      <a:r>
                        <a:rPr lang="en-US" sz="900" b="1" dirty="0" err="1">
                          <a:solidFill>
                            <a:schemeClr val="bg2">
                              <a:lumMod val="90000"/>
                            </a:schemeClr>
                          </a:solidFill>
                          <a:latin typeface="Cascadia Code" panose="020B0509020204030204" pitchFamily="49" charset="0"/>
                        </a:rPr>
                        <a:t>cloudera.exe.runtime</a:t>
                      </a:r>
                      <a:endParaRPr lang="en-US" sz="900" b="1" dirty="0">
                        <a:solidFill>
                          <a:schemeClr val="bg2">
                            <a:lumMod val="90000"/>
                          </a:schemeClr>
                        </a:solidFill>
                        <a:latin typeface="Cascadia Code" panose="020B0509020204030204" pitchFamily="49" charset="0"/>
                      </a:endParaRPr>
                    </a:p>
                    <a:p>
                      <a:pPr marL="268288" lvl="1" indent="0">
                        <a:buFont typeface="Wingdings" panose="05000000000000000000" pitchFamily="2" charset="2"/>
                        <a:buNone/>
                      </a:pPr>
                      <a:r>
                        <a:rPr lang="en-US" sz="900" b="1" dirty="0">
                          <a:solidFill>
                            <a:schemeClr val="bg2">
                              <a:lumMod val="90000"/>
                            </a:schemeClr>
                          </a:solidFill>
                          <a:latin typeface="Cascadia Code" panose="020B0509020204030204" pitchFamily="49" charset="0"/>
                        </a:rPr>
                        <a:t>    name: runtime</a:t>
                      </a:r>
                    </a:p>
                    <a:p>
                      <a:pPr marL="268288" lvl="1" indent="0">
                        <a:buFont typeface="Wingdings" panose="05000000000000000000" pitchFamily="2" charset="2"/>
                        <a:buNone/>
                      </a:pPr>
                      <a:r>
                        <a:rPr lang="en-US" sz="900" b="1" dirty="0">
                          <a:solidFill>
                            <a:schemeClr val="bg2">
                              <a:lumMod val="90000"/>
                            </a:schemeClr>
                          </a:solidFill>
                          <a:latin typeface="Cascadia Code" panose="020B0509020204030204" pitchFamily="49" charset="0"/>
                        </a:rPr>
                        <a:t>    </a:t>
                      </a:r>
                      <a:r>
                        <a:rPr lang="en-US" sz="900" b="1" dirty="0" err="1">
                          <a:solidFill>
                            <a:schemeClr val="bg2">
                              <a:lumMod val="90000"/>
                            </a:schemeClr>
                          </a:solidFill>
                          <a:latin typeface="Cascadia Code" panose="020B0509020204030204" pitchFamily="49" charset="0"/>
                        </a:rPr>
                        <a:t>tasks_from</a:t>
                      </a:r>
                      <a:r>
                        <a:rPr lang="en-US" sz="900" b="1" dirty="0">
                          <a:solidFill>
                            <a:schemeClr val="bg2">
                              <a:lumMod val="90000"/>
                            </a:schemeClr>
                          </a:solidFill>
                          <a:latin typeface="Cascadia Code" panose="020B0509020204030204" pitchFamily="49" charset="0"/>
                        </a:rPr>
                        <a:t>: </a:t>
                      </a:r>
                      <a:r>
                        <a:rPr lang="en-US" sz="900" b="1" dirty="0" err="1">
                          <a:solidFill>
                            <a:schemeClr val="bg2">
                              <a:lumMod val="90000"/>
                            </a:schemeClr>
                          </a:solidFill>
                          <a:latin typeface="Cascadia Code" panose="020B0509020204030204" pitchFamily="49" charset="0"/>
                        </a:rPr>
                        <a:t>initialize_setup</a:t>
                      </a:r>
                      <a:endParaRPr lang="en-US" sz="900" b="1" dirty="0">
                        <a:solidFill>
                          <a:schemeClr val="bg2">
                            <a:lumMod val="90000"/>
                          </a:schemeClr>
                        </a:solidFill>
                        <a:latin typeface="Cascadia Code" panose="020B0509020204030204" pitchFamily="49" charset="0"/>
                      </a:endParaRPr>
                    </a:p>
                    <a:p>
                      <a:pPr marL="268288" lvl="1" indent="0">
                        <a:buFont typeface="Wingdings" panose="05000000000000000000" pitchFamily="2" charset="2"/>
                        <a:buNone/>
                      </a:pPr>
                      <a:r>
                        <a:rPr lang="en-US" sz="900" b="1" dirty="0">
                          <a:solidFill>
                            <a:schemeClr val="bg2">
                              <a:lumMod val="90000"/>
                            </a:schemeClr>
                          </a:solidFill>
                          <a:latin typeface="Cascadia Code" panose="020B0509020204030204" pitchFamily="49" charset="0"/>
                        </a:rPr>
                        <a:t>    tags:</a:t>
                      </a:r>
                    </a:p>
                    <a:p>
                      <a:pPr marL="268288" lvl="1" indent="0">
                        <a:buFont typeface="Wingdings" panose="05000000000000000000" pitchFamily="2" charset="2"/>
                        <a:buNone/>
                      </a:pPr>
                      <a:r>
                        <a:rPr lang="en-US" sz="900" b="1" dirty="0">
                          <a:solidFill>
                            <a:schemeClr val="bg2">
                              <a:lumMod val="90000"/>
                            </a:schemeClr>
                          </a:solidFill>
                          <a:latin typeface="Cascadia Code" panose="020B0509020204030204" pitchFamily="49" charset="0"/>
                        </a:rPr>
                        <a:t>        - initialize</a:t>
                      </a:r>
                    </a:p>
                    <a:p>
                      <a:pPr marL="268288" lvl="1" indent="0">
                        <a:buFont typeface="Wingdings" panose="05000000000000000000" pitchFamily="2" charset="2"/>
                        <a:buNone/>
                      </a:pPr>
                      <a:r>
                        <a:rPr lang="en-US" sz="900" b="1" dirty="0">
                          <a:solidFill>
                            <a:schemeClr val="bg2">
                              <a:lumMod val="90000"/>
                            </a:schemeClr>
                          </a:solidFill>
                          <a:latin typeface="Cascadia Code" panose="020B0509020204030204" pitchFamily="49" charset="0"/>
                        </a:rPr>
                        <a:t>        - run</a:t>
                      </a:r>
                    </a:p>
                    <a:p>
                      <a:pPr marL="268288" lvl="1" indent="0">
                        <a:buFont typeface="Wingdings" panose="05000000000000000000" pitchFamily="2" charset="2"/>
                        <a:buNone/>
                      </a:pPr>
                      <a:r>
                        <a:rPr lang="en-US" sz="900" b="1" dirty="0">
                          <a:solidFill>
                            <a:schemeClr val="bg2">
                              <a:lumMod val="90000"/>
                            </a:schemeClr>
                          </a:solidFill>
                          <a:latin typeface="Cascadia Code" panose="020B0509020204030204" pitchFamily="49" charset="0"/>
                        </a:rPr>
                        <a:t>        - </a:t>
                      </a:r>
                      <a:r>
                        <a:rPr lang="en-US" sz="900" b="1" dirty="0" err="1">
                          <a:solidFill>
                            <a:schemeClr val="bg2">
                              <a:lumMod val="90000"/>
                            </a:schemeClr>
                          </a:solidFill>
                          <a:latin typeface="Cascadia Code" panose="020B0509020204030204" pitchFamily="49" charset="0"/>
                        </a:rPr>
                        <a:t>deploy_ds</a:t>
                      </a:r>
                      <a:endParaRPr lang="en-US" sz="900" b="1" dirty="0">
                        <a:solidFill>
                          <a:schemeClr val="bg2">
                            <a:lumMod val="90000"/>
                          </a:schemeClr>
                        </a:solidFill>
                        <a:latin typeface="Cascadia Code" panose="020B0509020204030204" pitchFamily="49" charset="0"/>
                      </a:endParaRPr>
                    </a:p>
                    <a:p>
                      <a:pPr marL="268288" lvl="1" indent="0">
                        <a:buFont typeface="Wingdings" panose="05000000000000000000" pitchFamily="2" charset="2"/>
                        <a:buNone/>
                      </a:pPr>
                      <a:r>
                        <a:rPr lang="en-US" sz="900" b="1" dirty="0">
                          <a:solidFill>
                            <a:schemeClr val="bg2">
                              <a:lumMod val="90000"/>
                            </a:schemeClr>
                          </a:solidFill>
                          <a:latin typeface="Cascadia Code" panose="020B0509020204030204" pitchFamily="49" charset="0"/>
                        </a:rPr>
                        <a:t>- name: Set up Data Services</a:t>
                      </a:r>
                    </a:p>
                    <a:p>
                      <a:pPr marL="268288" lvl="1" indent="0">
                        <a:buFont typeface="Wingdings" panose="05000000000000000000" pitchFamily="2" charset="2"/>
                        <a:buNone/>
                      </a:pPr>
                      <a:r>
                        <a:rPr lang="en-US" sz="900" b="1" dirty="0">
                          <a:solidFill>
                            <a:schemeClr val="bg2">
                              <a:lumMod val="90000"/>
                            </a:schemeClr>
                          </a:solidFill>
                          <a:latin typeface="Cascadia Code" panose="020B0509020204030204" pitchFamily="49" charset="0"/>
                        </a:rPr>
                        <a:t>  </a:t>
                      </a:r>
                      <a:r>
                        <a:rPr lang="en-US" sz="900" b="1" dirty="0" err="1">
                          <a:solidFill>
                            <a:schemeClr val="bg2">
                              <a:lumMod val="90000"/>
                            </a:schemeClr>
                          </a:solidFill>
                          <a:latin typeface="Cascadia Code" panose="020B0509020204030204" pitchFamily="49" charset="0"/>
                        </a:rPr>
                        <a:t>ansible.builtin.import_role</a:t>
                      </a:r>
                      <a:r>
                        <a:rPr lang="en-US" sz="900" b="1" dirty="0">
                          <a:solidFill>
                            <a:schemeClr val="bg2">
                              <a:lumMod val="90000"/>
                            </a:schemeClr>
                          </a:solidFill>
                          <a:latin typeface="Cascadia Code" panose="020B0509020204030204" pitchFamily="49" charset="0"/>
                        </a:rPr>
                        <a:t>:</a:t>
                      </a:r>
                    </a:p>
                    <a:p>
                      <a:pPr marL="268288" lvl="1" indent="0">
                        <a:buFont typeface="Wingdings" panose="05000000000000000000" pitchFamily="2" charset="2"/>
                        <a:buNone/>
                      </a:pPr>
                      <a:r>
                        <a:rPr lang="en-US" sz="900" b="1" dirty="0">
                          <a:solidFill>
                            <a:schemeClr val="bg2">
                              <a:lumMod val="90000"/>
                            </a:schemeClr>
                          </a:solidFill>
                          <a:latin typeface="Cascadia Code" panose="020B0509020204030204" pitchFamily="49" charset="0"/>
                        </a:rPr>
                        <a:t>    #name: </a:t>
                      </a:r>
                      <a:r>
                        <a:rPr lang="en-US" sz="900" b="1" dirty="0" err="1">
                          <a:solidFill>
                            <a:schemeClr val="bg2">
                              <a:lumMod val="90000"/>
                            </a:schemeClr>
                          </a:solidFill>
                          <a:latin typeface="Cascadia Code" panose="020B0509020204030204" pitchFamily="49" charset="0"/>
                        </a:rPr>
                        <a:t>cloudera.exe.runtime</a:t>
                      </a:r>
                      <a:endParaRPr lang="en-US" sz="900" b="1" dirty="0">
                        <a:solidFill>
                          <a:schemeClr val="bg2">
                            <a:lumMod val="90000"/>
                          </a:schemeClr>
                        </a:solidFill>
                        <a:latin typeface="Cascadia Code" panose="020B0509020204030204" pitchFamily="49" charset="0"/>
                      </a:endParaRPr>
                    </a:p>
                    <a:p>
                      <a:pPr marL="268288" lvl="1" indent="0">
                        <a:buFont typeface="Wingdings" panose="05000000000000000000" pitchFamily="2" charset="2"/>
                        <a:buNone/>
                      </a:pPr>
                      <a:r>
                        <a:rPr lang="en-US" sz="900" b="1" dirty="0">
                          <a:solidFill>
                            <a:schemeClr val="bg2">
                              <a:lumMod val="90000"/>
                            </a:schemeClr>
                          </a:solidFill>
                          <a:latin typeface="Cascadia Code" panose="020B0509020204030204" pitchFamily="49" charset="0"/>
                        </a:rPr>
                        <a:t>    name: runtime</a:t>
                      </a:r>
                    </a:p>
                    <a:p>
                      <a:pPr marL="268288" lvl="1" indent="0">
                        <a:buFont typeface="Wingdings" panose="05000000000000000000" pitchFamily="2" charset="2"/>
                        <a:buNone/>
                      </a:pPr>
                      <a:r>
                        <a:rPr lang="en-US" sz="900" b="1" dirty="0">
                          <a:solidFill>
                            <a:schemeClr val="bg2">
                              <a:lumMod val="90000"/>
                            </a:schemeClr>
                          </a:solidFill>
                          <a:latin typeface="Cascadia Code" panose="020B0509020204030204" pitchFamily="49" charset="0"/>
                        </a:rPr>
                        <a:t>    </a:t>
                      </a:r>
                      <a:r>
                        <a:rPr lang="en-US" sz="900" b="1" dirty="0" err="1">
                          <a:solidFill>
                            <a:schemeClr val="bg2">
                              <a:lumMod val="90000"/>
                            </a:schemeClr>
                          </a:solidFill>
                          <a:latin typeface="Cascadia Code" panose="020B0509020204030204" pitchFamily="49" charset="0"/>
                        </a:rPr>
                        <a:t>tasks_from</a:t>
                      </a:r>
                      <a:r>
                        <a:rPr lang="en-US" sz="900" b="1" dirty="0">
                          <a:solidFill>
                            <a:schemeClr val="bg2">
                              <a:lumMod val="90000"/>
                            </a:schemeClr>
                          </a:solidFill>
                          <a:latin typeface="Cascadia Code" panose="020B0509020204030204" pitchFamily="49" charset="0"/>
                        </a:rPr>
                        <a:t>: setup</a:t>
                      </a:r>
                    </a:p>
                    <a:p>
                      <a:pPr marL="268288" lvl="1" indent="0">
                        <a:buFont typeface="Wingdings" panose="05000000000000000000" pitchFamily="2" charset="2"/>
                        <a:buNone/>
                      </a:pPr>
                      <a:r>
                        <a:rPr lang="en-US" sz="900" b="1" dirty="0">
                          <a:solidFill>
                            <a:schemeClr val="bg2">
                              <a:lumMod val="90000"/>
                            </a:schemeClr>
                          </a:solidFill>
                          <a:latin typeface="Cascadia Code" panose="020B0509020204030204" pitchFamily="49" charset="0"/>
                        </a:rPr>
                        <a:t>    tags:</a:t>
                      </a:r>
                    </a:p>
                    <a:p>
                      <a:pPr marL="268288" lvl="1" indent="0">
                        <a:buFont typeface="Wingdings" panose="05000000000000000000" pitchFamily="2" charset="2"/>
                        <a:buNone/>
                      </a:pPr>
                      <a:r>
                        <a:rPr lang="en-US" sz="900" b="1" dirty="0">
                          <a:solidFill>
                            <a:schemeClr val="bg2">
                              <a:lumMod val="90000"/>
                            </a:schemeClr>
                          </a:solidFill>
                          <a:latin typeface="Cascadia Code" panose="020B0509020204030204" pitchFamily="49" charset="0"/>
                        </a:rPr>
                        <a:t>        - run</a:t>
                      </a:r>
                    </a:p>
                    <a:p>
                      <a:pPr marL="268288" lvl="1" indent="0">
                        <a:buFont typeface="Wingdings" panose="05000000000000000000" pitchFamily="2" charset="2"/>
                        <a:buNone/>
                      </a:pPr>
                      <a:r>
                        <a:rPr lang="en-US" sz="900" b="1" dirty="0">
                          <a:solidFill>
                            <a:schemeClr val="bg2">
                              <a:lumMod val="90000"/>
                            </a:schemeClr>
                          </a:solidFill>
                          <a:latin typeface="Cascadia Code" panose="020B0509020204030204" pitchFamily="49" charset="0"/>
                        </a:rPr>
                        <a:t>        - </a:t>
                      </a:r>
                      <a:r>
                        <a:rPr lang="en-US" sz="900" b="1" dirty="0" err="1">
                          <a:solidFill>
                            <a:schemeClr val="bg2">
                              <a:lumMod val="90000"/>
                            </a:schemeClr>
                          </a:solidFill>
                          <a:latin typeface="Cascadia Code" panose="020B0509020204030204" pitchFamily="49" charset="0"/>
                        </a:rPr>
                        <a:t>deploy_ds</a:t>
                      </a:r>
                      <a:r>
                        <a:rPr lang="en-US" sz="900" b="1" dirty="0">
                          <a:solidFill>
                            <a:schemeClr val="bg2">
                              <a:lumMod val="90000"/>
                            </a:schemeClr>
                          </a:solidFill>
                          <a:latin typeface="Cascadia Code" panose="020B0509020204030204" pitchFamily="49" charset="0"/>
                        </a:rPr>
                        <a:t> </a:t>
                      </a:r>
                    </a:p>
                    <a:p>
                      <a:pPr marL="268288" lvl="1" indent="0">
                        <a:buFont typeface="Wingdings" panose="05000000000000000000" pitchFamily="2" charset="2"/>
                        <a:buNone/>
                      </a:pPr>
                      <a:r>
                        <a:rPr lang="en-US" sz="900" b="1" dirty="0">
                          <a:solidFill>
                            <a:schemeClr val="bg2">
                              <a:lumMod val="50000"/>
                            </a:schemeClr>
                          </a:solidFill>
                          <a:latin typeface="Cascadia Code" panose="020B0509020204030204" pitchFamily="49" charset="0"/>
                        </a:rPr>
                        <a:t># (By default, Ansible looks for roles in the roles subdirectory relative to the playbook file or the system directory /</a:t>
                      </a:r>
                      <a:r>
                        <a:rPr lang="en-US" sz="900" b="1" dirty="0" err="1">
                          <a:solidFill>
                            <a:schemeClr val="bg2">
                              <a:lumMod val="50000"/>
                            </a:schemeClr>
                          </a:solidFill>
                          <a:latin typeface="Cascadia Code" panose="020B0509020204030204" pitchFamily="49" charset="0"/>
                        </a:rPr>
                        <a:t>etc</a:t>
                      </a:r>
                      <a:r>
                        <a:rPr lang="en-US" sz="900" b="1" dirty="0">
                          <a:solidFill>
                            <a:schemeClr val="bg2">
                              <a:lumMod val="50000"/>
                            </a:schemeClr>
                          </a:solidFill>
                          <a:latin typeface="Cascadia Code" panose="020B0509020204030204" pitchFamily="49" charset="0"/>
                        </a:rPr>
                        <a:t>/ansible/roles)</a:t>
                      </a:r>
                    </a:p>
                    <a:p>
                      <a:pPr marL="268288" lvl="1" indent="0">
                        <a:buFont typeface="Wingdings" panose="05000000000000000000" pitchFamily="2" charset="2"/>
                        <a:buNone/>
                      </a:pPr>
                      <a:r>
                        <a:rPr lang="en-US" sz="1000" b="0" dirty="0">
                          <a:solidFill>
                            <a:schemeClr val="bg2">
                              <a:lumMod val="75000"/>
                            </a:schemeClr>
                          </a:solidFill>
                          <a:latin typeface="Cascadia Code" panose="020B0509020204030204" pitchFamily="49" charset="0"/>
                        </a:rPr>
                        <a:t>. . .</a:t>
                      </a:r>
                    </a:p>
                  </a:txBody>
                  <a:tcPr/>
                </a:tc>
                <a:extLst>
                  <a:ext uri="{0D108BD9-81ED-4DB2-BD59-A6C34878D82A}">
                    <a16:rowId xmlns:a16="http://schemas.microsoft.com/office/drawing/2014/main" val="3428290709"/>
                  </a:ext>
                </a:extLst>
              </a:tr>
            </a:tbl>
          </a:graphicData>
        </a:graphic>
      </p:graphicFrame>
    </p:spTree>
    <p:extLst>
      <p:ext uri="{BB962C8B-B14F-4D97-AF65-F5344CB8AC3E}">
        <p14:creationId xmlns:p14="http://schemas.microsoft.com/office/powerpoint/2010/main" val="700748812"/>
      </p:ext>
    </p:extLst>
  </p:cSld>
  <p:clrMapOvr>
    <a:masterClrMapping/>
  </p:clrMapOvr>
  <p:transition spd="med">
    <p:pull/>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8096" y="438912"/>
            <a:ext cx="7599390" cy="1124712"/>
          </a:xfrm>
        </p:spPr>
        <p:txBody>
          <a:bodyPr>
            <a:normAutofit/>
          </a:bodyPr>
          <a:lstStyle/>
          <a:p>
            <a:pPr marL="0" indent="0">
              <a:buNone/>
            </a:pPr>
            <a:r>
              <a:rPr lang="en-US" sz="3300" dirty="0"/>
              <a:t>Deploy Cloudera data service (</a:t>
            </a:r>
            <a:r>
              <a:rPr lang="en-US" sz="3300" dirty="0" err="1"/>
              <a:t>cde</a:t>
            </a:r>
            <a:r>
              <a:rPr lang="en-US" sz="3300" dirty="0"/>
              <a:t>)    – </a:t>
            </a:r>
            <a:r>
              <a:rPr lang="en-US" sz="2400" dirty="0">
                <a:solidFill>
                  <a:schemeClr val="bg2">
                    <a:lumMod val="50000"/>
                  </a:schemeClr>
                </a:solidFill>
              </a:rPr>
              <a:t>Using ansible </a:t>
            </a:r>
          </a:p>
        </p:txBody>
      </p:sp>
      <p:sp>
        <p:nvSpPr>
          <p:cNvPr id="5" name="Content Placeholder 4"/>
          <p:cNvSpPr>
            <a:spLocks noGrp="1"/>
          </p:cNvSpPr>
          <p:nvPr>
            <p:ph idx="1"/>
          </p:nvPr>
        </p:nvSpPr>
        <p:spPr>
          <a:xfrm>
            <a:off x="768096" y="1306287"/>
            <a:ext cx="7613904" cy="3425734"/>
          </a:xfrm>
        </p:spPr>
        <p:txBody>
          <a:bodyPr>
            <a:noAutofit/>
          </a:bodyPr>
          <a:lstStyle/>
          <a:p>
            <a:pPr marL="342900" indent="-342900">
              <a:buFont typeface="+mj-lt"/>
              <a:buAutoNum type="arabicPeriod" startAt="8"/>
            </a:pPr>
            <a:r>
              <a:rPr lang="en-US" sz="1400" dirty="0"/>
              <a:t>Deploy CDE data-service using ansible on CDP public cloud </a:t>
            </a:r>
            <a:r>
              <a:rPr lang="en-US" sz="1400" dirty="0" err="1"/>
              <a:t>enviroment</a:t>
            </a:r>
            <a:r>
              <a:rPr lang="en-US" sz="1400" dirty="0"/>
              <a:t> on AWS, previously provisioned with the help of Terraform</a:t>
            </a:r>
          </a:p>
          <a:p>
            <a:pPr marL="342900" indent="-342900">
              <a:buFont typeface="+mj-lt"/>
              <a:buAutoNum type="arabicPeriod" startAt="8"/>
            </a:pPr>
            <a:endParaRPr lang="en-US" sz="1400" dirty="0"/>
          </a:p>
          <a:p>
            <a:pPr marL="0" indent="0">
              <a:buNone/>
            </a:pPr>
            <a:br>
              <a:rPr lang="en-US" sz="1400" dirty="0"/>
            </a:br>
            <a:endParaRPr lang="en-US" sz="1400" dirty="0"/>
          </a:p>
          <a:p>
            <a:pPr marL="342900" indent="-342900">
              <a:buFont typeface="+mj-lt"/>
              <a:buAutoNum type="arabicPeriod" startAt="8"/>
            </a:pPr>
            <a:endParaRPr lang="en-US" sz="1400" dirty="0"/>
          </a:p>
          <a:p>
            <a:pPr marL="342900" indent="-342900">
              <a:buFont typeface="+mj-lt"/>
              <a:buAutoNum type="arabicPeriod" startAt="3"/>
            </a:pPr>
            <a:endParaRPr lang="en-US" sz="1400" dirty="0"/>
          </a:p>
        </p:txBody>
      </p:sp>
      <p:pic>
        <p:nvPicPr>
          <p:cNvPr id="4098" name="Picture 1">
            <a:extLst>
              <a:ext uri="{FF2B5EF4-FFF2-40B4-BE49-F238E27FC236}">
                <a16:creationId xmlns:a16="http://schemas.microsoft.com/office/drawing/2014/main" id="{CF70D50E-6DC0-007F-D4A4-6AB1F8DCEE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2">
            <a:extLst>
              <a:ext uri="{FF2B5EF4-FFF2-40B4-BE49-F238E27FC236}">
                <a16:creationId xmlns:a16="http://schemas.microsoft.com/office/drawing/2014/main" id="{CB7B44E7-6418-1B93-2325-7522B27024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3">
            <a:extLst>
              <a:ext uri="{FF2B5EF4-FFF2-40B4-BE49-F238E27FC236}">
                <a16:creationId xmlns:a16="http://schemas.microsoft.com/office/drawing/2014/main" id="{AF06DD7B-393B-6A06-FFBC-A2CF0AB114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4">
            <a:extLst>
              <a:ext uri="{FF2B5EF4-FFF2-40B4-BE49-F238E27FC236}">
                <a16:creationId xmlns:a16="http://schemas.microsoft.com/office/drawing/2014/main" id="{443626FB-FFD3-1E5C-EFDD-38FF9019E7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EA9FD4D5-0EA9-9939-055B-2D0339713CAF}"/>
              </a:ext>
            </a:extLst>
          </p:cNvPr>
          <p:cNvGraphicFramePr>
            <a:graphicFrameLocks noGrp="1"/>
          </p:cNvGraphicFramePr>
          <p:nvPr>
            <p:extLst>
              <p:ext uri="{D42A27DB-BD31-4B8C-83A1-F6EECF244321}">
                <p14:modId xmlns:p14="http://schemas.microsoft.com/office/powerpoint/2010/main" val="2377021026"/>
              </p:ext>
            </p:extLst>
          </p:nvPr>
        </p:nvGraphicFramePr>
        <p:xfrm>
          <a:off x="1161142" y="1819440"/>
          <a:ext cx="7214762" cy="256104"/>
        </p:xfrm>
        <a:graphic>
          <a:graphicData uri="http://schemas.openxmlformats.org/drawingml/2006/table">
            <a:tbl>
              <a:tblPr firstRow="1" bandRow="1">
                <a:tableStyleId>{073A0DAA-6AF3-43AB-8588-CEC1D06C72B9}</a:tableStyleId>
              </a:tblPr>
              <a:tblGrid>
                <a:gridCol w="7214762">
                  <a:extLst>
                    <a:ext uri="{9D8B030D-6E8A-4147-A177-3AD203B41FA5}">
                      <a16:colId xmlns:a16="http://schemas.microsoft.com/office/drawing/2014/main" val="2405337285"/>
                    </a:ext>
                  </a:extLst>
                </a:gridCol>
              </a:tblGrid>
              <a:tr h="256104">
                <a:tc>
                  <a:txBody>
                    <a:bodyPr/>
                    <a:lstStyle/>
                    <a:p>
                      <a:pPr marL="267462" lvl="1" indent="-171450">
                        <a:buFont typeface="Wingdings" panose="05000000000000000000" pitchFamily="2" charset="2"/>
                        <a:buChar char="Ø"/>
                      </a:pPr>
                      <a:r>
                        <a:rPr lang="en-US" sz="1000" b="0" dirty="0">
                          <a:latin typeface="Cascadia Code" panose="020B0509020204030204" pitchFamily="49" charset="0"/>
                        </a:rPr>
                        <a:t>ansible-navigator run </a:t>
                      </a:r>
                      <a:r>
                        <a:rPr lang="en-US" sz="1000" b="0" dirty="0" err="1">
                          <a:latin typeface="Cascadia Code" panose="020B0509020204030204" pitchFamily="49" charset="0"/>
                        </a:rPr>
                        <a:t>main.yml</a:t>
                      </a:r>
                      <a:r>
                        <a:rPr lang="en-US" sz="1000" b="0" dirty="0">
                          <a:latin typeface="Cascadia Code" panose="020B0509020204030204" pitchFamily="49" charset="0"/>
                        </a:rPr>
                        <a:t> -e @definition.yml --tags </a:t>
                      </a:r>
                      <a:r>
                        <a:rPr lang="en-US" sz="1000" b="0" dirty="0" err="1">
                          <a:latin typeface="Cascadia Code" panose="020B0509020204030204" pitchFamily="49" charset="0"/>
                        </a:rPr>
                        <a:t>deploy_ds,de</a:t>
                      </a:r>
                      <a:endParaRPr lang="en-US" sz="1000" b="0" dirty="0">
                        <a:solidFill>
                          <a:schemeClr val="bg2">
                            <a:lumMod val="75000"/>
                          </a:schemeClr>
                        </a:solidFill>
                        <a:latin typeface="Cascadia Code" panose="020B0509020204030204" pitchFamily="49" charset="0"/>
                      </a:endParaRPr>
                    </a:p>
                  </a:txBody>
                  <a:tcPr/>
                </a:tc>
                <a:extLst>
                  <a:ext uri="{0D108BD9-81ED-4DB2-BD59-A6C34878D82A}">
                    <a16:rowId xmlns:a16="http://schemas.microsoft.com/office/drawing/2014/main" val="3428290709"/>
                  </a:ext>
                </a:extLst>
              </a:tr>
            </a:tbl>
          </a:graphicData>
        </a:graphic>
      </p:graphicFrame>
      <p:pic>
        <p:nvPicPr>
          <p:cNvPr id="6" name="Picture 5">
            <a:extLst>
              <a:ext uri="{FF2B5EF4-FFF2-40B4-BE49-F238E27FC236}">
                <a16:creationId xmlns:a16="http://schemas.microsoft.com/office/drawing/2014/main" id="{CA1AB768-210D-4A29-E383-CAF4CFF5DDD3}"/>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5900"/>
                    </a14:imgEffect>
                  </a14:imgLayer>
                </a14:imgProps>
              </a:ext>
            </a:extLst>
          </a:blip>
          <a:stretch>
            <a:fillRect/>
          </a:stretch>
        </p:blipFill>
        <p:spPr>
          <a:xfrm>
            <a:off x="776513" y="2127140"/>
            <a:ext cx="7882309" cy="2865771"/>
          </a:xfrm>
          <a:prstGeom prst="rect">
            <a:avLst/>
          </a:prstGeom>
          <a:ln>
            <a:solidFill>
              <a:schemeClr val="tx1"/>
            </a:solidFill>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338914890"/>
      </p:ext>
    </p:extLst>
  </p:cSld>
  <p:clrMapOvr>
    <a:masterClrMapping/>
  </p:clrMapOvr>
  <p:transition spd="med">
    <p:pull/>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8096" y="438912"/>
            <a:ext cx="7599390" cy="1124712"/>
          </a:xfrm>
        </p:spPr>
        <p:txBody>
          <a:bodyPr>
            <a:normAutofit/>
          </a:bodyPr>
          <a:lstStyle/>
          <a:p>
            <a:pPr marL="0" indent="0">
              <a:buNone/>
            </a:pPr>
            <a:r>
              <a:rPr lang="en-US" sz="3300" dirty="0"/>
              <a:t>Deploy Cloudera data service (</a:t>
            </a:r>
            <a:r>
              <a:rPr lang="en-US" sz="3300" dirty="0" err="1"/>
              <a:t>cde</a:t>
            </a:r>
            <a:r>
              <a:rPr lang="en-US" sz="3300" dirty="0"/>
              <a:t>)    – </a:t>
            </a:r>
            <a:r>
              <a:rPr lang="en-US" sz="2400" dirty="0">
                <a:solidFill>
                  <a:schemeClr val="bg2">
                    <a:lumMod val="50000"/>
                  </a:schemeClr>
                </a:solidFill>
              </a:rPr>
              <a:t>Using ansible </a:t>
            </a:r>
          </a:p>
        </p:txBody>
      </p:sp>
      <p:sp>
        <p:nvSpPr>
          <p:cNvPr id="5" name="Content Placeholder 4"/>
          <p:cNvSpPr>
            <a:spLocks noGrp="1"/>
          </p:cNvSpPr>
          <p:nvPr>
            <p:ph idx="1"/>
          </p:nvPr>
        </p:nvSpPr>
        <p:spPr>
          <a:xfrm>
            <a:off x="768096" y="1306287"/>
            <a:ext cx="7613904" cy="3425734"/>
          </a:xfrm>
        </p:spPr>
        <p:txBody>
          <a:bodyPr>
            <a:noAutofit/>
          </a:bodyPr>
          <a:lstStyle/>
          <a:p>
            <a:pPr marL="342900" indent="-342900">
              <a:buFont typeface="+mj-lt"/>
              <a:buAutoNum type="arabicPeriod" startAt="9"/>
            </a:pPr>
            <a:r>
              <a:rPr lang="en-US" sz="1400" dirty="0"/>
              <a:t>To optionally, deprovision (teardown or destroy) the created infrastructure environment using ansible-navigator, execute:</a:t>
            </a:r>
          </a:p>
        </p:txBody>
      </p:sp>
      <p:pic>
        <p:nvPicPr>
          <p:cNvPr id="4098" name="Picture 1">
            <a:extLst>
              <a:ext uri="{FF2B5EF4-FFF2-40B4-BE49-F238E27FC236}">
                <a16:creationId xmlns:a16="http://schemas.microsoft.com/office/drawing/2014/main" id="{CF70D50E-6DC0-007F-D4A4-6AB1F8DCEE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2">
            <a:extLst>
              <a:ext uri="{FF2B5EF4-FFF2-40B4-BE49-F238E27FC236}">
                <a16:creationId xmlns:a16="http://schemas.microsoft.com/office/drawing/2014/main" id="{CB7B44E7-6418-1B93-2325-7522B27024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3">
            <a:extLst>
              <a:ext uri="{FF2B5EF4-FFF2-40B4-BE49-F238E27FC236}">
                <a16:creationId xmlns:a16="http://schemas.microsoft.com/office/drawing/2014/main" id="{AF06DD7B-393B-6A06-FFBC-A2CF0AB114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4">
            <a:extLst>
              <a:ext uri="{FF2B5EF4-FFF2-40B4-BE49-F238E27FC236}">
                <a16:creationId xmlns:a16="http://schemas.microsoft.com/office/drawing/2014/main" id="{443626FB-FFD3-1E5C-EFDD-38FF9019E7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a:extLst>
              <a:ext uri="{FF2B5EF4-FFF2-40B4-BE49-F238E27FC236}">
                <a16:creationId xmlns:a16="http://schemas.microsoft.com/office/drawing/2014/main" id="{1DCAEEEB-4C80-EF8C-0D63-7F5E5535F85C}"/>
              </a:ext>
            </a:extLst>
          </p:cNvPr>
          <p:cNvGraphicFramePr>
            <a:graphicFrameLocks noGrp="1"/>
          </p:cNvGraphicFramePr>
          <p:nvPr>
            <p:extLst>
              <p:ext uri="{D42A27DB-BD31-4B8C-83A1-F6EECF244321}">
                <p14:modId xmlns:p14="http://schemas.microsoft.com/office/powerpoint/2010/main" val="2395954626"/>
              </p:ext>
            </p:extLst>
          </p:nvPr>
        </p:nvGraphicFramePr>
        <p:xfrm>
          <a:off x="1182916" y="1836058"/>
          <a:ext cx="7214762" cy="243840"/>
        </p:xfrm>
        <a:graphic>
          <a:graphicData uri="http://schemas.openxmlformats.org/drawingml/2006/table">
            <a:tbl>
              <a:tblPr firstRow="1" bandRow="1">
                <a:tableStyleId>{073A0DAA-6AF3-43AB-8588-CEC1D06C72B9}</a:tableStyleId>
              </a:tblPr>
              <a:tblGrid>
                <a:gridCol w="7214762">
                  <a:extLst>
                    <a:ext uri="{9D8B030D-6E8A-4147-A177-3AD203B41FA5}">
                      <a16:colId xmlns:a16="http://schemas.microsoft.com/office/drawing/2014/main" val="2405337285"/>
                    </a:ext>
                  </a:extLst>
                </a:gridCol>
              </a:tblGrid>
              <a:tr h="239486">
                <a:tc>
                  <a:txBody>
                    <a:bodyPr/>
                    <a:lstStyle/>
                    <a:p>
                      <a:pPr marL="267462" lvl="1" indent="-171450">
                        <a:buFont typeface="Wingdings" panose="05000000000000000000" pitchFamily="2" charset="2"/>
                        <a:buChar char="Ø"/>
                      </a:pPr>
                      <a:r>
                        <a:rPr lang="en-US" sz="1000" b="0" dirty="0">
                          <a:latin typeface="Cascadia Code" panose="020B0509020204030204" pitchFamily="49" charset="0"/>
                        </a:rPr>
                        <a:t>ansible-navigator run </a:t>
                      </a:r>
                      <a:r>
                        <a:rPr lang="en-US" sz="1000" b="0" dirty="0" err="1">
                          <a:latin typeface="Cascadia Code" panose="020B0509020204030204" pitchFamily="49" charset="0"/>
                        </a:rPr>
                        <a:t>teardown.yml</a:t>
                      </a:r>
                      <a:r>
                        <a:rPr lang="en-US" sz="1000" b="0" dirty="0">
                          <a:latin typeface="Cascadia Code" panose="020B0509020204030204" pitchFamily="49" charset="0"/>
                        </a:rPr>
                        <a:t> -e @definition.yml --tags </a:t>
                      </a:r>
                      <a:r>
                        <a:rPr lang="en-US" sz="1000" b="0" dirty="0" err="1">
                          <a:latin typeface="Cascadia Code" panose="020B0509020204030204" pitchFamily="49" charset="0"/>
                        </a:rPr>
                        <a:t>deploy_ds,de</a:t>
                      </a:r>
                      <a:endParaRPr lang="en-US" sz="1000" b="0" dirty="0">
                        <a:solidFill>
                          <a:schemeClr val="bg2">
                            <a:lumMod val="75000"/>
                          </a:schemeClr>
                        </a:solidFill>
                        <a:latin typeface="Cascadia Code" panose="020B0509020204030204" pitchFamily="49" charset="0"/>
                      </a:endParaRPr>
                    </a:p>
                  </a:txBody>
                  <a:tcPr/>
                </a:tc>
                <a:extLst>
                  <a:ext uri="{0D108BD9-81ED-4DB2-BD59-A6C34878D82A}">
                    <a16:rowId xmlns:a16="http://schemas.microsoft.com/office/drawing/2014/main" val="3428290709"/>
                  </a:ext>
                </a:extLst>
              </a:tr>
            </a:tbl>
          </a:graphicData>
        </a:graphic>
      </p:graphicFrame>
      <p:pic>
        <p:nvPicPr>
          <p:cNvPr id="6" name="Picture 5">
            <a:extLst>
              <a:ext uri="{FF2B5EF4-FFF2-40B4-BE49-F238E27FC236}">
                <a16:creationId xmlns:a16="http://schemas.microsoft.com/office/drawing/2014/main" id="{9BB7674C-A2D4-D930-77E1-951F7589FAAF}"/>
              </a:ext>
            </a:extLst>
          </p:cNvPr>
          <p:cNvPicPr>
            <a:picLocks noChangeAspect="1"/>
          </p:cNvPicPr>
          <p:nvPr/>
        </p:nvPicPr>
        <p:blipFill>
          <a:blip r:embed="rId4">
            <a:extLst>
              <a:ext uri="{BEBA8EAE-BF5A-486C-A8C5-ECC9F3942E4B}">
                <a14:imgProps xmlns:a14="http://schemas.microsoft.com/office/drawing/2010/main">
                  <a14:imgLayer r:embed="rId5">
                    <a14:imgEffect>
                      <a14:saturation sat="200000"/>
                    </a14:imgEffect>
                  </a14:imgLayer>
                </a14:imgProps>
              </a:ext>
            </a:extLst>
          </a:blip>
          <a:stretch>
            <a:fillRect/>
          </a:stretch>
        </p:blipFill>
        <p:spPr>
          <a:xfrm>
            <a:off x="907143" y="2123977"/>
            <a:ext cx="7776028" cy="2844034"/>
          </a:xfrm>
          <a:prstGeom prst="rect">
            <a:avLst/>
          </a:prstGeom>
          <a:ln>
            <a:solidFill>
              <a:schemeClr val="tx1"/>
            </a:solidFill>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522805978"/>
      </p:ext>
    </p:extLst>
  </p:cSld>
  <p:clrMapOvr>
    <a:masterClrMapping/>
  </p:clrMapOvr>
  <p:transition spd="med">
    <p:pull/>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Add-ons</a:t>
            </a:r>
          </a:p>
        </p:txBody>
      </p:sp>
      <p:sp>
        <p:nvSpPr>
          <p:cNvPr id="5" name="Content Placeholder 4"/>
          <p:cNvSpPr>
            <a:spLocks noGrp="1"/>
          </p:cNvSpPr>
          <p:nvPr>
            <p:ph idx="1"/>
          </p:nvPr>
        </p:nvSpPr>
        <p:spPr>
          <a:xfrm>
            <a:off x="566057" y="1465943"/>
            <a:ext cx="8091713" cy="3266077"/>
          </a:xfrm>
        </p:spPr>
        <p:txBody>
          <a:bodyPr>
            <a:normAutofit fontScale="92500" lnSpcReduction="20000"/>
          </a:bodyPr>
          <a:lstStyle/>
          <a:p>
            <a:pPr marL="342900" indent="-342900">
              <a:buFont typeface="+mj-lt"/>
              <a:buAutoNum type="arabicPeriod"/>
            </a:pPr>
            <a:r>
              <a:rPr lang="en-US" sz="1500" dirty="0">
                <a:latin typeface="Calibri" panose="020F0502020204030204" pitchFamily="34" charset="0"/>
                <a:ea typeface="Calibri" panose="020F0502020204030204" pitchFamily="34" charset="0"/>
                <a:cs typeface="Calibri" panose="020F0502020204030204" pitchFamily="34" charset="0"/>
              </a:rPr>
              <a:t>Automate the execution (multiple ways)</a:t>
            </a:r>
          </a:p>
          <a:p>
            <a:pPr marL="416052" lvl="1" indent="-285750">
              <a:buFont typeface="Wingdings" panose="05000000000000000000" pitchFamily="2" charset="2"/>
              <a:buChar char="q"/>
            </a:pPr>
            <a:r>
              <a:rPr lang="en-US" sz="1500" dirty="0">
                <a:latin typeface="Calibri" panose="020F0502020204030204" pitchFamily="34" charset="0"/>
                <a:ea typeface="Calibri" panose="020F0502020204030204" pitchFamily="34" charset="0"/>
                <a:cs typeface="Calibri" panose="020F0502020204030204" pitchFamily="34" charset="0"/>
              </a:rPr>
              <a:t>Shell scripting</a:t>
            </a:r>
          </a:p>
          <a:p>
            <a:pPr marL="416052" lvl="1" indent="-285750">
              <a:buFont typeface="Wingdings" panose="05000000000000000000" pitchFamily="2" charset="2"/>
              <a:buChar char="q"/>
            </a:pPr>
            <a:r>
              <a:rPr lang="en-US" sz="1500" dirty="0">
                <a:latin typeface="Calibri" panose="020F0502020204030204" pitchFamily="34" charset="0"/>
                <a:ea typeface="Calibri" panose="020F0502020204030204" pitchFamily="34" charset="0"/>
                <a:cs typeface="Calibri" panose="020F0502020204030204" pitchFamily="34" charset="0"/>
              </a:rPr>
              <a:t>Jenkins pipeline (CI/CD)</a:t>
            </a:r>
          </a:p>
          <a:p>
            <a:pPr marL="623888" lvl="2" indent="-268288">
              <a:buFont typeface="Wingdings" panose="05000000000000000000" pitchFamily="2" charset="2"/>
              <a:buChar char="Ø"/>
            </a:pPr>
            <a:r>
              <a:rPr lang="en-US" sz="1500" dirty="0">
                <a:latin typeface="Calibri" panose="020F0502020204030204" pitchFamily="34" charset="0"/>
                <a:ea typeface="Calibri" panose="020F0502020204030204" pitchFamily="34" charset="0"/>
                <a:cs typeface="Calibri" panose="020F0502020204030204" pitchFamily="34" charset="0"/>
              </a:rPr>
              <a:t>Terraform</a:t>
            </a:r>
          </a:p>
          <a:p>
            <a:pPr marL="804863" lvl="3" indent="-180975"/>
            <a:r>
              <a:rPr lang="en-US" sz="1400" dirty="0">
                <a:latin typeface="Calibri" panose="020F0502020204030204" pitchFamily="34" charset="0"/>
                <a:ea typeface="Calibri" panose="020F0502020204030204" pitchFamily="34" charset="0"/>
                <a:cs typeface="Calibri" panose="020F0502020204030204" pitchFamily="34" charset="0"/>
              </a:rPr>
              <a:t>Can be further orchestrated with help of a Docker image which includes pre-setup environment for terraform provisioning</a:t>
            </a:r>
          </a:p>
          <a:p>
            <a:pPr marL="623888" lvl="2" indent="-268288">
              <a:buFont typeface="Wingdings" panose="05000000000000000000" pitchFamily="2" charset="2"/>
              <a:buChar char="Ø"/>
            </a:pPr>
            <a:r>
              <a:rPr lang="en-US" sz="1500" dirty="0">
                <a:latin typeface="Calibri" panose="020F0502020204030204" pitchFamily="34" charset="0"/>
                <a:ea typeface="Calibri" panose="020F0502020204030204" pitchFamily="34" charset="0"/>
                <a:cs typeface="Calibri" panose="020F0502020204030204" pitchFamily="34" charset="0"/>
              </a:rPr>
              <a:t>Ansible </a:t>
            </a:r>
          </a:p>
          <a:p>
            <a:pPr marL="804863" lvl="3" indent="-180975"/>
            <a:r>
              <a:rPr lang="en-US" sz="1400" dirty="0">
                <a:latin typeface="Calibri" panose="020F0502020204030204" pitchFamily="34" charset="0"/>
                <a:ea typeface="Calibri" panose="020F0502020204030204" pitchFamily="34" charset="0"/>
                <a:cs typeface="Calibri" panose="020F0502020204030204" pitchFamily="34" charset="0"/>
              </a:rPr>
              <a:t>Will be used for CDP data service deployment </a:t>
            </a:r>
          </a:p>
          <a:p>
            <a:pPr marL="804863" lvl="3" indent="-180975"/>
            <a:r>
              <a:rPr lang="en-US" sz="1400" dirty="0">
                <a:latin typeface="Calibri" panose="020F0502020204030204" pitchFamily="34" charset="0"/>
                <a:ea typeface="Calibri" panose="020F0502020204030204" pitchFamily="34" charset="0"/>
                <a:cs typeface="Calibri" panose="020F0502020204030204" pitchFamily="34" charset="0"/>
              </a:rPr>
              <a:t>Can also be used as a standalone for complete setup (CDP public cloud +CDP data services .. One or all)</a:t>
            </a:r>
          </a:p>
          <a:p>
            <a:pPr marL="623888" lvl="2" indent="-268288">
              <a:buFont typeface="Wingdings" panose="05000000000000000000" pitchFamily="2" charset="2"/>
              <a:buChar char="Ø"/>
            </a:pPr>
            <a:r>
              <a:rPr lang="en-US" sz="1500" dirty="0">
                <a:latin typeface="Calibri" panose="020F0502020204030204" pitchFamily="34" charset="0"/>
                <a:ea typeface="Calibri" panose="020F0502020204030204" pitchFamily="34" charset="0"/>
                <a:cs typeface="Calibri" panose="020F0502020204030204" pitchFamily="34" charset="0"/>
              </a:rPr>
              <a:t>Using </a:t>
            </a:r>
            <a:r>
              <a:rPr lang="en-US" sz="1500" dirty="0" err="1">
                <a:latin typeface="Calibri" panose="020F0502020204030204" pitchFamily="34" charset="0"/>
                <a:ea typeface="Calibri" panose="020F0502020204030204" pitchFamily="34" charset="0"/>
                <a:cs typeface="Calibri" panose="020F0502020204030204" pitchFamily="34" charset="0"/>
              </a:rPr>
              <a:t>awscli</a:t>
            </a:r>
            <a:r>
              <a:rPr lang="en-US" sz="1500" dirty="0">
                <a:latin typeface="Calibri" panose="020F0502020204030204" pitchFamily="34" charset="0"/>
                <a:ea typeface="Calibri" panose="020F0502020204030204" pitchFamily="34" charset="0"/>
                <a:cs typeface="Calibri" panose="020F0502020204030204" pitchFamily="34" charset="0"/>
              </a:rPr>
              <a:t> and </a:t>
            </a:r>
            <a:r>
              <a:rPr lang="en-US" sz="1500" dirty="0" err="1">
                <a:latin typeface="Calibri" panose="020F0502020204030204" pitchFamily="34" charset="0"/>
                <a:ea typeface="Calibri" panose="020F0502020204030204" pitchFamily="34" charset="0"/>
                <a:cs typeface="Calibri" panose="020F0502020204030204" pitchFamily="34" charset="0"/>
              </a:rPr>
              <a:t>cdpcli</a:t>
            </a:r>
            <a:r>
              <a:rPr lang="en-US" sz="1500" dirty="0">
                <a:latin typeface="Calibri" panose="020F0502020204030204" pitchFamily="34" charset="0"/>
                <a:ea typeface="Calibri" panose="020F0502020204030204" pitchFamily="34" charset="0"/>
                <a:cs typeface="Calibri" panose="020F0502020204030204" pitchFamily="34" charset="0"/>
              </a:rPr>
              <a:t> </a:t>
            </a:r>
            <a:r>
              <a:rPr lang="en-US" sz="1300" dirty="0">
                <a:latin typeface="Calibri" panose="020F0502020204030204" pitchFamily="34" charset="0"/>
                <a:ea typeface="Calibri" panose="020F0502020204030204" pitchFamily="34" charset="0"/>
                <a:cs typeface="Calibri" panose="020F0502020204030204" pitchFamily="34" charset="0"/>
              </a:rPr>
              <a:t>(Can be used with Jenkins pipeline or shell script or both)</a:t>
            </a:r>
          </a:p>
          <a:p>
            <a:pPr marL="96012" lvl="1" indent="0">
              <a:buNone/>
            </a:pPr>
            <a:r>
              <a:rPr lang="en-US" sz="1300" dirty="0">
                <a:latin typeface="Calibri" panose="020F0502020204030204" pitchFamily="34" charset="0"/>
                <a:ea typeface="Calibri" panose="020F0502020204030204" pitchFamily="34" charset="0"/>
                <a:cs typeface="Calibri" panose="020F0502020204030204" pitchFamily="34" charset="0"/>
              </a:rPr>
              <a:t>(Pipeline will take the </a:t>
            </a:r>
            <a:r>
              <a:rPr lang="en-US" sz="1300" dirty="0" err="1">
                <a:latin typeface="Calibri" panose="020F0502020204030204" pitchFamily="34" charset="0"/>
                <a:ea typeface="Calibri" panose="020F0502020204030204" pitchFamily="34" charset="0"/>
                <a:cs typeface="Calibri" panose="020F0502020204030204" pitchFamily="34" charset="0"/>
              </a:rPr>
              <a:t>aws</a:t>
            </a:r>
            <a:r>
              <a:rPr lang="en-US" sz="1300" dirty="0">
                <a:latin typeface="Calibri" panose="020F0502020204030204" pitchFamily="34" charset="0"/>
                <a:ea typeface="Calibri" panose="020F0502020204030204" pitchFamily="34" charset="0"/>
                <a:cs typeface="Calibri" panose="020F0502020204030204" pitchFamily="34" charset="0"/>
              </a:rPr>
              <a:t> account credentials from the profile on the EC2 machine and create/setup CDP public cloud environments based on Build parameters passed during execution (i.e. env name, region, key name </a:t>
            </a:r>
            <a:r>
              <a:rPr lang="en-US" sz="1300" dirty="0" err="1">
                <a:latin typeface="Calibri" panose="020F0502020204030204" pitchFamily="34" charset="0"/>
                <a:ea typeface="Calibri" panose="020F0502020204030204" pitchFamily="34" charset="0"/>
                <a:cs typeface="Calibri" panose="020F0502020204030204" pitchFamily="34" charset="0"/>
              </a:rPr>
              <a:t>etc</a:t>
            </a:r>
            <a:r>
              <a:rPr lang="en-US" sz="1300" dirty="0">
                <a:latin typeface="Calibri" panose="020F0502020204030204" pitchFamily="34" charset="0"/>
                <a:ea typeface="Calibri" panose="020F0502020204030204" pitchFamily="34" charset="0"/>
                <a:cs typeface="Calibri" panose="020F0502020204030204" pitchFamily="34" charset="0"/>
              </a:rPr>
              <a:t>)</a:t>
            </a:r>
          </a:p>
          <a:p>
            <a:pPr marL="342900" indent="-342900">
              <a:buFont typeface="+mj-lt"/>
              <a:buAutoNum type="arabicPeriod"/>
            </a:pPr>
            <a:r>
              <a:rPr lang="en-US" sz="1500" dirty="0">
                <a:latin typeface="Calibri" panose="020F0502020204030204" pitchFamily="34" charset="0"/>
                <a:ea typeface="Calibri" panose="020F0502020204030204" pitchFamily="34" charset="0"/>
                <a:cs typeface="Calibri" panose="020F0502020204030204" pitchFamily="34" charset="0"/>
              </a:rPr>
              <a:t>Keypair creation, sg, policy attachment and ec2 instance creation, environment setup steps can also be automated with help of either or a well prepared combination of AWS cli, CDP cli, shell scripting, ansible, and/or terraform</a:t>
            </a:r>
          </a:p>
          <a:p>
            <a:endParaRPr lang="en-US" dirty="0">
              <a:latin typeface="Calibri" panose="020F0502020204030204" pitchFamily="34" charset="0"/>
              <a:ea typeface="Calibri" panose="020F0502020204030204" pitchFamily="34" charset="0"/>
              <a:cs typeface="Calibri" panose="020F0502020204030204" pitchFamily="34" charset="0"/>
            </a:endParaRPr>
          </a:p>
        </p:txBody>
      </p:sp>
      <p:pic>
        <p:nvPicPr>
          <p:cNvPr id="4098" name="Picture 1">
            <a:extLst>
              <a:ext uri="{FF2B5EF4-FFF2-40B4-BE49-F238E27FC236}">
                <a16:creationId xmlns:a16="http://schemas.microsoft.com/office/drawing/2014/main" id="{CF70D50E-6DC0-007F-D4A4-6AB1F8DCEE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2">
            <a:extLst>
              <a:ext uri="{FF2B5EF4-FFF2-40B4-BE49-F238E27FC236}">
                <a16:creationId xmlns:a16="http://schemas.microsoft.com/office/drawing/2014/main" id="{CB7B44E7-6418-1B93-2325-7522B27024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3">
            <a:extLst>
              <a:ext uri="{FF2B5EF4-FFF2-40B4-BE49-F238E27FC236}">
                <a16:creationId xmlns:a16="http://schemas.microsoft.com/office/drawing/2014/main" id="{AF06DD7B-393B-6A06-FFBC-A2CF0AB114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4">
            <a:extLst>
              <a:ext uri="{FF2B5EF4-FFF2-40B4-BE49-F238E27FC236}">
                <a16:creationId xmlns:a16="http://schemas.microsoft.com/office/drawing/2014/main" id="{443626FB-FFD3-1E5C-EFDD-38FF9019E7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6531116"/>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CB14B3F-5CAC-D0B4-D78E-B704C55DF802}"/>
              </a:ext>
            </a:extLst>
          </p:cNvPr>
          <p:cNvPicPr>
            <a:picLocks noChangeAspect="1"/>
          </p:cNvPicPr>
          <p:nvPr/>
        </p:nvPicPr>
        <p:blipFill>
          <a:blip r:embed="rId2"/>
          <a:stretch>
            <a:fillRect/>
          </a:stretch>
        </p:blipFill>
        <p:spPr>
          <a:xfrm>
            <a:off x="994228" y="312119"/>
            <a:ext cx="6915359" cy="4381487"/>
          </a:xfrm>
          <a:prstGeom prst="rect">
            <a:avLst/>
          </a:prstGeom>
        </p:spPr>
      </p:pic>
    </p:spTree>
    <p:extLst>
      <p:ext uri="{BB962C8B-B14F-4D97-AF65-F5344CB8AC3E}">
        <p14:creationId xmlns:p14="http://schemas.microsoft.com/office/powerpoint/2010/main" val="2183887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A84E8-06D6-B6DA-1287-F7DB4190E599}"/>
              </a:ext>
            </a:extLst>
          </p:cNvPr>
          <p:cNvSpPr>
            <a:spLocks noGrp="1"/>
          </p:cNvSpPr>
          <p:nvPr>
            <p:ph type="title"/>
          </p:nvPr>
        </p:nvSpPr>
        <p:spPr/>
        <p:txBody>
          <a:bodyPr/>
          <a:lstStyle/>
          <a:p>
            <a:r>
              <a:rPr lang="en-IN" dirty="0"/>
              <a:t>Introduction to </a:t>
            </a:r>
            <a:r>
              <a:rPr lang="en-IN" dirty="0" err="1"/>
              <a:t>cdp</a:t>
            </a:r>
            <a:r>
              <a:rPr lang="en-IN" dirty="0"/>
              <a:t> public cloud</a:t>
            </a:r>
          </a:p>
        </p:txBody>
      </p:sp>
      <p:sp>
        <p:nvSpPr>
          <p:cNvPr id="3" name="Content Placeholder 2">
            <a:extLst>
              <a:ext uri="{FF2B5EF4-FFF2-40B4-BE49-F238E27FC236}">
                <a16:creationId xmlns:a16="http://schemas.microsoft.com/office/drawing/2014/main" id="{264C8F24-83F0-FD51-18A4-ED969C7B15DC}"/>
              </a:ext>
            </a:extLst>
          </p:cNvPr>
          <p:cNvSpPr>
            <a:spLocks noGrp="1"/>
          </p:cNvSpPr>
          <p:nvPr>
            <p:ph idx="1"/>
          </p:nvPr>
        </p:nvSpPr>
        <p:spPr>
          <a:xfrm>
            <a:off x="609600" y="1219202"/>
            <a:ext cx="8111613" cy="707921"/>
          </a:xfrm>
        </p:spPr>
        <p:txBody>
          <a:bodyPr>
            <a:normAutofit/>
          </a:bodyPr>
          <a:lstStyle/>
          <a:p>
            <a:pPr marL="0" indent="0">
              <a:buNone/>
            </a:pPr>
            <a:r>
              <a:rPr lang="en-US" sz="1400" dirty="0">
                <a:solidFill>
                  <a:srgbClr val="7030A0"/>
                </a:solidFill>
                <a:latin typeface="Calibri" panose="020F0502020204030204" pitchFamily="34" charset="0"/>
                <a:ea typeface="Calibri" panose="020F0502020204030204" pitchFamily="34" charset="0"/>
                <a:cs typeface="Calibri" panose="020F0502020204030204" pitchFamily="34" charset="0"/>
              </a:rPr>
              <a:t>CDP Public Cloud is an integrated analytics and data management platform deployed on cloud services. It offers broad data analytics and artificial intelligence functionality along with secure user access and data governance features.</a:t>
            </a:r>
          </a:p>
        </p:txBody>
      </p:sp>
      <p:sp>
        <p:nvSpPr>
          <p:cNvPr id="4" name="Rectangle 1">
            <a:extLst>
              <a:ext uri="{FF2B5EF4-FFF2-40B4-BE49-F238E27FC236}">
                <a16:creationId xmlns:a16="http://schemas.microsoft.com/office/drawing/2014/main" id="{1A50BA28-1C03-90AC-02B8-2B83293C6682}"/>
              </a:ext>
            </a:extLst>
          </p:cNvPr>
          <p:cNvSpPr>
            <a:spLocks noChangeArrowheads="1"/>
          </p:cNvSpPr>
          <p:nvPr/>
        </p:nvSpPr>
        <p:spPr bwMode="auto">
          <a:xfrm>
            <a:off x="0" y="90101"/>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2">
            <a:extLst>
              <a:ext uri="{FF2B5EF4-FFF2-40B4-BE49-F238E27FC236}">
                <a16:creationId xmlns:a16="http://schemas.microsoft.com/office/drawing/2014/main" id="{B96595C1-4AB5-73C7-BE5F-B1B532BFD8E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69" t="3715" r="3392" b="4183"/>
          <a:stretch/>
        </p:blipFill>
        <p:spPr bwMode="auto">
          <a:xfrm>
            <a:off x="2507225" y="1681562"/>
            <a:ext cx="5375228" cy="3424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75410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400" dirty="0"/>
              <a:t>References</a:t>
            </a:r>
          </a:p>
        </p:txBody>
      </p:sp>
      <p:sp>
        <p:nvSpPr>
          <p:cNvPr id="5" name="Content Placeholder 4"/>
          <p:cNvSpPr>
            <a:spLocks noGrp="1"/>
          </p:cNvSpPr>
          <p:nvPr>
            <p:ph idx="1"/>
          </p:nvPr>
        </p:nvSpPr>
        <p:spPr>
          <a:xfrm>
            <a:off x="615696" y="1279073"/>
            <a:ext cx="8179961" cy="3425515"/>
          </a:xfrm>
        </p:spPr>
        <p:txBody>
          <a:bodyPr>
            <a:noAutofit/>
          </a:bodyPr>
          <a:lstStyle/>
          <a:p>
            <a:pPr marL="342900" indent="-342900">
              <a:lnSpc>
                <a:spcPct val="50000"/>
              </a:lnSpc>
              <a:spcAft>
                <a:spcPts val="50"/>
              </a:spcAft>
              <a:buFont typeface="+mj-lt"/>
              <a:buAutoNum type="arabicPeriod"/>
            </a:pPr>
            <a:r>
              <a:rPr lang="en-US" sz="1000" dirty="0">
                <a:solidFill>
                  <a:srgbClr val="7030A0"/>
                </a:solidFill>
                <a:latin typeface="Calibri" panose="020F0502020204030204" pitchFamily="34" charset="0"/>
                <a:ea typeface="Calibri" panose="020F0502020204030204" pitchFamily="34" charset="0"/>
                <a:cs typeface="Calibri" panose="020F0502020204030204" pitchFamily="34" charset="0"/>
              </a:rPr>
              <a:t>Cloudera Public Cloud: </a:t>
            </a:r>
            <a:r>
              <a:rPr lang="en-US" sz="1000" dirty="0">
                <a:solidFill>
                  <a:srgbClr val="7030A0"/>
                </a:solidFill>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https://docs.cloudera.com/?tab=cdp-public-cloud</a:t>
            </a:r>
            <a:endParaRPr lang="en-US" sz="1000" dirty="0">
              <a:solidFill>
                <a:srgbClr val="7030A0"/>
              </a:solidFill>
              <a:latin typeface="Calibri" panose="020F0502020204030204" pitchFamily="34" charset="0"/>
              <a:ea typeface="Calibri" panose="020F0502020204030204" pitchFamily="34" charset="0"/>
              <a:cs typeface="Calibri" panose="020F0502020204030204" pitchFamily="34" charset="0"/>
            </a:endParaRPr>
          </a:p>
          <a:p>
            <a:pPr marL="342900" indent="-342900">
              <a:lnSpc>
                <a:spcPct val="50000"/>
              </a:lnSpc>
              <a:spcAft>
                <a:spcPts val="50"/>
              </a:spcAft>
              <a:buFont typeface="+mj-lt"/>
              <a:buAutoNum type="arabicPeriod"/>
            </a:pPr>
            <a:r>
              <a:rPr lang="en-US" sz="1000" dirty="0">
                <a:solidFill>
                  <a:srgbClr val="7030A0"/>
                </a:solidFill>
                <a:latin typeface="Calibri" panose="020F0502020204030204" pitchFamily="34" charset="0"/>
                <a:ea typeface="Calibri" panose="020F0502020204030204" pitchFamily="34" charset="0"/>
                <a:cs typeface="Calibri" panose="020F0502020204030204" pitchFamily="34" charset="0"/>
              </a:rPr>
              <a:t>Cloudera Terraform : </a:t>
            </a:r>
            <a:r>
              <a:rPr lang="en-US" sz="1000" dirty="0">
                <a:solidFill>
                  <a:srgbClr val="7030A0"/>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https://github.com/cloudera-labs/cdp-tf-quickstarts/tree/main</a:t>
            </a:r>
            <a:endParaRPr lang="en-US" sz="1000" dirty="0">
              <a:solidFill>
                <a:srgbClr val="7030A0"/>
              </a:solidFill>
              <a:latin typeface="Calibri" panose="020F0502020204030204" pitchFamily="34" charset="0"/>
              <a:ea typeface="Calibri" panose="020F0502020204030204" pitchFamily="34" charset="0"/>
              <a:cs typeface="Calibri" panose="020F0502020204030204" pitchFamily="34" charset="0"/>
            </a:endParaRPr>
          </a:p>
          <a:p>
            <a:pPr marL="342900" indent="-342900">
              <a:lnSpc>
                <a:spcPct val="50000"/>
              </a:lnSpc>
              <a:spcAft>
                <a:spcPts val="50"/>
              </a:spcAft>
              <a:buFont typeface="+mj-lt"/>
              <a:buAutoNum type="arabicPeriod"/>
            </a:pPr>
            <a:r>
              <a:rPr lang="en-US" sz="1000" dirty="0">
                <a:solidFill>
                  <a:srgbClr val="7030A0"/>
                </a:solidFill>
                <a:latin typeface="Calibri" panose="020F0502020204030204" pitchFamily="34" charset="0"/>
                <a:ea typeface="Calibri" panose="020F0502020204030204" pitchFamily="34" charset="0"/>
                <a:cs typeface="Calibri" panose="020F0502020204030204" pitchFamily="34" charset="0"/>
              </a:rPr>
              <a:t>Cloudera Cloud Ansible : </a:t>
            </a:r>
            <a:r>
              <a:rPr lang="en-US" sz="1000" dirty="0">
                <a:solidFill>
                  <a:srgbClr val="7030A0"/>
                </a:solidFill>
                <a:latin typeface="Calibri" panose="020F0502020204030204" pitchFamily="34" charset="0"/>
                <a:ea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https://cloudera-labs.github.io/cloudera.cloud/</a:t>
            </a:r>
            <a:endParaRPr lang="en-US" sz="1000" dirty="0">
              <a:solidFill>
                <a:srgbClr val="7030A0"/>
              </a:solidFill>
              <a:latin typeface="Calibri" panose="020F0502020204030204" pitchFamily="34" charset="0"/>
              <a:ea typeface="Calibri" panose="020F0502020204030204" pitchFamily="34" charset="0"/>
              <a:cs typeface="Calibri" panose="020F0502020204030204" pitchFamily="34" charset="0"/>
            </a:endParaRPr>
          </a:p>
          <a:p>
            <a:pPr marL="342900" indent="-342900">
              <a:lnSpc>
                <a:spcPct val="50000"/>
              </a:lnSpc>
              <a:spcAft>
                <a:spcPts val="50"/>
              </a:spcAft>
              <a:buFont typeface="+mj-lt"/>
              <a:buAutoNum type="arabicPeriod"/>
            </a:pPr>
            <a:r>
              <a:rPr lang="en-US" sz="1000" dirty="0">
                <a:solidFill>
                  <a:srgbClr val="7030A0"/>
                </a:solidFill>
                <a:latin typeface="Calibri" panose="020F0502020204030204" pitchFamily="34" charset="0"/>
                <a:ea typeface="Calibri" panose="020F0502020204030204" pitchFamily="34" charset="0"/>
                <a:cs typeface="Calibri" panose="020F0502020204030204" pitchFamily="34" charset="0"/>
              </a:rPr>
              <a:t>Cloudera CDP CLI: </a:t>
            </a:r>
            <a:r>
              <a:rPr lang="en-US" sz="1000" dirty="0">
                <a:solidFill>
                  <a:srgbClr val="7030A0"/>
                </a:solidFill>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https://github.com/cloudera/cdpcli</a:t>
            </a:r>
            <a:endParaRPr lang="en-US" sz="1000" dirty="0">
              <a:solidFill>
                <a:srgbClr val="7030A0"/>
              </a:solidFill>
              <a:latin typeface="Calibri" panose="020F0502020204030204" pitchFamily="34" charset="0"/>
              <a:ea typeface="Calibri" panose="020F0502020204030204" pitchFamily="34" charset="0"/>
              <a:cs typeface="Calibri" panose="020F0502020204030204" pitchFamily="34" charset="0"/>
            </a:endParaRPr>
          </a:p>
          <a:p>
            <a:pPr marL="342900" indent="-342900">
              <a:lnSpc>
                <a:spcPct val="50000"/>
              </a:lnSpc>
              <a:spcAft>
                <a:spcPts val="50"/>
              </a:spcAft>
              <a:buFont typeface="+mj-lt"/>
              <a:buAutoNum type="arabicPeriod"/>
            </a:pPr>
            <a:r>
              <a:rPr lang="en-US" sz="1000" dirty="0">
                <a:solidFill>
                  <a:srgbClr val="7030A0"/>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https://docs.cloudera.com/cdp-public-cloud/cloud/cli/topics/mc-cli-generating-an-api-access-key.html</a:t>
            </a:r>
            <a:endParaRPr lang="en-US" sz="1000" dirty="0">
              <a:solidFill>
                <a:srgbClr val="7030A0"/>
              </a:solidFill>
              <a:latin typeface="Calibri" panose="020F0502020204030204" pitchFamily="34" charset="0"/>
              <a:ea typeface="Calibri" panose="020F0502020204030204" pitchFamily="34" charset="0"/>
              <a:cs typeface="Calibri" panose="020F0502020204030204" pitchFamily="34" charset="0"/>
            </a:endParaRPr>
          </a:p>
          <a:p>
            <a:pPr marL="342900" indent="-342900">
              <a:lnSpc>
                <a:spcPct val="80000"/>
              </a:lnSpc>
              <a:buFont typeface="+mj-lt"/>
              <a:buAutoNum type="arabicPeriod"/>
            </a:pPr>
            <a:r>
              <a:rPr lang="en-US" sz="1000" dirty="0">
                <a:solidFill>
                  <a:srgbClr val="7030A0"/>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https://docs.cloudera.com/cdp-public-cloud/cloud/cli/topics/mc-configuring-cdp-client-with-the-api-access-key.html</a:t>
            </a:r>
            <a:endParaRPr lang="en-US" sz="1000" dirty="0">
              <a:solidFill>
                <a:srgbClr val="7030A0"/>
              </a:solidFill>
              <a:latin typeface="Calibri" panose="020F0502020204030204" pitchFamily="34" charset="0"/>
              <a:ea typeface="Calibri" panose="020F0502020204030204" pitchFamily="34" charset="0"/>
              <a:cs typeface="Calibri" panose="020F0502020204030204" pitchFamily="34" charset="0"/>
            </a:endParaRPr>
          </a:p>
          <a:p>
            <a:pPr marL="342900" indent="-342900">
              <a:lnSpc>
                <a:spcPct val="80000"/>
              </a:lnSpc>
              <a:buFont typeface="+mj-lt"/>
              <a:buAutoNum type="arabicPeriod"/>
            </a:pPr>
            <a:r>
              <a:rPr lang="en-US" sz="1000" b="0" dirty="0">
                <a:solidFill>
                  <a:srgbClr val="7030A0"/>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https://github.</a:t>
            </a:r>
            <a:r>
              <a:rPr lang="en-US" sz="1000" dirty="0">
                <a:solidFill>
                  <a:srgbClr val="7030A0"/>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com</a:t>
            </a:r>
            <a:r>
              <a:rPr lang="en-US" sz="1000" b="0" dirty="0">
                <a:solidFill>
                  <a:srgbClr val="7030A0"/>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/aws-ia/terraform-cloudera-cdp.git</a:t>
            </a:r>
            <a:endParaRPr lang="en-US" sz="1000" b="0" dirty="0">
              <a:solidFill>
                <a:srgbClr val="7030A0"/>
              </a:solidFill>
              <a:latin typeface="Calibri" panose="020F0502020204030204" pitchFamily="34" charset="0"/>
              <a:ea typeface="Calibri" panose="020F0502020204030204" pitchFamily="34" charset="0"/>
              <a:cs typeface="Calibri" panose="020F0502020204030204" pitchFamily="34" charset="0"/>
            </a:endParaRPr>
          </a:p>
          <a:p>
            <a:pPr marL="342900" indent="-342900">
              <a:lnSpc>
                <a:spcPct val="80000"/>
              </a:lnSpc>
              <a:buFont typeface="+mj-lt"/>
              <a:buAutoNum type="arabicPeriod"/>
            </a:pPr>
            <a:r>
              <a:rPr lang="en-US" sz="1000" b="0" dirty="0">
                <a:solidFill>
                  <a:srgbClr val="7030A0"/>
                </a:solidFill>
                <a:latin typeface="Calibri" panose="020F0502020204030204" pitchFamily="34" charset="0"/>
                <a:ea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https://github.com/cloudera-labs/cloudera-deploy.git</a:t>
            </a:r>
            <a:endParaRPr lang="en-US" sz="1000" dirty="0">
              <a:solidFill>
                <a:srgbClr val="7030A0"/>
              </a:solidFill>
              <a:latin typeface="Calibri" panose="020F0502020204030204" pitchFamily="34" charset="0"/>
              <a:ea typeface="Calibri" panose="020F0502020204030204" pitchFamily="34" charset="0"/>
              <a:cs typeface="Calibri" panose="020F0502020204030204" pitchFamily="34" charset="0"/>
            </a:endParaRPr>
          </a:p>
          <a:p>
            <a:pPr marL="342900" indent="-342900">
              <a:lnSpc>
                <a:spcPct val="80000"/>
              </a:lnSpc>
              <a:buFont typeface="+mj-lt"/>
              <a:buAutoNum type="arabicPeriod"/>
            </a:pPr>
            <a:r>
              <a:rPr lang="en-US" sz="1000" b="0" dirty="0">
                <a:solidFill>
                  <a:srgbClr val="7030A0"/>
                </a:solidFill>
                <a:latin typeface="Calibri" panose="020F0502020204030204" pitchFamily="34" charset="0"/>
                <a:ea typeface="Calibri" panose="020F0502020204030204" pitchFamily="34" charset="0"/>
                <a:cs typeface="Calibri" panose="020F0502020204030204" pitchFamily="34" charset="0"/>
                <a:hlinkClick r:id="rId10">
                  <a:extLst>
                    <a:ext uri="{A12FA001-AC4F-418D-AE19-62706E023703}">
                      <ahyp:hlinkClr xmlns:ahyp="http://schemas.microsoft.com/office/drawing/2018/hyperlinkcolor" val="tx"/>
                    </a:ext>
                  </a:extLst>
                </a:hlinkClick>
              </a:rPr>
              <a:t>https://github.com/cloudera-labs/cloudera.exe.git</a:t>
            </a:r>
            <a:endParaRPr lang="en-US" sz="1000" dirty="0">
              <a:solidFill>
                <a:srgbClr val="7030A0"/>
              </a:solidFill>
              <a:latin typeface="Calibri" panose="020F0502020204030204" pitchFamily="34" charset="0"/>
              <a:ea typeface="Calibri" panose="020F0502020204030204" pitchFamily="34" charset="0"/>
              <a:cs typeface="Calibri" panose="020F0502020204030204" pitchFamily="34" charset="0"/>
            </a:endParaRPr>
          </a:p>
          <a:p>
            <a:pPr marL="342900" indent="-342900">
              <a:lnSpc>
                <a:spcPct val="80000"/>
              </a:lnSpc>
              <a:buFont typeface="+mj-lt"/>
              <a:buAutoNum type="arabicPeriod"/>
            </a:pPr>
            <a:r>
              <a:rPr lang="en-US" sz="1000" dirty="0">
                <a:solidFill>
                  <a:srgbClr val="7030A0"/>
                </a:solidFill>
                <a:latin typeface="Calibri" panose="020F0502020204030204" pitchFamily="34" charset="0"/>
                <a:ea typeface="Calibri" panose="020F0502020204030204" pitchFamily="34" charset="0"/>
                <a:cs typeface="Calibri" panose="020F0502020204030204" pitchFamily="34" charset="0"/>
                <a:hlinkClick r:id="rId11">
                  <a:extLst>
                    <a:ext uri="{A12FA001-AC4F-418D-AE19-62706E023703}">
                      <ahyp:hlinkClr xmlns:ahyp="http://schemas.microsoft.com/office/drawing/2018/hyperlinkcolor" val="tx"/>
                    </a:ext>
                  </a:extLst>
                </a:hlinkClick>
              </a:rPr>
              <a:t>https://ansible.readthedocs.io/projects/navigator/subcommands/#available-subcommands</a:t>
            </a:r>
            <a:endParaRPr lang="en-US" sz="1000" dirty="0">
              <a:solidFill>
                <a:srgbClr val="7030A0"/>
              </a:solidFill>
              <a:latin typeface="Calibri" panose="020F0502020204030204" pitchFamily="34" charset="0"/>
              <a:ea typeface="Calibri" panose="020F0502020204030204" pitchFamily="34" charset="0"/>
              <a:cs typeface="Calibri" panose="020F0502020204030204" pitchFamily="34" charset="0"/>
            </a:endParaRPr>
          </a:p>
          <a:p>
            <a:pPr marL="342900" indent="-342900">
              <a:lnSpc>
                <a:spcPct val="80000"/>
              </a:lnSpc>
              <a:buFont typeface="+mj-lt"/>
              <a:buAutoNum type="arabicPeriod"/>
            </a:pPr>
            <a:r>
              <a:rPr lang="en-US" sz="1000" dirty="0">
                <a:solidFill>
                  <a:srgbClr val="7030A0"/>
                </a:solidFill>
                <a:latin typeface="Calibri" panose="020F0502020204030204" pitchFamily="34" charset="0"/>
                <a:ea typeface="Calibri" panose="020F0502020204030204" pitchFamily="34" charset="0"/>
                <a:cs typeface="Calibri" panose="020F0502020204030204" pitchFamily="34" charset="0"/>
                <a:hlinkClick r:id="rId12">
                  <a:extLst>
                    <a:ext uri="{A12FA001-AC4F-418D-AE19-62706E023703}">
                      <ahyp:hlinkClr xmlns:ahyp="http://schemas.microsoft.com/office/drawing/2018/hyperlinkcolor" val="tx"/>
                    </a:ext>
                  </a:extLst>
                </a:hlinkClick>
              </a:rPr>
              <a:t>https://www.redhat.com/sysadmin/ansible-tags-fast-playbook-runs</a:t>
            </a:r>
            <a:endParaRPr lang="en-US" sz="1000" dirty="0">
              <a:solidFill>
                <a:srgbClr val="7030A0"/>
              </a:solidFill>
              <a:latin typeface="Calibri" panose="020F0502020204030204" pitchFamily="34" charset="0"/>
              <a:ea typeface="Calibri" panose="020F0502020204030204" pitchFamily="34" charset="0"/>
              <a:cs typeface="Calibri" panose="020F0502020204030204" pitchFamily="34" charset="0"/>
            </a:endParaRPr>
          </a:p>
          <a:p>
            <a:pPr marL="342900" indent="-342900">
              <a:lnSpc>
                <a:spcPct val="80000"/>
              </a:lnSpc>
              <a:buFont typeface="+mj-lt"/>
              <a:buAutoNum type="arabicPeriod"/>
            </a:pPr>
            <a:r>
              <a:rPr lang="en-US" sz="1000" dirty="0">
                <a:solidFill>
                  <a:srgbClr val="7030A0"/>
                </a:solidFill>
                <a:latin typeface="Calibri" panose="020F0502020204030204" pitchFamily="34" charset="0"/>
                <a:ea typeface="Calibri" panose="020F0502020204030204" pitchFamily="34" charset="0"/>
                <a:cs typeface="Calibri" panose="020F0502020204030204" pitchFamily="34" charset="0"/>
                <a:hlinkClick r:id="rId13">
                  <a:extLst>
                    <a:ext uri="{A12FA001-AC4F-418D-AE19-62706E023703}">
                      <ahyp:hlinkClr xmlns:ahyp="http://schemas.microsoft.com/office/drawing/2018/hyperlinkcolor" val="tx"/>
                    </a:ext>
                  </a:extLst>
                </a:hlinkClick>
              </a:rPr>
              <a:t>https://access.redhat.com/documentation/en-us/red_hat_ansible_automation_platform/2.0-ea/html/ansible_navigator_creator_guide/assembly-settings-navigator_ansible-navigator</a:t>
            </a:r>
            <a:endParaRPr lang="en-US" sz="1000" dirty="0">
              <a:solidFill>
                <a:srgbClr val="7030A0"/>
              </a:solidFill>
              <a:latin typeface="Calibri" panose="020F0502020204030204" pitchFamily="34" charset="0"/>
              <a:ea typeface="Calibri" panose="020F0502020204030204" pitchFamily="34" charset="0"/>
              <a:cs typeface="Calibri" panose="020F0502020204030204" pitchFamily="34" charset="0"/>
            </a:endParaRPr>
          </a:p>
          <a:p>
            <a:pPr marL="342900" indent="-342900">
              <a:lnSpc>
                <a:spcPct val="80000"/>
              </a:lnSpc>
              <a:buFont typeface="+mj-lt"/>
              <a:buAutoNum type="arabicPeriod"/>
            </a:pPr>
            <a:r>
              <a:rPr lang="en-IN" sz="1000" dirty="0">
                <a:solidFill>
                  <a:srgbClr val="7030A0"/>
                </a:solidFill>
                <a:hlinkClick r:id="rId14">
                  <a:extLst>
                    <a:ext uri="{A12FA001-AC4F-418D-AE19-62706E023703}">
                      <ahyp:hlinkClr xmlns:ahyp="http://schemas.microsoft.com/office/drawing/2018/hyperlinkcolor" val="tx"/>
                    </a:ext>
                  </a:extLst>
                </a:hlinkClick>
              </a:rPr>
              <a:t>https://docs.cloudera.com/cdp-public-cloud/cloud/getting-started/topics/cdp-deploy_cdp_using_terraform.html</a:t>
            </a:r>
            <a:endParaRPr lang="en-IN" sz="1000" dirty="0">
              <a:solidFill>
                <a:srgbClr val="7030A0"/>
              </a:solidFill>
            </a:endParaRPr>
          </a:p>
          <a:p>
            <a:pPr marL="342900" indent="-342900">
              <a:lnSpc>
                <a:spcPct val="80000"/>
              </a:lnSpc>
              <a:buFont typeface="+mj-lt"/>
              <a:buAutoNum type="arabicPeriod"/>
            </a:pPr>
            <a:r>
              <a:rPr lang="en-IN" sz="1000" dirty="0">
                <a:solidFill>
                  <a:srgbClr val="7030A0"/>
                </a:solidFill>
              </a:rPr>
              <a:t>https://cloudera.github.io/cdp-dev-docs/cli-docs/de/index.html</a:t>
            </a:r>
          </a:p>
          <a:p>
            <a:pPr marL="0" indent="0">
              <a:lnSpc>
                <a:spcPct val="80000"/>
              </a:lnSpc>
              <a:buNone/>
            </a:pPr>
            <a:endParaRPr lang="en-US" sz="1000" dirty="0">
              <a:solidFill>
                <a:srgbClr val="7030A0"/>
              </a:solidFill>
              <a:latin typeface="Calibri" panose="020F0502020204030204" pitchFamily="34" charset="0"/>
              <a:ea typeface="Calibri" panose="020F0502020204030204" pitchFamily="34" charset="0"/>
              <a:cs typeface="Calibri" panose="020F0502020204030204" pitchFamily="34" charset="0"/>
            </a:endParaRPr>
          </a:p>
        </p:txBody>
      </p:sp>
      <p:pic>
        <p:nvPicPr>
          <p:cNvPr id="4098" name="Picture 1">
            <a:extLst>
              <a:ext uri="{FF2B5EF4-FFF2-40B4-BE49-F238E27FC236}">
                <a16:creationId xmlns:a16="http://schemas.microsoft.com/office/drawing/2014/main" id="{CF70D50E-6DC0-007F-D4A4-6AB1F8DCEE1F}"/>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2">
            <a:extLst>
              <a:ext uri="{FF2B5EF4-FFF2-40B4-BE49-F238E27FC236}">
                <a16:creationId xmlns:a16="http://schemas.microsoft.com/office/drawing/2014/main" id="{CB7B44E7-6418-1B93-2325-7522B270249F}"/>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3">
            <a:extLst>
              <a:ext uri="{FF2B5EF4-FFF2-40B4-BE49-F238E27FC236}">
                <a16:creationId xmlns:a16="http://schemas.microsoft.com/office/drawing/2014/main" id="{AF06DD7B-393B-6A06-FFBC-A2CF0AB11461}"/>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4">
            <a:extLst>
              <a:ext uri="{FF2B5EF4-FFF2-40B4-BE49-F238E27FC236}">
                <a16:creationId xmlns:a16="http://schemas.microsoft.com/office/drawing/2014/main" id="{443626FB-FFD3-1E5C-EFDD-38FF9019E79F}"/>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6026628"/>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705E940-CB41-311A-644F-83D23375635F}"/>
              </a:ext>
            </a:extLst>
          </p:cNvPr>
          <p:cNvPicPr>
            <a:picLocks noChangeAspect="1"/>
          </p:cNvPicPr>
          <p:nvPr/>
        </p:nvPicPr>
        <p:blipFill rotWithShape="1">
          <a:blip r:embed="rId3"/>
          <a:srcRect l="1656" t="15531" r="1422" b="7975"/>
          <a:stretch/>
        </p:blipFill>
        <p:spPr>
          <a:xfrm>
            <a:off x="0" y="727299"/>
            <a:ext cx="9144000" cy="3688901"/>
          </a:xfrm>
          <a:prstGeom prst="rect">
            <a:avLst/>
          </a:prstGeom>
        </p:spPr>
      </p:pic>
    </p:spTree>
    <p:extLst>
      <p:ext uri="{BB962C8B-B14F-4D97-AF65-F5344CB8AC3E}">
        <p14:creationId xmlns:p14="http://schemas.microsoft.com/office/powerpoint/2010/main" val="109100692"/>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A84E8-06D6-B6DA-1287-F7DB4190E599}"/>
              </a:ext>
            </a:extLst>
          </p:cNvPr>
          <p:cNvSpPr>
            <a:spLocks noGrp="1"/>
          </p:cNvSpPr>
          <p:nvPr>
            <p:ph type="title"/>
          </p:nvPr>
        </p:nvSpPr>
        <p:spPr/>
        <p:txBody>
          <a:bodyPr/>
          <a:lstStyle/>
          <a:p>
            <a:r>
              <a:rPr lang="en-IN" dirty="0"/>
              <a:t>To add</a:t>
            </a:r>
          </a:p>
        </p:txBody>
      </p:sp>
      <p:pic>
        <p:nvPicPr>
          <p:cNvPr id="5122" name="Picture 2">
            <a:extLst>
              <a:ext uri="{FF2B5EF4-FFF2-40B4-BE49-F238E27FC236}">
                <a16:creationId xmlns:a16="http://schemas.microsoft.com/office/drawing/2014/main" id="{94F579A0-4933-91BF-2772-78B83981B94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150"/>
          <a:stretch/>
        </p:blipFill>
        <p:spPr bwMode="auto">
          <a:xfrm>
            <a:off x="768096" y="128634"/>
            <a:ext cx="7290053" cy="4886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4993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A84E8-06D6-B6DA-1287-F7DB4190E599}"/>
              </a:ext>
            </a:extLst>
          </p:cNvPr>
          <p:cNvSpPr>
            <a:spLocks noGrp="1"/>
          </p:cNvSpPr>
          <p:nvPr>
            <p:ph type="title"/>
          </p:nvPr>
        </p:nvSpPr>
        <p:spPr/>
        <p:txBody>
          <a:bodyPr/>
          <a:lstStyle/>
          <a:p>
            <a:r>
              <a:rPr lang="en-IN" dirty="0"/>
              <a:t>To add</a:t>
            </a:r>
          </a:p>
        </p:txBody>
      </p:sp>
      <p:pic>
        <p:nvPicPr>
          <p:cNvPr id="1026" name="Picture 2">
            <a:extLst>
              <a:ext uri="{FF2B5EF4-FFF2-40B4-BE49-F238E27FC236}">
                <a16:creationId xmlns:a16="http://schemas.microsoft.com/office/drawing/2014/main" id="{AFD019BD-8592-1F6D-589D-1B06C391D8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857" y="347123"/>
            <a:ext cx="8164286" cy="4449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3199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A84E8-06D6-B6DA-1287-F7DB4190E599}"/>
              </a:ext>
            </a:extLst>
          </p:cNvPr>
          <p:cNvSpPr>
            <a:spLocks noGrp="1"/>
          </p:cNvSpPr>
          <p:nvPr>
            <p:ph type="title"/>
          </p:nvPr>
        </p:nvSpPr>
        <p:spPr/>
        <p:txBody>
          <a:bodyPr/>
          <a:lstStyle/>
          <a:p>
            <a:r>
              <a:rPr lang="en-IN" dirty="0"/>
              <a:t>Introduction to terraform</a:t>
            </a:r>
          </a:p>
        </p:txBody>
      </p:sp>
      <p:sp>
        <p:nvSpPr>
          <p:cNvPr id="3" name="Content Placeholder 2">
            <a:extLst>
              <a:ext uri="{FF2B5EF4-FFF2-40B4-BE49-F238E27FC236}">
                <a16:creationId xmlns:a16="http://schemas.microsoft.com/office/drawing/2014/main" id="{264C8F24-83F0-FD51-18A4-ED969C7B15DC}"/>
              </a:ext>
            </a:extLst>
          </p:cNvPr>
          <p:cNvSpPr>
            <a:spLocks noGrp="1"/>
          </p:cNvSpPr>
          <p:nvPr>
            <p:ph idx="1"/>
          </p:nvPr>
        </p:nvSpPr>
        <p:spPr>
          <a:xfrm>
            <a:off x="550606" y="1366684"/>
            <a:ext cx="8259097" cy="3525662"/>
          </a:xfrm>
        </p:spPr>
        <p:txBody>
          <a:bodyPr>
            <a:normAutofit/>
          </a:bodyPr>
          <a:lstStyle/>
          <a:p>
            <a:pPr marL="342900" indent="-342900">
              <a:buFont typeface="+mj-lt"/>
              <a:buAutoNum type="arabicPeriod"/>
            </a:pPr>
            <a:r>
              <a:rPr lang="en-US" sz="1300" dirty="0" err="1">
                <a:latin typeface="Calibri" panose="020F0502020204030204" pitchFamily="34" charset="0"/>
                <a:ea typeface="Calibri" panose="020F0502020204030204" pitchFamily="34" charset="0"/>
                <a:cs typeface="Calibri" panose="020F0502020204030204" pitchFamily="34" charset="0"/>
              </a:rPr>
              <a:t>HashiCorp</a:t>
            </a:r>
            <a:r>
              <a:rPr lang="en-US" sz="1300" dirty="0">
                <a:latin typeface="Calibri" panose="020F0502020204030204" pitchFamily="34" charset="0"/>
                <a:ea typeface="Calibri" panose="020F0502020204030204" pitchFamily="34" charset="0"/>
                <a:cs typeface="Calibri" panose="020F0502020204030204" pitchFamily="34" charset="0"/>
              </a:rPr>
              <a:t> Terraform is an infrastructure as code tool that lets you build, change, and version both cloud and on-prem resources in human-readable configuration files that you can version, reuse, and share safely and efficiently</a:t>
            </a:r>
          </a:p>
          <a:p>
            <a:pPr marL="342900" indent="-342900">
              <a:buFont typeface="+mj-lt"/>
              <a:buAutoNum type="arabicPeriod"/>
            </a:pPr>
            <a:r>
              <a:rPr lang="en-US" sz="1300" dirty="0">
                <a:latin typeface="Calibri" panose="020F0502020204030204" pitchFamily="34" charset="0"/>
                <a:ea typeface="Calibri" panose="020F0502020204030204" pitchFamily="34" charset="0"/>
                <a:cs typeface="Calibri" panose="020F0502020204030204" pitchFamily="34" charset="0"/>
              </a:rPr>
              <a:t>Terraform can manage low-level components like compute, storage, and networking resources, as well as high-level components like DNS entries and SaaS features.</a:t>
            </a:r>
          </a:p>
          <a:p>
            <a:pPr marL="342900" indent="-342900">
              <a:buFont typeface="+mj-lt"/>
              <a:buAutoNum type="arabicPeriod"/>
            </a:pPr>
            <a:r>
              <a:rPr lang="en-US" sz="1300" dirty="0">
                <a:latin typeface="Calibri" panose="020F0502020204030204" pitchFamily="34" charset="0"/>
                <a:ea typeface="Calibri" panose="020F0502020204030204" pitchFamily="34" charset="0"/>
                <a:cs typeface="Calibri" panose="020F0502020204030204" pitchFamily="34" charset="0"/>
              </a:rPr>
              <a:t>Helps managing infrastructure on on-premise environment as well as popular cloud providers: Amazon Web Services, Azure, Google Cloud Platform, Oracle Cloud Infrastructure, and Docker.</a:t>
            </a:r>
          </a:p>
          <a:p>
            <a:pPr marL="342900" indent="-342900">
              <a:buFont typeface="+mj-lt"/>
              <a:buAutoNum type="arabicPeriod"/>
            </a:pPr>
            <a:r>
              <a:rPr lang="en-US" sz="1300" dirty="0">
                <a:latin typeface="Calibri" panose="020F0502020204030204" pitchFamily="34" charset="0"/>
                <a:ea typeface="Calibri" panose="020F0502020204030204" pitchFamily="34" charset="0"/>
                <a:cs typeface="Calibri" panose="020F0502020204030204" pitchFamily="34" charset="0"/>
              </a:rPr>
              <a:t>Terraform creates and manages resources on cloud platforms and other services through their application programming interfaces (APIs). Providers enable Terraform to work with virtually any platform or service with an accessible API.</a:t>
            </a:r>
          </a:p>
        </p:txBody>
      </p:sp>
      <p:sp>
        <p:nvSpPr>
          <p:cNvPr id="4" name="Rectangle 1">
            <a:extLst>
              <a:ext uri="{FF2B5EF4-FFF2-40B4-BE49-F238E27FC236}">
                <a16:creationId xmlns:a16="http://schemas.microsoft.com/office/drawing/2014/main" id="{1A50BA28-1C03-90AC-02B8-2B83293C6682}"/>
              </a:ext>
            </a:extLst>
          </p:cNvPr>
          <p:cNvSpPr>
            <a:spLocks noChangeArrowheads="1"/>
          </p:cNvSpPr>
          <p:nvPr/>
        </p:nvSpPr>
        <p:spPr bwMode="auto">
          <a:xfrm>
            <a:off x="0" y="90101"/>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146" name="Picture 2" descr="Terraform creates and manages cloud platforms and services through their APIs">
            <a:extLst>
              <a:ext uri="{FF2B5EF4-FFF2-40B4-BE49-F238E27FC236}">
                <a16:creationId xmlns:a16="http://schemas.microsoft.com/office/drawing/2014/main" id="{9B07E8E9-98CC-B5A4-3B97-5BE38ED9178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00749" y="3334746"/>
            <a:ext cx="5203500" cy="1636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119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A84E8-06D6-B6DA-1287-F7DB4190E599}"/>
              </a:ext>
            </a:extLst>
          </p:cNvPr>
          <p:cNvSpPr>
            <a:spLocks noGrp="1"/>
          </p:cNvSpPr>
          <p:nvPr>
            <p:ph type="title"/>
          </p:nvPr>
        </p:nvSpPr>
        <p:spPr/>
        <p:txBody>
          <a:bodyPr/>
          <a:lstStyle/>
          <a:p>
            <a:r>
              <a:rPr lang="en-IN" dirty="0"/>
              <a:t>Introduction to Ansible</a:t>
            </a:r>
          </a:p>
        </p:txBody>
      </p:sp>
      <p:sp>
        <p:nvSpPr>
          <p:cNvPr id="3" name="Content Placeholder 2">
            <a:extLst>
              <a:ext uri="{FF2B5EF4-FFF2-40B4-BE49-F238E27FC236}">
                <a16:creationId xmlns:a16="http://schemas.microsoft.com/office/drawing/2014/main" id="{264C8F24-83F0-FD51-18A4-ED969C7B15DC}"/>
              </a:ext>
            </a:extLst>
          </p:cNvPr>
          <p:cNvSpPr>
            <a:spLocks noGrp="1"/>
          </p:cNvSpPr>
          <p:nvPr>
            <p:ph idx="1"/>
          </p:nvPr>
        </p:nvSpPr>
        <p:spPr>
          <a:xfrm>
            <a:off x="540774" y="1281881"/>
            <a:ext cx="8327923" cy="3309170"/>
          </a:xfrm>
        </p:spPr>
        <p:txBody>
          <a:bodyPr>
            <a:noAutofit/>
          </a:bodyPr>
          <a:lstStyle/>
          <a:p>
            <a:pPr marL="176213" indent="-176213">
              <a:buFont typeface="+mj-lt"/>
              <a:buAutoNum type="arabicPeriod"/>
            </a:pPr>
            <a:r>
              <a:rPr lang="en-US" sz="1400" dirty="0">
                <a:latin typeface="Calibri" panose="020F0502020204030204" pitchFamily="34" charset="0"/>
                <a:ea typeface="Calibri" panose="020F0502020204030204" pitchFamily="34" charset="0"/>
                <a:cs typeface="Calibri" panose="020F0502020204030204" pitchFamily="34" charset="0"/>
              </a:rPr>
              <a:t>Ansible provides open-source automation that reduces complexity and runs everywhere. Using Ansible lets you automate virtually any task. </a:t>
            </a:r>
          </a:p>
          <a:p>
            <a:pPr marL="176213" indent="-176213">
              <a:buFont typeface="+mj-lt"/>
              <a:buAutoNum type="arabicPeriod"/>
            </a:pPr>
            <a:r>
              <a:rPr lang="en-US" sz="1400" dirty="0">
                <a:latin typeface="Calibri" panose="020F0502020204030204" pitchFamily="34" charset="0"/>
                <a:ea typeface="Calibri" panose="020F0502020204030204" pitchFamily="34" charset="0"/>
                <a:cs typeface="Calibri" panose="020F0502020204030204" pitchFamily="34" charset="0"/>
              </a:rPr>
              <a:t>Ansible uses simple, human-readable scripts called playbooks to automate your tasks. You declare the desired state of a local or remote system in your playbook. Ansible ensures that the system remains in that state.</a:t>
            </a:r>
          </a:p>
          <a:p>
            <a:pPr marL="176213" indent="-176213">
              <a:buFont typeface="+mj-lt"/>
              <a:buAutoNum type="arabicPeriod"/>
            </a:pPr>
            <a:r>
              <a:rPr lang="en-US" sz="1400" dirty="0">
                <a:latin typeface="Calibri" panose="020F0502020204030204" pitchFamily="34" charset="0"/>
                <a:ea typeface="Calibri" panose="020F0502020204030204" pitchFamily="34" charset="0"/>
                <a:cs typeface="Calibri" panose="020F0502020204030204" pitchFamily="34" charset="0"/>
              </a:rPr>
              <a:t>As automation technology, Ansible is designed around the following principles:</a:t>
            </a:r>
          </a:p>
          <a:p>
            <a:pPr marL="306515" lvl="1" indent="-176213">
              <a:buFont typeface="+mj-lt"/>
              <a:buAutoNum type="arabicPeriod"/>
            </a:pPr>
            <a:r>
              <a:rPr lang="en-US" sz="1200" dirty="0">
                <a:latin typeface="Calibri" panose="020F0502020204030204" pitchFamily="34" charset="0"/>
                <a:ea typeface="Calibri" panose="020F0502020204030204" pitchFamily="34" charset="0"/>
                <a:cs typeface="Calibri" panose="020F0502020204030204" pitchFamily="34" charset="0"/>
              </a:rPr>
              <a:t>Agent-less architecture</a:t>
            </a:r>
          </a:p>
          <a:p>
            <a:pPr marL="306515" lvl="1" indent="-176213">
              <a:buFont typeface="+mj-lt"/>
              <a:buAutoNum type="arabicPeriod"/>
            </a:pPr>
            <a:r>
              <a:rPr lang="en-US" sz="1200" dirty="0">
                <a:latin typeface="Calibri" panose="020F0502020204030204" pitchFamily="34" charset="0"/>
                <a:ea typeface="Calibri" panose="020F0502020204030204" pitchFamily="34" charset="0"/>
                <a:cs typeface="Calibri" panose="020F0502020204030204" pitchFamily="34" charset="0"/>
              </a:rPr>
              <a:t>Low maintenance overhead by avoiding the installation of additional software across IT infrastructure.</a:t>
            </a:r>
          </a:p>
          <a:p>
            <a:pPr marL="306515" lvl="1" indent="-176213">
              <a:buFont typeface="+mj-lt"/>
              <a:buAutoNum type="arabicPeriod"/>
            </a:pPr>
            <a:r>
              <a:rPr lang="en-US" sz="1200" dirty="0">
                <a:latin typeface="Calibri" panose="020F0502020204030204" pitchFamily="34" charset="0"/>
                <a:ea typeface="Calibri" panose="020F0502020204030204" pitchFamily="34" charset="0"/>
                <a:cs typeface="Calibri" panose="020F0502020204030204" pitchFamily="34" charset="0"/>
              </a:rPr>
              <a:t>Automation playbooks use straightforward YAML syntax for code that reads like documentation. Ansible is also decentralized, using SSH to access to remote machines</a:t>
            </a:r>
          </a:p>
          <a:p>
            <a:pPr marL="306515" lvl="1" indent="-176213">
              <a:buFont typeface="+mj-lt"/>
              <a:buAutoNum type="arabicPeriod"/>
            </a:pPr>
            <a:r>
              <a:rPr lang="en-US" sz="1200" dirty="0">
                <a:latin typeface="Calibri" panose="020F0502020204030204" pitchFamily="34" charset="0"/>
                <a:ea typeface="Calibri" panose="020F0502020204030204" pitchFamily="34" charset="0"/>
                <a:cs typeface="Calibri" panose="020F0502020204030204" pitchFamily="34" charset="0"/>
              </a:rPr>
              <a:t>Scalability and flexibility</a:t>
            </a:r>
          </a:p>
          <a:p>
            <a:pPr marL="306515" lvl="1" indent="-176213">
              <a:buFont typeface="+mj-lt"/>
              <a:buAutoNum type="arabicPeriod"/>
            </a:pPr>
            <a:r>
              <a:rPr lang="en-US" sz="1200" dirty="0">
                <a:latin typeface="Calibri" panose="020F0502020204030204" pitchFamily="34" charset="0"/>
                <a:ea typeface="Calibri" panose="020F0502020204030204" pitchFamily="34" charset="0"/>
                <a:cs typeface="Calibri" panose="020F0502020204030204" pitchFamily="34" charset="0"/>
              </a:rPr>
              <a:t>When the system is in the state your playbook describes Ansible does not change anything, even if the playbook runs multiple times.</a:t>
            </a:r>
          </a:p>
        </p:txBody>
      </p:sp>
      <p:sp>
        <p:nvSpPr>
          <p:cNvPr id="4" name="Rectangle 1">
            <a:extLst>
              <a:ext uri="{FF2B5EF4-FFF2-40B4-BE49-F238E27FC236}">
                <a16:creationId xmlns:a16="http://schemas.microsoft.com/office/drawing/2014/main" id="{1A50BA28-1C03-90AC-02B8-2B83293C6682}"/>
              </a:ext>
            </a:extLst>
          </p:cNvPr>
          <p:cNvSpPr>
            <a:spLocks noChangeArrowheads="1"/>
          </p:cNvSpPr>
          <p:nvPr/>
        </p:nvSpPr>
        <p:spPr bwMode="auto">
          <a:xfrm>
            <a:off x="0" y="90101"/>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41934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A84E8-06D6-B6DA-1287-F7DB4190E599}"/>
              </a:ext>
            </a:extLst>
          </p:cNvPr>
          <p:cNvSpPr>
            <a:spLocks noGrp="1"/>
          </p:cNvSpPr>
          <p:nvPr>
            <p:ph type="title"/>
          </p:nvPr>
        </p:nvSpPr>
        <p:spPr/>
        <p:txBody>
          <a:bodyPr/>
          <a:lstStyle/>
          <a:p>
            <a:r>
              <a:rPr lang="en-IN" dirty="0"/>
              <a:t>To add</a:t>
            </a:r>
          </a:p>
        </p:txBody>
      </p:sp>
      <p:pic>
        <p:nvPicPr>
          <p:cNvPr id="2050" name="Picture 2" descr="Partner Solution architecture for CDP Public Cloud on AWS">
            <a:extLst>
              <a:ext uri="{FF2B5EF4-FFF2-40B4-BE49-F238E27FC236}">
                <a16:creationId xmlns:a16="http://schemas.microsoft.com/office/drawing/2014/main" id="{412FDA01-D9F5-E287-4FBE-17AFFFF4C5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 y="0"/>
            <a:ext cx="8704263"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98903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3064</Words>
  <Application>Microsoft Office PowerPoint</Application>
  <PresentationFormat>On-screen Show (16:9)</PresentationFormat>
  <Paragraphs>339</Paragraphs>
  <Slides>41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vt:lpstr>
      <vt:lpstr>Calibri</vt:lpstr>
      <vt:lpstr>Cascadia Code</vt:lpstr>
      <vt:lpstr>Tw Cen MT</vt:lpstr>
      <vt:lpstr>Tw Cen MT Condensed</vt:lpstr>
      <vt:lpstr>Wingdings</vt:lpstr>
      <vt:lpstr>Wingdings 3</vt:lpstr>
      <vt:lpstr>Integral</vt:lpstr>
      <vt:lpstr>Cloudera Partner Solutions Engineer: Assessment L2</vt:lpstr>
      <vt:lpstr>Preface</vt:lpstr>
      <vt:lpstr>Introduction</vt:lpstr>
      <vt:lpstr>Introduction to cdp public cloud</vt:lpstr>
      <vt:lpstr>To add</vt:lpstr>
      <vt:lpstr>To add</vt:lpstr>
      <vt:lpstr>Introduction to terraform</vt:lpstr>
      <vt:lpstr>Introduction to Ansible</vt:lpstr>
      <vt:lpstr>To add</vt:lpstr>
      <vt:lpstr>To add</vt:lpstr>
      <vt:lpstr>Pre-requisites setup</vt:lpstr>
      <vt:lpstr>Pre-requisites setup               .. Cont (2)</vt:lpstr>
      <vt:lpstr>Pre-requisites setup          .. Cont (3)</vt:lpstr>
      <vt:lpstr>Pre-requisites setup           .. Cont (3)</vt:lpstr>
      <vt:lpstr>Pre-requisites setup           .. Cont (4)</vt:lpstr>
      <vt:lpstr>Access to lab environment</vt:lpstr>
      <vt:lpstr>Login to Cloudera Console</vt:lpstr>
      <vt:lpstr>Generate CDP Access Key</vt:lpstr>
      <vt:lpstr>PowerPoint Presentation</vt:lpstr>
      <vt:lpstr>Pre-requisite</vt:lpstr>
      <vt:lpstr>CDP-Cli Installation &amp; Configuration</vt:lpstr>
      <vt:lpstr>VERIFY THE CDP ACCESS</vt:lpstr>
      <vt:lpstr>DEPLOY cdp public cloud on aws – Using terraform</vt:lpstr>
      <vt:lpstr>DEPLOY cdp public cloud on aws – Using terraform</vt:lpstr>
      <vt:lpstr>PowerPoint Presentation</vt:lpstr>
      <vt:lpstr>PowerPoint Presentation</vt:lpstr>
      <vt:lpstr>PowerPoint Presentation</vt:lpstr>
      <vt:lpstr>PowerPoint Presentation</vt:lpstr>
      <vt:lpstr>How to access the environment:</vt:lpstr>
      <vt:lpstr>PowerPoint Presentation</vt:lpstr>
      <vt:lpstr>Deploy Cloudera data service (cde)    – Using ansible </vt:lpstr>
      <vt:lpstr>Deploy Cloudera data service (cde)    – Using ansible </vt:lpstr>
      <vt:lpstr>Deploy Cloudera data service (cde)    – Using ansible </vt:lpstr>
      <vt:lpstr>Deploy Cloudera data service (cde)    – Using ansible </vt:lpstr>
      <vt:lpstr>Deploy Cloudera data service (cde)    – Using ansible </vt:lpstr>
      <vt:lpstr>Deploy Cloudera data service (cde)    – Using ansible </vt:lpstr>
      <vt:lpstr>Deploy Cloudera data service (cde)    – Using ansible </vt:lpstr>
      <vt:lpstr>Add-ons</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2023-10-30T10:25:39Z</dcterms:modified>
</cp:coreProperties>
</file>