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jpe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jpe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2135" y="2337613"/>
            <a:ext cx="6031608" cy="60316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14845" y="1188931"/>
            <a:ext cx="1991544" cy="199154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3659" y="4214522"/>
            <a:ext cx="3185721" cy="318572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055315" y="3945528"/>
            <a:ext cx="12177370" cy="130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b="true" sz="1138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Health Metrics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163679" y="7797695"/>
            <a:ext cx="884434" cy="88443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744482" y="1504605"/>
            <a:ext cx="1892038" cy="189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344946" y="6400189"/>
            <a:ext cx="884434" cy="88443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37067" y="3608432"/>
            <a:ext cx="3070135" cy="307013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790411" y="5370627"/>
            <a:ext cx="12177370" cy="360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1138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Forecasting Service</a:t>
            </a:r>
          </a:p>
          <a:p>
            <a:pPr algn="ctr">
              <a:lnSpc>
                <a:spcPts val="9106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89840" y="2149955"/>
            <a:ext cx="2999351" cy="29993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616191" y="3597771"/>
            <a:ext cx="7055617" cy="154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b="true" sz="13535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89516" y="4760679"/>
            <a:ext cx="4990576" cy="154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You.</a:t>
            </a:r>
          </a:p>
        </p:txBody>
      </p:sp>
      <p:grpSp>
        <p:nvGrpSpPr>
          <p:cNvPr name="Group 7" id="7"/>
          <p:cNvGrpSpPr/>
          <p:nvPr/>
        </p:nvGrpSpPr>
        <p:grpSpPr>
          <a:xfrm rot="-7357214">
            <a:off x="10690988" y="3451709"/>
            <a:ext cx="1931597" cy="193159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74314" y="9473025"/>
            <a:ext cx="354591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951609" y="2801684"/>
            <a:ext cx="2999351" cy="299935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412940" y="-1697343"/>
            <a:ext cx="2999351" cy="29993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380741" y="9258300"/>
            <a:ext cx="2999351" cy="29993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-1012771" y="-197667"/>
            <a:ext cx="2999351" cy="29993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99558" y="6258949"/>
            <a:ext cx="2999351" cy="29993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7357214">
            <a:off x="10843388" y="3604109"/>
            <a:ext cx="1931597" cy="193159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7357214">
            <a:off x="14474428" y="7280220"/>
            <a:ext cx="1931597" cy="193159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-7357214">
            <a:off x="11148188" y="3908909"/>
            <a:ext cx="1931597" cy="193159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-7357214">
            <a:off x="9509301" y="-751104"/>
            <a:ext cx="1931597" cy="1931597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-7357214">
            <a:off x="-448520" y="4309551"/>
            <a:ext cx="1931597" cy="1931597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-7357214">
            <a:off x="17319898" y="368288"/>
            <a:ext cx="1931597" cy="1931597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9498" y="2016665"/>
            <a:ext cx="14152523" cy="6891819"/>
            <a:chOff x="0" y="0"/>
            <a:chExt cx="3727414" cy="18151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7414" cy="1815129"/>
            </a:xfrm>
            <a:custGeom>
              <a:avLst/>
              <a:gdLst/>
              <a:ahLst/>
              <a:cxnLst/>
              <a:rect r="r" b="b" t="t" l="l"/>
              <a:pathLst>
                <a:path h="1815129" w="3727414">
                  <a:moveTo>
                    <a:pt x="0" y="0"/>
                  </a:moveTo>
                  <a:lnTo>
                    <a:pt x="3727414" y="0"/>
                  </a:lnTo>
                  <a:lnTo>
                    <a:pt x="3727414" y="1815129"/>
                  </a:lnTo>
                  <a:lnTo>
                    <a:pt x="0" y="1815129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7414" cy="1853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78562" y="1456894"/>
            <a:ext cx="6573048" cy="7451590"/>
            <a:chOff x="0" y="0"/>
            <a:chExt cx="1018337" cy="11544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8337" cy="1154446"/>
            </a:xfrm>
            <a:custGeom>
              <a:avLst/>
              <a:gdLst/>
              <a:ahLst/>
              <a:cxnLst/>
              <a:rect r="r" b="b" t="t" l="l"/>
              <a:pathLst>
                <a:path h="1154446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154446"/>
                  </a:lnTo>
                  <a:lnTo>
                    <a:pt x="0" y="1154446"/>
                  </a:lnTo>
                  <a:close/>
                </a:path>
              </a:pathLst>
            </a:custGeom>
            <a:blipFill>
              <a:blip r:embed="rId2"/>
              <a:stretch>
                <a:fillRect l="0" t="-16198" r="0" b="-16198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366501" y="6709979"/>
            <a:ext cx="6573048" cy="2241939"/>
            <a:chOff x="0" y="0"/>
            <a:chExt cx="1731173" cy="5904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31173" cy="590470"/>
            </a:xfrm>
            <a:custGeom>
              <a:avLst/>
              <a:gdLst/>
              <a:ahLst/>
              <a:cxnLst/>
              <a:rect r="r" b="b" t="t" l="l"/>
              <a:pathLst>
                <a:path h="590470" w="1731173">
                  <a:moveTo>
                    <a:pt x="0" y="0"/>
                  </a:moveTo>
                  <a:lnTo>
                    <a:pt x="1731173" y="0"/>
                  </a:lnTo>
                  <a:lnTo>
                    <a:pt x="1731173" y="590470"/>
                  </a:lnTo>
                  <a:lnTo>
                    <a:pt x="0" y="590470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31173" cy="628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758233" y="2306583"/>
            <a:ext cx="1892038" cy="189203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7830949"/>
            <a:ext cx="2155070" cy="215507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00540" y="1693375"/>
            <a:ext cx="1256320" cy="125632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939549" y="2212922"/>
            <a:ext cx="1256320" cy="125632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595013" y="3216395"/>
            <a:ext cx="5886282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56913" y="3945774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Statement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56913" y="5034942"/>
            <a:ext cx="6417795" cy="274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Healthcare providers need early predictions of health trends.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Manual tracking of metrics → time-consuming &amp; reactive.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Lack of accessible API-driven forecasting tools for health data.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Aim → Build a simple, API-first forecasting service for health data.</a:t>
            </a:r>
          </a:p>
          <a:p>
            <a:pPr algn="l">
              <a:lnSpc>
                <a:spcPts val="2442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75947" y="-496215"/>
            <a:ext cx="11264060" cy="11375654"/>
            <a:chOff x="0" y="0"/>
            <a:chExt cx="2966666" cy="2996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6666" cy="2996057"/>
            </a:xfrm>
            <a:custGeom>
              <a:avLst/>
              <a:gdLst/>
              <a:ahLst/>
              <a:cxnLst/>
              <a:rect r="r" b="b" t="t" l="l"/>
              <a:pathLst>
                <a:path h="2996057" w="2966666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54546" y="-1328013"/>
            <a:ext cx="5214383" cy="52143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300919" y="2671455"/>
            <a:ext cx="6136420" cy="6136420"/>
            <a:chOff x="0" y="0"/>
            <a:chExt cx="14840029" cy="148400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24712" t="0" r="-24712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01383" y="2259172"/>
            <a:ext cx="4888284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349938" y="5907599"/>
            <a:ext cx="3038039" cy="3038039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100000"/>
                  </a:srgbClr>
                </a:gs>
                <a:gs pos="100000">
                  <a:srgbClr val="F7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-24712" t="0" r="-24712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908020" y="7636544"/>
            <a:ext cx="4721330" cy="472133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362311" y="5367051"/>
            <a:ext cx="5228789" cy="921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Health check (/health)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Forecasting (/forecast)</a:t>
            </a:r>
          </a:p>
          <a:p>
            <a:pPr algn="l">
              <a:lnSpc>
                <a:spcPts val="2442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9524888" y="4112343"/>
            <a:ext cx="7310908" cy="85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035" indent="-289518" lvl="1">
              <a:lnSpc>
                <a:spcPts val="2145"/>
              </a:lnSpc>
              <a:buFont typeface="Arial"/>
              <a:buChar char="•"/>
            </a:pPr>
            <a:r>
              <a:rPr lang="en-US" b="true" sz="268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Develop a FastAPI-based service for</a:t>
            </a:r>
          </a:p>
          <a:p>
            <a:pPr algn="l">
              <a:lnSpc>
                <a:spcPts val="2145"/>
              </a:lnSpc>
            </a:pPr>
            <a:r>
              <a:rPr lang="en-US" sz="2681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forecasting.</a:t>
            </a:r>
          </a:p>
          <a:p>
            <a:pPr algn="l">
              <a:lnSpc>
                <a:spcPts val="2145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532193" y="6393025"/>
            <a:ext cx="5444512" cy="166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0458" indent="-290229" lvl="1">
              <a:lnSpc>
                <a:spcPts val="2150"/>
              </a:lnSpc>
              <a:buFont typeface="Arial"/>
              <a:buChar char="•"/>
            </a:pPr>
            <a:r>
              <a:rPr lang="en-US" b="true" sz="2688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Enable integration with frontends or apps via API</a:t>
            </a:r>
          </a:p>
          <a:p>
            <a:pPr algn="l">
              <a:lnSpc>
                <a:spcPts val="2150"/>
              </a:lnSpc>
            </a:pPr>
          </a:p>
          <a:p>
            <a:pPr algn="l" marL="580458" indent="-290229" lvl="1">
              <a:lnSpc>
                <a:spcPts val="2150"/>
              </a:lnSpc>
              <a:buFont typeface="Arial"/>
              <a:buChar char="•"/>
            </a:pPr>
            <a:r>
              <a:rPr lang="en-US" b="true" sz="2688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Make it accessible globally using Ngrok.</a:t>
            </a:r>
          </a:p>
          <a:p>
            <a:pPr algn="l">
              <a:lnSpc>
                <a:spcPts val="2150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9524888" y="4587800"/>
            <a:ext cx="7310908" cy="85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  <a:p>
            <a:pPr algn="l" marL="579035" indent="-289518" lvl="1">
              <a:lnSpc>
                <a:spcPts val="2145"/>
              </a:lnSpc>
              <a:buFont typeface="Arial"/>
              <a:buChar char="•"/>
            </a:pPr>
            <a:r>
              <a:rPr lang="en-US" b="true" sz="268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Provide REST endpoints for:</a:t>
            </a:r>
          </a:p>
          <a:p>
            <a:pPr algn="l">
              <a:lnSpc>
                <a:spcPts val="214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2325" y="2246485"/>
            <a:ext cx="19795102" cy="6320087"/>
            <a:chOff x="0" y="0"/>
            <a:chExt cx="5213525" cy="16645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13525" cy="1664550"/>
            </a:xfrm>
            <a:custGeom>
              <a:avLst/>
              <a:gdLst/>
              <a:ahLst/>
              <a:cxnLst/>
              <a:rect r="r" b="b" t="t" l="l"/>
              <a:pathLst>
                <a:path h="1664550" w="5213525">
                  <a:moveTo>
                    <a:pt x="0" y="0"/>
                  </a:moveTo>
                  <a:lnTo>
                    <a:pt x="5213525" y="0"/>
                  </a:lnTo>
                  <a:lnTo>
                    <a:pt x="5213525" y="1664550"/>
                  </a:lnTo>
                  <a:lnTo>
                    <a:pt x="0" y="166455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13525" cy="1702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97420" y="2688210"/>
            <a:ext cx="17568356" cy="5437174"/>
            <a:chOff x="0" y="0"/>
            <a:chExt cx="4627057" cy="14320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7057" cy="1432013"/>
            </a:xfrm>
            <a:custGeom>
              <a:avLst/>
              <a:gdLst/>
              <a:ahLst/>
              <a:cxnLst/>
              <a:rect r="r" b="b" t="t" l="l"/>
              <a:pathLst>
                <a:path h="1432013" w="4627057">
                  <a:moveTo>
                    <a:pt x="0" y="0"/>
                  </a:moveTo>
                  <a:lnTo>
                    <a:pt x="4627057" y="0"/>
                  </a:lnTo>
                  <a:lnTo>
                    <a:pt x="4627057" y="1432013"/>
                  </a:lnTo>
                  <a:lnTo>
                    <a:pt x="0" y="14320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7057" cy="1470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71652" y="1350506"/>
            <a:ext cx="6179058" cy="8229600"/>
          </a:xfrm>
          <a:custGeom>
            <a:avLst/>
            <a:gdLst/>
            <a:ahLst/>
            <a:cxnLst/>
            <a:rect r="r" b="b" t="t" l="l"/>
            <a:pathLst>
              <a:path h="8229600" w="6179058">
                <a:moveTo>
                  <a:pt x="0" y="0"/>
                </a:moveTo>
                <a:lnTo>
                  <a:pt x="6179058" y="0"/>
                </a:lnTo>
                <a:lnTo>
                  <a:pt x="61790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372693" y="2246485"/>
            <a:ext cx="3576977" cy="6320087"/>
            <a:chOff x="0" y="0"/>
            <a:chExt cx="1018337" cy="17992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8337" cy="1799279"/>
            </a:xfrm>
            <a:custGeom>
              <a:avLst/>
              <a:gdLst/>
              <a:ahLst/>
              <a:cxnLst/>
              <a:rect r="r" b="b" t="t" l="l"/>
              <a:pathLst>
                <a:path h="1799279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799279"/>
                  </a:lnTo>
                  <a:lnTo>
                    <a:pt x="0" y="1799279"/>
                  </a:lnTo>
                  <a:close/>
                </a:path>
              </a:pathLst>
            </a:custGeom>
            <a:blipFill>
              <a:blip r:embed="rId3"/>
              <a:stretch>
                <a:fillRect l="-8859" t="0" r="-8859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43958" y="3992808"/>
            <a:ext cx="1256320" cy="125632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475165" y="7653473"/>
            <a:ext cx="1256320" cy="125632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78187" y="4525963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Libraries &amp;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40087" y="5255342"/>
            <a:ext cx="7310908" cy="146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Tools Used</a:t>
            </a:r>
          </a:p>
          <a:p>
            <a:pPr algn="l">
              <a:lnSpc>
                <a:spcPts val="5467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453652" y="3447231"/>
            <a:ext cx="5612124" cy="427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175" indent="-244588" lvl="1">
              <a:lnSpc>
                <a:spcPts val="2582"/>
              </a:lnSpc>
              <a:buFont typeface="Arial"/>
              <a:buChar char="•"/>
            </a:pPr>
            <a:r>
              <a:rPr lang="en-US" sz="226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FastAPI → to build RESTful API endpoints (/health, /forecast)</a:t>
            </a:r>
          </a:p>
          <a:p>
            <a:pPr algn="l" marL="489175" indent="-244588" lvl="1">
              <a:lnSpc>
                <a:spcPts val="2582"/>
              </a:lnSpc>
              <a:buFont typeface="Arial"/>
              <a:buChar char="•"/>
            </a:pPr>
            <a:r>
              <a:rPr lang="en-US" sz="226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Requests → to test API endpoints from client side</a:t>
            </a:r>
          </a:p>
          <a:p>
            <a:pPr algn="l" marL="489175" indent="-244588" lvl="1">
              <a:lnSpc>
                <a:spcPts val="2582"/>
              </a:lnSpc>
              <a:buFont typeface="Arial"/>
              <a:buChar char="•"/>
            </a:pPr>
            <a:r>
              <a:rPr lang="en-US" sz="226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Ngrok → to expose local FastAPI server to the internet</a:t>
            </a:r>
          </a:p>
          <a:p>
            <a:pPr algn="l" marL="489175" indent="-244588" lvl="1">
              <a:lnSpc>
                <a:spcPts val="2582"/>
              </a:lnSpc>
              <a:buFont typeface="Arial"/>
              <a:buChar char="•"/>
            </a:pPr>
            <a:r>
              <a:rPr lang="en-US" sz="226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Uvicorn → ASGI server to run the FastAPI app</a:t>
            </a:r>
          </a:p>
          <a:p>
            <a:pPr algn="l">
              <a:lnSpc>
                <a:spcPts val="2582"/>
              </a:lnSpc>
            </a:pPr>
            <a:r>
              <a:rPr lang="en-US" sz="226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(Optional, if you actually imported/used them in notebook)</a:t>
            </a:r>
          </a:p>
          <a:p>
            <a:pPr algn="l" marL="489175" indent="-244588" lvl="1">
              <a:lnSpc>
                <a:spcPts val="2582"/>
              </a:lnSpc>
              <a:buFont typeface="Arial"/>
              <a:buChar char="•"/>
            </a:pPr>
            <a:r>
              <a:rPr lang="en-US" sz="226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Pydantic → for request/response validation</a:t>
            </a:r>
          </a:p>
          <a:p>
            <a:pPr algn="l">
              <a:lnSpc>
                <a:spcPts val="2582"/>
              </a:lnSpc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7524578" y="990165"/>
            <a:ext cx="1256320" cy="125632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102279" y="-313682"/>
            <a:ext cx="3185721" cy="318572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7403566" y="1871985"/>
            <a:ext cx="884434" cy="884434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49938" y="2009691"/>
            <a:ext cx="6573048" cy="6267619"/>
            <a:chOff x="0" y="0"/>
            <a:chExt cx="1018337" cy="9710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8337" cy="971018"/>
            </a:xfrm>
            <a:custGeom>
              <a:avLst/>
              <a:gdLst/>
              <a:ahLst/>
              <a:cxnLst/>
              <a:rect r="r" b="b" t="t" l="l"/>
              <a:pathLst>
                <a:path h="971018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971018"/>
                  </a:lnTo>
                  <a:lnTo>
                    <a:pt x="0" y="971018"/>
                  </a:lnTo>
                  <a:close/>
                </a:path>
              </a:pathLst>
            </a:custGeom>
            <a:blipFill>
              <a:blip r:embed="rId2"/>
              <a:stretch>
                <a:fillRect l="0" t="-28704" r="0" b="-28704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5920447"/>
            <a:ext cx="8384711" cy="2735500"/>
            <a:chOff x="0" y="0"/>
            <a:chExt cx="2208319" cy="7204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8319" cy="720461"/>
            </a:xfrm>
            <a:custGeom>
              <a:avLst/>
              <a:gdLst/>
              <a:ahLst/>
              <a:cxnLst/>
              <a:rect r="r" b="b" t="t" l="l"/>
              <a:pathLst>
                <a:path h="720461" w="2208319">
                  <a:moveTo>
                    <a:pt x="0" y="0"/>
                  </a:moveTo>
                  <a:lnTo>
                    <a:pt x="2208319" y="0"/>
                  </a:lnTo>
                  <a:lnTo>
                    <a:pt x="2208319" y="720461"/>
                  </a:lnTo>
                  <a:lnTo>
                    <a:pt x="0" y="72046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08319" cy="758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029177" y="2339407"/>
            <a:ext cx="1256320" cy="125632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463406" y="2823356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25306" y="3601942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Audience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29600" y="2555251"/>
            <a:ext cx="2028716" cy="2080953"/>
            <a:chOff x="0" y="0"/>
            <a:chExt cx="534312" cy="548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4312" cy="548070"/>
            </a:xfrm>
            <a:custGeom>
              <a:avLst/>
              <a:gdLst/>
              <a:ahLst/>
              <a:cxnLst/>
              <a:rect r="r" b="b" t="t" l="l"/>
              <a:pathLst>
                <a:path h="548070" w="534312">
                  <a:moveTo>
                    <a:pt x="0" y="0"/>
                  </a:moveTo>
                  <a:lnTo>
                    <a:pt x="534312" y="0"/>
                  </a:lnTo>
                  <a:lnTo>
                    <a:pt x="534312" y="548070"/>
                  </a:lnTo>
                  <a:lnTo>
                    <a:pt x="0" y="54807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34312" cy="586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729360" y="5938378"/>
            <a:ext cx="2494991" cy="2717569"/>
            <a:chOff x="0" y="0"/>
            <a:chExt cx="1018337" cy="110918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8337" cy="1109183"/>
            </a:xfrm>
            <a:custGeom>
              <a:avLst/>
              <a:gdLst/>
              <a:ahLst/>
              <a:cxnLst/>
              <a:rect r="r" b="b" t="t" l="l"/>
              <a:pathLst>
                <a:path h="1109183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109183"/>
                  </a:lnTo>
                  <a:lnTo>
                    <a:pt x="0" y="1109183"/>
                  </a:lnTo>
                  <a:close/>
                </a:path>
              </a:pathLst>
            </a:custGeom>
            <a:blipFill>
              <a:blip r:embed="rId2"/>
              <a:stretch>
                <a:fillRect l="0" t="-18900" r="0" b="-1890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4971743" y="5938378"/>
            <a:ext cx="2494991" cy="2736677"/>
            <a:chOff x="0" y="0"/>
            <a:chExt cx="1018337" cy="111698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18337" cy="1116982"/>
            </a:xfrm>
            <a:custGeom>
              <a:avLst/>
              <a:gdLst/>
              <a:ahLst/>
              <a:cxnLst/>
              <a:rect r="r" b="b" t="t" l="l"/>
              <a:pathLst>
                <a:path h="1116982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116982"/>
                  </a:lnTo>
                  <a:lnTo>
                    <a:pt x="0" y="1116982"/>
                  </a:lnTo>
                  <a:close/>
                </a:path>
              </a:pathLst>
            </a:custGeom>
            <a:blipFill>
              <a:blip r:embed="rId2"/>
              <a:stretch>
                <a:fillRect l="0" t="-18419" r="0" b="-18419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5568629" y="-318954"/>
            <a:ext cx="2249937" cy="224993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7128905" y="1279178"/>
            <a:ext cx="1256320" cy="125632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463406" y="4588579"/>
            <a:ext cx="7703599" cy="393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6"/>
              </a:lnSpc>
            </a:pPr>
            <a:r>
              <a:rPr lang="en-US" sz="2811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🏥 Healthcare Analysts – quick forecast reports.</a:t>
            </a:r>
          </a:p>
          <a:p>
            <a:pPr algn="ctr">
              <a:lnSpc>
                <a:spcPts val="3936"/>
              </a:lnSpc>
            </a:pPr>
            <a:r>
              <a:rPr lang="en-US" sz="2811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👩‍⚕️ Doctors &amp; Hospitals – anticipate patient surges.</a:t>
            </a:r>
          </a:p>
          <a:p>
            <a:pPr algn="ctr">
              <a:lnSpc>
                <a:spcPts val="3936"/>
              </a:lnSpc>
            </a:pPr>
            <a:r>
              <a:rPr lang="en-US" sz="2811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📊 Data Scientists – integrate forecasting API into pipelines.</a:t>
            </a:r>
          </a:p>
          <a:p>
            <a:pPr algn="ctr">
              <a:lnSpc>
                <a:spcPts val="3936"/>
              </a:lnSpc>
            </a:pPr>
            <a:r>
              <a:rPr lang="en-US" sz="2811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🧑‍💻 Developers &amp; Students – learning API-based health projects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9498" y="2101839"/>
            <a:ext cx="14152523" cy="4691226"/>
            <a:chOff x="0" y="0"/>
            <a:chExt cx="3727414" cy="1235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7414" cy="1235549"/>
            </a:xfrm>
            <a:custGeom>
              <a:avLst/>
              <a:gdLst/>
              <a:ahLst/>
              <a:cxnLst/>
              <a:rect r="r" b="b" t="t" l="l"/>
              <a:pathLst>
                <a:path h="1235549" w="3727414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06050" y="5606885"/>
            <a:ext cx="6485196" cy="3651415"/>
            <a:chOff x="0" y="0"/>
            <a:chExt cx="1741161" cy="9803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41161" cy="980341"/>
            </a:xfrm>
            <a:custGeom>
              <a:avLst/>
              <a:gdLst/>
              <a:ahLst/>
              <a:cxnLst/>
              <a:rect r="r" b="b" t="t" l="l"/>
              <a:pathLst>
                <a:path h="980341" w="1741161">
                  <a:moveTo>
                    <a:pt x="0" y="0"/>
                  </a:moveTo>
                  <a:lnTo>
                    <a:pt x="1741161" y="0"/>
                  </a:lnTo>
                  <a:lnTo>
                    <a:pt x="1741161" y="980341"/>
                  </a:lnTo>
                  <a:lnTo>
                    <a:pt x="0" y="980341"/>
                  </a:lnTo>
                  <a:close/>
                </a:path>
              </a:pathLst>
            </a:custGeom>
            <a:blipFill>
              <a:blip r:embed="rId2"/>
              <a:stretch>
                <a:fillRect l="0" t="-9165" r="0" b="-916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774314" y="2306583"/>
            <a:ext cx="1892038" cy="189203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00540" y="1693375"/>
            <a:ext cx="1256320" cy="125632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320804" y="5606885"/>
            <a:ext cx="6485196" cy="3651415"/>
            <a:chOff x="0" y="0"/>
            <a:chExt cx="1741161" cy="98034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41161" cy="980341"/>
            </a:xfrm>
            <a:custGeom>
              <a:avLst/>
              <a:gdLst/>
              <a:ahLst/>
              <a:cxnLst/>
              <a:rect r="r" b="b" t="t" l="l"/>
              <a:pathLst>
                <a:path h="980341" w="1741161">
                  <a:moveTo>
                    <a:pt x="0" y="0"/>
                  </a:moveTo>
                  <a:lnTo>
                    <a:pt x="1741161" y="0"/>
                  </a:lnTo>
                  <a:lnTo>
                    <a:pt x="1741161" y="980341"/>
                  </a:lnTo>
                  <a:lnTo>
                    <a:pt x="0" y="980341"/>
                  </a:lnTo>
                  <a:close/>
                </a:path>
              </a:pathLst>
            </a:custGeom>
            <a:blipFill>
              <a:blip r:embed="rId5"/>
              <a:stretch>
                <a:fillRect l="0" t="-9276" r="0" b="-9276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412232" y="6978409"/>
            <a:ext cx="978035" cy="97803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840087" y="6978409"/>
            <a:ext cx="1256320" cy="125632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422108" y="5233217"/>
            <a:ext cx="1256320" cy="125632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36329" y="4456977"/>
            <a:ext cx="13588767" cy="1225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POST /forecast:</a:t>
            </a:r>
          </a:p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Input: {"horizon": 5} (integer forecast horizon)</a:t>
            </a:r>
          </a:p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Output: Simulated forecast (JSON list of future values)</a:t>
            </a:r>
          </a:p>
          <a:p>
            <a:pPr algn="l">
              <a:lnSpc>
                <a:spcPts val="2442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774314" y="9473025"/>
            <a:ext cx="354591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150546" y="1848992"/>
            <a:ext cx="7310908" cy="145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API </a:t>
            </a:r>
          </a:p>
          <a:p>
            <a:pPr algn="ctr">
              <a:lnSpc>
                <a:spcPts val="5467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6412930" y="2588235"/>
            <a:ext cx="4786139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Endpoints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36329" y="3670053"/>
            <a:ext cx="13588767" cy="1225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GET /health:</a:t>
            </a:r>
          </a:p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Returns system status ("Service is up and running")</a:t>
            </a:r>
          </a:p>
          <a:p>
            <a:pPr algn="l">
              <a:lnSpc>
                <a:spcPts val="2442"/>
              </a:lnSpc>
            </a:pPr>
          </a:p>
          <a:p>
            <a:pPr algn="l">
              <a:lnSpc>
                <a:spcPts val="244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23420" y="5741165"/>
            <a:ext cx="7406570" cy="74065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67104" y="-2512338"/>
            <a:ext cx="5214383" cy="52143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47172" y="3469231"/>
            <a:ext cx="1343260" cy="13432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093157" y="1224047"/>
            <a:ext cx="5742639" cy="7648353"/>
          </a:xfrm>
          <a:custGeom>
            <a:avLst/>
            <a:gdLst/>
            <a:ahLst/>
            <a:cxnLst/>
            <a:rect r="r" b="b" t="t" l="l"/>
            <a:pathLst>
              <a:path h="7648353" w="5742639">
                <a:moveTo>
                  <a:pt x="0" y="0"/>
                </a:moveTo>
                <a:lnTo>
                  <a:pt x="5742638" y="0"/>
                </a:lnTo>
                <a:lnTo>
                  <a:pt x="5742638" y="7648354"/>
                </a:lnTo>
                <a:lnTo>
                  <a:pt x="0" y="7648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546808" y="1923434"/>
            <a:ext cx="3324339" cy="6249579"/>
            <a:chOff x="0" y="0"/>
            <a:chExt cx="1018337" cy="19144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8337" cy="1914419"/>
            </a:xfrm>
            <a:custGeom>
              <a:avLst/>
              <a:gdLst/>
              <a:ahLst/>
              <a:cxnLst/>
              <a:rect r="r" b="b" t="t" l="l"/>
              <a:pathLst>
                <a:path h="1914419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914419"/>
                  </a:lnTo>
                  <a:lnTo>
                    <a:pt x="0" y="1914419"/>
                  </a:lnTo>
                  <a:close/>
                </a:path>
              </a:pathLst>
            </a:custGeom>
            <a:blipFill>
              <a:blip r:embed="rId3"/>
              <a:stretch>
                <a:fillRect l="-12625" t="0" r="-12625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623420" y="1477600"/>
            <a:ext cx="1343260" cy="134326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12963" y="2820859"/>
            <a:ext cx="10929482" cy="6623591"/>
          </a:xfrm>
          <a:custGeom>
            <a:avLst/>
            <a:gdLst/>
            <a:ahLst/>
            <a:cxnLst/>
            <a:rect r="r" b="b" t="t" l="l"/>
            <a:pathLst>
              <a:path h="6623591" w="10929482">
                <a:moveTo>
                  <a:pt x="0" y="0"/>
                </a:moveTo>
                <a:lnTo>
                  <a:pt x="10929482" y="0"/>
                </a:lnTo>
                <a:lnTo>
                  <a:pt x="10929482" y="6623591"/>
                </a:lnTo>
                <a:lnTo>
                  <a:pt x="0" y="66235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888" r="0" b="-2048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35297" y="878229"/>
            <a:ext cx="6623749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Architecture &amp;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29568" y="1744300"/>
            <a:ext cx="4035421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Dataflow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774314" y="9473025"/>
            <a:ext cx="484986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512963" y="6335566"/>
            <a:ext cx="3086100" cy="1543050"/>
            <a:chOff x="0" y="0"/>
            <a:chExt cx="812800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917" y="1710815"/>
            <a:ext cx="19526368" cy="2240807"/>
            <a:chOff x="0" y="0"/>
            <a:chExt cx="5142747" cy="5901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747" cy="590171"/>
            </a:xfrm>
            <a:custGeom>
              <a:avLst/>
              <a:gdLst/>
              <a:ahLst/>
              <a:cxnLst/>
              <a:rect r="r" b="b" t="t" l="l"/>
              <a:pathLst>
                <a:path h="590171" w="5142747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38515" y="1977515"/>
            <a:ext cx="7310908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b="true" sz="6833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Benefits &amp;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03088" y="2755825"/>
            <a:ext cx="4632515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Impact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35218" y="9166597"/>
            <a:ext cx="19526368" cy="2240807"/>
            <a:chOff x="0" y="0"/>
            <a:chExt cx="5142747" cy="5901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142747" cy="590171"/>
            </a:xfrm>
            <a:custGeom>
              <a:avLst/>
              <a:gdLst/>
              <a:ahLst/>
              <a:cxnLst/>
              <a:rect r="r" b="b" t="t" l="l"/>
              <a:pathLst>
                <a:path h="590171" w="5142747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650032" y="-529992"/>
            <a:ext cx="19526368" cy="2240807"/>
            <a:chOff x="0" y="0"/>
            <a:chExt cx="5142747" cy="5901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42747" cy="590171"/>
            </a:xfrm>
            <a:custGeom>
              <a:avLst/>
              <a:gdLst/>
              <a:ahLst/>
              <a:cxnLst/>
              <a:rect r="r" b="b" t="t" l="l"/>
              <a:pathLst>
                <a:path h="590171" w="5142747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774314" y="9473025"/>
            <a:ext cx="354591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55780" y="4380246"/>
            <a:ext cx="11229071" cy="3996239"/>
            <a:chOff x="0" y="0"/>
            <a:chExt cx="2957451" cy="105250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57451" cy="1052507"/>
            </a:xfrm>
            <a:custGeom>
              <a:avLst/>
              <a:gdLst/>
              <a:ahLst/>
              <a:cxnLst/>
              <a:rect r="r" b="b" t="t" l="l"/>
              <a:pathLst>
                <a:path h="1052507" w="2957451">
                  <a:moveTo>
                    <a:pt x="0" y="0"/>
                  </a:moveTo>
                  <a:lnTo>
                    <a:pt x="2957451" y="0"/>
                  </a:lnTo>
                  <a:lnTo>
                    <a:pt x="2957451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957451" cy="1090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443958" y="4658538"/>
            <a:ext cx="7907671" cy="361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2"/>
              </a:lnSpc>
            </a:pPr>
            <a:r>
              <a:rPr lang="en-US" sz="280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⚡ Lightweight &amp; Fast (built on FastAPI).</a:t>
            </a:r>
          </a:p>
          <a:p>
            <a:pPr algn="l">
              <a:lnSpc>
                <a:spcPts val="2242"/>
              </a:lnSpc>
            </a:pPr>
          </a:p>
          <a:p>
            <a:pPr algn="l">
              <a:lnSpc>
                <a:spcPts val="2242"/>
              </a:lnSpc>
            </a:pPr>
            <a:r>
              <a:rPr lang="en-US" sz="280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🌍 Accessible anywhere with Ngrok.</a:t>
            </a:r>
          </a:p>
          <a:p>
            <a:pPr algn="l">
              <a:lnSpc>
                <a:spcPts val="2242"/>
              </a:lnSpc>
            </a:pPr>
          </a:p>
          <a:p>
            <a:pPr algn="l">
              <a:lnSpc>
                <a:spcPts val="2242"/>
              </a:lnSpc>
            </a:pPr>
            <a:r>
              <a:rPr lang="en-US" sz="280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🔗 Easy integration into mobile/web       apps.</a:t>
            </a:r>
          </a:p>
          <a:p>
            <a:pPr algn="l">
              <a:lnSpc>
                <a:spcPts val="2242"/>
              </a:lnSpc>
            </a:pPr>
          </a:p>
          <a:p>
            <a:pPr algn="l">
              <a:lnSpc>
                <a:spcPts val="2242"/>
              </a:lnSpc>
            </a:pPr>
            <a:r>
              <a:rPr lang="en-US" sz="280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📈 Helps pr</a:t>
            </a:r>
            <a:r>
              <a:rPr lang="en-US" sz="280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oactive healthcare decisions (resource planning, patient care).</a:t>
            </a:r>
          </a:p>
          <a:p>
            <a:pPr algn="l">
              <a:lnSpc>
                <a:spcPts val="2242"/>
              </a:lnSpc>
            </a:pPr>
          </a:p>
          <a:p>
            <a:pPr algn="l">
              <a:lnSpc>
                <a:spcPts val="2242"/>
              </a:lnSpc>
            </a:pPr>
            <a:r>
              <a:rPr lang="en-US" sz="280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🔒 Secure API structure (only exposed endpoints).</a:t>
            </a:r>
          </a:p>
          <a:p>
            <a:pPr algn="l">
              <a:lnSpc>
                <a:spcPts val="2242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82681" y="3005603"/>
            <a:ext cx="1892038" cy="189203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6603088" y="4380246"/>
            <a:ext cx="11229071" cy="3996239"/>
            <a:chOff x="0" y="0"/>
            <a:chExt cx="2957451" cy="105250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57451" cy="1052507"/>
            </a:xfrm>
            <a:custGeom>
              <a:avLst/>
              <a:gdLst/>
              <a:ahLst/>
              <a:cxnLst/>
              <a:rect r="r" b="b" t="t" l="l"/>
              <a:pathLst>
                <a:path h="1052507" w="2957451">
                  <a:moveTo>
                    <a:pt x="0" y="0"/>
                  </a:moveTo>
                  <a:lnTo>
                    <a:pt x="2957451" y="0"/>
                  </a:lnTo>
                  <a:lnTo>
                    <a:pt x="2957451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957451" cy="1090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484986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6831" y="2303914"/>
            <a:ext cx="2414254" cy="24142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22126" y="3258194"/>
            <a:ext cx="3537684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Future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6913" y="3945774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Evolution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9938" y="4975343"/>
            <a:ext cx="8145992" cy="387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7057" indent="-293529" lvl="1">
              <a:lnSpc>
                <a:spcPts val="3099"/>
              </a:lnSpc>
              <a:buFont typeface="Arial"/>
              <a:buChar char="•"/>
            </a:pPr>
            <a:r>
              <a:rPr lang="en-US" sz="271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📌 Advanced Models – integrate ML/DL forecasting (Prophet, LSTMs).</a:t>
            </a:r>
          </a:p>
          <a:p>
            <a:pPr algn="l" marL="587057" indent="-293529" lvl="1">
              <a:lnSpc>
                <a:spcPts val="3099"/>
              </a:lnSpc>
              <a:buFont typeface="Arial"/>
              <a:buChar char="•"/>
            </a:pPr>
            <a:r>
              <a:rPr lang="en-US" sz="271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📌 Database Integration – store patient/metric history.</a:t>
            </a:r>
          </a:p>
          <a:p>
            <a:pPr algn="l" marL="587057" indent="-293529" lvl="1">
              <a:lnSpc>
                <a:spcPts val="3099"/>
              </a:lnSpc>
              <a:buFont typeface="Arial"/>
              <a:buChar char="•"/>
            </a:pPr>
            <a:r>
              <a:rPr lang="en-US" sz="271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📌 Visualization Dashboard – real-time graphs for doctors.</a:t>
            </a:r>
          </a:p>
          <a:p>
            <a:pPr algn="l" marL="587057" indent="-293529" lvl="1">
              <a:lnSpc>
                <a:spcPts val="3099"/>
              </a:lnSpc>
              <a:buFont typeface="Arial"/>
              <a:buChar char="•"/>
            </a:pPr>
            <a:r>
              <a:rPr lang="en-US" sz="271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📌 Scalability – deploy on cloud (AWS/GCP).</a:t>
            </a:r>
          </a:p>
          <a:p>
            <a:pPr algn="l" marL="587057" indent="-293529" lvl="1">
              <a:lnSpc>
                <a:spcPts val="3099"/>
              </a:lnSpc>
              <a:buFont typeface="Arial"/>
              <a:buChar char="•"/>
            </a:pPr>
            <a:r>
              <a:rPr lang="en-US" sz="271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📌 Security Enhancements – authentication &amp; role-based access.</a:t>
            </a:r>
          </a:p>
          <a:p>
            <a:pPr algn="l">
              <a:lnSpc>
                <a:spcPts val="3099"/>
              </a:lnSpc>
            </a:pP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802852" y="2628663"/>
            <a:ext cx="6136420" cy="6136420"/>
            <a:chOff x="0" y="0"/>
            <a:chExt cx="14840029" cy="148400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963054" y="6873045"/>
            <a:ext cx="1892038" cy="189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861737" y="3674458"/>
            <a:ext cx="2155070" cy="215507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76446" y="1521918"/>
            <a:ext cx="3185721" cy="318572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DAGw9xgWu8c</dc:identifier>
  <dcterms:modified xsi:type="dcterms:W3CDTF">2011-08-01T06:04:30Z</dcterms:modified>
  <cp:revision>1</cp:revision>
  <dc:title>Purple Modern Minimalist Business Development Presentation</dc:title>
</cp:coreProperties>
</file>