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0" r:id="rId4"/>
    <p:sldId id="258" r:id="rId5"/>
    <p:sldId id="259" r:id="rId6"/>
    <p:sldId id="263" r:id="rId7"/>
    <p:sldId id="264" r:id="rId8"/>
    <p:sldId id="274" r:id="rId9"/>
    <p:sldId id="265" r:id="rId10"/>
    <p:sldId id="266"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309" autoAdjust="0"/>
    <p:restoredTop sz="94617" autoAdjust="0"/>
  </p:normalViewPr>
  <p:slideViewPr>
    <p:cSldViewPr>
      <p:cViewPr varScale="1">
        <p:scale>
          <a:sx n="74" d="100"/>
          <a:sy n="74" d="100"/>
        </p:scale>
        <p:origin x="-1012"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A0D573-B27D-4EAB-B256-88D48C39A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7A96DD-0DF8-416F-941B-83C4591E7A22}">
      <dgm:prSet/>
      <dgm:spPr/>
      <dgm:t>
        <a:bodyPr/>
        <a:lstStyle/>
        <a:p>
          <a:pPr rtl="0"/>
          <a:r>
            <a:rPr lang="en-US" dirty="0" smtClean="0"/>
            <a:t>Result is shown in tables in fig.</a:t>
          </a:r>
          <a:endParaRPr lang="en-US" dirty="0"/>
        </a:p>
      </dgm:t>
    </dgm:pt>
    <dgm:pt modelId="{DA4F8848-94D8-4A02-9F04-7C3F58970801}" type="parTrans" cxnId="{ECB3E9D9-0FB4-415D-98AF-00DEEC81CE18}">
      <dgm:prSet/>
      <dgm:spPr/>
      <dgm:t>
        <a:bodyPr/>
        <a:lstStyle/>
        <a:p>
          <a:endParaRPr lang="en-US"/>
        </a:p>
      </dgm:t>
    </dgm:pt>
    <dgm:pt modelId="{37E77448-10C4-4B62-8A00-C154BF5C4399}" type="sibTrans" cxnId="{ECB3E9D9-0FB4-415D-98AF-00DEEC81CE18}">
      <dgm:prSet/>
      <dgm:spPr/>
      <dgm:t>
        <a:bodyPr/>
        <a:lstStyle/>
        <a:p>
          <a:endParaRPr lang="en-US"/>
        </a:p>
      </dgm:t>
    </dgm:pt>
    <dgm:pt modelId="{01F25875-6B06-4AC0-A545-3BC09C609E61}">
      <dgm:prSet/>
      <dgm:spPr/>
      <dgm:t>
        <a:bodyPr/>
        <a:lstStyle/>
        <a:p>
          <a:pPr rtl="0"/>
          <a:r>
            <a:rPr lang="en-US" dirty="0" smtClean="0"/>
            <a:t>Result shown in table </a:t>
          </a:r>
        </a:p>
        <a:p>
          <a:pPr rtl="0"/>
          <a:r>
            <a:rPr lang="en-US" dirty="0" smtClean="0"/>
            <a:t>And cm(confusion matrix )</a:t>
          </a:r>
        </a:p>
      </dgm:t>
    </dgm:pt>
    <dgm:pt modelId="{270850FF-F1CC-40EA-BD73-31D62E771665}" type="parTrans" cxnId="{08E628D3-8129-4C99-A6C9-EEC7C32F0914}">
      <dgm:prSet/>
      <dgm:spPr/>
      <dgm:t>
        <a:bodyPr/>
        <a:lstStyle/>
        <a:p>
          <a:endParaRPr lang="en-US"/>
        </a:p>
      </dgm:t>
    </dgm:pt>
    <dgm:pt modelId="{6DA6BA98-F7F9-4496-8E2E-1C0EEC919D75}" type="sibTrans" cxnId="{08E628D3-8129-4C99-A6C9-EEC7C32F0914}">
      <dgm:prSet/>
      <dgm:spPr/>
      <dgm:t>
        <a:bodyPr/>
        <a:lstStyle/>
        <a:p>
          <a:endParaRPr lang="en-US"/>
        </a:p>
      </dgm:t>
    </dgm:pt>
    <dgm:pt modelId="{966B0A3E-070B-465C-9B56-6B5A041D3D14}" type="pres">
      <dgm:prSet presAssocID="{46A0D573-B27D-4EAB-B256-88D48C39A874}" presName="linear" presStyleCnt="0">
        <dgm:presLayoutVars>
          <dgm:animLvl val="lvl"/>
          <dgm:resizeHandles val="exact"/>
        </dgm:presLayoutVars>
      </dgm:prSet>
      <dgm:spPr/>
    </dgm:pt>
    <dgm:pt modelId="{F5C30FB5-9E01-4D21-A621-868ED370F5B7}" type="pres">
      <dgm:prSet presAssocID="{5F7A96DD-0DF8-416F-941B-83C4591E7A22}" presName="parentText" presStyleLbl="node1" presStyleIdx="0" presStyleCnt="2">
        <dgm:presLayoutVars>
          <dgm:chMax val="0"/>
          <dgm:bulletEnabled val="1"/>
        </dgm:presLayoutVars>
      </dgm:prSet>
      <dgm:spPr/>
    </dgm:pt>
    <dgm:pt modelId="{C951DEBF-749A-4AB6-B01C-F64B265E991D}" type="pres">
      <dgm:prSet presAssocID="{37E77448-10C4-4B62-8A00-C154BF5C4399}" presName="spacer" presStyleCnt="0"/>
      <dgm:spPr/>
    </dgm:pt>
    <dgm:pt modelId="{8D5E0B8F-888A-466C-AAB5-5EF249E07897}" type="pres">
      <dgm:prSet presAssocID="{01F25875-6B06-4AC0-A545-3BC09C609E61}" presName="parentText" presStyleLbl="node1" presStyleIdx="1" presStyleCnt="2">
        <dgm:presLayoutVars>
          <dgm:chMax val="0"/>
          <dgm:bulletEnabled val="1"/>
        </dgm:presLayoutVars>
      </dgm:prSet>
      <dgm:spPr/>
      <dgm:t>
        <a:bodyPr/>
        <a:lstStyle/>
        <a:p>
          <a:endParaRPr lang="en-US"/>
        </a:p>
      </dgm:t>
    </dgm:pt>
  </dgm:ptLst>
  <dgm:cxnLst>
    <dgm:cxn modelId="{ECB3E9D9-0FB4-415D-98AF-00DEEC81CE18}" srcId="{46A0D573-B27D-4EAB-B256-88D48C39A874}" destId="{5F7A96DD-0DF8-416F-941B-83C4591E7A22}" srcOrd="0" destOrd="0" parTransId="{DA4F8848-94D8-4A02-9F04-7C3F58970801}" sibTransId="{37E77448-10C4-4B62-8A00-C154BF5C4399}"/>
    <dgm:cxn modelId="{317253A2-DFE2-4FE2-B0D3-7A805EB0F07B}" type="presOf" srcId="{01F25875-6B06-4AC0-A545-3BC09C609E61}" destId="{8D5E0B8F-888A-466C-AAB5-5EF249E07897}" srcOrd="0" destOrd="0" presId="urn:microsoft.com/office/officeart/2005/8/layout/vList2"/>
    <dgm:cxn modelId="{F27D6EBF-B5F3-4CBC-B4F0-E0D05CBC1DAF}" type="presOf" srcId="{46A0D573-B27D-4EAB-B256-88D48C39A874}" destId="{966B0A3E-070B-465C-9B56-6B5A041D3D14}" srcOrd="0" destOrd="0" presId="urn:microsoft.com/office/officeart/2005/8/layout/vList2"/>
    <dgm:cxn modelId="{08E628D3-8129-4C99-A6C9-EEC7C32F0914}" srcId="{46A0D573-B27D-4EAB-B256-88D48C39A874}" destId="{01F25875-6B06-4AC0-A545-3BC09C609E61}" srcOrd="1" destOrd="0" parTransId="{270850FF-F1CC-40EA-BD73-31D62E771665}" sibTransId="{6DA6BA98-F7F9-4496-8E2E-1C0EEC919D75}"/>
    <dgm:cxn modelId="{9C65955F-D04C-4B9E-B927-4B2A07C524A8}" type="presOf" srcId="{5F7A96DD-0DF8-416F-941B-83C4591E7A22}" destId="{F5C30FB5-9E01-4D21-A621-868ED370F5B7}" srcOrd="0" destOrd="0" presId="urn:microsoft.com/office/officeart/2005/8/layout/vList2"/>
    <dgm:cxn modelId="{8F9ECC5C-08D6-4965-B525-E323745ECDEE}" type="presParOf" srcId="{966B0A3E-070B-465C-9B56-6B5A041D3D14}" destId="{F5C30FB5-9E01-4D21-A621-868ED370F5B7}" srcOrd="0" destOrd="0" presId="urn:microsoft.com/office/officeart/2005/8/layout/vList2"/>
    <dgm:cxn modelId="{F3DA378E-E65F-4EA0-8C48-DA5379D831E2}" type="presParOf" srcId="{966B0A3E-070B-465C-9B56-6B5A041D3D14}" destId="{C951DEBF-749A-4AB6-B01C-F64B265E991D}" srcOrd="1" destOrd="0" presId="urn:microsoft.com/office/officeart/2005/8/layout/vList2"/>
    <dgm:cxn modelId="{38EB7D7C-3DD2-403A-BF72-85E25BF55322}" type="presParOf" srcId="{966B0A3E-070B-465C-9B56-6B5A041D3D14}" destId="{8D5E0B8F-888A-466C-AAB5-5EF249E07897}" srcOrd="2"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E1AC64-FEB4-4353-84B4-9E1B0EE07ADF}" type="datetimeFigureOut">
              <a:rPr lang="en-US" smtClean="0"/>
              <a:t>7/8/2019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37E0D0-ACB3-4092-9DEB-E86E872B7EB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July 09,2019</a:t>
            </a:r>
          </a:p>
          <a:p>
            <a:endParaRPr lang="en-US" dirty="0"/>
          </a:p>
        </p:txBody>
      </p:sp>
      <p:sp>
        <p:nvSpPr>
          <p:cNvPr id="4" name="Slide Number Placeholder 3"/>
          <p:cNvSpPr>
            <a:spLocks noGrp="1"/>
          </p:cNvSpPr>
          <p:nvPr>
            <p:ph type="sldNum" sz="quarter" idx="10"/>
          </p:nvPr>
        </p:nvSpPr>
        <p:spPr/>
        <p:txBody>
          <a:bodyPr/>
          <a:lstStyle/>
          <a:p>
            <a:fld id="{4437E0D0-ACB3-4092-9DEB-E86E872B7EBF}"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08882C-A52B-4E19-ABE1-39DF8B98B13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61A5F-B2BD-4A2E-ACAE-CB23F0396E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8882C-A52B-4E19-ABE1-39DF8B98B13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61A5F-B2BD-4A2E-ACAE-CB23F0396E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8882C-A52B-4E19-ABE1-39DF8B98B13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61A5F-B2BD-4A2E-ACAE-CB23F0396E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08882C-A52B-4E19-ABE1-39DF8B98B13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61A5F-B2BD-4A2E-ACAE-CB23F0396E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08882C-A52B-4E19-ABE1-39DF8B98B13B}" type="datetimeFigureOut">
              <a:rPr lang="en-US" smtClean="0"/>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61A5F-B2BD-4A2E-ACAE-CB23F0396E3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08882C-A52B-4E19-ABE1-39DF8B98B13B}"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61A5F-B2BD-4A2E-ACAE-CB23F0396E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08882C-A52B-4E19-ABE1-39DF8B98B13B}" type="datetimeFigureOut">
              <a:rPr lang="en-US" smtClean="0"/>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B61A5F-B2BD-4A2E-ACAE-CB23F0396E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08882C-A52B-4E19-ABE1-39DF8B98B13B}" type="datetimeFigureOut">
              <a:rPr lang="en-US" smtClean="0"/>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B61A5F-B2BD-4A2E-ACAE-CB23F0396E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8882C-A52B-4E19-ABE1-39DF8B98B13B}" type="datetimeFigureOut">
              <a:rPr lang="en-US" smtClean="0"/>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B61A5F-B2BD-4A2E-ACAE-CB23F0396E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8882C-A52B-4E19-ABE1-39DF8B98B13B}"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61A5F-B2BD-4A2E-ACAE-CB23F0396E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8882C-A52B-4E19-ABE1-39DF8B98B13B}" type="datetimeFigureOut">
              <a:rPr lang="en-US" smtClean="0"/>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61A5F-B2BD-4A2E-ACAE-CB23F0396E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8882C-A52B-4E19-ABE1-39DF8B98B13B}" type="datetimeFigureOut">
              <a:rPr lang="en-US" smtClean="0"/>
              <a:t>7/8/2019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61A5F-B2BD-4A2E-ACAE-CB23F0396E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hyperlink" Target="http://ipython.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u="sng" dirty="0"/>
              <a:t>Haman Activity Recognition Project</a:t>
            </a:r>
            <a:r>
              <a:rPr lang="en-US" dirty="0"/>
              <a:t/>
            </a:r>
            <a:br>
              <a:rPr lang="en-US" dirty="0"/>
            </a:br>
            <a:endParaRPr lang="en-US" dirty="0"/>
          </a:p>
        </p:txBody>
      </p:sp>
      <p:sp>
        <p:nvSpPr>
          <p:cNvPr id="3" name="Subtitle 2"/>
          <p:cNvSpPr>
            <a:spLocks noGrp="1"/>
          </p:cNvSpPr>
          <p:nvPr>
            <p:ph type="subTitle" idx="1"/>
          </p:nvPr>
        </p:nvSpPr>
        <p:spPr>
          <a:xfrm>
            <a:off x="1371600" y="3124200"/>
            <a:ext cx="6400800" cy="685800"/>
          </a:xfrm>
        </p:spPr>
        <p:txBody>
          <a:bodyPr/>
          <a:lstStyle/>
          <a:p>
            <a:r>
              <a:rPr lang="en-US" cap="all" dirty="0"/>
              <a:t> </a:t>
            </a:r>
            <a:r>
              <a:rPr lang="en-US" b="1" dirty="0" err="1"/>
              <a:t>Kuldeep</a:t>
            </a:r>
            <a:r>
              <a:rPr lang="en-US" b="1" dirty="0"/>
              <a:t> Singh </a:t>
            </a:r>
            <a:r>
              <a:rPr lang="en-US" b="1" dirty="0" err="1"/>
              <a:t>Shekhawat</a:t>
            </a:r>
            <a:r>
              <a:rPr lang="en-US" b="1" dirty="0"/>
              <a:t>  </a:t>
            </a:r>
            <a:endParaRPr lang="en-US" dirty="0"/>
          </a:p>
        </p:txBody>
      </p:sp>
      <p:sp>
        <p:nvSpPr>
          <p:cNvPr id="4" name="Rectangle 3"/>
          <p:cNvSpPr/>
          <p:nvPr/>
        </p:nvSpPr>
        <p:spPr>
          <a:xfrm>
            <a:off x="3352800" y="3886200"/>
            <a:ext cx="2416850" cy="400110"/>
          </a:xfrm>
          <a:prstGeom prst="rect">
            <a:avLst/>
          </a:prstGeom>
        </p:spPr>
        <p:txBody>
          <a:bodyPr wrap="square">
            <a:spAutoFit/>
          </a:bodyPr>
          <a:lstStyle/>
          <a:p>
            <a:r>
              <a:rPr lang="en-US" sz="2000" dirty="0" smtClean="0"/>
              <a:t>July 09,2019</a:t>
            </a:r>
            <a:endParaRPr lang="en-US" sz="20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[1] UCI Machine Learning Repository, "Smartphone-Based Recognition of Human Activities </a:t>
            </a:r>
            <a:r>
              <a:rPr lang="en-US" dirty="0" err="1" smtClean="0"/>
              <a:t>and.Postural</a:t>
            </a:r>
            <a:r>
              <a:rPr lang="en-US" dirty="0" smtClean="0"/>
              <a:t> Transitions Data Set," 29 07 2015. [Online]. </a:t>
            </a:r>
            <a:r>
              <a:rPr lang="en-US" dirty="0" err="1" smtClean="0"/>
              <a:t>Available:http</a:t>
            </a:r>
            <a:r>
              <a:rPr lang="en-US" dirty="0" smtClean="0"/>
              <a:t>://archive.ics.uci.edu/ml/datasets/SmartphoneBased+Recognition+of+Human+Activities+and+Postural+Transitions. [Accessed 23 102017].</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Abstract</a:t>
            </a:r>
            <a:endParaRPr lang="en-US" sz="3200" dirty="0"/>
          </a:p>
        </p:txBody>
      </p:sp>
      <p:sp>
        <p:nvSpPr>
          <p:cNvPr id="3" name="Content Placeholder 2"/>
          <p:cNvSpPr>
            <a:spLocks noGrp="1"/>
          </p:cNvSpPr>
          <p:nvPr>
            <p:ph idx="1"/>
          </p:nvPr>
        </p:nvSpPr>
        <p:spPr/>
        <p:txBody>
          <a:bodyPr>
            <a:normAutofit/>
          </a:bodyPr>
          <a:lstStyle/>
          <a:p>
            <a:r>
              <a:rPr lang="en-US" sz="2000" dirty="0" smtClean="0"/>
              <a:t>In an experiment with a group of 30 volunteers within an age bracket of 19 to 48 years, each person performed six activities (WALKING, WALKING UPSTAIRS, WALKING DOWNSTAIRS, SITTING, STANDING, LAYING) wearing a </a:t>
            </a:r>
            <a:r>
              <a:rPr lang="en-US" sz="2000" dirty="0" err="1" smtClean="0"/>
              <a:t>smartphone</a:t>
            </a:r>
            <a:r>
              <a:rPr lang="en-US" sz="2000" dirty="0" smtClean="0"/>
              <a:t> (Samsung Galaxy S II) on the waist. The experiments have been video-recorded to label the data manually. </a:t>
            </a:r>
          </a:p>
          <a:p>
            <a:r>
              <a:rPr lang="en-US" sz="2000" dirty="0" smtClean="0"/>
              <a:t>We review the performance of the models, and make suggestions that could improve future accuracy.</a:t>
            </a:r>
          </a:p>
          <a:p>
            <a:r>
              <a:rPr lang="en-US" sz="2000" dirty="0" smtClean="0"/>
              <a:t>Exploratory data analysis and visualization techniques are used to gain a better understanding of the way users behave and how activities differ from one another.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 </a:t>
            </a:r>
            <a:endParaRPr lang="en-US" dirty="0"/>
          </a:p>
        </p:txBody>
      </p:sp>
      <p:sp>
        <p:nvSpPr>
          <p:cNvPr id="3" name="Content Placeholder 2"/>
          <p:cNvSpPr>
            <a:spLocks noGrp="1"/>
          </p:cNvSpPr>
          <p:nvPr>
            <p:ph idx="1"/>
          </p:nvPr>
        </p:nvSpPr>
        <p:spPr/>
        <p:txBody>
          <a:bodyPr/>
          <a:lstStyle/>
          <a:p>
            <a:r>
              <a:rPr lang="en-US" dirty="0" smtClean="0"/>
              <a:t>I want to thank my mentor Dr. </a:t>
            </a:r>
            <a:r>
              <a:rPr lang="en-US" dirty="0" err="1" smtClean="0"/>
              <a:t>Sylvestor</a:t>
            </a:r>
            <a:r>
              <a:rPr lang="en-US" dirty="0" smtClean="0"/>
              <a:t> Sir and </a:t>
            </a:r>
            <a:r>
              <a:rPr lang="en-US" dirty="0" err="1" smtClean="0"/>
              <a:t>Yogendra</a:t>
            </a:r>
            <a:r>
              <a:rPr lang="en-US" dirty="0" smtClean="0"/>
              <a:t> </a:t>
            </a:r>
            <a:r>
              <a:rPr lang="en-US" dirty="0" err="1" smtClean="0"/>
              <a:t>singh</a:t>
            </a:r>
            <a:r>
              <a:rPr lang="en-US" dirty="0" smtClean="0"/>
              <a:t> sir for his contact support throughout this research and for encouraging me to do my best .I would also like to thank my committee  Dr. </a:t>
            </a:r>
            <a:r>
              <a:rPr lang="en-US" dirty="0" err="1" smtClean="0"/>
              <a:t>Sylvestor</a:t>
            </a:r>
            <a:r>
              <a:rPr lang="en-US" dirty="0" smtClean="0"/>
              <a:t> sir ,</a:t>
            </a:r>
            <a:r>
              <a:rPr lang="en-US" dirty="0" err="1" smtClean="0"/>
              <a:t>yogendra</a:t>
            </a:r>
            <a:r>
              <a:rPr lang="en-US" dirty="0" smtClean="0"/>
              <a:t>  </a:t>
            </a:r>
            <a:r>
              <a:rPr lang="en-US" dirty="0" err="1" smtClean="0"/>
              <a:t>singh</a:t>
            </a:r>
            <a:r>
              <a:rPr lang="en-US" dirty="0" smtClean="0"/>
              <a:t> sir , </a:t>
            </a:r>
            <a:r>
              <a:rPr lang="en-US" dirty="0" err="1" smtClean="0"/>
              <a:t>kunal</a:t>
            </a:r>
            <a:r>
              <a:rPr lang="en-US" dirty="0" smtClean="0"/>
              <a:t> sir ,</a:t>
            </a:r>
            <a:r>
              <a:rPr lang="en-US" dirty="0" err="1" smtClean="0"/>
              <a:t>krishna</a:t>
            </a:r>
            <a:r>
              <a:rPr lang="en-US" dirty="0" smtClean="0"/>
              <a:t> sir.</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Intoduction</a:t>
            </a:r>
            <a:endParaRPr lang="en-US" sz="3200" dirty="0"/>
          </a:p>
        </p:txBody>
      </p:sp>
      <p:sp>
        <p:nvSpPr>
          <p:cNvPr id="3" name="Content Placeholder 2"/>
          <p:cNvSpPr>
            <a:spLocks noGrp="1"/>
          </p:cNvSpPr>
          <p:nvPr>
            <p:ph idx="1"/>
          </p:nvPr>
        </p:nvSpPr>
        <p:spPr/>
        <p:txBody>
          <a:bodyPr>
            <a:normAutofit/>
          </a:bodyPr>
          <a:lstStyle/>
          <a:p>
            <a:r>
              <a:rPr lang="en-US" sz="2000" dirty="0" smtClean="0"/>
              <a:t>As more sensors are being built into mobile phones to measure our movements, positioning and orientation, the opportunity to understand this data and make improvements in our daily lives increases. The scope of our project consists of analyzing mobile phone sensor data in the context of activity recognition. More specifically, our objective is to build a model that accurately classifies whether an individual is walking, walking upstairs, walking downstairs, sitting, standing or laying using sensor data.</a:t>
            </a:r>
          </a:p>
          <a:p>
            <a:r>
              <a:rPr lang="en-US" sz="2000" dirty="0" smtClean="0"/>
              <a:t>Mobile health applications that track a user’s activities over time can be beneficial for elderly assistance or personal health monitoring. In addition to providing personal support, this research also has connections to various fields of study including medicine, </a:t>
            </a:r>
            <a:r>
              <a:rPr lang="en-US" sz="2000" dirty="0" err="1" smtClean="0"/>
              <a:t>humancomputer</a:t>
            </a:r>
            <a:r>
              <a:rPr lang="en-US" sz="2000" dirty="0" smtClean="0"/>
              <a:t> interaction, and sociology.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Description of the dataset</a:t>
            </a:r>
            <a:endParaRPr lang="en-US" sz="3200" dirty="0"/>
          </a:p>
        </p:txBody>
      </p:sp>
      <p:sp>
        <p:nvSpPr>
          <p:cNvPr id="3" name="Content Placeholder 2"/>
          <p:cNvSpPr>
            <a:spLocks noGrp="1"/>
          </p:cNvSpPr>
          <p:nvPr>
            <p:ph idx="1"/>
          </p:nvPr>
        </p:nvSpPr>
        <p:spPr>
          <a:xfrm>
            <a:off x="457200" y="1066800"/>
            <a:ext cx="8077200" cy="5334000"/>
          </a:xfrm>
        </p:spPr>
        <p:txBody>
          <a:bodyPr>
            <a:normAutofit fontScale="25000" lnSpcReduction="20000"/>
          </a:bodyPr>
          <a:lstStyle/>
          <a:p>
            <a:r>
              <a:rPr lang="en-US" sz="8000" dirty="0" smtClean="0"/>
              <a:t>The </a:t>
            </a:r>
            <a:r>
              <a:rPr lang="en-US" sz="8000" dirty="0" err="1" smtClean="0"/>
              <a:t>smartphone</a:t>
            </a:r>
            <a:r>
              <a:rPr lang="en-US" sz="8000" dirty="0" smtClean="0"/>
              <a:t> collected 3-axial linear acceleration and angular velocity measurements, each at a constant rate of 50 hertz, and the experiment was recorded for manual labeling of the response variables.</a:t>
            </a:r>
          </a:p>
          <a:p>
            <a:r>
              <a:rPr lang="en-US" sz="8000" dirty="0" smtClean="0"/>
              <a:t>Feature variables for the dataset were then constructed by calculating metrics from the accelerometer signals in the time and frequency domain, including the mean, standard deviation, signal magnitude area, entropy, signal frequency, etc. In total, each observation corresponds to 561 constructed features from the data collected.</a:t>
            </a:r>
          </a:p>
          <a:p>
            <a:r>
              <a:rPr lang="en-US" sz="8000" dirty="0" smtClean="0"/>
              <a:t>The dataset has been split into 70% training and 30% test data, with 21 of 30 participants in the train data and the remaining 9 participants in the test data.</a:t>
            </a:r>
          </a:p>
          <a:p>
            <a:r>
              <a:rPr lang="en-US" sz="8000" dirty="0" smtClean="0"/>
              <a:t>In this dataset we take the two features from TEST.CSV and TRAIN.CSV features1 is the features of train.csv and featture2 is the part of test.csv</a:t>
            </a:r>
          </a:p>
          <a:p>
            <a:r>
              <a:rPr lang="en-US" sz="8000" dirty="0" smtClean="0"/>
              <a:t>Labels are </a:t>
            </a:r>
            <a:r>
              <a:rPr lang="en-US" sz="8000" dirty="0" err="1" smtClean="0"/>
              <a:t>devided</a:t>
            </a:r>
            <a:r>
              <a:rPr lang="en-US" sz="8000" dirty="0" smtClean="0"/>
              <a:t> </a:t>
            </a:r>
            <a:r>
              <a:rPr lang="en-US" sz="8000" dirty="0"/>
              <a:t>into</a:t>
            </a:r>
            <a:r>
              <a:rPr lang="en-US" sz="8000" dirty="0" smtClean="0"/>
              <a:t> two categories test1 from the train.csv and test2 from test.csv</a:t>
            </a:r>
          </a:p>
          <a:p>
            <a:r>
              <a:rPr lang="en-US" sz="8000" dirty="0" smtClean="0"/>
              <a:t>We find the result by 4 method  (a) a (simple) tree approach,   (b) a random forest approach and  (c) a logistic regression.  (d) KNN approach and check that which </a:t>
            </a:r>
            <a:r>
              <a:rPr lang="en-US" sz="8000" dirty="0" err="1" smtClean="0"/>
              <a:t>metho</a:t>
            </a:r>
            <a:r>
              <a:rPr lang="en-US" sz="8000" dirty="0" smtClean="0"/>
              <a:t> d is the best</a:t>
            </a:r>
          </a:p>
          <a:p>
            <a:endParaRPr lang="en-US" sz="2000" dirty="0" smtClean="0"/>
          </a:p>
          <a:p>
            <a:pPr>
              <a:buNone/>
            </a:pPr>
            <a:r>
              <a:rPr lang="en-US" sz="2000" dirty="0"/>
              <a:t> </a:t>
            </a:r>
            <a:endParaRPr lang="en-US" sz="2000" dirty="0" smtClean="0"/>
          </a:p>
          <a:p>
            <a:pPr>
              <a:buNone/>
            </a:pPr>
            <a:r>
              <a:rPr lang="en-US" sz="2000" dirty="0" smtClean="0"/>
              <a:t>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and Regression </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sz="2000" b="1" dirty="0" err="1" smtClean="0"/>
              <a:t>Regression</a:t>
            </a:r>
            <a:r>
              <a:rPr lang="en-US" sz="2000" dirty="0" err="1" smtClean="0"/>
              <a:t>A</a:t>
            </a:r>
            <a:r>
              <a:rPr lang="en-US" sz="2000" dirty="0" smtClean="0"/>
              <a:t> </a:t>
            </a:r>
            <a:r>
              <a:rPr lang="en-US" sz="2000" dirty="0"/>
              <a:t>regression problem is when the output variable is a real or continuous value, such as “salary” or “weight”. Many different models can be used, the simplest is the linear regression. It tries to fit data with the best hyper-plane which goes through the points.</a:t>
            </a:r>
          </a:p>
          <a:p>
            <a:r>
              <a:rPr lang="en-US" sz="2000" dirty="0" smtClean="0"/>
              <a:t>Libraries</a:t>
            </a:r>
          </a:p>
          <a:p>
            <a:r>
              <a:rPr lang="en-US" sz="2200" dirty="0" smtClean="0"/>
              <a:t>1.</a:t>
            </a:r>
            <a:r>
              <a:rPr lang="en-US" sz="2200" dirty="0"/>
              <a:t> </a:t>
            </a:r>
            <a:r>
              <a:rPr lang="en-US" sz="2200" dirty="0" err="1" smtClean="0"/>
              <a:t>Matplotlib</a:t>
            </a:r>
            <a:r>
              <a:rPr lang="en-US" sz="2200" dirty="0" smtClean="0"/>
              <a:t>= </a:t>
            </a:r>
            <a:r>
              <a:rPr lang="en-US" sz="2200" dirty="0"/>
              <a:t>is a Python 2D plotting library which produces publication quality figures in a variety of hardcopy formats and interactive environments across platforms. </a:t>
            </a:r>
            <a:r>
              <a:rPr lang="en-US" sz="2200" dirty="0" err="1"/>
              <a:t>Matplotlib</a:t>
            </a:r>
            <a:r>
              <a:rPr lang="en-US" sz="2200" dirty="0"/>
              <a:t> can be used in Python scripts, the Python and </a:t>
            </a:r>
            <a:r>
              <a:rPr lang="en-US" sz="2200" dirty="0" err="1">
                <a:hlinkClick r:id="rId2"/>
              </a:rPr>
              <a:t>IPython</a:t>
            </a:r>
            <a:r>
              <a:rPr lang="en-US" sz="2200" dirty="0"/>
              <a:t> shells, the </a:t>
            </a:r>
            <a:r>
              <a:rPr lang="en-US" sz="2200" dirty="0" err="1">
                <a:hlinkClick r:id="rId3"/>
              </a:rPr>
              <a:t>Jupyter</a:t>
            </a:r>
            <a:r>
              <a:rPr lang="en-US" sz="2200" dirty="0"/>
              <a:t> notebook, web application servers, and four graphical user interface toolkits</a:t>
            </a:r>
            <a:r>
              <a:rPr lang="en-US" sz="2200" dirty="0" smtClean="0"/>
              <a:t>.</a:t>
            </a:r>
          </a:p>
          <a:p>
            <a:r>
              <a:rPr lang="en-US" sz="2200" dirty="0" smtClean="0"/>
              <a:t>2.</a:t>
            </a:r>
            <a:r>
              <a:rPr lang="en-US" sz="2400" dirty="0"/>
              <a:t> </a:t>
            </a:r>
            <a:r>
              <a:rPr lang="en-US" sz="2400" dirty="0" err="1" smtClean="0"/>
              <a:t>scikit</a:t>
            </a:r>
            <a:r>
              <a:rPr lang="en-US" sz="2400" dirty="0" smtClean="0"/>
              <a:t>-learn= </a:t>
            </a:r>
            <a:br>
              <a:rPr lang="en-US" sz="2400" dirty="0" smtClean="0"/>
            </a:br>
            <a:r>
              <a:rPr lang="en-US" sz="2200" dirty="0" err="1"/>
              <a:t>Scikit</a:t>
            </a:r>
            <a:r>
              <a:rPr lang="en-US" sz="2200" dirty="0"/>
              <a:t>-learn is probably the most useful library for machine learning in Python. It is on </a:t>
            </a:r>
            <a:r>
              <a:rPr lang="en-US" sz="2200" dirty="0" err="1"/>
              <a:t>NumPy</a:t>
            </a:r>
            <a:r>
              <a:rPr lang="en-US" sz="2200" dirty="0"/>
              <a:t>, </a:t>
            </a:r>
            <a:r>
              <a:rPr lang="en-US" sz="2200" dirty="0" err="1"/>
              <a:t>SciPy</a:t>
            </a:r>
            <a:r>
              <a:rPr lang="en-US" sz="2200" dirty="0"/>
              <a:t> and </a:t>
            </a:r>
            <a:r>
              <a:rPr lang="en-US" sz="2200" dirty="0" err="1"/>
              <a:t>matplotlib</a:t>
            </a:r>
            <a:r>
              <a:rPr lang="en-US" sz="2200" dirty="0"/>
              <a:t>, this library contains a lot of </a:t>
            </a:r>
            <a:r>
              <a:rPr lang="en-US" sz="2200" dirty="0" err="1"/>
              <a:t>effiecient</a:t>
            </a:r>
            <a:r>
              <a:rPr lang="en-US" sz="2200" dirty="0"/>
              <a:t> tools for machine learning and statistical modeling including classification, regression, clustering and dimensionality reduction.</a:t>
            </a:r>
          </a:p>
          <a:p>
            <a:endParaRPr lang="en-US" sz="2400" dirty="0"/>
          </a:p>
          <a:p>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conclusin</a:t>
            </a:r>
            <a:endParaRPr lang="en-US" dirty="0"/>
          </a:p>
        </p:txBody>
      </p:sp>
      <p:sp>
        <p:nvSpPr>
          <p:cNvPr id="3" name="Content Placeholder 2"/>
          <p:cNvSpPr>
            <a:spLocks noGrp="1"/>
          </p:cNvSpPr>
          <p:nvPr>
            <p:ph idx="1"/>
          </p:nvPr>
        </p:nvSpPr>
        <p:spPr/>
        <p:txBody>
          <a:bodyPr/>
          <a:lstStyle/>
          <a:p>
            <a:r>
              <a:rPr lang="en-US" dirty="0" smtClean="0"/>
              <a:t>In this project I discussed Activity Recognition, drew </a:t>
            </a:r>
            <a:r>
              <a:rPr lang="en-US" dirty="0" err="1" smtClean="0"/>
              <a:t>visualisations</a:t>
            </a:r>
            <a:r>
              <a:rPr lang="en-US" dirty="0" smtClean="0"/>
              <a:t> from the dataset and used machine learning algorithms for classifying activities. As per the results, Logistic Regression achieved the highest accuracy.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6096000"/>
            <a:ext cx="5486400" cy="609600"/>
          </a:xfrm>
        </p:spPr>
        <p:txBody>
          <a:bodyPr>
            <a:normAutofit fontScale="90000"/>
          </a:bodyPr>
          <a:lstStyle/>
          <a:p>
            <a:r>
              <a:rPr lang="en-US" dirty="0" smtClean="0"/>
              <a:t>Logistic regression gives us best accuracy . so it is best</a:t>
            </a:r>
            <a:endParaRPr lang="en-US" dirty="0" smtClean="0"/>
          </a:p>
        </p:txBody>
      </p:sp>
      <p:sp>
        <p:nvSpPr>
          <p:cNvPr id="4" name="Text Placeholder 3"/>
          <p:cNvSpPr>
            <a:spLocks noGrp="1"/>
          </p:cNvSpPr>
          <p:nvPr>
            <p:ph type="body" sz="half" idx="2"/>
          </p:nvPr>
        </p:nvSpPr>
        <p:spPr>
          <a:xfrm>
            <a:off x="1752600" y="6172200"/>
            <a:ext cx="5449888" cy="228600"/>
          </a:xfrm>
        </p:spPr>
        <p:txBody>
          <a:bodyPr>
            <a:normAutofit fontScale="70000" lnSpcReduction="20000"/>
          </a:bodyPr>
          <a:lstStyle/>
          <a:p>
            <a:endParaRPr lang="en-US" dirty="0" smtClean="0"/>
          </a:p>
        </p:txBody>
      </p:sp>
      <p:pic>
        <p:nvPicPr>
          <p:cNvPr id="14" name="Picture Placeholder 13" descr="Screenshot (44).png"/>
          <p:cNvPicPr>
            <a:picLocks noGrp="1" noChangeAspect="1"/>
          </p:cNvPicPr>
          <p:nvPr>
            <p:ph type="pic" idx="1"/>
          </p:nvPr>
        </p:nvPicPr>
        <p:blipFill>
          <a:blip r:embed="rId2"/>
          <a:srcRect l="8903" r="8903"/>
          <a:stretch>
            <a:fillRect/>
          </a:stretch>
        </p:blipFill>
        <p:spPr>
          <a:xfrm>
            <a:off x="304800" y="0"/>
            <a:ext cx="8686800" cy="59436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715</Words>
  <Application>Microsoft Office PowerPoint</Application>
  <PresentationFormat>On-screen Show (4:3)</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Haman Activity Recognition Project </vt:lpstr>
      <vt:lpstr>Abstract</vt:lpstr>
      <vt:lpstr>Acknowledgement </vt:lpstr>
      <vt:lpstr>Intoduction</vt:lpstr>
      <vt:lpstr>Description of the dataset</vt:lpstr>
      <vt:lpstr>Library and Regression </vt:lpstr>
      <vt:lpstr>conclusin</vt:lpstr>
      <vt:lpstr>Logistic regression gives us best accuracy . so it is best</vt:lpstr>
      <vt:lpstr>Result</vt:lpstr>
      <vt:lpstr>Reference</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Haman Activity Recognition Project</dc:title>
  <dc:creator>lenovo</dc:creator>
  <cp:lastModifiedBy>lenovo</cp:lastModifiedBy>
  <cp:revision>13</cp:revision>
  <dcterms:created xsi:type="dcterms:W3CDTF">2019-07-08T16:15:12Z</dcterms:created>
  <dcterms:modified xsi:type="dcterms:W3CDTF">2019-07-08T19:10:33Z</dcterms:modified>
</cp:coreProperties>
</file>