
<file path=[Content_Types].xml><?xml version="1.0" encoding="utf-8"?>
<Types xmlns="http://schemas.openxmlformats.org/package/2006/content-types"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2" r:id="rId5"/>
    <p:sldId id="27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 snapToObjects="1" showGuides="1">
      <p:cViewPr>
        <p:scale>
          <a:sx n="105" d="100"/>
          <a:sy n="105" d="100"/>
        </p:scale>
        <p:origin x="9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D996-931B-1041-8CED-4F36655CE84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BE491-9445-D640-A8B7-1CE7702A4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5090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8308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5715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603008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20800"/>
            <a:ext cx="2587487" cy="2112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29726"/>
            <a:ext cx="2587487" cy="2134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687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 &amp; Headshot Photo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778901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3946972-D9BC-6947-83DC-1E81FA9AE611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1919222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AE7E2C5-6E3C-204A-9FB6-8DE59945F4BF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595164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627001-6303-744A-99BD-45BDA9C0F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19222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0375D4-0094-7A46-99AA-81B1D92931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77925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8FAB14-FAEB-5547-A79E-FCEEB169777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98127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A90A10-C49B-A54A-9F09-E8AC9256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100584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71213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20800"/>
            <a:ext cx="10038080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729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417649-2551-0F49-BB28-B6B91E62181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95833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F3B1665-3B35-5443-BC76-04114799C49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195832" y="5493336"/>
            <a:ext cx="4949687" cy="350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24506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473013"/>
            <a:ext cx="6962384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7000" b="1" i="0">
                <a:solidFill>
                  <a:schemeClr val="bg1"/>
                </a:solidFill>
                <a:latin typeface="Effra Heavy" panose="020B0603020203020204" pitchFamily="34" charset="0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060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828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2658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925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570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106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7341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67341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8337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0097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20800"/>
            <a:ext cx="5271052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9041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161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20800"/>
            <a:ext cx="2587487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589575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333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Museo Slab 900" panose="02000000000000000000" pitchFamily="2" charset="77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66" r:id="rId3"/>
    <p:sldLayoutId id="2147483667" r:id="rId4"/>
    <p:sldLayoutId id="2147483651" r:id="rId5"/>
    <p:sldLayoutId id="2147483660" r:id="rId6"/>
    <p:sldLayoutId id="2147483662" r:id="rId7"/>
    <p:sldLayoutId id="2147483661" r:id="rId8"/>
    <p:sldLayoutId id="2147483663" r:id="rId9"/>
    <p:sldLayoutId id="2147483664" r:id="rId10"/>
    <p:sldLayoutId id="2147483665" r:id="rId11"/>
    <p:sldLayoutId id="2147483655" r:id="rId12"/>
    <p:sldLayoutId id="2147483668" r:id="rId13"/>
    <p:sldLayoutId id="214748366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 userDrawn="1">
          <p15:clr>
            <a:srgbClr val="F26B43"/>
          </p15:clr>
        </p15:guide>
        <p15:guide id="2" pos="7008" userDrawn="1">
          <p15:clr>
            <a:srgbClr val="F26B43"/>
          </p15:clr>
        </p15:guide>
        <p15:guide id="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383-ED20-364A-9B09-D79C2B08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38" y="1213074"/>
            <a:ext cx="9852138" cy="2964689"/>
          </a:xfrm>
        </p:spPr>
        <p:txBody>
          <a:bodyPr/>
          <a:lstStyle/>
          <a:p>
            <a:r>
              <a:rPr lang="en-US" sz="6000" dirty="0"/>
              <a:t>The Study of the Deactivation of CeO</a:t>
            </a:r>
            <a:r>
              <a:rPr lang="en-US" sz="6000" baseline="-25000" dirty="0"/>
              <a:t>2</a:t>
            </a:r>
            <a:r>
              <a:rPr lang="en-US" sz="6000" dirty="0"/>
              <a:t>-based Catalysts in Ethanol Steam Reforming using Raman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1E82-A684-A746-99E0-675AE15C6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Mohammed Sifat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41F7-7E80-204B-B3D5-E896CFE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8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826C38-30D9-D144-AE82-8F60AE69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49" y="227565"/>
            <a:ext cx="6087631" cy="898314"/>
          </a:xfrm>
        </p:spPr>
        <p:txBody>
          <a:bodyPr/>
          <a:lstStyle/>
          <a:p>
            <a:r>
              <a:rPr lang="en-US" dirty="0"/>
              <a:t>Script 2: Curve Fitting and Peak Integration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276D5-7EF7-294E-B5C0-FC90CAF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1F042A-E08B-9D38-8B06-F7F7DBD4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94" y="1073799"/>
            <a:ext cx="3268717" cy="875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728AB-0F0C-9227-2F6B-AEDF9875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30" y="1851276"/>
            <a:ext cx="4620270" cy="600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1EEED6-3628-924C-4AD2-CB1C1647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82" y="2864943"/>
            <a:ext cx="3720572" cy="270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278B27-5D5D-F309-F95F-AD845D9DA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412" y="2864944"/>
            <a:ext cx="3720572" cy="2706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93E248-B16E-ADB7-0D29-D67137C33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537" y="5590736"/>
            <a:ext cx="2553056" cy="5144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614D01-B298-19B8-ED92-C0D1C67C3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9988" y="5571683"/>
            <a:ext cx="2543530" cy="5525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4AD3A0-5EF6-EBA0-FED4-A46538B38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6336" y="2075727"/>
            <a:ext cx="2637182" cy="3722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A0EE02A-C0F1-6584-79AD-003ABADC9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6336" y="2583958"/>
            <a:ext cx="2800741" cy="2476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8A9A01-22EF-E938-A05F-E5BE445F0A20}"/>
              </a:ext>
            </a:extLst>
          </p:cNvPr>
          <p:cNvSpPr txBox="1"/>
          <p:nvPr/>
        </p:nvSpPr>
        <p:spPr>
          <a:xfrm>
            <a:off x="5257453" y="5590736"/>
            <a:ext cx="1368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</a:t>
            </a:r>
            <a:r>
              <a:rPr lang="en-US" sz="1800" b="1" baseline="-25000" dirty="0"/>
              <a:t>D</a:t>
            </a:r>
            <a:r>
              <a:rPr lang="en-US" sz="1800" b="1" dirty="0"/>
              <a:t>/A</a:t>
            </a:r>
            <a:r>
              <a:rPr lang="en-US" sz="1800" b="1" baseline="-25000" dirty="0"/>
              <a:t>G</a:t>
            </a:r>
            <a:r>
              <a:rPr lang="en-US" sz="1800" b="1" dirty="0"/>
              <a:t> = 1.39 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F2567-578B-511E-81D9-658F7DFD515A}"/>
              </a:ext>
            </a:extLst>
          </p:cNvPr>
          <p:cNvSpPr txBox="1"/>
          <p:nvPr/>
        </p:nvSpPr>
        <p:spPr>
          <a:xfrm>
            <a:off x="481267" y="2965507"/>
            <a:ext cx="101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band: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7F05B4-B93A-B220-2B1D-C6ADDE3CCCCE}"/>
              </a:ext>
            </a:extLst>
          </p:cNvPr>
          <p:cNvSpPr txBox="1"/>
          <p:nvPr/>
        </p:nvSpPr>
        <p:spPr>
          <a:xfrm>
            <a:off x="5999839" y="2965507"/>
            <a:ext cx="101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 band: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68625C-2271-7D66-59E5-47F2586803E7}"/>
              </a:ext>
            </a:extLst>
          </p:cNvPr>
          <p:cNvSpPr txBox="1"/>
          <p:nvPr/>
        </p:nvSpPr>
        <p:spPr>
          <a:xfrm>
            <a:off x="418270" y="2222479"/>
            <a:ext cx="1485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Parameters:</a:t>
            </a:r>
            <a:endParaRPr lang="en-US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DC195134-98E8-3A2B-191D-8BDFCE2263C6}"/>
              </a:ext>
            </a:extLst>
          </p:cNvPr>
          <p:cNvSpPr/>
          <p:nvPr/>
        </p:nvSpPr>
        <p:spPr>
          <a:xfrm>
            <a:off x="1697394" y="2148821"/>
            <a:ext cx="205946" cy="631438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87188A7F-345B-3FF1-E62D-4EDF3B007721}"/>
              </a:ext>
            </a:extLst>
          </p:cNvPr>
          <p:cNvSpPr txBox="1">
            <a:spLocks/>
          </p:cNvSpPr>
          <p:nvPr/>
        </p:nvSpPr>
        <p:spPr>
          <a:xfrm>
            <a:off x="4394447" y="316342"/>
            <a:ext cx="7464433" cy="8983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Effra" panose="020B0603020203020204"/>
              </a:rPr>
              <a:t>Conclusions and Future Work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1BCA07E-9266-DBFE-EECE-3D7FAAC2FC7E}"/>
              </a:ext>
            </a:extLst>
          </p:cNvPr>
          <p:cNvSpPr txBox="1">
            <a:spLocks/>
          </p:cNvSpPr>
          <p:nvPr/>
        </p:nvSpPr>
        <p:spPr>
          <a:xfrm>
            <a:off x="333120" y="765499"/>
            <a:ext cx="7909952" cy="2214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Conclusions:</a:t>
            </a:r>
          </a:p>
          <a:p>
            <a:pPr lvl="1" algn="just"/>
            <a:r>
              <a:rPr lang="en-US" sz="1800" dirty="0"/>
              <a:t>Based only on the spent catalysts, the addition of a promoter (Catalyst 2) to the Ni/CeZrO</a:t>
            </a:r>
            <a:r>
              <a:rPr lang="en-US" sz="1800" baseline="-25000" dirty="0"/>
              <a:t>2</a:t>
            </a:r>
            <a:r>
              <a:rPr lang="en-US" sz="1800" dirty="0"/>
              <a:t> catalyst (Catalyst 4) seemed to reduce carbon (coke) deposition. </a:t>
            </a:r>
          </a:p>
          <a:p>
            <a:pPr lvl="1" algn="just"/>
            <a:r>
              <a:rPr lang="en-US" sz="1800" dirty="0"/>
              <a:t>Catalyst 2 performed better in terms of catalyst lifespan since it had lower deposits of carbon shown by the normalized data.</a:t>
            </a:r>
          </a:p>
          <a:p>
            <a:pPr lvl="2" algn="just"/>
            <a:r>
              <a:rPr lang="en-US" sz="1400" dirty="0"/>
              <a:t>This is shown by the relatively smaller peaks in spectrum 2 than spectrum 4 in the ~1250-1750 cm</a:t>
            </a:r>
            <a:r>
              <a:rPr lang="en-US" sz="1400" baseline="30000" dirty="0"/>
              <a:t>-1</a:t>
            </a:r>
            <a:r>
              <a:rPr lang="en-US" sz="1400" dirty="0"/>
              <a:t> range (i.e., lower total A</a:t>
            </a:r>
            <a:r>
              <a:rPr lang="en-US" sz="1400" baseline="-25000" dirty="0"/>
              <a:t>D&amp;G</a:t>
            </a:r>
            <a:r>
              <a:rPr lang="en-US" sz="1400" dirty="0"/>
              <a:t> area).</a:t>
            </a:r>
          </a:p>
          <a:p>
            <a:pPr lvl="1" algn="just"/>
            <a:r>
              <a:rPr lang="en-US" sz="1800" dirty="0"/>
              <a:t>A</a:t>
            </a:r>
            <a:r>
              <a:rPr lang="en-US" sz="1800" baseline="-25000" dirty="0"/>
              <a:t>D</a:t>
            </a:r>
            <a:r>
              <a:rPr lang="en-US" sz="1800" dirty="0"/>
              <a:t>/A</a:t>
            </a:r>
            <a:r>
              <a:rPr lang="en-US" sz="1800" baseline="-25000" dirty="0"/>
              <a:t>G</a:t>
            </a:r>
            <a:r>
              <a:rPr lang="en-US" sz="1800" dirty="0"/>
              <a:t> is comparable (1.29 vs. 1.39) for Catalyst 4 than Catalyst 2, indicating a similar rate of coke propagation between each catalyst.</a:t>
            </a:r>
          </a:p>
          <a:p>
            <a:pPr lvl="1" algn="just"/>
            <a:r>
              <a:rPr lang="en-US" sz="1800" dirty="0"/>
              <a:t>A right Raman shift of spent samples (F</a:t>
            </a:r>
            <a:r>
              <a:rPr lang="en-US" sz="1800" baseline="-25000" dirty="0"/>
              <a:t>2g</a:t>
            </a:r>
            <a:r>
              <a:rPr lang="en-US" sz="1800" dirty="0"/>
              <a:t> peak) compared to fresh indicates shortening of bond length following reaction.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C6FAB71-192C-F37D-FA54-DC68B9EE7CDD}"/>
              </a:ext>
            </a:extLst>
          </p:cNvPr>
          <p:cNvSpPr txBox="1">
            <a:spLocks/>
          </p:cNvSpPr>
          <p:nvPr/>
        </p:nvSpPr>
        <p:spPr>
          <a:xfrm>
            <a:off x="439470" y="4091396"/>
            <a:ext cx="7909953" cy="1476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Future Work:</a:t>
            </a:r>
          </a:p>
          <a:p>
            <a:pPr lvl="1" algn="just"/>
            <a:r>
              <a:rPr lang="en-US" sz="1800" dirty="0"/>
              <a:t>Try to optimize fit further</a:t>
            </a:r>
          </a:p>
          <a:p>
            <a:pPr lvl="1" algn="just"/>
            <a:r>
              <a:rPr lang="en-US" sz="1800" dirty="0"/>
              <a:t>Automate entire process in a single script</a:t>
            </a:r>
          </a:p>
          <a:p>
            <a:pPr lvl="1" algn="just"/>
            <a:r>
              <a:rPr lang="en-US" sz="1800" dirty="0"/>
              <a:t>Fit multiple peaks using more complicated Gaussian-Lorentzian functions</a:t>
            </a:r>
          </a:p>
          <a:p>
            <a:pPr lvl="1" algn="just"/>
            <a:r>
              <a:rPr lang="en-US" sz="1800" dirty="0"/>
              <a:t>Elemental composition as well as electronic state information (EDX, XAS, XPS) will be needed to determine location and incorporation of promoter.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C5BD8-4300-6C35-F9A1-A223F397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01" y="2360590"/>
            <a:ext cx="3222828" cy="2438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0099F-BFDD-48FF-472A-CF97E03C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681" y="6277677"/>
            <a:ext cx="2743438" cy="365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87B5AE-7FD1-3319-F05B-4D5AEE6A0D1C}"/>
              </a:ext>
            </a:extLst>
          </p:cNvPr>
          <p:cNvSpPr txBox="1"/>
          <p:nvPr/>
        </p:nvSpPr>
        <p:spPr>
          <a:xfrm>
            <a:off x="9072979" y="307876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baseline="-25000" dirty="0"/>
              <a:t>2g</a:t>
            </a:r>
          </a:p>
        </p:txBody>
      </p:sp>
    </p:spTree>
    <p:extLst>
      <p:ext uri="{BB962C8B-B14F-4D97-AF65-F5344CB8AC3E}">
        <p14:creationId xmlns:p14="http://schemas.microsoft.com/office/powerpoint/2010/main" val="24721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2E878D-BF3E-7944-9DA3-FE1B7003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874984"/>
            <a:ext cx="10058400" cy="1057517"/>
          </a:xfrm>
        </p:spPr>
        <p:txBody>
          <a:bodyPr/>
          <a:lstStyle/>
          <a:p>
            <a:r>
              <a:rPr lang="en-US" dirty="0"/>
              <a:t>Research 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B48653-C87A-3947-8FAF-090B69F8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64" y="1578207"/>
            <a:ext cx="6723888" cy="393851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CeO</a:t>
            </a:r>
            <a:r>
              <a:rPr lang="en-US" baseline="-25000" dirty="0"/>
              <a:t>2</a:t>
            </a:r>
            <a:r>
              <a:rPr lang="en-US" dirty="0"/>
              <a:t>-based catalysts have been studied for their high oxygen storage capacity (OSC) and versatile role as a catalyst support.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Inclusion of transition metals (TM) on surface (Ni, Co) and  promoters (K, Zr, Y) in the support for increased reactant selectivity and stability.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Ethanol Steam Reforming (ESR) is an industrial reaction investigated as a renewable means of H</a:t>
            </a:r>
            <a:r>
              <a:rPr lang="en-US" baseline="-25000" dirty="0"/>
              <a:t>2</a:t>
            </a:r>
            <a:r>
              <a:rPr lang="en-US" dirty="0"/>
              <a:t> production for energy use.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Deactivation in the form of carbon deposition (coking) can be studied using structural characterization techniques like Raman Spectroscopy.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B9AB69-4856-0CEE-8F9A-5BD0DF85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01" y="416589"/>
            <a:ext cx="4282091" cy="2359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3C7154-93B1-AD66-59B5-2F3E27C5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24" y="2981555"/>
            <a:ext cx="3631576" cy="2894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A0206-B175-ED05-F912-93465EF0C650}"/>
              </a:ext>
            </a:extLst>
          </p:cNvPr>
          <p:cNvSpPr txBox="1"/>
          <p:nvPr/>
        </p:nvSpPr>
        <p:spPr>
          <a:xfrm>
            <a:off x="11510196" y="3617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F73FA-D926-3B20-8BCD-888604B5B291}"/>
              </a:ext>
            </a:extLst>
          </p:cNvPr>
          <p:cNvSpPr txBox="1"/>
          <p:nvPr/>
        </p:nvSpPr>
        <p:spPr>
          <a:xfrm>
            <a:off x="11141072" y="30419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C9BB4-892D-B8D2-EA2B-3D9EE917EF70}"/>
              </a:ext>
            </a:extLst>
          </p:cNvPr>
          <p:cNvSpPr txBox="1"/>
          <p:nvPr/>
        </p:nvSpPr>
        <p:spPr>
          <a:xfrm>
            <a:off x="7953776" y="6130529"/>
            <a:ext cx="29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S. Ogo and Y. </a:t>
            </a:r>
            <a:r>
              <a:rPr lang="en-US" sz="800" dirty="0" err="1"/>
              <a:t>Sekine</a:t>
            </a:r>
            <a:r>
              <a:rPr lang="en-US" sz="800" dirty="0"/>
              <a:t>. Fuel Processing Technology 199 (2020) 106</a:t>
            </a:r>
          </a:p>
          <a:p>
            <a:r>
              <a:rPr lang="en-US" sz="800" dirty="0"/>
              <a:t>[2] C. Montero et al. </a:t>
            </a:r>
            <a:r>
              <a:rPr lang="da-DK" sz="800" dirty="0"/>
              <a:t>Ind. Eng. Chem. Res. 2019, 58, 14736−14751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0812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627481-5C8B-174F-895B-B3B7B3B5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4993" y="1671388"/>
            <a:ext cx="5712063" cy="3197886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Raman spectroscopy is used to study the interaction of monochromatic (laser) light with different chemical structures.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Raman spectra can be used to determine the structure and bond behavior of various crystalline compounds, especially material with a strong Raman signal like CeO</a:t>
            </a:r>
            <a:r>
              <a:rPr lang="en-US" sz="1800" baseline="-25000" dirty="0"/>
              <a:t>2 </a:t>
            </a:r>
            <a:r>
              <a:rPr lang="en-US" sz="1800" dirty="0"/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Material can be tested </a:t>
            </a:r>
            <a:r>
              <a:rPr lang="en-US" sz="1800" i="1" dirty="0"/>
              <a:t>ex-situ</a:t>
            </a:r>
            <a:r>
              <a:rPr lang="en-US" sz="1800" dirty="0"/>
              <a:t> (exposed to ambient environment) or </a:t>
            </a:r>
            <a:r>
              <a:rPr lang="en-US" sz="1800" i="1" dirty="0"/>
              <a:t>in-situ</a:t>
            </a:r>
            <a:r>
              <a:rPr lang="en-US" sz="1800" dirty="0"/>
              <a:t> (under the flow of fluidized reactants) which both impact the quality (signal-to-noise ratio) of the spectra.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E121C-AF37-C345-9D32-3EB2D681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705" y="206354"/>
            <a:ext cx="7019419" cy="531304"/>
          </a:xfrm>
        </p:spPr>
        <p:txBody>
          <a:bodyPr/>
          <a:lstStyle/>
          <a:p>
            <a:r>
              <a:rPr lang="en-US" dirty="0"/>
              <a:t>Overview: Raman Spectroscopy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65FC-A3A6-2D4E-9BE3-84F4DE48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6B0340-18C3-6ADF-34F8-2C5133F0A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r="21228"/>
          <a:stretch/>
        </p:blipFill>
        <p:spPr bwMode="auto">
          <a:xfrm>
            <a:off x="992039" y="1017222"/>
            <a:ext cx="2986296" cy="21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E508264-DADB-1436-C4CE-A172D637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2" y="3139140"/>
            <a:ext cx="4768876" cy="27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9E17B-CC4A-F281-09D0-47E118B7E1C0}"/>
              </a:ext>
            </a:extLst>
          </p:cNvPr>
          <p:cNvSpPr txBox="1"/>
          <p:nvPr/>
        </p:nvSpPr>
        <p:spPr>
          <a:xfrm>
            <a:off x="3978335" y="85227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FE958-2EF7-E87F-93D5-F77514EE5107}"/>
              </a:ext>
            </a:extLst>
          </p:cNvPr>
          <p:cNvSpPr txBox="1"/>
          <p:nvPr/>
        </p:nvSpPr>
        <p:spPr>
          <a:xfrm>
            <a:off x="5056825" y="331352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6E7D3-F4EE-E1F1-DCC8-645997B3CCF6}"/>
              </a:ext>
            </a:extLst>
          </p:cNvPr>
          <p:cNvSpPr txBox="1"/>
          <p:nvPr/>
        </p:nvSpPr>
        <p:spPr>
          <a:xfrm>
            <a:off x="2228205" y="6148021"/>
            <a:ext cx="8381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[3] Raman Spectroscopy - FAQ. Agilent - Chemical Analysis, Life Sciences, and Diagnostics. (n.d.). https://www.agilent.com/en/support/molecular-spectroscopy/raman-spectroscopy/what-is-raman-spectroscopy-faq-guide </a:t>
            </a:r>
          </a:p>
        </p:txBody>
      </p:sp>
    </p:spTree>
    <p:extLst>
      <p:ext uri="{BB962C8B-B14F-4D97-AF65-F5344CB8AC3E}">
        <p14:creationId xmlns:p14="http://schemas.microsoft.com/office/powerpoint/2010/main" val="32034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58DD5-9C46-1B47-BA41-F4542071A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Read, normalize and plot </a:t>
            </a:r>
            <a:r>
              <a:rPr lang="en-US" i="1" dirty="0"/>
              <a:t>n</a:t>
            </a:r>
            <a:r>
              <a:rPr lang="en-US" dirty="0"/>
              <a:t> number of Raman spectrum files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Save normalized and shifted data to a .csv for more complicated data processing in programs like Origin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Fit and integrate peaks of interest in a given Raman spectrum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F629C-6737-6E4A-95AB-DDBC15B7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D9A2-BD86-804E-9EBE-67305D51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F629C-6737-6E4A-95AB-DDBC15B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531" y="322875"/>
            <a:ext cx="5439508" cy="1057517"/>
          </a:xfrm>
        </p:spPr>
        <p:txBody>
          <a:bodyPr/>
          <a:lstStyle/>
          <a:p>
            <a:r>
              <a:rPr lang="en-US" dirty="0"/>
              <a:t>Example of File Contents: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D9A2-BD86-804E-9EBE-67305D51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A2026-CCBB-440F-362B-497E0A9C9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76"/>
          <a:stretch/>
        </p:blipFill>
        <p:spPr>
          <a:xfrm>
            <a:off x="1948961" y="981815"/>
            <a:ext cx="2146445" cy="4929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B9A7C-8145-1A2D-4F65-44A471E44A2D}"/>
              </a:ext>
            </a:extLst>
          </p:cNvPr>
          <p:cNvSpPr txBox="1"/>
          <p:nvPr/>
        </p:nvSpPr>
        <p:spPr>
          <a:xfrm>
            <a:off x="5121335" y="1419563"/>
            <a:ext cx="5121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Data Input: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Files are already “clean” (i.e., no need to remove unnecessary information) from Raman system used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Can be a combination of </a:t>
            </a:r>
            <a:r>
              <a:rPr lang="en-US" sz="2000" b="1" dirty="0"/>
              <a:t>spent</a:t>
            </a:r>
            <a:r>
              <a:rPr lang="en-US" sz="2000" dirty="0"/>
              <a:t> (following reaction) and </a:t>
            </a:r>
            <a:r>
              <a:rPr lang="en-US" sz="2000" b="1" dirty="0"/>
              <a:t>fresh</a:t>
            </a:r>
            <a:r>
              <a:rPr lang="en-US" sz="2000" dirty="0"/>
              <a:t> (before reaction) catalysts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Will need to refer to file for exact Raman shift values during user input stage.</a:t>
            </a:r>
          </a:p>
        </p:txBody>
      </p:sp>
    </p:spTree>
    <p:extLst>
      <p:ext uri="{BB962C8B-B14F-4D97-AF65-F5344CB8AC3E}">
        <p14:creationId xmlns:p14="http://schemas.microsoft.com/office/powerpoint/2010/main" val="121871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1E4ED-BD03-7A49-8539-41238BA2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62662"/>
            <a:ext cx="10058400" cy="1057517"/>
          </a:xfrm>
        </p:spPr>
        <p:txBody>
          <a:bodyPr/>
          <a:lstStyle/>
          <a:p>
            <a:r>
              <a:rPr lang="en-US" dirty="0"/>
              <a:t>Modules used: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E098-A850-FF4F-8874-7DF35140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9EDC3-CE78-9C5C-A3DE-1DA43AA8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89" y="2674932"/>
            <a:ext cx="5675611" cy="92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2D160-5EF1-878B-8DEA-EA06E4C9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82" y="2674932"/>
            <a:ext cx="5578429" cy="1741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820E7-FC6B-1F81-74C9-6CDC7BF0B535}"/>
              </a:ext>
            </a:extLst>
          </p:cNvPr>
          <p:cNvSpPr txBox="1"/>
          <p:nvPr/>
        </p:nvSpPr>
        <p:spPr>
          <a:xfrm>
            <a:off x="420389" y="1835222"/>
            <a:ext cx="423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Script 1:</a:t>
            </a:r>
          </a:p>
          <a:p>
            <a:r>
              <a:rPr lang="en-US" sz="2000" dirty="0"/>
              <a:t>Normalization, plotting &amp; data storage: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63BA2-470C-3112-9EF0-D74F596C03B0}"/>
              </a:ext>
            </a:extLst>
          </p:cNvPr>
          <p:cNvSpPr txBox="1"/>
          <p:nvPr/>
        </p:nvSpPr>
        <p:spPr>
          <a:xfrm>
            <a:off x="6196905" y="1835222"/>
            <a:ext cx="4469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Script 2:</a:t>
            </a:r>
          </a:p>
          <a:p>
            <a:r>
              <a:rPr lang="en-US" sz="2000" dirty="0"/>
              <a:t>Curve fitting, plotting &amp; peak integration:</a:t>
            </a:r>
          </a:p>
        </p:txBody>
      </p:sp>
    </p:spTree>
    <p:extLst>
      <p:ext uri="{BB962C8B-B14F-4D97-AF65-F5344CB8AC3E}">
        <p14:creationId xmlns:p14="http://schemas.microsoft.com/office/powerpoint/2010/main" val="6622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B2664-E3C5-DE41-A5B1-21DD828E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0910" y="1819684"/>
            <a:ext cx="4161183" cy="463401"/>
          </a:xfrm>
        </p:spPr>
        <p:txBody>
          <a:bodyPr/>
          <a:lstStyle/>
          <a:p>
            <a:r>
              <a:rPr lang="en-US" dirty="0"/>
              <a:t>Script 1: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10B50-2E1A-5441-A31F-657238C3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53655"/>
            <a:ext cx="4161183" cy="829370"/>
          </a:xfrm>
        </p:spPr>
        <p:txBody>
          <a:bodyPr/>
          <a:lstStyle/>
          <a:p>
            <a:r>
              <a:rPr lang="en-US" dirty="0"/>
              <a:t>User inputs: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7561F-89C6-0F47-B8F7-5A02A40A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3F8AD84-BEA8-E58E-670A-84939F95D0A3}"/>
              </a:ext>
            </a:extLst>
          </p:cNvPr>
          <p:cNvSpPr txBox="1">
            <a:spLocks/>
          </p:cNvSpPr>
          <p:nvPr/>
        </p:nvSpPr>
        <p:spPr>
          <a:xfrm>
            <a:off x="5600909" y="4221669"/>
            <a:ext cx="4161183" cy="46340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useo Slab 300" panose="02000000000000000000" pitchFamily="2" charset="77"/>
                <a:ea typeface="+mn-ea"/>
                <a:cs typeface="+mn-cs"/>
              </a:defRPr>
            </a:lvl1pPr>
            <a:lvl2pPr marL="2365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useo Slab 300" panose="02000000000000000000" pitchFamily="2" charset="77"/>
                <a:ea typeface="+mn-ea"/>
                <a:cs typeface="+mn-cs"/>
              </a:defRPr>
            </a:lvl2pPr>
            <a:lvl3pPr marL="520700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chemeClr val="tx1"/>
                </a:solidFill>
                <a:latin typeface="Museo Slab 300" panose="02000000000000000000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Script 2: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A5E4C-2E7D-F1FF-B9A7-173F71B8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10" y="2200970"/>
            <a:ext cx="6335009" cy="1724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BEDF54-50AD-8BF5-4C62-79AC30E9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910" y="4650424"/>
            <a:ext cx="5191850" cy="504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E084F8-159E-D7F9-A619-CA23F2EA6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44" y="2325846"/>
            <a:ext cx="4578702" cy="2359224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22316D5-1341-DFC1-F39C-FCD9B269DBFC}"/>
              </a:ext>
            </a:extLst>
          </p:cNvPr>
          <p:cNvSpPr txBox="1">
            <a:spLocks/>
          </p:cNvSpPr>
          <p:nvPr/>
        </p:nvSpPr>
        <p:spPr>
          <a:xfrm>
            <a:off x="528644" y="1969269"/>
            <a:ext cx="4161183" cy="46340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useo Slab 300" panose="02000000000000000000" pitchFamily="2" charset="77"/>
                <a:ea typeface="+mn-ea"/>
                <a:cs typeface="+mn-cs"/>
              </a:defRPr>
            </a:lvl1pPr>
            <a:lvl2pPr marL="2365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useo Slab 300" panose="02000000000000000000" pitchFamily="2" charset="77"/>
                <a:ea typeface="+mn-ea"/>
                <a:cs typeface="+mn-cs"/>
              </a:defRPr>
            </a:lvl2pPr>
            <a:lvl3pPr marL="520700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chemeClr val="tx1"/>
                </a:solidFill>
                <a:latin typeface="Museo Slab 300" panose="02000000000000000000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File handling:</a:t>
            </a:r>
          </a:p>
        </p:txBody>
      </p:sp>
    </p:spTree>
    <p:extLst>
      <p:ext uri="{BB962C8B-B14F-4D97-AF65-F5344CB8AC3E}">
        <p14:creationId xmlns:p14="http://schemas.microsoft.com/office/powerpoint/2010/main" val="99123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E82DE-912C-A049-89F1-ACBC5FCF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057" y="998369"/>
            <a:ext cx="4578179" cy="5102885"/>
          </a:xfrm>
        </p:spPr>
        <p:txBody>
          <a:bodyPr/>
          <a:lstStyle/>
          <a:p>
            <a:pPr algn="just"/>
            <a:r>
              <a:rPr lang="en-US" sz="1600" b="1" dirty="0"/>
              <a:t>Normalization Sequence:</a:t>
            </a:r>
          </a:p>
          <a:p>
            <a:pPr algn="just"/>
            <a:r>
              <a:rPr lang="en-US" sz="1600" dirty="0"/>
              <a:t> 1. Specify the reference normalization peak (norm) by indexing the respective location in list x axis</a:t>
            </a:r>
          </a:p>
          <a:p>
            <a:pPr algn="just"/>
            <a:r>
              <a:rPr lang="en-US" sz="1600" dirty="0"/>
              <a:t> 2. After locating, get corresponding y value from each spectrum</a:t>
            </a:r>
          </a:p>
          <a:p>
            <a:pPr algn="just"/>
            <a:r>
              <a:rPr lang="en-US" sz="1600" dirty="0"/>
              <a:t> 3. Subtract a corresponding baseline y value (ex. y value at ~800 cm</a:t>
            </a:r>
            <a:r>
              <a:rPr lang="en-US" sz="1600" baseline="30000" dirty="0"/>
              <a:t>-1</a:t>
            </a:r>
            <a:r>
              <a:rPr lang="en-US" sz="1600" dirty="0"/>
              <a:t>) from y value located in step prior</a:t>
            </a:r>
          </a:p>
          <a:p>
            <a:pPr algn="just"/>
            <a:r>
              <a:rPr lang="en-US" sz="1600" dirty="0"/>
              <a:t> 4. Compare each new resulting difference for each spectrum and select largest value to set as reference</a:t>
            </a:r>
          </a:p>
          <a:p>
            <a:pPr algn="just"/>
            <a:r>
              <a:rPr lang="en-US" sz="1600" dirty="0"/>
              <a:t> 5. Divide the norm by each delta and store each factor to a variable</a:t>
            </a:r>
          </a:p>
          <a:p>
            <a:pPr algn="just"/>
            <a:r>
              <a:rPr lang="en-US" sz="1600" dirty="0"/>
              <a:t> 6. Multiply the each of the spectrums' y axis data by their corresponding factor</a:t>
            </a:r>
          </a:p>
          <a:p>
            <a:pPr algn="just"/>
            <a:r>
              <a:rPr lang="en-US" sz="1600" dirty="0"/>
              <a:t> 7. Resulting list is new y axis for each new normalized spectrum</a:t>
            </a:r>
          </a:p>
          <a:p>
            <a:pPr algn="just"/>
            <a:r>
              <a:rPr lang="en-US" sz="1600" dirty="0"/>
              <a:t> 8. Code can then be replicated depending on the varying amounts of spectra as needed.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AE030-AE45-0349-85BC-A872B547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147" y="398162"/>
            <a:ext cx="6599575" cy="829370"/>
          </a:xfrm>
        </p:spPr>
        <p:txBody>
          <a:bodyPr/>
          <a:lstStyle/>
          <a:p>
            <a:r>
              <a:rPr lang="en-US" dirty="0"/>
              <a:t>Script 1: Normalization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565B-229D-CA4E-B958-E7C4606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97901-2E17-9DE3-EE63-F0F9F494A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5869"/>
          <a:stretch/>
        </p:blipFill>
        <p:spPr>
          <a:xfrm>
            <a:off x="5157368" y="1829449"/>
            <a:ext cx="6599575" cy="2556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906816-A3E7-5A73-F6A9-37E0E1898AC8}"/>
              </a:ext>
            </a:extLst>
          </p:cNvPr>
          <p:cNvSpPr txBox="1"/>
          <p:nvPr/>
        </p:nvSpPr>
        <p:spPr>
          <a:xfrm>
            <a:off x="5299919" y="4741898"/>
            <a:ext cx="645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tl;dr</a:t>
            </a:r>
            <a:r>
              <a:rPr lang="en-US" sz="1400" b="1" dirty="0"/>
              <a:t>: </a:t>
            </a:r>
            <a:r>
              <a:rPr lang="en-US" sz="1400" dirty="0"/>
              <a:t>The amplitude of the spectrum with the most intense </a:t>
            </a:r>
            <a:r>
              <a:rPr lang="en-US" sz="1400" b="1" dirty="0"/>
              <a:t>characteristic</a:t>
            </a:r>
            <a:r>
              <a:rPr lang="en-US" sz="1400" dirty="0"/>
              <a:t> peak is used to adjust every other spectrum by a relative factor.</a:t>
            </a:r>
          </a:p>
        </p:txBody>
      </p:sp>
    </p:spTree>
    <p:extLst>
      <p:ext uri="{BB962C8B-B14F-4D97-AF65-F5344CB8AC3E}">
        <p14:creationId xmlns:p14="http://schemas.microsoft.com/office/powerpoint/2010/main" val="379710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C41959-8006-8B43-95DC-9BD909E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186" y="410469"/>
            <a:ext cx="6957848" cy="829370"/>
          </a:xfrm>
        </p:spPr>
        <p:txBody>
          <a:bodyPr/>
          <a:lstStyle/>
          <a:p>
            <a:r>
              <a:rPr lang="en-US" dirty="0"/>
              <a:t>Script 1: Plotting and Storage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5C09-BB78-6444-9728-20543288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9A10FD-1629-616A-22DE-842C6CFE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55" y="3584067"/>
            <a:ext cx="3222828" cy="2438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2585F1-D48D-6E17-9D9B-AA1264381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35"/>
          <a:stretch/>
        </p:blipFill>
        <p:spPr>
          <a:xfrm>
            <a:off x="5727467" y="1457049"/>
            <a:ext cx="6014571" cy="394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66B70C-7A1A-0066-9D43-D382667B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66" y="1003828"/>
            <a:ext cx="3228302" cy="210136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D6546F-8B96-8047-31CC-B2B742D7A6C5}"/>
              </a:ext>
            </a:extLst>
          </p:cNvPr>
          <p:cNvCxnSpPr>
            <a:cxnSpLocks/>
          </p:cNvCxnSpPr>
          <p:nvPr/>
        </p:nvCxnSpPr>
        <p:spPr>
          <a:xfrm>
            <a:off x="2975569" y="3182817"/>
            <a:ext cx="0" cy="383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90355 Powerpoint_Template_BrandFonts_WIDE" id="{5D14662A-8BAA-4A48-8855-CB64C93D5119}" vid="{5D2E4CAD-B484-674D-8639-085B21DC4B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20090355-Powerpoint_Template_BrandFonts_WIDE (1)</Template>
  <TotalTime>1703</TotalTime>
  <Words>851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Effra</vt:lpstr>
      <vt:lpstr>Effra Heavy</vt:lpstr>
      <vt:lpstr>Museo Slab 300</vt:lpstr>
      <vt:lpstr>Museo Slab 700</vt:lpstr>
      <vt:lpstr>Museo Slab 900</vt:lpstr>
      <vt:lpstr>Office Theme</vt:lpstr>
      <vt:lpstr>The Study of the Deactivation of CeO2-based Catalysts in Ethanol Steam Reforming using Raman Spectroscopy</vt:lpstr>
      <vt:lpstr>Research Background</vt:lpstr>
      <vt:lpstr>Overview: Raman Spectroscopy</vt:lpstr>
      <vt:lpstr>Objectives of Project</vt:lpstr>
      <vt:lpstr>Example of File Contents:</vt:lpstr>
      <vt:lpstr>Modules used:</vt:lpstr>
      <vt:lpstr>User inputs:</vt:lpstr>
      <vt:lpstr>Script 1: Normalization</vt:lpstr>
      <vt:lpstr>Script 1: Plotting and Storage</vt:lpstr>
      <vt:lpstr>Script 2: Curve Fitting and Peak Integration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of the Deactivation of CeO2-based Catalysts in Ethanol Steam Reforming using Raman Spectroscopy</dc:title>
  <dc:creator>Mohammed S Sifat</dc:creator>
  <cp:lastModifiedBy>Mohammed S Sifat</cp:lastModifiedBy>
  <cp:revision>4</cp:revision>
  <cp:lastPrinted>2018-10-25T20:35:58Z</cp:lastPrinted>
  <dcterms:created xsi:type="dcterms:W3CDTF">2024-04-23T21:52:40Z</dcterms:created>
  <dcterms:modified xsi:type="dcterms:W3CDTF">2024-04-25T02:16:27Z</dcterms:modified>
</cp:coreProperties>
</file>