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62" r:id="rId9"/>
    <p:sldId id="263" r:id="rId10"/>
    <p:sldId id="264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6" y="5"/>
            <a:ext cx="1135067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3" y="106483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64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2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8" y="5717909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09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6" y="5"/>
            <a:ext cx="1135067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3" y="106483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84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3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9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1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58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09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" name="Picture 19" descr="Triangular abstract background">
            <a:extLst>
              <a:ext uri="{FF2B5EF4-FFF2-40B4-BE49-F238E27FC236}">
                <a16:creationId xmlns:a16="http://schemas.microsoft.com/office/drawing/2014/main" id="{21F40FD1-8D9A-8380-44BC-3E69AC5B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71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F3054-4316-B61C-F26B-2BD5184BF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13"/>
            <a:ext cx="5037616" cy="3011340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Analysis of an inorganic-organic hybrid photoresist deposited by molecular atomic layer deposition for application of electron beam lithography using numerical methods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744B-E664-E886-7D46-657BC5F49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7"/>
            <a:ext cx="5037616" cy="1777879"/>
          </a:xfrm>
        </p:spPr>
        <p:txBody>
          <a:bodyPr>
            <a:normAutofit/>
          </a:bodyPr>
          <a:lstStyle/>
          <a:p>
            <a:r>
              <a:rPr lang="en-US" dirty="0"/>
              <a:t>CME 502: Final Presentation</a:t>
            </a:r>
          </a:p>
          <a:p>
            <a:r>
              <a:rPr lang="en-US" dirty="0"/>
              <a:t>Matthew Yen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5" y="906792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459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51E-68ED-8092-87B3-7D31290F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AFM: PAB + PEB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06E5-8CB2-E3B8-04EF-DD89D72E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9905" y="1383118"/>
            <a:ext cx="5852172" cy="4389129"/>
          </a:xfrm>
          <a:prstGeom prst="rect">
            <a:avLst/>
          </a:prstGeom>
        </p:spPr>
      </p:pic>
      <p:pic>
        <p:nvPicPr>
          <p:cNvPr id="6" name="그림 7" descr="스크린샷, 텍스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DCE8CCE2-A567-3E09-EFC0-63D3BCFF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" y="1531802"/>
            <a:ext cx="5852172" cy="40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6A98-4C57-4D8C-79E8-0A1F2179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AFM: Completed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FB735-4DC1-7569-D0F0-05F309CD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17907"/>
              </p:ext>
            </p:extLst>
          </p:nvPr>
        </p:nvGraphicFramePr>
        <p:xfrm>
          <a:off x="8391646" y="319618"/>
          <a:ext cx="3605634" cy="6393717"/>
        </p:xfrm>
        <a:graphic>
          <a:graphicData uri="http://schemas.openxmlformats.org/drawingml/2006/table">
            <a:tbl>
              <a:tblPr/>
              <a:tblGrid>
                <a:gridCol w="430502">
                  <a:extLst>
                    <a:ext uri="{9D8B030D-6E8A-4147-A177-3AD203B41FA5}">
                      <a16:colId xmlns:a16="http://schemas.microsoft.com/office/drawing/2014/main" val="2351932044"/>
                    </a:ext>
                  </a:extLst>
                </a:gridCol>
                <a:gridCol w="793783">
                  <a:extLst>
                    <a:ext uri="{9D8B030D-6E8A-4147-A177-3AD203B41FA5}">
                      <a16:colId xmlns:a16="http://schemas.microsoft.com/office/drawing/2014/main" val="3138522187"/>
                    </a:ext>
                  </a:extLst>
                </a:gridCol>
                <a:gridCol w="793783">
                  <a:extLst>
                    <a:ext uri="{9D8B030D-6E8A-4147-A177-3AD203B41FA5}">
                      <a16:colId xmlns:a16="http://schemas.microsoft.com/office/drawing/2014/main" val="3427010907"/>
                    </a:ext>
                  </a:extLst>
                </a:gridCol>
                <a:gridCol w="793783">
                  <a:extLst>
                    <a:ext uri="{9D8B030D-6E8A-4147-A177-3AD203B41FA5}">
                      <a16:colId xmlns:a16="http://schemas.microsoft.com/office/drawing/2014/main" val="150421827"/>
                    </a:ext>
                  </a:extLst>
                </a:gridCol>
                <a:gridCol w="793783">
                  <a:extLst>
                    <a:ext uri="{9D8B030D-6E8A-4147-A177-3AD203B41FA5}">
                      <a16:colId xmlns:a16="http://schemas.microsoft.com/office/drawing/2014/main" val="3784717391"/>
                    </a:ext>
                  </a:extLst>
                </a:gridCol>
              </a:tblGrid>
              <a:tr h="12536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Dose (mC/cm2)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PAB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PEB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PAB+PEB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73454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6273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4020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1.12618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056036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1.26828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61589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1.42831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5962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1.60854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196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1.8115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6392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2.04008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52919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2.2975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350953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2.58739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36654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2.91387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53868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3.28154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31513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3.69561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1496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4.16192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43093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4.68707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296841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5.27849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1.08213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1.49137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651481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5.94452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2.7343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1.55416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53490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6.69461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1.98068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2.08291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1.63952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2.31816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71244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7.53933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2.74396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1.87563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2.15449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3.26531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14183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8.49064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3.28019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2.81598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3.04256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4.0293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0139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9.56199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3.30918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2.35086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2.99527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4.93982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5933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10.76852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3.88406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3.23054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3.46821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5.31136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13714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12.1273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4.41546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2.78059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4.69785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5.38462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97348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13.65752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4.5942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3.96866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4.81871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8.472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399949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15.38083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4.82609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5.091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6.03783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11.56986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72078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17.32158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7.17391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5.46512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7.91908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11.91523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063509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19.50721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9.29469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6.90597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9.45349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15.50497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613326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21.96863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9.65217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7.18908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9.88439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21.64312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35141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24.74064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11.85024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10.56227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23.50078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921271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27.86241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14.15942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8.44287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10.61482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30.03663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6648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31.37809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14.09179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11.60768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15.134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35.16484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455966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35.33738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16.08213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11.31446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20.12612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43.27577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81421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39.79625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17.3913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14.25683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27.43037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51.80534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986388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44.81774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19.72464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16.10212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34.62953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57.24751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40258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50.47284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20.27536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16.48635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43.66789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66.719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240694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56.8415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22.68116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18.21537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53.07409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68.49817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20956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64.01376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24.05797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21.03134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58.06621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72.47514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4031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72.09102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25.94203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28.76643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67.36731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79.01622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021169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81.18747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26.47343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41.30435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76.35313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85.87127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338770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91.4317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30.91787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51.06168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82.18602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90.21455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635217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102.96855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34.00966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61.72902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89.80557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94.55782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7147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115.96112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39.42029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69.86855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94.00946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97.38357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595433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130.5931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44.97585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77.45197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96.47924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9869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147.07134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82.40647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98.2659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9683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165.6288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67.53623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90.64712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99.52706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8550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186.52784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77.8744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94.84328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00933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210.06392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85.45894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97.1183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716255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236.56979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92.56039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97.52275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98.84393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00842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266.42016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97.343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99.34277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97.37257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126973"/>
                  </a:ext>
                </a:extLst>
              </a:tr>
              <a:tr h="125367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300.03706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97.37257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3047" marR="3047" marT="30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680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E7C2B5-02BF-CEAC-287C-5FB5641A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01132"/>
              </p:ext>
            </p:extLst>
          </p:nvPr>
        </p:nvGraphicFramePr>
        <p:xfrm>
          <a:off x="3928860" y="5956622"/>
          <a:ext cx="3073400" cy="711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44672884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789328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8664523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571014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6031253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PAB+PEB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8510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3042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178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7481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B727D67-F169-03C5-8720-876CA15B8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9474" y="13219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64B1-28F8-040F-A668-3A12A14E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F0D1-F1DF-9960-294D-7328F168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code to analyze AFM imaging data and graph Remaining Thickness vs Exposure Dose for each sample.</a:t>
            </a:r>
          </a:p>
          <a:p>
            <a:r>
              <a:rPr lang="en-US" dirty="0"/>
              <a:t>Analyzed the difference in interpolation data between the original data and the fitted data.</a:t>
            </a:r>
          </a:p>
          <a:p>
            <a:r>
              <a:rPr lang="en-US" dirty="0"/>
              <a:t>From each graph, the dose sensitivities can be obtained and used for future work.</a:t>
            </a:r>
          </a:p>
          <a:p>
            <a:r>
              <a:rPr lang="en-US" dirty="0"/>
              <a:t>Code can be utilized for many different experiments.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D5FF-3199-F188-9A28-76B7CF3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B2C6-8B73-9F47-4FF8-27458C04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3" y="1664453"/>
            <a:ext cx="6817488" cy="4643750"/>
          </a:xfrm>
        </p:spPr>
        <p:txBody>
          <a:bodyPr>
            <a:normAutofit/>
          </a:bodyPr>
          <a:lstStyle/>
          <a:p>
            <a:r>
              <a:rPr lang="en-US" dirty="0"/>
              <a:t>With the D100 dose sensitivity data obtained from the AFM analysis, high-resolution line/space patterning using EBL can be achieved.</a:t>
            </a:r>
          </a:p>
          <a:p>
            <a:r>
              <a:rPr lang="en-US" dirty="0"/>
              <a:t>Repeat the same steps to create samples using dry-development instead of wet-development and use same characterization techniques.</a:t>
            </a:r>
          </a:p>
          <a:p>
            <a:endParaRPr lang="en-US" dirty="0"/>
          </a:p>
        </p:txBody>
      </p:sp>
      <p:pic>
        <p:nvPicPr>
          <p:cNvPr id="5" name="Picture 4" descr="A close-up of a graph">
            <a:extLst>
              <a:ext uri="{FF2B5EF4-FFF2-40B4-BE49-F238E27FC236}">
                <a16:creationId xmlns:a16="http://schemas.microsoft.com/office/drawing/2014/main" id="{32542BFF-BCDB-393D-EF75-9B285BC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50" y="92730"/>
            <a:ext cx="4455290" cy="3341468"/>
          </a:xfrm>
          <a:prstGeom prst="rect">
            <a:avLst/>
          </a:prstGeom>
        </p:spPr>
      </p:pic>
      <p:pic>
        <p:nvPicPr>
          <p:cNvPr id="7" name="Picture 6" descr="A close-up of a grey corrugated surface&#10;&#10;Description automatically generated">
            <a:extLst>
              <a:ext uri="{FF2B5EF4-FFF2-40B4-BE49-F238E27FC236}">
                <a16:creationId xmlns:a16="http://schemas.microsoft.com/office/drawing/2014/main" id="{FE2889AA-95DE-D583-32A0-3E87F4CB4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50" y="3434724"/>
            <a:ext cx="4455290" cy="33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6483-C534-1E48-20B4-03CB83D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3DC6-1F63-D0C6-F46A-0FFE28E4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negative tone, inorganic-organic hybrid photoresist for applications of electron beam lithography.</a:t>
            </a:r>
          </a:p>
          <a:p>
            <a:r>
              <a:rPr lang="en-US" dirty="0"/>
              <a:t>Analyze thickness difference using atomic force microscope after exposure to EBL.</a:t>
            </a:r>
          </a:p>
          <a:p>
            <a:r>
              <a:rPr lang="en-US" dirty="0"/>
              <a:t>Purpose is to create a code that will properly plot the remaining thickness data gained after </a:t>
            </a:r>
            <a:r>
              <a:rPr lang="en-US" dirty="0" err="1"/>
              <a:t>Gwyddion</a:t>
            </a:r>
            <a:r>
              <a:rPr lang="en-US" dirty="0"/>
              <a:t> analysis, fit all curves for each sample and determine the dose sensitivities.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37FC-7642-3844-3D5D-0CF26168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Force Microscope (AFM)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547-5851-E271-52AC-2A592B3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4 different samples exposed with EBL in a dose series pattern.</a:t>
            </a:r>
          </a:p>
          <a:p>
            <a:r>
              <a:rPr lang="en-US" dirty="0"/>
              <a:t>Use of </a:t>
            </a:r>
            <a:r>
              <a:rPr lang="en-US" dirty="0" err="1"/>
              <a:t>Gwyddion</a:t>
            </a:r>
            <a:r>
              <a:rPr lang="en-US" dirty="0"/>
              <a:t> software and Microsoft Excel to analyze images and put data into file that can be used in code.</a:t>
            </a:r>
          </a:p>
          <a:p>
            <a:r>
              <a:rPr lang="en-US" dirty="0"/>
              <a:t>Obtain the dose sensitivities (</a:t>
            </a:r>
            <a:r>
              <a:rPr lang="en-US" dirty="0" err="1"/>
              <a:t>mC</a:t>
            </a:r>
            <a:r>
              <a:rPr lang="en-US" dirty="0"/>
              <a:t>/cm^2) of each sample.</a:t>
            </a:r>
          </a:p>
          <a:p>
            <a:r>
              <a:rPr lang="en-US" dirty="0"/>
              <a:t>Curve-fit using the sigmoid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C3ACB-1AB2-4B9D-DD7C-75143216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4913982"/>
            <a:ext cx="3343742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DCEAA-C226-666C-ECAB-C47497C0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517" y="2425593"/>
            <a:ext cx="1618565" cy="16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1C3D-046C-A021-D789-F5AAB92E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AFM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7A17A-CC37-A979-D321-FBFC78EF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71" y="1291856"/>
            <a:ext cx="5391427" cy="364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7BCB8-E3A5-3D09-BBE7-A7E745AF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66" y="4936943"/>
            <a:ext cx="5397332" cy="19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E14D-913B-7B7C-7488-2C13E160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E7B0D-ED21-9077-EFEE-F9FA0F84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2" y="1615195"/>
            <a:ext cx="6565915" cy="47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757A-AF0E-DF79-87D4-1DB7948B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F96C-CB43-AED7-CEBE-7745CC56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6" y="1575964"/>
            <a:ext cx="8593227" cy="46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695C-4A97-994D-76E7-15CAEC3D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AFM: Bare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EC091-CB3E-D386-4602-59D1AF3C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8943" y="1479748"/>
            <a:ext cx="6289882" cy="4717411"/>
          </a:xfrm>
          <a:prstGeom prst="rect">
            <a:avLst/>
          </a:prstGeom>
        </p:spPr>
      </p:pic>
      <p:pic>
        <p:nvPicPr>
          <p:cNvPr id="6" name="그림 4" descr="스크린샷, 텍스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02E7CC64-E2B8-D4F9-BB9B-99E606EB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5" y="1889202"/>
            <a:ext cx="5575768" cy="38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5CD6-B460-92D6-7210-0BDF7EBC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AFM: PAB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668F2-CBE0-0929-4634-AC6B28A9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01578"/>
            <a:ext cx="6087129" cy="45653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E87A58-D3FC-8010-39FD-EAF5D9422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" y="1891831"/>
            <a:ext cx="5992612" cy="4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231F-F809-FE2F-7488-30FA5CA0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AFM: PEB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C43D-773D-3B85-C09F-6860302A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  <p:pic>
        <p:nvPicPr>
          <p:cNvPr id="6" name="그림 6" descr="스크린샷, 텍스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5AE93D8B-20FA-6D51-BD71-58071104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31802"/>
            <a:ext cx="5852172" cy="40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64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9620</TotalTime>
  <Words>571</Words>
  <Application>Microsoft Office PowerPoint</Application>
  <PresentationFormat>Widescreen</PresentationFormat>
  <Paragraphs>302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Avenir Next LT Pro</vt:lpstr>
      <vt:lpstr>Calibri</vt:lpstr>
      <vt:lpstr>Times New Roman</vt:lpstr>
      <vt:lpstr>Tw Cen MT</vt:lpstr>
      <vt:lpstr>ShapesVTI</vt:lpstr>
      <vt:lpstr>Analysis of an inorganic-organic hybrid photoresist deposited by molecular atomic layer deposition for application of electron beam lithography using numerical methods</vt:lpstr>
      <vt:lpstr>Research Topic</vt:lpstr>
      <vt:lpstr>Atomic Force Microscope (AFM)</vt:lpstr>
      <vt:lpstr>AFM Code</vt:lpstr>
      <vt:lpstr>Interpolation</vt:lpstr>
      <vt:lpstr>Graphing</vt:lpstr>
      <vt:lpstr>1) AFM: Bare Sample</vt:lpstr>
      <vt:lpstr>2) AFM: PAB Sample</vt:lpstr>
      <vt:lpstr>3) AFM: PEB Sample</vt:lpstr>
      <vt:lpstr>4) AFM: PAB + PEB Sample</vt:lpstr>
      <vt:lpstr>AFM: Completed Data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 inorganic-organic hybrid photoresist deposited by molecular atomic layer deposition for application of electron beam lithography using numerical methods</dc:title>
  <dc:creator>Matthew Yen</dc:creator>
  <cp:lastModifiedBy>Matthew Yen</cp:lastModifiedBy>
  <cp:revision>10</cp:revision>
  <dcterms:created xsi:type="dcterms:W3CDTF">2024-04-15T17:06:26Z</dcterms:created>
  <dcterms:modified xsi:type="dcterms:W3CDTF">2024-05-05T18:19:41Z</dcterms:modified>
</cp:coreProperties>
</file>