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5" r:id="rId6"/>
    <p:sldId id="276" r:id="rId7"/>
    <p:sldId id="269" r:id="rId8"/>
    <p:sldId id="272" r:id="rId9"/>
    <p:sldId id="277" r:id="rId10"/>
    <p:sldId id="260" r:id="rId11"/>
    <p:sldId id="261" r:id="rId12"/>
    <p:sldId id="262" r:id="rId13"/>
    <p:sldId id="263" r:id="rId14"/>
    <p:sldId id="264" r:id="rId15"/>
    <p:sldId id="274" r:id="rId16"/>
    <p:sldId id="265" r:id="rId17"/>
    <p:sldId id="267" r:id="rId18"/>
    <p:sldId id="266" r:id="rId19"/>
    <p:sldId id="270" r:id="rId20"/>
    <p:sldId id="271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2DC61-5AB8-4BFD-A57B-A5F73833025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5D6A1-2E83-46BD-8EA1-E380AE2A7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68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max value of wavelength instead of explicitly saying 370 nm and 750 nm. -&gt;Can’t be done since 370 nm may not always be the </a:t>
            </a:r>
            <a:r>
              <a:rPr lang="en-US"/>
              <a:t>max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5D6A1-2E83-46BD-8EA1-E380AE2A78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6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1ADBCBF-D546-4B79-A40B-E2EC4690620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7A07061-4D04-4A04-93A2-0561D22C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70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BCBF-D546-4B79-A40B-E2EC4690620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7061-4D04-4A04-93A2-0561D22C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BCBF-D546-4B79-A40B-E2EC4690620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7061-4D04-4A04-93A2-0561D22C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30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BCBF-D546-4B79-A40B-E2EC4690620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7061-4D04-4A04-93A2-0561D22C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74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BCBF-D546-4B79-A40B-E2EC4690620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7061-4D04-4A04-93A2-0561D22C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43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BCBF-D546-4B79-A40B-E2EC4690620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7061-4D04-4A04-93A2-0561D22C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97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BCBF-D546-4B79-A40B-E2EC4690620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7061-4D04-4A04-93A2-0561D22C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10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BCBF-D546-4B79-A40B-E2EC4690620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7061-4D04-4A04-93A2-0561D22CE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54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BCBF-D546-4B79-A40B-E2EC4690620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7061-4D04-4A04-93A2-0561D22C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2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BCBF-D546-4B79-A40B-E2EC4690620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7061-4D04-4A04-93A2-0561D22C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5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BCBF-D546-4B79-A40B-E2EC4690620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7061-4D04-4A04-93A2-0561D22C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BCBF-D546-4B79-A40B-E2EC4690620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7061-4D04-4A04-93A2-0561D22C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6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BCBF-D546-4B79-A40B-E2EC4690620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7061-4D04-4A04-93A2-0561D22C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0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BCBF-D546-4B79-A40B-E2EC4690620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7061-4D04-4A04-93A2-0561D22C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3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BCBF-D546-4B79-A40B-E2EC4690620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7061-4D04-4A04-93A2-0561D22C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9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BCBF-D546-4B79-A40B-E2EC4690620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7061-4D04-4A04-93A2-0561D22C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1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BCBF-D546-4B79-A40B-E2EC4690620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7061-4D04-4A04-93A2-0561D22C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1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ADBCBF-D546-4B79-A40B-E2EC4690620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A07061-4D04-4A04-93A2-0561D22C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91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0A4D5-177A-2076-6281-DECD81104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/>
              <a:t>Determination of the Rate Constant for Metal Oxide Photocatalytic Dye Degradation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066CC-E45D-E82B-05CB-DDE7406858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By Hugo Ramos</a:t>
            </a:r>
          </a:p>
        </p:txBody>
      </p:sp>
    </p:spTree>
    <p:extLst>
      <p:ext uri="{BB962C8B-B14F-4D97-AF65-F5344CB8AC3E}">
        <p14:creationId xmlns:p14="http://schemas.microsoft.com/office/powerpoint/2010/main" val="1355652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0261-23A4-7617-62DF-E1351523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/>
              <a:t>Modules Used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B7E23-3192-D7A6-D646-86E78515A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864" y="2313993"/>
            <a:ext cx="9542272" cy="247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20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FBCB-0E81-D0A2-1992-EF672154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/>
              <a:t>Loading  – Input File Name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337119-D418-9FD6-1EEB-2D8DA79E2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797" y="3191799"/>
            <a:ext cx="9456406" cy="4744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BCF0E0-107F-6860-ADD4-535C2716AA06}"/>
              </a:ext>
            </a:extLst>
          </p:cNvPr>
          <p:cNvSpPr txBox="1"/>
          <p:nvPr/>
        </p:nvSpPr>
        <p:spPr>
          <a:xfrm>
            <a:off x="1772816" y="4040155"/>
            <a:ext cx="8425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Yep, It’s that Easy</a:t>
            </a:r>
          </a:p>
        </p:txBody>
      </p:sp>
    </p:spTree>
    <p:extLst>
      <p:ext uri="{BB962C8B-B14F-4D97-AF65-F5344CB8AC3E}">
        <p14:creationId xmlns:p14="http://schemas.microsoft.com/office/powerpoint/2010/main" val="3259415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9CD0-F204-1288-D448-53C3A60E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36375"/>
            <a:ext cx="10131425" cy="1456267"/>
          </a:xfrm>
        </p:spPr>
        <p:txBody>
          <a:bodyPr/>
          <a:lstStyle/>
          <a:p>
            <a:pPr algn="ctr"/>
            <a:r>
              <a:rPr lang="en-US" cap="none" dirty="0"/>
              <a:t>Loading  – Downloading Data from Sheets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8B924-66E5-E391-3CB4-A105049F1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62790"/>
            <a:ext cx="5433531" cy="45342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45B994-96F1-C55C-E739-9A6FBF96BABE}"/>
              </a:ext>
            </a:extLst>
          </p:cNvPr>
          <p:cNvSpPr txBox="1"/>
          <p:nvPr/>
        </p:nvSpPr>
        <p:spPr>
          <a:xfrm>
            <a:off x="317981" y="1369827"/>
            <a:ext cx="5634950" cy="515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The code on the right cycles through each sheet to obtain the specific data needed.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A nested “for” loop is used in order to scan the rows and columns of data in the excel sheet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We know from the excel file that the data we need will always be found in rows 29, 30, 31, and 32.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Therefore, it extracts the data from the corresponding rows until the final column which is done by </a:t>
            </a:r>
            <a:r>
              <a:rPr lang="en-US" sz="1700" dirty="0" err="1"/>
              <a:t>sheet.max_column</a:t>
            </a:r>
            <a:r>
              <a:rPr lang="en-US" sz="17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The try: and except: statements are only triggered when it encounters a cell containing text.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Since we do not need these texts and they are not important, the code just replaces the text with a 0.</a:t>
            </a:r>
          </a:p>
        </p:txBody>
      </p:sp>
    </p:spTree>
    <p:extLst>
      <p:ext uri="{BB962C8B-B14F-4D97-AF65-F5344CB8AC3E}">
        <p14:creationId xmlns:p14="http://schemas.microsoft.com/office/powerpoint/2010/main" val="1584072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6676-6A5D-B991-A60A-57ACBBEEE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/>
              <a:t>Selecting and Cleaning Data  – Selecting Data from Specific Wavelength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33B88-48D5-C4AC-DBFA-235584213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160" y="2646508"/>
            <a:ext cx="6988782" cy="264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28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C0C2-3AEF-38B2-0FD6-A07BEECC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/>
              <a:t>Selecting and Cleaning Data – Averaging and Converting to Concentration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92BA9-59A1-6164-4030-7F54CC9CD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675" y="2554193"/>
            <a:ext cx="9790649" cy="174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04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6E1C8-4BEB-C78C-717F-199B0B002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/>
              <a:t>Plotting Kinetics - Creating Our Variables &amp; Conversion to Logarithmic Scale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1EA39A-ADB9-7A14-7B6E-A9A5C0BCB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099" y="2226052"/>
            <a:ext cx="6631801" cy="345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43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18C2-630C-39D1-59DE-D0E09174D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/>
              <a:t>Selecting and Cleaning Data – Eliminating Outliers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86765-6CE7-083A-7375-FF027C3DE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787" y="1916650"/>
            <a:ext cx="6058425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13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31024-E68D-92B0-C25B-66238669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/>
              <a:t>Creating Curve Fitting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345263-538A-0376-66C7-1ED3814E7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35" y="2216479"/>
            <a:ext cx="6643810" cy="312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13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CA97-1CA0-4B69-017D-7D3805188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/>
              <a:t>Plotting Kinetics – Actual Plotting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6685AF-484B-D54B-DA46-32C09117C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359" y="1879758"/>
            <a:ext cx="9117867" cy="424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25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81194-1E47-B3A7-9011-C87B0E539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/>
              <a:t>Final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35BC4D-06FB-59D5-92F9-17C222ED2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14" y="2807173"/>
            <a:ext cx="3519313" cy="21207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8A8C7D-F990-47B0-C5F0-D277EFB84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344" y="2807172"/>
            <a:ext cx="3519313" cy="21207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385315-D087-DABB-50D0-B31B18E15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7474" y="2807171"/>
            <a:ext cx="3519313" cy="21207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4381F7-8DAC-9BC8-25F7-3A09DC7575A2}"/>
              </a:ext>
            </a:extLst>
          </p:cNvPr>
          <p:cNvSpPr txBox="1"/>
          <p:nvPr/>
        </p:nvSpPr>
        <p:spPr>
          <a:xfrm>
            <a:off x="569167" y="2351314"/>
            <a:ext cx="318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3% TiO</a:t>
            </a:r>
            <a:r>
              <a:rPr lang="en-US" baseline="-25000" dirty="0"/>
              <a:t>2</a:t>
            </a:r>
            <a:r>
              <a:rPr lang="en-US" dirty="0"/>
              <a:t>/Zr</a:t>
            </a:r>
            <a:r>
              <a:rPr lang="en-US" baseline="-25000" dirty="0"/>
              <a:t>2</a:t>
            </a:r>
            <a:r>
              <a:rPr lang="en-US" dirty="0"/>
              <a:t>O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8CFE2-6820-49C2-EF54-BC9A18DBE60D}"/>
              </a:ext>
            </a:extLst>
          </p:cNvPr>
          <p:cNvSpPr txBox="1"/>
          <p:nvPr/>
        </p:nvSpPr>
        <p:spPr>
          <a:xfrm>
            <a:off x="4505130" y="2319739"/>
            <a:ext cx="318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5% TiO</a:t>
            </a:r>
            <a:r>
              <a:rPr lang="en-US" baseline="-25000" dirty="0"/>
              <a:t>2</a:t>
            </a:r>
            <a:r>
              <a:rPr lang="en-US" dirty="0"/>
              <a:t>/Zr</a:t>
            </a:r>
            <a:r>
              <a:rPr lang="en-US" baseline="-25000" dirty="0"/>
              <a:t>2</a:t>
            </a:r>
            <a:r>
              <a:rPr lang="en-US" dirty="0"/>
              <a:t>O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2D7BD-116A-C4FF-C647-5E472F843E04}"/>
              </a:ext>
            </a:extLst>
          </p:cNvPr>
          <p:cNvSpPr txBox="1"/>
          <p:nvPr/>
        </p:nvSpPr>
        <p:spPr>
          <a:xfrm>
            <a:off x="8426260" y="2328761"/>
            <a:ext cx="318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7% TiO</a:t>
            </a:r>
            <a:r>
              <a:rPr lang="en-US" baseline="-25000" dirty="0"/>
              <a:t>2</a:t>
            </a:r>
            <a:r>
              <a:rPr lang="en-US" dirty="0"/>
              <a:t>/Zr</a:t>
            </a:r>
            <a:r>
              <a:rPr lang="en-US" baseline="-25000" dirty="0"/>
              <a:t>2</a:t>
            </a:r>
            <a:r>
              <a:rPr lang="en-US" dirty="0"/>
              <a:t>O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CE7BEA-4B9A-70DF-79C3-83279E034FB4}"/>
              </a:ext>
            </a:extLst>
          </p:cNvPr>
          <p:cNvSpPr txBox="1"/>
          <p:nvPr/>
        </p:nvSpPr>
        <p:spPr>
          <a:xfrm>
            <a:off x="321607" y="4950452"/>
            <a:ext cx="383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k</a:t>
            </a:r>
            <a:r>
              <a:rPr lang="en-US" sz="1800" baseline="-25000" dirty="0" err="1"/>
              <a:t>app</a:t>
            </a:r>
            <a:r>
              <a:rPr lang="en-US" baseline="-25000" dirty="0"/>
              <a:t> </a:t>
            </a:r>
            <a:r>
              <a:rPr lang="en-US" dirty="0"/>
              <a:t> = 0.00646 min</a:t>
            </a:r>
            <a:r>
              <a:rPr lang="en-US" baseline="30000" dirty="0"/>
              <a:t>-1</a:t>
            </a:r>
            <a:r>
              <a:rPr lang="en-US" dirty="0"/>
              <a:t> ,</a:t>
            </a:r>
            <a:r>
              <a:rPr lang="en-US" baseline="-25000" dirty="0"/>
              <a:t>  </a:t>
            </a:r>
            <a:r>
              <a:rPr lang="en-US" sz="1800" dirty="0"/>
              <a:t>R</a:t>
            </a:r>
            <a:r>
              <a:rPr lang="en-US" sz="1800" baseline="30000" dirty="0"/>
              <a:t>2</a:t>
            </a:r>
            <a:r>
              <a:rPr lang="en-US" sz="1800" dirty="0"/>
              <a:t> value = 0.930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97EB55-2C95-7B8C-0440-DD20AECA3B2F}"/>
              </a:ext>
            </a:extLst>
          </p:cNvPr>
          <p:cNvSpPr txBox="1"/>
          <p:nvPr/>
        </p:nvSpPr>
        <p:spPr>
          <a:xfrm>
            <a:off x="4158762" y="4950451"/>
            <a:ext cx="383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k</a:t>
            </a:r>
            <a:r>
              <a:rPr lang="en-US" sz="1800" baseline="-25000" dirty="0" err="1"/>
              <a:t>app</a:t>
            </a:r>
            <a:r>
              <a:rPr lang="en-US" baseline="-25000" dirty="0"/>
              <a:t> </a:t>
            </a:r>
            <a:r>
              <a:rPr lang="en-US" dirty="0"/>
              <a:t> = 0.00456 min</a:t>
            </a:r>
            <a:r>
              <a:rPr lang="en-US" baseline="30000" dirty="0"/>
              <a:t>-1</a:t>
            </a:r>
            <a:r>
              <a:rPr lang="en-US" dirty="0"/>
              <a:t> ,</a:t>
            </a:r>
            <a:r>
              <a:rPr lang="en-US" baseline="-25000" dirty="0"/>
              <a:t>  </a:t>
            </a:r>
            <a:r>
              <a:rPr lang="en-US" sz="1800" dirty="0"/>
              <a:t>R</a:t>
            </a:r>
            <a:r>
              <a:rPr lang="en-US" sz="1800" baseline="30000" dirty="0"/>
              <a:t>2</a:t>
            </a:r>
            <a:r>
              <a:rPr lang="en-US" sz="1800" dirty="0"/>
              <a:t> value = 0.883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A4604F-9CED-B484-6247-32B45BDAEECA}"/>
              </a:ext>
            </a:extLst>
          </p:cNvPr>
          <p:cNvSpPr txBox="1"/>
          <p:nvPr/>
        </p:nvSpPr>
        <p:spPr>
          <a:xfrm>
            <a:off x="8098551" y="4950451"/>
            <a:ext cx="383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k</a:t>
            </a:r>
            <a:r>
              <a:rPr lang="en-US" sz="1800" baseline="-25000" dirty="0" err="1"/>
              <a:t>app</a:t>
            </a:r>
            <a:r>
              <a:rPr lang="en-US" baseline="-25000" dirty="0"/>
              <a:t> </a:t>
            </a:r>
            <a:r>
              <a:rPr lang="en-US" dirty="0"/>
              <a:t> = 0.00623 min</a:t>
            </a:r>
            <a:r>
              <a:rPr lang="en-US" baseline="30000" dirty="0"/>
              <a:t>-1</a:t>
            </a:r>
            <a:r>
              <a:rPr lang="en-US" dirty="0"/>
              <a:t> ,</a:t>
            </a:r>
            <a:r>
              <a:rPr lang="en-US" baseline="-25000" dirty="0"/>
              <a:t>  </a:t>
            </a:r>
            <a:r>
              <a:rPr lang="en-US" sz="1800" dirty="0"/>
              <a:t>R</a:t>
            </a:r>
            <a:r>
              <a:rPr lang="en-US" sz="1800" baseline="30000" dirty="0"/>
              <a:t>2</a:t>
            </a:r>
            <a:r>
              <a:rPr lang="en-US" sz="1800" dirty="0"/>
              <a:t> value = 0.882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0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8076-22A3-E663-C181-D117C36CD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Research Aim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334448-73C5-97CC-9EB6-90F6C17E4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124" y="1337733"/>
            <a:ext cx="4574075" cy="44027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F84361-E0EF-CDE3-5A45-10311082465D}"/>
              </a:ext>
            </a:extLst>
          </p:cNvPr>
          <p:cNvSpPr txBox="1"/>
          <p:nvPr/>
        </p:nvSpPr>
        <p:spPr>
          <a:xfrm>
            <a:off x="685801" y="1659443"/>
            <a:ext cx="49921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goal of this research is to discover new heterogenous catalysts for dye degradation in Wastewater.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want to use heterogeneous catalyst so that separation of the catalyst from the water is simple.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main aim is using metal oxides as they are relatively cheap and commonly used in photocatalytic processes [1].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Specifically, we are using metal oxides that are semiconductors as this will mean that the reaction will only happen when light is shown onto the catalyst.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AB43EF-3862-74FD-81A2-A2CA663E8802}"/>
              </a:ext>
            </a:extLst>
          </p:cNvPr>
          <p:cNvSpPr txBox="1"/>
          <p:nvPr/>
        </p:nvSpPr>
        <p:spPr>
          <a:xfrm>
            <a:off x="6932123" y="5906278"/>
            <a:ext cx="470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Figure 1. </a:t>
            </a:r>
            <a:r>
              <a:rPr lang="en-US" sz="1400" dirty="0"/>
              <a:t>Basic schematic representation of redox reactions that occur on the metal oxide surface for dye degradation [1]</a:t>
            </a:r>
          </a:p>
        </p:txBody>
      </p:sp>
    </p:spTree>
    <p:extLst>
      <p:ext uri="{BB962C8B-B14F-4D97-AF65-F5344CB8AC3E}">
        <p14:creationId xmlns:p14="http://schemas.microsoft.com/office/powerpoint/2010/main" val="2516458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4709-CA22-1821-E224-F4B92684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/>
              <a:t>Future Research Directions and Code Patch Notes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39263E-1769-327D-BD5D-DD0B6C727E44}"/>
              </a:ext>
            </a:extLst>
          </p:cNvPr>
          <p:cNvSpPr txBox="1"/>
          <p:nvPr/>
        </p:nvSpPr>
        <p:spPr>
          <a:xfrm>
            <a:off x="858416" y="1968759"/>
            <a:ext cx="10478278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For Research: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Test other metal oxide catalysts to see how well they work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For Possibilities for Final Project Code V2: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Add Rate Order Determination Algorithm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Investigate other methods of “Goodness of Fit” to add to the code (Residuals Plot, Error Variance, etc.)</a:t>
            </a:r>
          </a:p>
        </p:txBody>
      </p:sp>
    </p:spTree>
    <p:extLst>
      <p:ext uri="{BB962C8B-B14F-4D97-AF65-F5344CB8AC3E}">
        <p14:creationId xmlns:p14="http://schemas.microsoft.com/office/powerpoint/2010/main" val="1105280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3722-5677-5FA1-3235-F6E24A2C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6ED695-DB69-E99D-19D1-768242AB5474}"/>
              </a:ext>
            </a:extLst>
          </p:cNvPr>
          <p:cNvSpPr txBox="1"/>
          <p:nvPr/>
        </p:nvSpPr>
        <p:spPr>
          <a:xfrm>
            <a:off x="774441" y="1912776"/>
            <a:ext cx="105342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Sifat, M., </a:t>
            </a:r>
            <a:r>
              <a:rPr lang="en-US" dirty="0" err="1"/>
              <a:t>Schevon</a:t>
            </a:r>
            <a:r>
              <a:rPr lang="en-US" dirty="0"/>
              <a:t>, A., Ramos, H., &amp; Shin, E. (2023). Photocatalytic Dye Decomposition of MO1 over TiO2 Metal Oxide-Based Catalysts. </a:t>
            </a:r>
            <a:r>
              <a:rPr lang="en-US" i="1" dirty="0"/>
              <a:t>Journal of Undergraduate Chemical Engineering Research</a:t>
            </a:r>
            <a:r>
              <a:rPr lang="en-US" dirty="0"/>
              <a:t>, 12, 50–60.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Konstantinou IK, </a:t>
            </a:r>
            <a:r>
              <a:rPr lang="en-US" dirty="0" err="1"/>
              <a:t>Albanis</a:t>
            </a:r>
            <a:r>
              <a:rPr lang="en-US" dirty="0"/>
              <a:t> TA. TiO2-assisted photocatalytic degradation of azo dyes in aqueous solution: Kinetic and mechanistic investigations. </a:t>
            </a:r>
            <a:r>
              <a:rPr lang="en-US" i="1" dirty="0"/>
              <a:t>Applied Catalysis B: Environmental</a:t>
            </a:r>
            <a:r>
              <a:rPr lang="en-US" dirty="0"/>
              <a:t>. 2004;49(1):1–14. https://doi.org/10.1016/j.apcatb.2003.11.010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Sifat, M., </a:t>
            </a:r>
            <a:r>
              <a:rPr lang="en-US" dirty="0" err="1"/>
              <a:t>Schevon</a:t>
            </a:r>
            <a:r>
              <a:rPr lang="en-US" dirty="0"/>
              <a:t>, A., Ramos, H., Shin, E., </a:t>
            </a:r>
            <a:r>
              <a:rPr lang="en-US" dirty="0" err="1"/>
              <a:t>Pophali</a:t>
            </a:r>
            <a:r>
              <a:rPr lang="en-US" dirty="0"/>
              <a:t>, A., Jung, H. J., </a:t>
            </a:r>
            <a:r>
              <a:rPr lang="en-US" dirty="0" err="1"/>
              <a:t>Skocir</a:t>
            </a:r>
            <a:r>
              <a:rPr lang="en-US" dirty="0"/>
              <a:t>, A., </a:t>
            </a:r>
            <a:r>
              <a:rPr lang="en-US" dirty="0" err="1"/>
              <a:t>Schiros</a:t>
            </a:r>
            <a:r>
              <a:rPr lang="en-US" dirty="0"/>
              <a:t>, T., Meng, Y., </a:t>
            </a:r>
            <a:r>
              <a:rPr lang="en-US" dirty="0" err="1"/>
              <a:t>Halada</a:t>
            </a:r>
            <a:r>
              <a:rPr lang="en-US" dirty="0"/>
              <a:t>, G., Kim, T (2022, November 13-18). </a:t>
            </a:r>
            <a:r>
              <a:rPr lang="en-US" i="1" dirty="0"/>
              <a:t>Photocatalytic Dye Decomposition of Mordant Orange 1 (MO1) over TiO2 Metal Oxide-Based Catalysts </a:t>
            </a:r>
            <a:r>
              <a:rPr lang="en-US" dirty="0"/>
              <a:t>[Poster Session]. American Institute of Chemical Engineers, Phoenix, AZ, United States. https://aiche.confex.com/aiche/2022/meetingapp.cgi/Paper/655615</a:t>
            </a:r>
            <a:endParaRPr lang="en-US" i="1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5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36AAF-9F63-4437-00BC-9D7731F39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20620"/>
          </a:xfrm>
        </p:spPr>
        <p:txBody>
          <a:bodyPr/>
          <a:lstStyle/>
          <a:p>
            <a:r>
              <a:rPr lang="en-US" cap="none" dirty="0"/>
              <a:t>Theory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590146-ED19-D2DC-F195-FF6ED32B9908}"/>
              </a:ext>
            </a:extLst>
          </p:cNvPr>
          <p:cNvSpPr txBox="1"/>
          <p:nvPr/>
        </p:nvSpPr>
        <p:spPr>
          <a:xfrm>
            <a:off x="681136" y="1763486"/>
            <a:ext cx="5943600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main equation that is used to describe the kinetics of the previous reaction is the Langmuir-Hinshelwood Equation (Seen in the image of the top right) [2].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Previous work with Crystal Violet Dye had shown that the reaction order was 1</a:t>
            </a:r>
            <a:r>
              <a:rPr lang="en-US" baseline="30000" dirty="0"/>
              <a:t>st</a:t>
            </a:r>
            <a:r>
              <a:rPr lang="en-US" dirty="0"/>
              <a:t> order so we will go off of that for the following examples.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is seen in the plot in the bottom right corner which had an R</a:t>
            </a:r>
            <a:r>
              <a:rPr lang="en-US" baseline="30000" dirty="0"/>
              <a:t>2</a:t>
            </a:r>
            <a:r>
              <a:rPr lang="en-US" dirty="0"/>
              <a:t> value of 0.983.</a:t>
            </a:r>
          </a:p>
        </p:txBody>
      </p:sp>
      <p:pic>
        <p:nvPicPr>
          <p:cNvPr id="5" name="Picture 4" descr="A graph of a number of numbers and a line&#10;&#10;Description automatically generated with medium confidence">
            <a:extLst>
              <a:ext uri="{FF2B5EF4-FFF2-40B4-BE49-F238E27FC236}">
                <a16:creationId xmlns:a16="http://schemas.microsoft.com/office/drawing/2014/main" id="{7CD1BEA1-8445-5FA8-75CA-945A72AF8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323" y="3976065"/>
            <a:ext cx="3979604" cy="2462148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9C52EF-1D24-5AE0-18AC-2B7C55267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323" y="1530221"/>
            <a:ext cx="3981461" cy="20549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966266-80C5-4840-5988-686792167872}"/>
              </a:ext>
            </a:extLst>
          </p:cNvPr>
          <p:cNvSpPr txBox="1"/>
          <p:nvPr/>
        </p:nvSpPr>
        <p:spPr>
          <a:xfrm>
            <a:off x="373224" y="5365102"/>
            <a:ext cx="6382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2. </a:t>
            </a:r>
            <a:r>
              <a:rPr lang="en-US" dirty="0"/>
              <a:t>(Top right) Langmuir-Hinshelwood 1</a:t>
            </a:r>
            <a:r>
              <a:rPr lang="en-US" baseline="30000" dirty="0"/>
              <a:t>st</a:t>
            </a:r>
            <a:r>
              <a:rPr lang="en-US" dirty="0"/>
              <a:t> Order Equation [2]</a:t>
            </a:r>
          </a:p>
          <a:p>
            <a:r>
              <a:rPr lang="en-US" b="1" dirty="0"/>
              <a:t>Figure 3. </a:t>
            </a:r>
            <a:r>
              <a:rPr lang="en-US" dirty="0"/>
              <a:t>(Bottom right) TiO</a:t>
            </a:r>
            <a:r>
              <a:rPr lang="en-US" baseline="-25000" dirty="0"/>
              <a:t>2</a:t>
            </a:r>
            <a:r>
              <a:rPr lang="en-US" dirty="0"/>
              <a:t> Order Determination Plot</a:t>
            </a:r>
          </a:p>
        </p:txBody>
      </p:sp>
    </p:spTree>
    <p:extLst>
      <p:ext uri="{BB962C8B-B14F-4D97-AF65-F5344CB8AC3E}">
        <p14:creationId xmlns:p14="http://schemas.microsoft.com/office/powerpoint/2010/main" val="2893611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A74C8-FC9C-8DCE-0A58-44067417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/>
              <a:t>Theory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3EAF8A-F697-8685-8CA9-22CDAC0F8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60" y="1780219"/>
            <a:ext cx="4259423" cy="34831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92B8BA-89EA-4157-08E4-86328BA469C0}"/>
              </a:ext>
            </a:extLst>
          </p:cNvPr>
          <p:cNvSpPr txBox="1"/>
          <p:nvPr/>
        </p:nvSpPr>
        <p:spPr>
          <a:xfrm>
            <a:off x="1409667" y="5263345"/>
            <a:ext cx="3234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4. </a:t>
            </a:r>
            <a:r>
              <a:rPr lang="en-US" dirty="0"/>
              <a:t>Calibration Curve for readings in the Tecan (UV vis) [1]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BF0A73-65FC-FF33-925B-7E65863DA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564" y="1780219"/>
            <a:ext cx="4259423" cy="34676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087EA3-D11E-EA8E-4FEF-793D50492FF2}"/>
              </a:ext>
            </a:extLst>
          </p:cNvPr>
          <p:cNvSpPr txBox="1"/>
          <p:nvPr/>
        </p:nvSpPr>
        <p:spPr>
          <a:xfrm>
            <a:off x="6547177" y="5288627"/>
            <a:ext cx="3900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5. </a:t>
            </a:r>
            <a:r>
              <a:rPr lang="en-US" dirty="0"/>
              <a:t>All wavelengths used to create Calibration Curve (Peak wavelength observed at 370 nm) [1]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0835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FF62B-BB55-2BE1-CEA3-0B311377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/>
              <a:t>Experimental – Catalyst Creation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CE84CE-E1D6-6AC2-D779-4393EA18B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13" y="2347708"/>
            <a:ext cx="11100174" cy="2162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BC1FC5-B7B9-7971-D3C6-A3B8178DD908}"/>
              </a:ext>
            </a:extLst>
          </p:cNvPr>
          <p:cNvSpPr txBox="1"/>
          <p:nvPr/>
        </p:nvSpPr>
        <p:spPr>
          <a:xfrm>
            <a:off x="3256384" y="4674637"/>
            <a:ext cx="532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Figure 6. </a:t>
            </a:r>
            <a:r>
              <a:rPr lang="en-US" dirty="0"/>
              <a:t>Catalyst Creation Walkthrough [3]</a:t>
            </a:r>
          </a:p>
        </p:txBody>
      </p:sp>
    </p:spTree>
    <p:extLst>
      <p:ext uri="{BB962C8B-B14F-4D97-AF65-F5344CB8AC3E}">
        <p14:creationId xmlns:p14="http://schemas.microsoft.com/office/powerpoint/2010/main" val="2557486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50B273-C577-6B85-DD07-09EABCE13CB3}"/>
              </a:ext>
            </a:extLst>
          </p:cNvPr>
          <p:cNvSpPr/>
          <p:nvPr/>
        </p:nvSpPr>
        <p:spPr>
          <a:xfrm>
            <a:off x="6316824" y="1922109"/>
            <a:ext cx="5574232" cy="32283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BFEDF-C59A-DE99-2DDE-8381529EE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27314"/>
          </a:xfrm>
        </p:spPr>
        <p:txBody>
          <a:bodyPr/>
          <a:lstStyle/>
          <a:p>
            <a:pPr algn="ctr"/>
            <a:r>
              <a:rPr lang="en-US" cap="none" dirty="0"/>
              <a:t>Experimental – Set-up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C16632-5A21-AD7A-588F-D546C4445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678" y="2276670"/>
            <a:ext cx="4842781" cy="2766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1FCB50-1B63-5AF9-DAD4-3349D0D67F8B}"/>
              </a:ext>
            </a:extLst>
          </p:cNvPr>
          <p:cNvSpPr txBox="1"/>
          <p:nvPr/>
        </p:nvSpPr>
        <p:spPr>
          <a:xfrm>
            <a:off x="223935" y="1922109"/>
            <a:ext cx="5574232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After the catalyst is made, it can be tested with the set-up displayed on the right.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reaction is first allowed to stir in the dark for 1 </a:t>
            </a:r>
            <a:r>
              <a:rPr lang="en-US" dirty="0" err="1"/>
              <a:t>hr</a:t>
            </a:r>
            <a:r>
              <a:rPr lang="en-US" dirty="0"/>
              <a:t> so that the dye can adsorb onto the surface.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UV lamp is then turned on so that the reaction can take place for 2 hrs.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Every 10 minutes, a sample is centrifuged and then placed into the UV vis for testing to determine the current concentration of the solution.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D27BD4-B37C-23B9-5356-38DA7113472F}"/>
              </a:ext>
            </a:extLst>
          </p:cNvPr>
          <p:cNvSpPr txBox="1"/>
          <p:nvPr/>
        </p:nvSpPr>
        <p:spPr>
          <a:xfrm>
            <a:off x="6671388" y="5281127"/>
            <a:ext cx="4739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Figure 7. </a:t>
            </a:r>
            <a:r>
              <a:rPr lang="en-US" dirty="0"/>
              <a:t>Experimental Set-Up for Dye Decomposition [3]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70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16F4-CB82-556C-9717-6E980DB10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Old Methodology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D60CC3-91DA-B385-7619-8F8C4DA4E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032" y="2314446"/>
            <a:ext cx="6266178" cy="23988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EC1BAD-717F-E735-1E7B-5112514EF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468797"/>
            <a:ext cx="4092295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92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304F-EA96-440F-025B-E59A7EBF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/>
              <a:t>Snapshot of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04841-E3F0-883A-0B00-61EDD7C0F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141" y="2065867"/>
            <a:ext cx="8797717" cy="378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3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9FC1-EA92-D87C-D122-42088954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Coding Goals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93A615-F0E0-B53A-0543-BC887C673D13}"/>
              </a:ext>
            </a:extLst>
          </p:cNvPr>
          <p:cNvSpPr txBox="1"/>
          <p:nvPr/>
        </p:nvSpPr>
        <p:spPr>
          <a:xfrm>
            <a:off x="685801" y="2065867"/>
            <a:ext cx="1036631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goals for the code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Extract Data from the Tecan Excel File that is produced.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Create a curve fit to 1</a:t>
            </a:r>
            <a:r>
              <a:rPr lang="en-US" sz="2400" baseline="30000" dirty="0"/>
              <a:t>st</a:t>
            </a:r>
            <a:r>
              <a:rPr lang="en-US" sz="2400" dirty="0"/>
              <a:t> order based off the data obtained.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Plot to see how curve fitted equation lines up to experimental data.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Determine applicable rate constant, </a:t>
            </a:r>
            <a:r>
              <a:rPr lang="en-US" sz="2400" dirty="0" err="1"/>
              <a:t>k</a:t>
            </a:r>
            <a:r>
              <a:rPr lang="en-US" sz="2400" baseline="-25000" dirty="0" err="1"/>
              <a:t>app</a:t>
            </a:r>
            <a:r>
              <a:rPr lang="en-US" sz="2400" dirty="0"/>
              <a:t>, from curve fitted equation long with the corresponding R</a:t>
            </a:r>
            <a:r>
              <a:rPr lang="en-US" sz="2400" baseline="30000" dirty="0"/>
              <a:t>2</a:t>
            </a:r>
            <a:r>
              <a:rPr lang="en-US" sz="2400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4261031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1693</TotalTime>
  <Words>956</Words>
  <Application>Microsoft Office PowerPoint</Application>
  <PresentationFormat>Widescreen</PresentationFormat>
  <Paragraphs>68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Celestial</vt:lpstr>
      <vt:lpstr>Determination of the Rate Constant for Metal Oxide Photocatalytic Dye Degradation</vt:lpstr>
      <vt:lpstr>Research Aim</vt:lpstr>
      <vt:lpstr>Theory</vt:lpstr>
      <vt:lpstr>Theory</vt:lpstr>
      <vt:lpstr>Experimental – Catalyst Creation</vt:lpstr>
      <vt:lpstr>Experimental – Set-up</vt:lpstr>
      <vt:lpstr>Old Methodology</vt:lpstr>
      <vt:lpstr>Snapshot of File</vt:lpstr>
      <vt:lpstr>Coding Goals</vt:lpstr>
      <vt:lpstr>Modules Used</vt:lpstr>
      <vt:lpstr>Loading  – Input File Name</vt:lpstr>
      <vt:lpstr>Loading  – Downloading Data from Sheets</vt:lpstr>
      <vt:lpstr>Selecting and Cleaning Data  – Selecting Data from Specific Wavelength</vt:lpstr>
      <vt:lpstr>Selecting and Cleaning Data – Averaging and Converting to Concentration</vt:lpstr>
      <vt:lpstr>Plotting Kinetics - Creating Our Variables &amp; Conversion to Logarithmic Scale</vt:lpstr>
      <vt:lpstr>Selecting and Cleaning Data – Eliminating Outliers </vt:lpstr>
      <vt:lpstr>Creating Curve Fitting Model</vt:lpstr>
      <vt:lpstr>Plotting Kinetics – Actual Plotting</vt:lpstr>
      <vt:lpstr>Final Results</vt:lpstr>
      <vt:lpstr>Future Research Directions and Code Patch Notes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Determination of the Rate Constant for Metal Oxide Photocatalytic Dye Degradation</dc:title>
  <dc:creator>Hugo R</dc:creator>
  <cp:lastModifiedBy>Hugo R</cp:lastModifiedBy>
  <cp:revision>33</cp:revision>
  <dcterms:created xsi:type="dcterms:W3CDTF">2024-04-22T02:34:56Z</dcterms:created>
  <dcterms:modified xsi:type="dcterms:W3CDTF">2024-04-23T18:43:23Z</dcterms:modified>
</cp:coreProperties>
</file>