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73" r:id="rId2"/>
    <p:sldId id="258" r:id="rId3"/>
    <p:sldId id="260" r:id="rId4"/>
    <p:sldId id="266" r:id="rId5"/>
    <p:sldId id="287" r:id="rId6"/>
    <p:sldId id="274" r:id="rId7"/>
    <p:sldId id="289" r:id="rId8"/>
    <p:sldId id="265" r:id="rId9"/>
    <p:sldId id="286" r:id="rId10"/>
    <p:sldId id="267" r:id="rId11"/>
    <p:sldId id="285" r:id="rId12"/>
    <p:sldId id="290" r:id="rId13"/>
    <p:sldId id="277"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248989-3C57-79A8-110B-6FE846388329}" name="Maya Oh" initials="MO" userId="S::gyeongmin.oh@stonybrook.edu::4e3be745-47e0-45d3-97a2-1a54a0fc907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3"/>
    <p:restoredTop sz="73800"/>
  </p:normalViewPr>
  <p:slideViewPr>
    <p:cSldViewPr snapToGrid="0">
      <p:cViewPr varScale="1">
        <p:scale>
          <a:sx n="92" d="100"/>
          <a:sy n="92" d="100"/>
        </p:scale>
        <p:origin x="104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4C17F-747F-1140-ABB3-DCE1EE6DA2B3}"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D1B3C-6E7E-D74F-BEEB-171DFA529ED9}" type="slidenum">
              <a:rPr lang="en-US" smtClean="0"/>
              <a:t>‹#›</a:t>
            </a:fld>
            <a:endParaRPr lang="en-US"/>
          </a:p>
        </p:txBody>
      </p:sp>
    </p:spTree>
    <p:extLst>
      <p:ext uri="{BB962C8B-B14F-4D97-AF65-F5344CB8AC3E}">
        <p14:creationId xmlns:p14="http://schemas.microsoft.com/office/powerpoint/2010/main" val="247766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will be presenting the python programming for nanoparticle characterization and cell test output analysis.</a:t>
            </a:r>
          </a:p>
          <a:p>
            <a:endParaRPr lang="en-US" dirty="0"/>
          </a:p>
        </p:txBody>
      </p:sp>
      <p:sp>
        <p:nvSpPr>
          <p:cNvPr id="4" name="Slide Number Placeholder 3"/>
          <p:cNvSpPr>
            <a:spLocks noGrp="1"/>
          </p:cNvSpPr>
          <p:nvPr>
            <p:ph type="sldNum" sz="quarter" idx="5"/>
          </p:nvPr>
        </p:nvSpPr>
        <p:spPr/>
        <p:txBody>
          <a:bodyPr/>
          <a:lstStyle/>
          <a:p>
            <a:fld id="{5ABD1B3C-6E7E-D74F-BEEB-171DFA529ED9}" type="slidenum">
              <a:rPr lang="en-US" smtClean="0"/>
              <a:t>1</a:t>
            </a:fld>
            <a:endParaRPr lang="en-US"/>
          </a:p>
        </p:txBody>
      </p:sp>
    </p:spTree>
    <p:extLst>
      <p:ext uri="{BB962C8B-B14F-4D97-AF65-F5344CB8AC3E}">
        <p14:creationId xmlns:p14="http://schemas.microsoft.com/office/powerpoint/2010/main" val="485258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The goal of the research was to evaluate the performance of cells using silver deposited membranes to find if the silver could possibly showcase as a catalyst for PEMFC.</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To achieve this goal, cell tests were conducted using uncoated membrane and coated membranes with two silver solution. </a:t>
            </a:r>
            <a:br>
              <a:rPr lang="en-US" dirty="0"/>
            </a:br>
            <a:r>
              <a:rPr lang="en-US" b="0" i="0" u="none" strike="noStrike" dirty="0">
                <a:solidFill>
                  <a:srgbClr val="0D0D0D"/>
                </a:solidFill>
                <a:effectLst/>
                <a:latin typeface="Söhne"/>
              </a:rPr>
              <a:t>I compared the voltage and power output results with those from uncoated plain membranes to see if the maximum power density increased and if the voltage drop was reduced due to the silver deposition.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 </a:t>
            </a:r>
            <a:r>
              <a:rPr lang="en-US" sz="1200" dirty="0" err="1"/>
              <a:t>mN</a:t>
            </a:r>
            <a:r>
              <a:rPr lang="en-US" sz="1200" dirty="0"/>
              <a:t>/m of surface pressure</a:t>
            </a:r>
          </a:p>
          <a:p>
            <a:pPr algn="l"/>
            <a:endParaRPr lang="en-US" dirty="0"/>
          </a:p>
        </p:txBody>
      </p:sp>
      <p:sp>
        <p:nvSpPr>
          <p:cNvPr id="4" name="Slide Number Placeholder 3"/>
          <p:cNvSpPr>
            <a:spLocks noGrp="1"/>
          </p:cNvSpPr>
          <p:nvPr>
            <p:ph type="sldNum" sz="quarter" idx="5"/>
          </p:nvPr>
        </p:nvSpPr>
        <p:spPr/>
        <p:txBody>
          <a:bodyPr/>
          <a:lstStyle/>
          <a:p>
            <a:fld id="{5ABD1B3C-6E7E-D74F-BEEB-171DFA529ED9}" type="slidenum">
              <a:rPr lang="en-US" smtClean="0"/>
              <a:t>10</a:t>
            </a:fld>
            <a:endParaRPr lang="en-US"/>
          </a:p>
        </p:txBody>
      </p:sp>
    </p:spTree>
    <p:extLst>
      <p:ext uri="{BB962C8B-B14F-4D97-AF65-F5344CB8AC3E}">
        <p14:creationId xmlns:p14="http://schemas.microsoft.com/office/powerpoint/2010/main" val="267487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I extracted voltage, current, and power data from my CSV file and organized them. Since I used membranes with an area of 16 cm², I normalized the current and power values by dividing them by 16 to obtain current and power density.</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Subsequently, I plotted the voltage drop per current density using the poly1d function to create a smooth curve for data fitting. The resulting curve clearly demonstrated that the voltage drop was reduced and sustained for longer durations with both C10 and C14 depositions at a surface pressure of 10, compared to the results obtained from uncoated membranes.</a:t>
            </a:r>
          </a:p>
          <a:p>
            <a:endParaRPr lang="en-US" dirty="0"/>
          </a:p>
          <a:p>
            <a:endParaRPr lang="en-US" dirty="0"/>
          </a:p>
          <a:p>
            <a:r>
              <a:rPr lang="en-US" dirty="0"/>
              <a:t>Poly1d: polynomial </a:t>
            </a:r>
            <a:r>
              <a:rPr lang="en-US" dirty="0" err="1"/>
              <a:t>curvefit</a:t>
            </a:r>
            <a:r>
              <a:rPr lang="en-US" dirty="0"/>
              <a:t> function</a:t>
            </a:r>
          </a:p>
          <a:p>
            <a:r>
              <a:rPr lang="en-US" b="0" i="0" u="none" strike="noStrike" dirty="0" err="1">
                <a:solidFill>
                  <a:srgbClr val="3B4045"/>
                </a:solidFill>
                <a:effectLst/>
                <a:latin typeface="-apple-system"/>
              </a:rPr>
              <a:t>Pokyfit</a:t>
            </a:r>
            <a:r>
              <a:rPr lang="en-US" b="0" i="0" u="none" strike="noStrike" dirty="0">
                <a:solidFill>
                  <a:srgbClr val="3B4045"/>
                </a:solidFill>
                <a:effectLst/>
                <a:latin typeface="-apple-system"/>
              </a:rPr>
              <a:t>: least squares polynomial fit (</a:t>
            </a:r>
            <a:r>
              <a:rPr lang="en-US" b="0" i="0" u="none" strike="noStrike" dirty="0">
                <a:solidFill>
                  <a:srgbClr val="E83E8C"/>
                </a:solidFill>
                <a:effectLst/>
                <a:latin typeface="SFMono-Regular"/>
              </a:rPr>
              <a:t>p(x) = p[0] * x**deg + ... + p[deg])</a:t>
            </a:r>
            <a:endParaRPr lang="en-US" dirty="0"/>
          </a:p>
        </p:txBody>
      </p:sp>
      <p:sp>
        <p:nvSpPr>
          <p:cNvPr id="4" name="Slide Number Placeholder 3"/>
          <p:cNvSpPr>
            <a:spLocks noGrp="1"/>
          </p:cNvSpPr>
          <p:nvPr>
            <p:ph type="sldNum" sz="quarter" idx="5"/>
          </p:nvPr>
        </p:nvSpPr>
        <p:spPr/>
        <p:txBody>
          <a:bodyPr/>
          <a:lstStyle/>
          <a:p>
            <a:fld id="{5ABD1B3C-6E7E-D74F-BEEB-171DFA529ED9}" type="slidenum">
              <a:rPr lang="en-US" smtClean="0"/>
              <a:t>11</a:t>
            </a:fld>
            <a:endParaRPr lang="en-US"/>
          </a:p>
        </p:txBody>
      </p:sp>
    </p:spTree>
    <p:extLst>
      <p:ext uri="{BB962C8B-B14F-4D97-AF65-F5344CB8AC3E}">
        <p14:creationId xmlns:p14="http://schemas.microsoft.com/office/powerpoint/2010/main" val="3432456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I also used the poly1d function to plot power density and observe the enhancement caused by silver deposition. </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The results clearly demonstrated enhancements with both C10 and C14, especially with C10 showed significantly higher power density. Additionally, the broader shape of the graph suggested a slower decline in power density, indicating better durability with silver deposition.</a:t>
            </a:r>
          </a:p>
          <a:p>
            <a:pPr algn="l"/>
            <a:endParaRPr lang="en-US" b="0" i="0" u="none" strike="noStrike"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5ABD1B3C-6E7E-D74F-BEEB-171DFA529ED9}" type="slidenum">
              <a:rPr lang="en-US" smtClean="0"/>
              <a:t>12</a:t>
            </a:fld>
            <a:endParaRPr lang="en-US"/>
          </a:p>
        </p:txBody>
      </p:sp>
    </p:spTree>
    <p:extLst>
      <p:ext uri="{BB962C8B-B14F-4D97-AF65-F5344CB8AC3E}">
        <p14:creationId xmlns:p14="http://schemas.microsoft.com/office/powerpoint/2010/main" val="3440092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In conclusion, I successfully confirmed the formation of silver nanoparticles from the synthesis using XRD.</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Also, I identified the surface pressure range where the silver nanoparticles form a monolayer for the deposition, which was between 1.5 to 62 </a:t>
            </a:r>
            <a:r>
              <a:rPr lang="en-US" b="0" i="0" u="none" strike="noStrike" dirty="0" err="1">
                <a:solidFill>
                  <a:srgbClr val="0D0D0D"/>
                </a:solidFill>
                <a:effectLst/>
                <a:latin typeface="Söhne"/>
              </a:rPr>
              <a:t>mN</a:t>
            </a:r>
            <a:r>
              <a:rPr lang="en-US" b="0" i="0" u="none" strike="noStrike" dirty="0">
                <a:solidFill>
                  <a:srgbClr val="0D0D0D"/>
                </a:solidFill>
                <a:effectLst/>
                <a:latin typeface="Söhne"/>
              </a:rPr>
              <a:t>/m.</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Finally, from obtained performance data, the deposition of silver particles at a surface pressure of 10 successfully enhanced the overall power output, </a:t>
            </a:r>
          </a:p>
          <a:p>
            <a:pPr algn="l"/>
            <a:r>
              <a:rPr lang="en-US" b="0" i="0" u="none" strike="noStrike" dirty="0">
                <a:solidFill>
                  <a:srgbClr val="0D0D0D"/>
                </a:solidFill>
                <a:effectLst/>
                <a:latin typeface="Söhne"/>
              </a:rPr>
              <a:t>especially the best results was observed with silver synthesized using C10.</a:t>
            </a:r>
          </a:p>
        </p:txBody>
      </p:sp>
      <p:sp>
        <p:nvSpPr>
          <p:cNvPr id="4" name="Slide Number Placeholder 3"/>
          <p:cNvSpPr>
            <a:spLocks noGrp="1"/>
          </p:cNvSpPr>
          <p:nvPr>
            <p:ph type="sldNum" sz="quarter" idx="5"/>
          </p:nvPr>
        </p:nvSpPr>
        <p:spPr/>
        <p:txBody>
          <a:bodyPr/>
          <a:lstStyle/>
          <a:p>
            <a:fld id="{5ABD1B3C-6E7E-D74F-BEEB-171DFA529ED9}" type="slidenum">
              <a:rPr lang="en-US" smtClean="0"/>
              <a:t>13</a:t>
            </a:fld>
            <a:endParaRPr lang="en-US"/>
          </a:p>
        </p:txBody>
      </p:sp>
    </p:spTree>
    <p:extLst>
      <p:ext uri="{BB962C8B-B14F-4D97-AF65-F5344CB8AC3E}">
        <p14:creationId xmlns:p14="http://schemas.microsoft.com/office/powerpoint/2010/main" val="310620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these are the references I used. Thank you.</a:t>
            </a:r>
          </a:p>
        </p:txBody>
      </p:sp>
      <p:sp>
        <p:nvSpPr>
          <p:cNvPr id="4" name="Slide Number Placeholder 3"/>
          <p:cNvSpPr>
            <a:spLocks noGrp="1"/>
          </p:cNvSpPr>
          <p:nvPr>
            <p:ph type="sldNum" sz="quarter" idx="5"/>
          </p:nvPr>
        </p:nvSpPr>
        <p:spPr/>
        <p:txBody>
          <a:bodyPr/>
          <a:lstStyle/>
          <a:p>
            <a:fld id="{5ABD1B3C-6E7E-D74F-BEEB-171DFA529ED9}" type="slidenum">
              <a:rPr lang="en-US" smtClean="0"/>
              <a:t>14</a:t>
            </a:fld>
            <a:endParaRPr lang="en-US"/>
          </a:p>
        </p:txBody>
      </p:sp>
    </p:spTree>
    <p:extLst>
      <p:ext uri="{BB962C8B-B14F-4D97-AF65-F5344CB8AC3E}">
        <p14:creationId xmlns:p14="http://schemas.microsoft.com/office/powerpoint/2010/main" val="257188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[Given the growing concerns for environmental protection, the green energy industry is experiencing rapid growth, with a focus on developing eco-friendly technologies. One area of interest is fuel cells, which offer eco-friendly electricity generation without harmful byproducts.]</a:t>
            </a:r>
          </a:p>
          <a:p>
            <a:endParaRPr lang="en-US" dirty="0"/>
          </a:p>
          <a:p>
            <a:r>
              <a:rPr lang="en-US" dirty="0"/>
              <a:t>Proton Exchange Membrane Fuel Cells (PEMFCs) are </a:t>
            </a:r>
            <a:r>
              <a:rPr lang="en-US" altLang="ko-KR" dirty="0"/>
              <a:t>one</a:t>
            </a:r>
            <a:r>
              <a:rPr lang="en-US" dirty="0"/>
              <a:t> type of fuel cell that generates electricity from hydrogen gas, producing water as a byproduct. This can be a great option for eco-friendly technologies, but there are significant challenges to commercializing PEMFCs due to certain limitations.</a:t>
            </a:r>
          </a:p>
          <a:p>
            <a:endParaRPr lang="en-US" dirty="0"/>
          </a:p>
          <a:p>
            <a:r>
              <a:rPr lang="en-US" dirty="0">
                <a:effectLst/>
              </a:rPr>
              <a:t>Currently, the most common catalyst used in PEMFCs for electrochemistry is platinum, but it's quite expensive, and that makes it challenging to commercialize platinum-based fuel cells on an industrial scale. </a:t>
            </a:r>
          </a:p>
          <a:p>
            <a:endParaRPr lang="en-US" dirty="0">
              <a:effectLst/>
            </a:endParaRPr>
          </a:p>
          <a:p>
            <a:r>
              <a:rPr lang="en-US" dirty="0">
                <a:effectLst/>
              </a:rPr>
              <a:t>Additionally, there are technical and financial challenges associated with producing pure hydrogen gas, and most hydrogen gas contains a certain amount of carbon monoxide (CO). Even small amounts of CO can contaminate the catalyst, leading to reduced cell potential and decreased energy conversion efficiency.</a:t>
            </a:r>
          </a:p>
          <a:p>
            <a:br>
              <a:rPr lang="en-US" dirty="0"/>
            </a:br>
            <a:endParaRPr lang="en-US" dirty="0"/>
          </a:p>
        </p:txBody>
      </p:sp>
      <p:sp>
        <p:nvSpPr>
          <p:cNvPr id="4" name="Slide Number Placeholder 3"/>
          <p:cNvSpPr>
            <a:spLocks noGrp="1"/>
          </p:cNvSpPr>
          <p:nvPr>
            <p:ph type="sldNum" sz="quarter" idx="5"/>
          </p:nvPr>
        </p:nvSpPr>
        <p:spPr/>
        <p:txBody>
          <a:bodyPr/>
          <a:lstStyle/>
          <a:p>
            <a:fld id="{5ABD1B3C-6E7E-D74F-BEEB-171DFA529ED9}" type="slidenum">
              <a:rPr lang="en-US" smtClean="0"/>
              <a:t>2</a:t>
            </a:fld>
            <a:endParaRPr lang="en-US"/>
          </a:p>
        </p:txBody>
      </p:sp>
    </p:spTree>
    <p:extLst>
      <p:ext uri="{BB962C8B-B14F-4D97-AF65-F5344CB8AC3E}">
        <p14:creationId xmlns:p14="http://schemas.microsoft.com/office/powerpoint/2010/main" val="359844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My research focused on exploring silver as a potential alternative to pure platinum to reduce costs in catalyst materials.</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[The goal was to assess the feasibility of using silver as a catalyst alongside platinum to enhance fuel cell performance while reducing overall catalyst expenses.]</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During the study, I synthesized silver nanoparticles (Ag NPs) in the lab and characterized them using techniques such as X-ray Diffraction (XRD) and isotherm analysis to identify the silver nanoparticles and monolayer formation. </a:t>
            </a:r>
          </a:p>
          <a:p>
            <a:pPr algn="l"/>
            <a:endParaRPr lang="en-US" b="0" i="0" u="none" strike="noStrike" dirty="0">
              <a:solidFill>
                <a:srgbClr val="0D0D0D"/>
              </a:solidFill>
              <a:effectLst/>
              <a:latin typeface="Söhne"/>
            </a:endParaRP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With that, I analyzed the power output achieved by silver deposition to the membrane and compared it to the performance of the uncoated membrane to see the enhancement.</a:t>
            </a:r>
          </a:p>
        </p:txBody>
      </p:sp>
      <p:sp>
        <p:nvSpPr>
          <p:cNvPr id="4" name="Slide Number Placeholder 3"/>
          <p:cNvSpPr>
            <a:spLocks noGrp="1"/>
          </p:cNvSpPr>
          <p:nvPr>
            <p:ph type="sldNum" sz="quarter" idx="5"/>
          </p:nvPr>
        </p:nvSpPr>
        <p:spPr/>
        <p:txBody>
          <a:bodyPr/>
          <a:lstStyle/>
          <a:p>
            <a:fld id="{5ABD1B3C-6E7E-D74F-BEEB-171DFA529ED9}" type="slidenum">
              <a:rPr lang="en-US" smtClean="0"/>
              <a:t>3</a:t>
            </a:fld>
            <a:endParaRPr lang="en-US"/>
          </a:p>
        </p:txBody>
      </p:sp>
    </p:spTree>
    <p:extLst>
      <p:ext uri="{BB962C8B-B14F-4D97-AF65-F5344CB8AC3E}">
        <p14:creationId xmlns:p14="http://schemas.microsoft.com/office/powerpoint/2010/main" val="303797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u="none" strike="noStrike" dirty="0">
                <a:solidFill>
                  <a:srgbClr val="0D0D0D"/>
                </a:solidFill>
                <a:effectLst/>
                <a:latin typeface="Söhne"/>
              </a:rPr>
              <a:t>To confirm the composition of the synthesized nanoparticles as silver, X-ray Diffraction (XRD) was employed due to the inability to visually confirm silver formation.</a:t>
            </a:r>
          </a:p>
          <a:p>
            <a:pPr algn="l"/>
            <a:endParaRPr lang="en-US" sz="4000" b="0" i="0" u="none" strike="noStrike" dirty="0">
              <a:solidFill>
                <a:srgbClr val="0D0D0D"/>
              </a:solidFill>
              <a:effectLst/>
              <a:latin typeface="Söhne"/>
            </a:endParaRPr>
          </a:p>
          <a:p>
            <a:pPr algn="l"/>
            <a:r>
              <a:rPr lang="en-US" sz="4000" b="0" i="0" u="none" strike="noStrike" dirty="0">
                <a:solidFill>
                  <a:srgbClr val="0D0D0D"/>
                </a:solidFill>
                <a:effectLst/>
                <a:latin typeface="Söhne"/>
              </a:rPr>
              <a:t>[In solid crystals, each material possesses a unique arrangement of crystal units, which is reflected in the corresponding peaks observed in XRD patterns. This allows for the classification of materials based on these patterns.]</a:t>
            </a:r>
          </a:p>
          <a:p>
            <a:pPr algn="l"/>
            <a:endParaRPr lang="en-US" sz="4000" b="0" i="0" u="none" strike="noStrike" dirty="0">
              <a:solidFill>
                <a:srgbClr val="0D0D0D"/>
              </a:solidFill>
              <a:effectLst/>
              <a:latin typeface="Söhne"/>
            </a:endParaRPr>
          </a:p>
          <a:p>
            <a:pPr algn="l"/>
            <a:r>
              <a:rPr lang="en-US" sz="4000" b="0" i="0" u="none" strike="noStrike" dirty="0">
                <a:solidFill>
                  <a:srgbClr val="0D0D0D"/>
                </a:solidFill>
                <a:effectLst/>
                <a:latin typeface="Söhne"/>
              </a:rPr>
              <a:t>To classify the synthesized particles, I utilized databases of standard XRD references such as JCPDS or ICDD. According to the JCPDS database, four major characteristic peaks for crystalline silver nanoparticles are at 38.2°, 44.5°, 64.4°, and 77.5° in the XRD pattern. By comparing these XRD peaks with the peaks obtained from my synthesized solution, I was able to confirm the presence of silver nanoparticles.</a:t>
            </a:r>
          </a:p>
        </p:txBody>
      </p:sp>
      <p:sp>
        <p:nvSpPr>
          <p:cNvPr id="4" name="Slide Number Placeholder 3"/>
          <p:cNvSpPr>
            <a:spLocks noGrp="1"/>
          </p:cNvSpPr>
          <p:nvPr>
            <p:ph type="sldNum" sz="quarter" idx="5"/>
          </p:nvPr>
        </p:nvSpPr>
        <p:spPr/>
        <p:txBody>
          <a:bodyPr/>
          <a:lstStyle/>
          <a:p>
            <a:fld id="{5ABD1B3C-6E7E-D74F-BEEB-171DFA529ED9}" type="slidenum">
              <a:rPr lang="en-US" smtClean="0"/>
              <a:t>4</a:t>
            </a:fld>
            <a:endParaRPr lang="en-US"/>
          </a:p>
        </p:txBody>
      </p:sp>
    </p:spTree>
    <p:extLst>
      <p:ext uri="{BB962C8B-B14F-4D97-AF65-F5344CB8AC3E}">
        <p14:creationId xmlns:p14="http://schemas.microsoft.com/office/powerpoint/2010/main" val="126274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D0D0D"/>
                </a:solidFill>
                <a:effectLst/>
                <a:latin typeface="Söhne"/>
              </a:rPr>
              <a:t>I synthesized two sample of silver NPs with different stabilizers, C10 and C14. And I did XRD with those two solutions.</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[C10 for 1-dodecanethiol and C14 for 1-tetradecanethol.]</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The raw data was stored in a CSV file, which I imported and processed using the pandas. After separating the X (2-theta) and Y (intensity) values into </a:t>
            </a:r>
            <a:r>
              <a:rPr lang="en-US" b="0" i="0" u="none" strike="noStrike" dirty="0" err="1">
                <a:solidFill>
                  <a:srgbClr val="0D0D0D"/>
                </a:solidFill>
                <a:effectLst/>
                <a:latin typeface="Söhne"/>
              </a:rPr>
              <a:t>numpy</a:t>
            </a:r>
            <a:r>
              <a:rPr lang="en-US" b="0" i="0" u="none" strike="noStrike" dirty="0">
                <a:solidFill>
                  <a:srgbClr val="0D0D0D"/>
                </a:solidFill>
                <a:effectLst/>
                <a:latin typeface="Söhne"/>
              </a:rPr>
              <a:t> arrays, I plotted the XRD patterns for both samples. </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To identify the most intense peaks corresponding to silver, I manually defined specific ranges of 2-theta values using for loops where silver peaks were expected. Within each range, I located the maximum intensity (Y value) and determined the corresponding 2-theta value for each peak. </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Here, I got the results for the four major peaks of 2-theta for the C10 sample. The observed peaks aligned well with known silver diffraction data from reference sources, confirming the successful formation of silver nanoparticles..</a:t>
            </a:r>
          </a:p>
        </p:txBody>
      </p:sp>
      <p:sp>
        <p:nvSpPr>
          <p:cNvPr id="4" name="Slide Number Placeholder 3"/>
          <p:cNvSpPr>
            <a:spLocks noGrp="1"/>
          </p:cNvSpPr>
          <p:nvPr>
            <p:ph type="sldNum" sz="quarter" idx="5"/>
          </p:nvPr>
        </p:nvSpPr>
        <p:spPr/>
        <p:txBody>
          <a:bodyPr/>
          <a:lstStyle/>
          <a:p>
            <a:fld id="{5ABD1B3C-6E7E-D74F-BEEB-171DFA529ED9}" type="slidenum">
              <a:rPr lang="en-US" smtClean="0"/>
              <a:t>5</a:t>
            </a:fld>
            <a:endParaRPr lang="en-US"/>
          </a:p>
        </p:txBody>
      </p:sp>
    </p:spTree>
    <p:extLst>
      <p:ext uri="{BB962C8B-B14F-4D97-AF65-F5344CB8AC3E}">
        <p14:creationId xmlns:p14="http://schemas.microsoft.com/office/powerpoint/2010/main" val="352661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Additionally, I calculated the crystal size of the nanoparticles from the XRD data, as the size of the catalyst particles significantly impacts cell performance.</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The mean size of crystals can be calculated from the most intense peaks in XRD using Scherrer's equation, [which is: ~~~~]</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where K is the shape factor, which is 0.9 for silver,</a:t>
            </a:r>
          </a:p>
          <a:p>
            <a:pPr algn="l"/>
            <a:r>
              <a:rPr lang="en-US" b="0" i="0" u="none" strike="noStrike" dirty="0" err="1">
                <a:solidFill>
                  <a:srgbClr val="0D0D0D"/>
                </a:solidFill>
                <a:effectLst/>
                <a:latin typeface="Söhne"/>
              </a:rPr>
              <a:t>lamda</a:t>
            </a:r>
            <a:r>
              <a:rPr lang="en-US" b="0" i="0" u="none" strike="noStrike" dirty="0">
                <a:solidFill>
                  <a:srgbClr val="0D0D0D"/>
                </a:solidFill>
                <a:effectLst/>
                <a:latin typeface="Söhne"/>
              </a:rPr>
              <a:t> is the X-ray wavelength used in the XRD analysis,</a:t>
            </a:r>
          </a:p>
          <a:p>
            <a:pPr algn="l"/>
            <a:r>
              <a:rPr lang="en-US" b="0" i="0" u="none" strike="noStrike" dirty="0">
                <a:solidFill>
                  <a:srgbClr val="0D0D0D"/>
                </a:solidFill>
                <a:effectLst/>
                <a:latin typeface="Söhne"/>
              </a:rPr>
              <a:t>FWHM is the Full Width at Half Maximum,</a:t>
            </a:r>
          </a:p>
          <a:p>
            <a:pPr algn="l"/>
            <a:r>
              <a:rPr lang="en-US" b="0" i="0" u="none" strike="noStrike" dirty="0">
                <a:solidFill>
                  <a:srgbClr val="0D0D0D"/>
                </a:solidFill>
                <a:effectLst/>
                <a:latin typeface="Söhne"/>
              </a:rPr>
              <a:t>and theta is half of the x axis.</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So the maximum intensity and the peak width at half of that maximum intensity was required for the size calculation.</a:t>
            </a:r>
          </a:p>
        </p:txBody>
      </p:sp>
      <p:sp>
        <p:nvSpPr>
          <p:cNvPr id="4" name="Slide Number Placeholder 3"/>
          <p:cNvSpPr>
            <a:spLocks noGrp="1"/>
          </p:cNvSpPr>
          <p:nvPr>
            <p:ph type="sldNum" sz="quarter" idx="5"/>
          </p:nvPr>
        </p:nvSpPr>
        <p:spPr/>
        <p:txBody>
          <a:bodyPr/>
          <a:lstStyle/>
          <a:p>
            <a:fld id="{5ABD1B3C-6E7E-D74F-BEEB-171DFA529ED9}" type="slidenum">
              <a:rPr lang="en-US" smtClean="0"/>
              <a:t>6</a:t>
            </a:fld>
            <a:endParaRPr lang="en-US"/>
          </a:p>
        </p:txBody>
      </p:sp>
    </p:spTree>
    <p:extLst>
      <p:ext uri="{BB962C8B-B14F-4D97-AF65-F5344CB8AC3E}">
        <p14:creationId xmlns:p14="http://schemas.microsoft.com/office/powerpoint/2010/main" val="264585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So, from the peak with the highest intensity identified in the previous analysis, I divided the peak intensity by two. </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[Since the exact point of half-maximum intensity may not be present in the dataset I obtained, I manually calculated using linear interpolation to locate this point.]</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I figured out each of the exact x-coordinate by using linear interpolation between the surrounding y-values near half of the maximum y-value.</a:t>
            </a:r>
          </a:p>
          <a:p>
            <a:pPr algn="l"/>
            <a:r>
              <a:rPr lang="en-US" b="0" i="0" u="none" strike="noStrike" dirty="0">
                <a:solidFill>
                  <a:srgbClr val="0D0D0D"/>
                </a:solidFill>
                <a:effectLst/>
                <a:latin typeface="Söhne"/>
              </a:rPr>
              <a:t>By subtracting these two x-values, I determined the FWHM, which was then used to calculate the crystal size.</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[So I got crystal size of 1.5 for C10.]</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[One thing to note is that the crystal size does not necessarily represent the particle size. Unless the particle is a single crystal, it typically contains multiple crystals, so the particle size is actually larger than the crystal size, including the silver particles I synthesized.]</a:t>
            </a:r>
          </a:p>
        </p:txBody>
      </p:sp>
      <p:sp>
        <p:nvSpPr>
          <p:cNvPr id="4" name="Slide Number Placeholder 3"/>
          <p:cNvSpPr>
            <a:spLocks noGrp="1"/>
          </p:cNvSpPr>
          <p:nvPr>
            <p:ph type="sldNum" sz="quarter" idx="5"/>
          </p:nvPr>
        </p:nvSpPr>
        <p:spPr/>
        <p:txBody>
          <a:bodyPr/>
          <a:lstStyle/>
          <a:p>
            <a:fld id="{5ABD1B3C-6E7E-D74F-BEEB-171DFA529ED9}" type="slidenum">
              <a:rPr lang="en-US" smtClean="0"/>
              <a:t>7</a:t>
            </a:fld>
            <a:endParaRPr lang="en-US"/>
          </a:p>
        </p:txBody>
      </p:sp>
    </p:spTree>
    <p:extLst>
      <p:ext uri="{BB962C8B-B14F-4D97-AF65-F5344CB8AC3E}">
        <p14:creationId xmlns:p14="http://schemas.microsoft.com/office/powerpoint/2010/main" val="71407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[Ensuring the monolayer deposition is crucial as it maximizes cell efficiency and durability.]</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The deposition process involved using an LB-trough instrument, which compresses the spread metals on the water surface at a specific surface pressure for deposition.</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Before conducting the deposition, it was necessary to determine the surface pressure range for monolayer formation, which was obtained from an isotherm graph.</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Typically, the initial curve of an isotherm represents the transition from gas to liquid. but, in my case with a solid metal solution, the first curve began when dispersed particles form the initial layer, and the second curve began when those monolayer particles forced to aggregate to form second layers.</a:t>
            </a:r>
          </a:p>
          <a:p>
            <a:br>
              <a:rPr lang="en-US" dirty="0"/>
            </a:br>
            <a:endParaRPr lang="en-US" b="0" i="0" u="none" strike="noStrike"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5ABD1B3C-6E7E-D74F-BEEB-171DFA529ED9}" type="slidenum">
              <a:rPr lang="en-US" smtClean="0"/>
              <a:t>8</a:t>
            </a:fld>
            <a:endParaRPr lang="en-US"/>
          </a:p>
        </p:txBody>
      </p:sp>
    </p:spTree>
    <p:extLst>
      <p:ext uri="{BB962C8B-B14F-4D97-AF65-F5344CB8AC3E}">
        <p14:creationId xmlns:p14="http://schemas.microsoft.com/office/powerpoint/2010/main" val="270066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D0D0D"/>
                </a:solidFill>
                <a:effectLst/>
                <a:latin typeface="Söhne"/>
              </a:rPr>
              <a:t>Using isotherm data obtained from two silver solutions with different thiols, I extracted and separated the Surface pressure and area data and plotted them to identify the first and second curves.</a:t>
            </a:r>
          </a:p>
          <a:p>
            <a:pPr algn="l"/>
            <a:endParaRPr lang="en-US" b="0" i="0" u="none" strike="noStrike" dirty="0">
              <a:solidFill>
                <a:srgbClr val="0D0D0D"/>
              </a:solidFill>
              <a:effectLst/>
              <a:latin typeface="Söhne"/>
            </a:endParaRPr>
          </a:p>
          <a:p>
            <a:pPr algn="l"/>
            <a:r>
              <a:rPr lang="en-US" b="0" i="0" u="none" strike="noStrike" dirty="0">
                <a:solidFill>
                  <a:srgbClr val="0D0D0D"/>
                </a:solidFill>
                <a:effectLst/>
                <a:latin typeface="Söhne"/>
              </a:rPr>
              <a:t>The analysis revealed that both silver solutions with different stabilizers formed a monolayer within the surface pressure range of 1.5-62.</a:t>
            </a:r>
          </a:p>
        </p:txBody>
      </p:sp>
      <p:sp>
        <p:nvSpPr>
          <p:cNvPr id="4" name="Slide Number Placeholder 3"/>
          <p:cNvSpPr>
            <a:spLocks noGrp="1"/>
          </p:cNvSpPr>
          <p:nvPr>
            <p:ph type="sldNum" sz="quarter" idx="5"/>
          </p:nvPr>
        </p:nvSpPr>
        <p:spPr/>
        <p:txBody>
          <a:bodyPr/>
          <a:lstStyle/>
          <a:p>
            <a:fld id="{5ABD1B3C-6E7E-D74F-BEEB-171DFA529ED9}" type="slidenum">
              <a:rPr lang="en-US" smtClean="0"/>
              <a:t>9</a:t>
            </a:fld>
            <a:endParaRPr lang="en-US"/>
          </a:p>
        </p:txBody>
      </p:sp>
    </p:spTree>
    <p:extLst>
      <p:ext uri="{BB962C8B-B14F-4D97-AF65-F5344CB8AC3E}">
        <p14:creationId xmlns:p14="http://schemas.microsoft.com/office/powerpoint/2010/main" val="416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5/1/24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20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5/1/24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64925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5/1/24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89938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5/1/24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76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5/1/24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4842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5/1/24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5/1/24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48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5/1/24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00207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5/1/24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84252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5/1/24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53820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5/1/24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5869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5/1/24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961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087C-C0C1-3ED1-F2B4-D84D88320510}"/>
              </a:ext>
            </a:extLst>
          </p:cNvPr>
          <p:cNvSpPr>
            <a:spLocks noGrp="1"/>
          </p:cNvSpPr>
          <p:nvPr>
            <p:ph type="ctrTitle"/>
          </p:nvPr>
        </p:nvSpPr>
        <p:spPr/>
        <p:txBody>
          <a:bodyPr/>
          <a:lstStyle/>
          <a:p>
            <a:r>
              <a:rPr lang="en-US" sz="4800" dirty="0"/>
              <a:t>Python Programming     For Nanoparticle Characterization and    Cell Test Output Analysis</a:t>
            </a:r>
            <a:endParaRPr lang="en-US" dirty="0"/>
          </a:p>
        </p:txBody>
      </p:sp>
      <p:sp>
        <p:nvSpPr>
          <p:cNvPr id="3" name="Subtitle 2">
            <a:extLst>
              <a:ext uri="{FF2B5EF4-FFF2-40B4-BE49-F238E27FC236}">
                <a16:creationId xmlns:a16="http://schemas.microsoft.com/office/drawing/2014/main" id="{4A908969-128A-B627-086C-AF66C5278B5D}"/>
              </a:ext>
            </a:extLst>
          </p:cNvPr>
          <p:cNvSpPr>
            <a:spLocks noGrp="1"/>
          </p:cNvSpPr>
          <p:nvPr>
            <p:ph type="subTitle" idx="1"/>
          </p:nvPr>
        </p:nvSpPr>
        <p:spPr/>
        <p:txBody>
          <a:bodyPr/>
          <a:lstStyle/>
          <a:p>
            <a:r>
              <a:rPr lang="en-US" dirty="0"/>
              <a:t>Maya Oh					CME 502 Final Project</a:t>
            </a:r>
          </a:p>
          <a:p>
            <a:r>
              <a:rPr lang="en-US" dirty="0"/>
              <a:t>						Spring 2024</a:t>
            </a:r>
          </a:p>
        </p:txBody>
      </p:sp>
      <p:sp>
        <p:nvSpPr>
          <p:cNvPr id="4" name="Date Placeholder 3">
            <a:extLst>
              <a:ext uri="{FF2B5EF4-FFF2-40B4-BE49-F238E27FC236}">
                <a16:creationId xmlns:a16="http://schemas.microsoft.com/office/drawing/2014/main" id="{8385CFB6-E7B7-D10F-0D66-B4582CF8FE68}"/>
              </a:ext>
            </a:extLst>
          </p:cNvPr>
          <p:cNvSpPr>
            <a:spLocks noGrp="1"/>
          </p:cNvSpPr>
          <p:nvPr>
            <p:ph type="dt" sz="half" idx="10"/>
          </p:nvPr>
        </p:nvSpPr>
        <p:spPr/>
        <p:txBody>
          <a:bodyPr/>
          <a:lstStyle/>
          <a:p>
            <a:fld id="{098A0168-EB40-45AF-89A1-87DE0A55FFC6}" type="datetime1">
              <a:rPr lang="en-US" smtClean="0"/>
              <a:t>5/1/24</a:t>
            </a:fld>
            <a:endParaRPr lang="en-US"/>
          </a:p>
        </p:txBody>
      </p:sp>
      <p:sp>
        <p:nvSpPr>
          <p:cNvPr id="5" name="Footer Placeholder 4">
            <a:extLst>
              <a:ext uri="{FF2B5EF4-FFF2-40B4-BE49-F238E27FC236}">
                <a16:creationId xmlns:a16="http://schemas.microsoft.com/office/drawing/2014/main" id="{FFF6D47A-B36C-EE36-608C-AEDB05DF7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9FFD-40BA-A53F-4F29-ABAE8E1B3490}"/>
              </a:ext>
            </a:extLst>
          </p:cNvPr>
          <p:cNvSpPr>
            <a:spLocks noGrp="1"/>
          </p:cNvSpPr>
          <p:nvPr>
            <p:ph type="sldNum" sz="quarter" idx="12"/>
          </p:nvPr>
        </p:nvSpPr>
        <p:spPr/>
        <p:txBody>
          <a:bodyPr/>
          <a:lstStyle/>
          <a:p>
            <a:fld id="{81D2C36F-4504-47C0-B82F-A167342A2754}" type="slidenum">
              <a:rPr lang="en-US" smtClean="0"/>
              <a:t>1</a:t>
            </a:fld>
            <a:endParaRPr lang="en-US"/>
          </a:p>
        </p:txBody>
      </p:sp>
    </p:spTree>
    <p:extLst>
      <p:ext uri="{BB962C8B-B14F-4D97-AF65-F5344CB8AC3E}">
        <p14:creationId xmlns:p14="http://schemas.microsoft.com/office/powerpoint/2010/main" val="126670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E8EB-D946-3C4B-5C0A-331A3D2EFD61}"/>
              </a:ext>
            </a:extLst>
          </p:cNvPr>
          <p:cNvSpPr>
            <a:spLocks noGrp="1"/>
          </p:cNvSpPr>
          <p:nvPr>
            <p:ph type="title"/>
          </p:nvPr>
        </p:nvSpPr>
        <p:spPr/>
        <p:txBody>
          <a:bodyPr>
            <a:normAutofit fontScale="90000"/>
          </a:bodyPr>
          <a:lstStyle/>
          <a:p>
            <a:r>
              <a:rPr lang="en-US" dirty="0"/>
              <a:t>Polarization Curve and Power Output</a:t>
            </a:r>
          </a:p>
        </p:txBody>
      </p:sp>
      <p:sp>
        <p:nvSpPr>
          <p:cNvPr id="3" name="Content Placeholder 2">
            <a:extLst>
              <a:ext uri="{FF2B5EF4-FFF2-40B4-BE49-F238E27FC236}">
                <a16:creationId xmlns:a16="http://schemas.microsoft.com/office/drawing/2014/main" id="{56605623-E022-F0ED-0D11-A0509BD29E4C}"/>
              </a:ext>
            </a:extLst>
          </p:cNvPr>
          <p:cNvSpPr>
            <a:spLocks noGrp="1"/>
          </p:cNvSpPr>
          <p:nvPr>
            <p:ph sz="half" idx="1"/>
          </p:nvPr>
        </p:nvSpPr>
        <p:spPr>
          <a:xfrm>
            <a:off x="418392" y="2057407"/>
            <a:ext cx="5077032" cy="3725136"/>
          </a:xfrm>
        </p:spPr>
        <p:txBody>
          <a:bodyPr>
            <a:normAutofit/>
          </a:bodyPr>
          <a:lstStyle/>
          <a:p>
            <a:r>
              <a:rPr lang="en-US" sz="2400" dirty="0"/>
              <a:t>Output test of membrane with catalyst deposited</a:t>
            </a:r>
          </a:p>
          <a:p>
            <a:r>
              <a:rPr lang="en-US" sz="2400" dirty="0"/>
              <a:t>Analysis of improvement of voltage and power output by applying Ag NPs deposition</a:t>
            </a:r>
          </a:p>
          <a:p>
            <a:pPr lvl="1"/>
            <a:r>
              <a:rPr lang="en-US" sz="2000" dirty="0"/>
              <a:t>Higher maximum power density</a:t>
            </a:r>
          </a:p>
          <a:p>
            <a:pPr lvl="1"/>
            <a:r>
              <a:rPr lang="en-US" sz="2000" dirty="0"/>
              <a:t>Slower voltage drop</a:t>
            </a:r>
          </a:p>
        </p:txBody>
      </p:sp>
      <p:sp>
        <p:nvSpPr>
          <p:cNvPr id="5" name="Date Placeholder 4">
            <a:extLst>
              <a:ext uri="{FF2B5EF4-FFF2-40B4-BE49-F238E27FC236}">
                <a16:creationId xmlns:a16="http://schemas.microsoft.com/office/drawing/2014/main" id="{01A91CA0-1B8A-9278-2567-DE2D399F1960}"/>
              </a:ext>
            </a:extLst>
          </p:cNvPr>
          <p:cNvSpPr>
            <a:spLocks noGrp="1"/>
          </p:cNvSpPr>
          <p:nvPr>
            <p:ph type="dt" sz="half" idx="10"/>
          </p:nvPr>
        </p:nvSpPr>
        <p:spPr/>
        <p:txBody>
          <a:bodyPr/>
          <a:lstStyle/>
          <a:p>
            <a:fld id="{FC6E85F7-A724-48A4-9D33-CEBC5174E865}" type="datetime1">
              <a:rPr lang="en-US" smtClean="0"/>
              <a:t>5/1/24</a:t>
            </a:fld>
            <a:endParaRPr lang="en-US"/>
          </a:p>
        </p:txBody>
      </p:sp>
      <p:sp>
        <p:nvSpPr>
          <p:cNvPr id="6" name="Footer Placeholder 5">
            <a:extLst>
              <a:ext uri="{FF2B5EF4-FFF2-40B4-BE49-F238E27FC236}">
                <a16:creationId xmlns:a16="http://schemas.microsoft.com/office/drawing/2014/main" id="{D56C6336-3DB3-1722-91D9-F075131A09AA}"/>
              </a:ext>
            </a:extLst>
          </p:cNvPr>
          <p:cNvSpPr>
            <a:spLocks noGrp="1"/>
          </p:cNvSpPr>
          <p:nvPr>
            <p:ph type="ftr" sz="quarter" idx="11"/>
          </p:nvPr>
        </p:nvSpPr>
        <p:spPr/>
        <p:txBody>
          <a:bodyPr/>
          <a:lstStyle/>
          <a:p>
            <a:r>
              <a:rPr lang="en-US" b="0" dirty="0">
                <a:effectLst/>
                <a:latin typeface="var(--nova-font-family-display)"/>
              </a:rPr>
              <a:t>Fuel cells for electrochemical energy conversion</a:t>
            </a:r>
          </a:p>
        </p:txBody>
      </p:sp>
      <p:sp>
        <p:nvSpPr>
          <p:cNvPr id="7" name="Slide Number Placeholder 6">
            <a:extLst>
              <a:ext uri="{FF2B5EF4-FFF2-40B4-BE49-F238E27FC236}">
                <a16:creationId xmlns:a16="http://schemas.microsoft.com/office/drawing/2014/main" id="{ED470710-ED8A-4B05-DBC7-F0B51FE93C1D}"/>
              </a:ext>
            </a:extLst>
          </p:cNvPr>
          <p:cNvSpPr>
            <a:spLocks noGrp="1"/>
          </p:cNvSpPr>
          <p:nvPr>
            <p:ph type="sldNum" sz="quarter" idx="12"/>
          </p:nvPr>
        </p:nvSpPr>
        <p:spPr/>
        <p:txBody>
          <a:bodyPr/>
          <a:lstStyle/>
          <a:p>
            <a:fld id="{81D2C36F-4504-47C0-B82F-A167342A2754}" type="slidenum">
              <a:rPr lang="en-US" smtClean="0"/>
              <a:t>10</a:t>
            </a:fld>
            <a:endParaRPr lang="en-US"/>
          </a:p>
        </p:txBody>
      </p:sp>
      <p:pic>
        <p:nvPicPr>
          <p:cNvPr id="3074" name="Picture 2" descr="Combined fuel cell i-V and power density curves. The power density... |  Download Scientific Diagram">
            <a:extLst>
              <a:ext uri="{FF2B5EF4-FFF2-40B4-BE49-F238E27FC236}">
                <a16:creationId xmlns:a16="http://schemas.microsoft.com/office/drawing/2014/main" id="{4BD81A4E-059C-DBFA-B08D-57BECC8E1E5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13252" y="2057407"/>
            <a:ext cx="5090621" cy="372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7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58A106-3694-4BA4-EF4D-276E2905043E}"/>
              </a:ext>
            </a:extLst>
          </p:cNvPr>
          <p:cNvSpPr>
            <a:spLocks noGrp="1"/>
          </p:cNvSpPr>
          <p:nvPr>
            <p:ph type="dt" sz="half" idx="10"/>
          </p:nvPr>
        </p:nvSpPr>
        <p:spPr/>
        <p:txBody>
          <a:bodyPr/>
          <a:lstStyle/>
          <a:p>
            <a:fld id="{9ED1540C-9440-4E7A-B71A-BEFEE06869E3}" type="datetime1">
              <a:rPr lang="en-US" smtClean="0"/>
              <a:t>5/1/24</a:t>
            </a:fld>
            <a:endParaRPr lang="en-US"/>
          </a:p>
        </p:txBody>
      </p:sp>
      <p:sp>
        <p:nvSpPr>
          <p:cNvPr id="4" name="Footer Placeholder 3">
            <a:extLst>
              <a:ext uri="{FF2B5EF4-FFF2-40B4-BE49-F238E27FC236}">
                <a16:creationId xmlns:a16="http://schemas.microsoft.com/office/drawing/2014/main" id="{933F0B0A-EB6E-2D90-A456-DFDEA5F18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1F5BB-85A0-C0C2-FDD0-6339E0ABCEE1}"/>
              </a:ext>
            </a:extLst>
          </p:cNvPr>
          <p:cNvSpPr>
            <a:spLocks noGrp="1"/>
          </p:cNvSpPr>
          <p:nvPr>
            <p:ph type="sldNum" sz="quarter" idx="12"/>
          </p:nvPr>
        </p:nvSpPr>
        <p:spPr/>
        <p:txBody>
          <a:bodyPr/>
          <a:lstStyle/>
          <a:p>
            <a:fld id="{81D2C36F-4504-47C0-B82F-A167342A2754}" type="slidenum">
              <a:rPr lang="en-US" smtClean="0"/>
              <a:t>11</a:t>
            </a:fld>
            <a:endParaRPr lang="en-US"/>
          </a:p>
        </p:txBody>
      </p:sp>
      <p:pic>
        <p:nvPicPr>
          <p:cNvPr id="11" name="Picture 10">
            <a:extLst>
              <a:ext uri="{FF2B5EF4-FFF2-40B4-BE49-F238E27FC236}">
                <a16:creationId xmlns:a16="http://schemas.microsoft.com/office/drawing/2014/main" id="{832CC564-860A-C1B8-D3F4-7A74B750B5BC}"/>
              </a:ext>
            </a:extLst>
          </p:cNvPr>
          <p:cNvPicPr>
            <a:picLocks noChangeAspect="1"/>
          </p:cNvPicPr>
          <p:nvPr/>
        </p:nvPicPr>
        <p:blipFill>
          <a:blip r:embed="rId3"/>
          <a:stretch>
            <a:fillRect/>
          </a:stretch>
        </p:blipFill>
        <p:spPr>
          <a:xfrm>
            <a:off x="391116" y="334031"/>
            <a:ext cx="3940122" cy="3218063"/>
          </a:xfrm>
          <a:prstGeom prst="rect">
            <a:avLst/>
          </a:prstGeom>
        </p:spPr>
      </p:pic>
      <p:pic>
        <p:nvPicPr>
          <p:cNvPr id="10" name="Picture 9">
            <a:extLst>
              <a:ext uri="{FF2B5EF4-FFF2-40B4-BE49-F238E27FC236}">
                <a16:creationId xmlns:a16="http://schemas.microsoft.com/office/drawing/2014/main" id="{3E5CD74C-74F4-1B95-B6E3-12C0B602784E}"/>
              </a:ext>
            </a:extLst>
          </p:cNvPr>
          <p:cNvPicPr>
            <a:picLocks noChangeAspect="1"/>
          </p:cNvPicPr>
          <p:nvPr/>
        </p:nvPicPr>
        <p:blipFill>
          <a:blip r:embed="rId4"/>
          <a:stretch>
            <a:fillRect/>
          </a:stretch>
        </p:blipFill>
        <p:spPr>
          <a:xfrm>
            <a:off x="3254214" y="2261931"/>
            <a:ext cx="3551184" cy="3766910"/>
          </a:xfrm>
          <a:prstGeom prst="rect">
            <a:avLst/>
          </a:prstGeom>
        </p:spPr>
      </p:pic>
      <p:pic>
        <p:nvPicPr>
          <p:cNvPr id="12" name="Picture 11">
            <a:extLst>
              <a:ext uri="{FF2B5EF4-FFF2-40B4-BE49-F238E27FC236}">
                <a16:creationId xmlns:a16="http://schemas.microsoft.com/office/drawing/2014/main" id="{5000DE27-3BAB-3B60-86DA-79282745C316}"/>
              </a:ext>
            </a:extLst>
          </p:cNvPr>
          <p:cNvPicPr>
            <a:picLocks noChangeAspect="1"/>
          </p:cNvPicPr>
          <p:nvPr/>
        </p:nvPicPr>
        <p:blipFill>
          <a:blip r:embed="rId5"/>
          <a:stretch>
            <a:fillRect/>
          </a:stretch>
        </p:blipFill>
        <p:spPr>
          <a:xfrm>
            <a:off x="6478292" y="365027"/>
            <a:ext cx="4222097" cy="3231639"/>
          </a:xfrm>
          <a:prstGeom prst="rect">
            <a:avLst/>
          </a:prstGeom>
        </p:spPr>
      </p:pic>
    </p:spTree>
    <p:extLst>
      <p:ext uri="{BB962C8B-B14F-4D97-AF65-F5344CB8AC3E}">
        <p14:creationId xmlns:p14="http://schemas.microsoft.com/office/powerpoint/2010/main" val="396630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70666-0AC0-FEEF-86DA-2D191576F3AE}"/>
              </a:ext>
            </a:extLst>
          </p:cNvPr>
          <p:cNvSpPr>
            <a:spLocks noGrp="1"/>
          </p:cNvSpPr>
          <p:nvPr>
            <p:ph type="dt" sz="half" idx="10"/>
          </p:nvPr>
        </p:nvSpPr>
        <p:spPr/>
        <p:txBody>
          <a:bodyPr/>
          <a:lstStyle/>
          <a:p>
            <a:fld id="{E0318DDB-88AC-4039-B59C-B05DC4C9C16C}" type="datetime1">
              <a:rPr lang="en-US" smtClean="0"/>
              <a:t>5/1/24</a:t>
            </a:fld>
            <a:endParaRPr lang="en-US"/>
          </a:p>
        </p:txBody>
      </p:sp>
      <p:sp>
        <p:nvSpPr>
          <p:cNvPr id="3" name="Footer Placeholder 2">
            <a:extLst>
              <a:ext uri="{FF2B5EF4-FFF2-40B4-BE49-F238E27FC236}">
                <a16:creationId xmlns:a16="http://schemas.microsoft.com/office/drawing/2014/main" id="{3577BD97-A049-8155-CA19-3FB97455F0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3160C7-722D-3C58-424E-4415BFCF6756}"/>
              </a:ext>
            </a:extLst>
          </p:cNvPr>
          <p:cNvSpPr>
            <a:spLocks noGrp="1"/>
          </p:cNvSpPr>
          <p:nvPr>
            <p:ph type="sldNum" sz="quarter" idx="12"/>
          </p:nvPr>
        </p:nvSpPr>
        <p:spPr/>
        <p:txBody>
          <a:bodyPr/>
          <a:lstStyle/>
          <a:p>
            <a:fld id="{81D2C36F-4504-47C0-B82F-A167342A2754}" type="slidenum">
              <a:rPr lang="en-US" smtClean="0"/>
              <a:t>12</a:t>
            </a:fld>
            <a:endParaRPr lang="en-US"/>
          </a:p>
        </p:txBody>
      </p:sp>
      <p:pic>
        <p:nvPicPr>
          <p:cNvPr id="11" name="Picture 10">
            <a:extLst>
              <a:ext uri="{FF2B5EF4-FFF2-40B4-BE49-F238E27FC236}">
                <a16:creationId xmlns:a16="http://schemas.microsoft.com/office/drawing/2014/main" id="{43F7F673-85F7-D546-38C6-0CA170AE29C3}"/>
              </a:ext>
            </a:extLst>
          </p:cNvPr>
          <p:cNvPicPr>
            <a:picLocks noChangeAspect="1"/>
          </p:cNvPicPr>
          <p:nvPr/>
        </p:nvPicPr>
        <p:blipFill>
          <a:blip r:embed="rId3"/>
          <a:stretch>
            <a:fillRect/>
          </a:stretch>
        </p:blipFill>
        <p:spPr>
          <a:xfrm>
            <a:off x="5683986" y="1304143"/>
            <a:ext cx="5024244" cy="3787247"/>
          </a:xfrm>
          <a:prstGeom prst="rect">
            <a:avLst/>
          </a:prstGeom>
        </p:spPr>
      </p:pic>
      <p:pic>
        <p:nvPicPr>
          <p:cNvPr id="12" name="Picture 11">
            <a:extLst>
              <a:ext uri="{FF2B5EF4-FFF2-40B4-BE49-F238E27FC236}">
                <a16:creationId xmlns:a16="http://schemas.microsoft.com/office/drawing/2014/main" id="{1C024B1E-B84F-5361-700E-B4A61DB9229F}"/>
              </a:ext>
            </a:extLst>
          </p:cNvPr>
          <p:cNvPicPr>
            <a:picLocks noChangeAspect="1"/>
          </p:cNvPicPr>
          <p:nvPr/>
        </p:nvPicPr>
        <p:blipFill>
          <a:blip r:embed="rId4"/>
          <a:stretch>
            <a:fillRect/>
          </a:stretch>
        </p:blipFill>
        <p:spPr>
          <a:xfrm>
            <a:off x="377461" y="716388"/>
            <a:ext cx="5306524" cy="3585789"/>
          </a:xfrm>
          <a:prstGeom prst="rect">
            <a:avLst/>
          </a:prstGeom>
        </p:spPr>
      </p:pic>
    </p:spTree>
    <p:extLst>
      <p:ext uri="{BB962C8B-B14F-4D97-AF65-F5344CB8AC3E}">
        <p14:creationId xmlns:p14="http://schemas.microsoft.com/office/powerpoint/2010/main" val="47984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A2B9-DA80-66BE-9152-78D417460D3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4C1EC3F-3D36-A4D8-B109-3FF0D5D4D45F}"/>
              </a:ext>
            </a:extLst>
          </p:cNvPr>
          <p:cNvSpPr>
            <a:spLocks noGrp="1"/>
          </p:cNvSpPr>
          <p:nvPr>
            <p:ph idx="1"/>
          </p:nvPr>
        </p:nvSpPr>
        <p:spPr>
          <a:xfrm>
            <a:off x="838199" y="2108595"/>
            <a:ext cx="9527275" cy="3911205"/>
          </a:xfrm>
        </p:spPr>
        <p:txBody>
          <a:bodyPr>
            <a:normAutofit/>
          </a:bodyPr>
          <a:lstStyle/>
          <a:p>
            <a:r>
              <a:rPr lang="en-US" sz="2400" dirty="0"/>
              <a:t>Successful confirmation of Ag NP formation</a:t>
            </a:r>
          </a:p>
          <a:p>
            <a:r>
              <a:rPr lang="en-US" sz="2400" dirty="0"/>
              <a:t>Identification of surface pressure range for monolayer formation of silver </a:t>
            </a:r>
          </a:p>
          <a:p>
            <a:pPr lvl="1"/>
            <a:r>
              <a:rPr lang="en-US" sz="2200" dirty="0"/>
              <a:t>SP at between1.5-</a:t>
            </a:r>
            <a:r>
              <a:rPr lang="en-US" altLang="ko-KR" sz="2200" dirty="0"/>
              <a:t>62</a:t>
            </a:r>
            <a:r>
              <a:rPr lang="ko-KR" altLang="en-US" sz="2200" dirty="0"/>
              <a:t> </a:t>
            </a:r>
            <a:r>
              <a:rPr lang="en-US" altLang="ko-KR" sz="2200" dirty="0" err="1"/>
              <a:t>mN</a:t>
            </a:r>
            <a:r>
              <a:rPr lang="en-US" altLang="ko-KR" sz="2200" dirty="0"/>
              <a:t>/m</a:t>
            </a:r>
            <a:endParaRPr lang="en-US" sz="2000" dirty="0"/>
          </a:p>
          <a:p>
            <a:r>
              <a:rPr lang="en-US" sz="2400" dirty="0"/>
              <a:t>Performance and durability enhancement by silver deposition</a:t>
            </a:r>
          </a:p>
          <a:p>
            <a:pPr lvl="1"/>
            <a:r>
              <a:rPr lang="en-US" sz="2200" dirty="0"/>
              <a:t>10 </a:t>
            </a:r>
            <a:r>
              <a:rPr lang="en-US" sz="2200" dirty="0" err="1"/>
              <a:t>mN</a:t>
            </a:r>
            <a:r>
              <a:rPr lang="en-US" sz="2200" dirty="0"/>
              <a:t>/m of surface pressure</a:t>
            </a:r>
          </a:p>
          <a:p>
            <a:r>
              <a:rPr lang="en-US" sz="2400" dirty="0"/>
              <a:t>Overall best performance by Ag NPs with C10 (1-dodecanethiol)</a:t>
            </a:r>
          </a:p>
          <a:p>
            <a:pPr marL="0" indent="0">
              <a:buNone/>
            </a:pPr>
            <a:endParaRPr lang="en-US" sz="2400" dirty="0"/>
          </a:p>
          <a:p>
            <a:pPr lvl="1"/>
            <a:endParaRPr lang="en-US" sz="1800" dirty="0"/>
          </a:p>
        </p:txBody>
      </p:sp>
      <p:sp>
        <p:nvSpPr>
          <p:cNvPr id="4" name="Date Placeholder 3">
            <a:extLst>
              <a:ext uri="{FF2B5EF4-FFF2-40B4-BE49-F238E27FC236}">
                <a16:creationId xmlns:a16="http://schemas.microsoft.com/office/drawing/2014/main" id="{AB42A27C-192D-9F39-0D4C-DD371BA1E2B6}"/>
              </a:ext>
            </a:extLst>
          </p:cNvPr>
          <p:cNvSpPr>
            <a:spLocks noGrp="1"/>
          </p:cNvSpPr>
          <p:nvPr>
            <p:ph type="dt" sz="half" idx="10"/>
          </p:nvPr>
        </p:nvSpPr>
        <p:spPr/>
        <p:txBody>
          <a:bodyPr/>
          <a:lstStyle/>
          <a:p>
            <a:fld id="{BE0A88F0-556B-4BB7-8AAB-D63AEB65C662}" type="datetime1">
              <a:rPr lang="en-US" smtClean="0"/>
              <a:t>5/1/24</a:t>
            </a:fld>
            <a:endParaRPr lang="en-US"/>
          </a:p>
        </p:txBody>
      </p:sp>
      <p:sp>
        <p:nvSpPr>
          <p:cNvPr id="5" name="Footer Placeholder 4">
            <a:extLst>
              <a:ext uri="{FF2B5EF4-FFF2-40B4-BE49-F238E27FC236}">
                <a16:creationId xmlns:a16="http://schemas.microsoft.com/office/drawing/2014/main" id="{B6B1DA14-5900-755B-D042-3F986D339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756A0-B386-373E-5D6E-EE03648FE1D1}"/>
              </a:ext>
            </a:extLst>
          </p:cNvPr>
          <p:cNvSpPr>
            <a:spLocks noGrp="1"/>
          </p:cNvSpPr>
          <p:nvPr>
            <p:ph type="sldNum" sz="quarter" idx="12"/>
          </p:nvPr>
        </p:nvSpPr>
        <p:spPr/>
        <p:txBody>
          <a:bodyPr/>
          <a:lstStyle/>
          <a:p>
            <a:fld id="{81D2C36F-4504-47C0-B82F-A167342A2754}" type="slidenum">
              <a:rPr lang="en-US" smtClean="0"/>
              <a:t>13</a:t>
            </a:fld>
            <a:endParaRPr lang="en-US"/>
          </a:p>
        </p:txBody>
      </p:sp>
    </p:spTree>
    <p:extLst>
      <p:ext uri="{BB962C8B-B14F-4D97-AF65-F5344CB8AC3E}">
        <p14:creationId xmlns:p14="http://schemas.microsoft.com/office/powerpoint/2010/main" val="13642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A2B9-DA80-66BE-9152-78D417460D3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4C1EC3F-3D36-A4D8-B109-3FF0D5D4D45F}"/>
              </a:ext>
            </a:extLst>
          </p:cNvPr>
          <p:cNvSpPr>
            <a:spLocks noGrp="1"/>
          </p:cNvSpPr>
          <p:nvPr>
            <p:ph idx="1"/>
          </p:nvPr>
        </p:nvSpPr>
        <p:spPr>
          <a:xfrm>
            <a:off x="838199" y="2033439"/>
            <a:ext cx="9527275" cy="4031709"/>
          </a:xfrm>
        </p:spPr>
        <p:txBody>
          <a:bodyPr>
            <a:normAutofit fontScale="77500" lnSpcReduction="20000"/>
          </a:bodyPr>
          <a:lstStyle/>
          <a:p>
            <a:r>
              <a:rPr lang="en-US" b="0" i="0" u="none" strike="noStrike" dirty="0">
                <a:effectLst/>
              </a:rPr>
              <a:t>Meng, Wei, et al. “Electrochemical behavior and surface conductivity of C/tic nanocomposite coating on titanium for PEMFC bipolar plate.” </a:t>
            </a:r>
            <a:r>
              <a:rPr lang="en-US" b="0" i="1" u="none" strike="noStrike" dirty="0">
                <a:effectLst/>
              </a:rPr>
              <a:t>Metals</a:t>
            </a:r>
            <a:r>
              <a:rPr lang="en-US" b="0" i="0" u="none" strike="noStrike" dirty="0">
                <a:effectLst/>
              </a:rPr>
              <a:t>, vol. 12, no. 5, 29 Apr. 2022, p. 771, https://</a:t>
            </a:r>
            <a:r>
              <a:rPr lang="en-US" b="0" i="0" u="none" strike="noStrike" dirty="0" err="1">
                <a:effectLst/>
              </a:rPr>
              <a:t>doi.org</a:t>
            </a:r>
            <a:r>
              <a:rPr lang="en-US" b="0" i="0" u="none" strike="noStrike" dirty="0">
                <a:effectLst/>
              </a:rPr>
              <a:t>/10.3390/met12050771. </a:t>
            </a:r>
          </a:p>
          <a:p>
            <a:r>
              <a:rPr lang="en-US" b="0" i="0" u="none" strike="noStrike" dirty="0">
                <a:effectLst/>
              </a:rPr>
              <a:t>Faye, </a:t>
            </a:r>
            <a:r>
              <a:rPr lang="en-US" b="0" i="0" u="none" strike="noStrike" dirty="0" err="1">
                <a:effectLst/>
              </a:rPr>
              <a:t>Ndeye</a:t>
            </a:r>
            <a:r>
              <a:rPr lang="en-US" b="0" i="0" u="none" strike="noStrike" dirty="0">
                <a:effectLst/>
              </a:rPr>
              <a:t>  </a:t>
            </a:r>
            <a:r>
              <a:rPr lang="en-US" b="0" i="0" u="none" strike="noStrike" dirty="0" err="1">
                <a:effectLst/>
              </a:rPr>
              <a:t>Rokhaya</a:t>
            </a:r>
            <a:r>
              <a:rPr lang="en-US" b="0" i="0" u="none" strike="noStrike" dirty="0">
                <a:effectLst/>
              </a:rPr>
              <a:t>, et al. “Phase Behavior and Structure Properties of Supported Lipid Monolayers and Bilayers in Interaction with Silica Nanoparticles.” </a:t>
            </a:r>
            <a:r>
              <a:rPr lang="en-US" b="0" i="1" u="none" strike="noStrike" dirty="0">
                <a:effectLst/>
              </a:rPr>
              <a:t>International Journal of Biological, Biomolecular, Agricultural, Food and Biotechnological Engineering</a:t>
            </a:r>
            <a:r>
              <a:rPr lang="en-US" b="0" i="0" u="none" strike="noStrike" dirty="0">
                <a:effectLst/>
              </a:rPr>
              <a:t>, vol. 7, 2013. </a:t>
            </a:r>
          </a:p>
          <a:p>
            <a:r>
              <a:rPr lang="en-US" b="0" i="0" u="none" strike="noStrike" dirty="0">
                <a:effectLst/>
              </a:rPr>
              <a:t>Dilshad, </a:t>
            </a:r>
            <a:r>
              <a:rPr lang="en-US" b="0" i="0" u="none" strike="noStrike" dirty="0" err="1">
                <a:effectLst/>
              </a:rPr>
              <a:t>Erum</a:t>
            </a:r>
            <a:r>
              <a:rPr lang="en-US" b="0" i="0" u="none" strike="noStrike" dirty="0">
                <a:effectLst/>
              </a:rPr>
              <a:t>, et al. “Synthesis of functional silver nanoparticles and microparticles with modifiers and evaluation of their antimicrobial, anticancer, and antioxidant activity.” </a:t>
            </a:r>
            <a:r>
              <a:rPr lang="en-US" b="0" i="1" u="none" strike="noStrike" dirty="0">
                <a:effectLst/>
              </a:rPr>
              <a:t>Journal of Functional Biomaterials</a:t>
            </a:r>
            <a:r>
              <a:rPr lang="en-US" b="0" i="0" u="none" strike="noStrike" dirty="0">
                <a:effectLst/>
              </a:rPr>
              <a:t>, vol. 11, no. 4, 23 Oct. 2020, p. 76, https://</a:t>
            </a:r>
            <a:r>
              <a:rPr lang="en-US" b="0" i="0" u="none" strike="noStrike" dirty="0" err="1">
                <a:effectLst/>
              </a:rPr>
              <a:t>doi.org</a:t>
            </a:r>
            <a:r>
              <a:rPr lang="en-US" b="0" i="0" u="none" strike="noStrike" dirty="0">
                <a:effectLst/>
              </a:rPr>
              <a:t>/10.3390/jfb11040076. </a:t>
            </a:r>
          </a:p>
          <a:p>
            <a:r>
              <a:rPr lang="en-US" b="0" i="0" u="none" strike="noStrike" dirty="0">
                <a:effectLst/>
              </a:rPr>
              <a:t>Apps, Get link        Facebook        Twitter        Pinterest        Email        Other. “Online Calculator for Crystallite Size &amp; Lattice Strain from XRD Data.” </a:t>
            </a:r>
            <a:r>
              <a:rPr lang="en-US" b="0" i="1" u="none" strike="noStrike" dirty="0">
                <a:effectLst/>
              </a:rPr>
              <a:t>Online Calculator for Crystallite Size &amp; Lattice Strain from XRD Data</a:t>
            </a:r>
            <a:r>
              <a:rPr lang="en-US" b="0" i="0" u="none" strike="noStrike" dirty="0">
                <a:effectLst/>
              </a:rPr>
              <a:t>, Blogger, 18 Mar. 2024, </a:t>
            </a:r>
            <a:r>
              <a:rPr lang="en-US" b="0" i="0" u="none" strike="noStrike" dirty="0" err="1">
                <a:effectLst/>
              </a:rPr>
              <a:t>www.enote.page</a:t>
            </a:r>
            <a:r>
              <a:rPr lang="en-US" b="0" i="0" u="none" strike="noStrike" dirty="0">
                <a:effectLst/>
              </a:rPr>
              <a:t>/2021/01/Crystallite-</a:t>
            </a:r>
            <a:r>
              <a:rPr lang="en-US" b="0" i="0" u="none" strike="noStrike" dirty="0" err="1">
                <a:effectLst/>
              </a:rPr>
              <a:t>size.html</a:t>
            </a:r>
            <a:r>
              <a:rPr lang="en-US" b="0" i="0" u="none" strike="noStrike" dirty="0">
                <a:effectLst/>
              </a:rPr>
              <a:t>. </a:t>
            </a:r>
          </a:p>
          <a:p>
            <a:r>
              <a:rPr lang="en-US" b="0" i="0" u="none" strike="noStrike" dirty="0" err="1">
                <a:effectLst/>
              </a:rPr>
              <a:t>O’Hayre</a:t>
            </a:r>
            <a:r>
              <a:rPr lang="en-US" b="0" i="0" u="none" strike="noStrike" dirty="0">
                <a:effectLst/>
              </a:rPr>
              <a:t>, Ryan P. “Fuel cells for electrochemical energy conversion.” </a:t>
            </a:r>
            <a:r>
              <a:rPr lang="en-US" b="0" i="1" u="none" strike="noStrike" dirty="0">
                <a:effectLst/>
              </a:rPr>
              <a:t>EPJ Web of Conferences</a:t>
            </a:r>
            <a:r>
              <a:rPr lang="en-US" b="0" i="0" u="none" strike="noStrike" dirty="0">
                <a:effectLst/>
              </a:rPr>
              <a:t>, vol. 148, 2017, p. 00013, https://</a:t>
            </a:r>
            <a:r>
              <a:rPr lang="en-US" b="0" i="0" u="none" strike="noStrike" dirty="0" err="1">
                <a:effectLst/>
              </a:rPr>
              <a:t>doi.org</a:t>
            </a:r>
            <a:r>
              <a:rPr lang="en-US" b="0" i="0" u="none" strike="noStrike" dirty="0">
                <a:effectLst/>
              </a:rPr>
              <a:t>/10.1051/</a:t>
            </a:r>
            <a:r>
              <a:rPr lang="en-US" b="0" i="0" u="none" strike="noStrike" dirty="0" err="1">
                <a:effectLst/>
              </a:rPr>
              <a:t>epjconf</a:t>
            </a:r>
            <a:r>
              <a:rPr lang="en-US" b="0" i="0" u="none" strike="noStrike" dirty="0">
                <a:effectLst/>
              </a:rPr>
              <a:t>/201714800013. </a:t>
            </a:r>
          </a:p>
        </p:txBody>
      </p:sp>
      <p:sp>
        <p:nvSpPr>
          <p:cNvPr id="4" name="Date Placeholder 3">
            <a:extLst>
              <a:ext uri="{FF2B5EF4-FFF2-40B4-BE49-F238E27FC236}">
                <a16:creationId xmlns:a16="http://schemas.microsoft.com/office/drawing/2014/main" id="{AB42A27C-192D-9F39-0D4C-DD371BA1E2B6}"/>
              </a:ext>
            </a:extLst>
          </p:cNvPr>
          <p:cNvSpPr>
            <a:spLocks noGrp="1"/>
          </p:cNvSpPr>
          <p:nvPr>
            <p:ph type="dt" sz="half" idx="10"/>
          </p:nvPr>
        </p:nvSpPr>
        <p:spPr/>
        <p:txBody>
          <a:bodyPr/>
          <a:lstStyle/>
          <a:p>
            <a:fld id="{BE0A88F0-556B-4BB7-8AAB-D63AEB65C662}" type="datetime1">
              <a:rPr lang="en-US" smtClean="0"/>
              <a:t>5/1/24</a:t>
            </a:fld>
            <a:endParaRPr lang="en-US"/>
          </a:p>
        </p:txBody>
      </p:sp>
      <p:sp>
        <p:nvSpPr>
          <p:cNvPr id="5" name="Footer Placeholder 4">
            <a:extLst>
              <a:ext uri="{FF2B5EF4-FFF2-40B4-BE49-F238E27FC236}">
                <a16:creationId xmlns:a16="http://schemas.microsoft.com/office/drawing/2014/main" id="{B6B1DA14-5900-755B-D042-3F986D339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756A0-B386-373E-5D6E-EE03648FE1D1}"/>
              </a:ext>
            </a:extLst>
          </p:cNvPr>
          <p:cNvSpPr>
            <a:spLocks noGrp="1"/>
          </p:cNvSpPr>
          <p:nvPr>
            <p:ph type="sldNum" sz="quarter" idx="12"/>
          </p:nvPr>
        </p:nvSpPr>
        <p:spPr/>
        <p:txBody>
          <a:bodyPr/>
          <a:lstStyle/>
          <a:p>
            <a:fld id="{81D2C36F-4504-47C0-B82F-A167342A2754}" type="slidenum">
              <a:rPr lang="en-US" smtClean="0"/>
              <a:t>14</a:t>
            </a:fld>
            <a:endParaRPr lang="en-US"/>
          </a:p>
        </p:txBody>
      </p:sp>
    </p:spTree>
    <p:extLst>
      <p:ext uri="{BB962C8B-B14F-4D97-AF65-F5344CB8AC3E}">
        <p14:creationId xmlns:p14="http://schemas.microsoft.com/office/powerpoint/2010/main" val="200991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83FF-38A9-A0D7-7D15-1109E4B050C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13C01DE-330D-E5C4-F029-838B763F8D7C}"/>
              </a:ext>
            </a:extLst>
          </p:cNvPr>
          <p:cNvSpPr>
            <a:spLocks noGrp="1"/>
          </p:cNvSpPr>
          <p:nvPr>
            <p:ph idx="1"/>
          </p:nvPr>
        </p:nvSpPr>
        <p:spPr>
          <a:xfrm>
            <a:off x="838199" y="2108595"/>
            <a:ext cx="9527275" cy="3936517"/>
          </a:xfrm>
        </p:spPr>
        <p:txBody>
          <a:bodyPr>
            <a:normAutofit/>
          </a:bodyPr>
          <a:lstStyle/>
          <a:p>
            <a:r>
              <a:rPr lang="en-US" sz="2400" dirty="0"/>
              <a:t>Proton Exchange Membrane Fuel Cell (PEMFC)</a:t>
            </a:r>
          </a:p>
          <a:p>
            <a:pPr lvl="1"/>
            <a:r>
              <a:rPr lang="en-US" sz="1800" dirty="0"/>
              <a:t>Environmentally friendly electricity generator</a:t>
            </a:r>
          </a:p>
          <a:p>
            <a:r>
              <a:rPr lang="en-US" sz="2400" dirty="0"/>
              <a:t>Platinum as a catalyst for membrane in PEMFC</a:t>
            </a:r>
          </a:p>
          <a:p>
            <a:pPr lvl="1"/>
            <a:r>
              <a:rPr lang="en-US" sz="1800" dirty="0"/>
              <a:t>High production costs</a:t>
            </a:r>
          </a:p>
          <a:p>
            <a:r>
              <a:rPr lang="en-US" sz="2400" dirty="0"/>
              <a:t>CO poisoning</a:t>
            </a:r>
          </a:p>
          <a:p>
            <a:pPr lvl="1"/>
            <a:r>
              <a:rPr lang="en-US" sz="1800" dirty="0"/>
              <a:t>CO content in hydrogen fuel</a:t>
            </a:r>
          </a:p>
          <a:p>
            <a:pPr lvl="1"/>
            <a:r>
              <a:rPr lang="en-US" sz="1800" dirty="0"/>
              <a:t>Reduce cell potential and energy conversion efficiency</a:t>
            </a:r>
          </a:p>
          <a:p>
            <a:pPr lvl="1"/>
            <a:endParaRPr lang="en-US" sz="1800" dirty="0"/>
          </a:p>
        </p:txBody>
      </p:sp>
      <p:sp>
        <p:nvSpPr>
          <p:cNvPr id="5" name="Footer Placeholder 4">
            <a:extLst>
              <a:ext uri="{FF2B5EF4-FFF2-40B4-BE49-F238E27FC236}">
                <a16:creationId xmlns:a16="http://schemas.microsoft.com/office/drawing/2014/main" id="{3EA68D9E-FCB5-58A7-2DA5-B1BABFE4AB8D}"/>
              </a:ext>
            </a:extLst>
          </p:cNvPr>
          <p:cNvSpPr>
            <a:spLocks noGrp="1"/>
          </p:cNvSpPr>
          <p:nvPr>
            <p:ph type="ftr" sz="quarter" idx="11"/>
          </p:nvPr>
        </p:nvSpPr>
        <p:spPr/>
        <p:txBody>
          <a:bodyPr/>
          <a:lstStyle/>
          <a:p>
            <a:r>
              <a:rPr lang="en-US" b="1" dirty="0">
                <a:effectLst/>
                <a:latin typeface="Helvetica Neue" panose="02000503000000020004" pitchFamily="2" charset="0"/>
              </a:rPr>
              <a:t>Electrochemical Behavior and Surface Conductivity of C/</a:t>
            </a:r>
            <a:r>
              <a:rPr lang="en-US" b="1" dirty="0" err="1">
                <a:effectLst/>
                <a:latin typeface="Helvetica Neue" panose="02000503000000020004" pitchFamily="2" charset="0"/>
              </a:rPr>
              <a:t>TiC</a:t>
            </a:r>
            <a:r>
              <a:rPr lang="en-US" b="1" dirty="0">
                <a:effectLst/>
                <a:latin typeface="Helvetica Neue" panose="02000503000000020004" pitchFamily="2" charset="0"/>
              </a:rPr>
              <a:t> Nanocomposite Coating on Titanium for PEMFC Bipolar Plate</a:t>
            </a:r>
            <a:endParaRPr lang="en-US" dirty="0">
              <a:effectLst/>
              <a:latin typeface="Helvetica Neue" panose="02000503000000020004" pitchFamily="2" charset="0"/>
            </a:endParaRPr>
          </a:p>
          <a:p>
            <a:endParaRPr lang="en-US" dirty="0"/>
          </a:p>
        </p:txBody>
      </p:sp>
      <p:sp>
        <p:nvSpPr>
          <p:cNvPr id="6" name="Slide Number Placeholder 5">
            <a:extLst>
              <a:ext uri="{FF2B5EF4-FFF2-40B4-BE49-F238E27FC236}">
                <a16:creationId xmlns:a16="http://schemas.microsoft.com/office/drawing/2014/main" id="{6433DDB4-71B0-2DB0-C076-CFF65D3925B5}"/>
              </a:ext>
            </a:extLst>
          </p:cNvPr>
          <p:cNvSpPr>
            <a:spLocks noGrp="1"/>
          </p:cNvSpPr>
          <p:nvPr>
            <p:ph type="sldNum" sz="quarter" idx="12"/>
          </p:nvPr>
        </p:nvSpPr>
        <p:spPr/>
        <p:txBody>
          <a:bodyPr/>
          <a:lstStyle/>
          <a:p>
            <a:fld id="{81D2C36F-4504-47C0-B82F-A167342A2754}" type="slidenum">
              <a:rPr lang="en-US" smtClean="0"/>
              <a:t>2</a:t>
            </a:fld>
            <a:endParaRPr lang="en-US"/>
          </a:p>
        </p:txBody>
      </p:sp>
      <p:pic>
        <p:nvPicPr>
          <p:cNvPr id="7" name="Picture 6" descr="Diagram of a diagram of a structure&#10;&#10;Description automatically generated">
            <a:extLst>
              <a:ext uri="{FF2B5EF4-FFF2-40B4-BE49-F238E27FC236}">
                <a16:creationId xmlns:a16="http://schemas.microsoft.com/office/drawing/2014/main" id="{6ACA2AC0-340D-1B59-8199-F16431279D07}"/>
              </a:ext>
            </a:extLst>
          </p:cNvPr>
          <p:cNvPicPr>
            <a:picLocks noChangeAspect="1"/>
          </p:cNvPicPr>
          <p:nvPr/>
        </p:nvPicPr>
        <p:blipFill>
          <a:blip r:embed="rId3"/>
          <a:stretch>
            <a:fillRect/>
          </a:stretch>
        </p:blipFill>
        <p:spPr>
          <a:xfrm>
            <a:off x="7345537" y="1912087"/>
            <a:ext cx="3393162" cy="4133025"/>
          </a:xfrm>
          <a:prstGeom prst="rect">
            <a:avLst/>
          </a:prstGeom>
        </p:spPr>
      </p:pic>
      <p:sp>
        <p:nvSpPr>
          <p:cNvPr id="8" name="Date Placeholder 3">
            <a:extLst>
              <a:ext uri="{FF2B5EF4-FFF2-40B4-BE49-F238E27FC236}">
                <a16:creationId xmlns:a16="http://schemas.microsoft.com/office/drawing/2014/main" id="{2BD1F461-B854-D241-D5ED-C724919CB293}"/>
              </a:ext>
            </a:extLst>
          </p:cNvPr>
          <p:cNvSpPr>
            <a:spLocks noGrp="1"/>
          </p:cNvSpPr>
          <p:nvPr>
            <p:ph type="dt" sz="half" idx="10"/>
          </p:nvPr>
        </p:nvSpPr>
        <p:spPr/>
        <p:txBody>
          <a:bodyPr/>
          <a:lstStyle/>
          <a:p>
            <a:fld id="{098A0168-EB40-45AF-89A1-87DE0A55FFC6}" type="datetime1">
              <a:rPr lang="en-US" smtClean="0"/>
              <a:t>5/1/24</a:t>
            </a:fld>
            <a:endParaRPr lang="en-US"/>
          </a:p>
        </p:txBody>
      </p:sp>
    </p:spTree>
    <p:extLst>
      <p:ext uri="{BB962C8B-B14F-4D97-AF65-F5344CB8AC3E}">
        <p14:creationId xmlns:p14="http://schemas.microsoft.com/office/powerpoint/2010/main" val="338780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CCE2-E50D-569F-77B7-6D298643B89A}"/>
              </a:ext>
            </a:extLst>
          </p:cNvPr>
          <p:cNvSpPr>
            <a:spLocks noGrp="1"/>
          </p:cNvSpPr>
          <p:nvPr>
            <p:ph type="title"/>
          </p:nvPr>
        </p:nvSpPr>
        <p:spPr/>
        <p:txBody>
          <a:bodyPr/>
          <a:lstStyle/>
          <a:p>
            <a:r>
              <a:rPr lang="en-US" dirty="0"/>
              <a:t>Research Topic</a:t>
            </a:r>
          </a:p>
        </p:txBody>
      </p:sp>
      <p:sp>
        <p:nvSpPr>
          <p:cNvPr id="3" name="Content Placeholder 2">
            <a:extLst>
              <a:ext uri="{FF2B5EF4-FFF2-40B4-BE49-F238E27FC236}">
                <a16:creationId xmlns:a16="http://schemas.microsoft.com/office/drawing/2014/main" id="{34D08D9D-D5A7-E3FA-85A0-73C1522852DD}"/>
              </a:ext>
            </a:extLst>
          </p:cNvPr>
          <p:cNvSpPr>
            <a:spLocks noGrp="1"/>
          </p:cNvSpPr>
          <p:nvPr>
            <p:ph idx="1"/>
          </p:nvPr>
        </p:nvSpPr>
        <p:spPr>
          <a:xfrm>
            <a:off x="838199" y="2108595"/>
            <a:ext cx="9527275" cy="3915687"/>
          </a:xfrm>
        </p:spPr>
        <p:txBody>
          <a:bodyPr>
            <a:normAutofit/>
          </a:bodyPr>
          <a:lstStyle/>
          <a:p>
            <a:r>
              <a:rPr lang="en-US" sz="2400" dirty="0"/>
              <a:t>Using silver as a catalyst for Membrane</a:t>
            </a:r>
          </a:p>
          <a:p>
            <a:pPr lvl="1"/>
            <a:r>
              <a:rPr lang="en-US" sz="2000" dirty="0"/>
              <a:t>Determine a feasibility as an alternative to plain platinum</a:t>
            </a:r>
          </a:p>
          <a:p>
            <a:r>
              <a:rPr lang="en-US" sz="2400" dirty="0"/>
              <a:t>Characterization of Ag nanoparticles</a:t>
            </a:r>
          </a:p>
          <a:p>
            <a:pPr lvl="1"/>
            <a:r>
              <a:rPr lang="en-US" sz="2000" dirty="0"/>
              <a:t>X-ray Diffraction (XRD)</a:t>
            </a:r>
          </a:p>
          <a:p>
            <a:pPr lvl="1"/>
            <a:r>
              <a:rPr lang="en-US" sz="2000" dirty="0"/>
              <a:t>Isotherm graph</a:t>
            </a:r>
          </a:p>
          <a:p>
            <a:r>
              <a:rPr lang="en-US" sz="2400" dirty="0"/>
              <a:t>Analysis of power output from cell testing</a:t>
            </a:r>
          </a:p>
          <a:p>
            <a:pPr lvl="1"/>
            <a:r>
              <a:rPr lang="en-US" sz="2000" dirty="0"/>
              <a:t>Voltage and power density graph</a:t>
            </a:r>
            <a:endParaRPr lang="en-US" sz="2400" dirty="0"/>
          </a:p>
          <a:p>
            <a:pPr lvl="2"/>
            <a:endParaRPr lang="en-US" sz="2000" dirty="0"/>
          </a:p>
        </p:txBody>
      </p:sp>
      <p:sp>
        <p:nvSpPr>
          <p:cNvPr id="5" name="Footer Placeholder 4">
            <a:extLst>
              <a:ext uri="{FF2B5EF4-FFF2-40B4-BE49-F238E27FC236}">
                <a16:creationId xmlns:a16="http://schemas.microsoft.com/office/drawing/2014/main" id="{4A70DFC9-714F-E842-2F47-7668651E6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80861-4531-6924-4F7C-BB709CB98968}"/>
              </a:ext>
            </a:extLst>
          </p:cNvPr>
          <p:cNvSpPr>
            <a:spLocks noGrp="1"/>
          </p:cNvSpPr>
          <p:nvPr>
            <p:ph type="sldNum" sz="quarter" idx="12"/>
          </p:nvPr>
        </p:nvSpPr>
        <p:spPr/>
        <p:txBody>
          <a:bodyPr/>
          <a:lstStyle/>
          <a:p>
            <a:fld id="{81D2C36F-4504-47C0-B82F-A167342A2754}" type="slidenum">
              <a:rPr lang="en-US" smtClean="0"/>
              <a:t>3</a:t>
            </a:fld>
            <a:endParaRPr lang="en-US"/>
          </a:p>
        </p:txBody>
      </p:sp>
      <p:sp>
        <p:nvSpPr>
          <p:cNvPr id="7" name="Date Placeholder 3">
            <a:extLst>
              <a:ext uri="{FF2B5EF4-FFF2-40B4-BE49-F238E27FC236}">
                <a16:creationId xmlns:a16="http://schemas.microsoft.com/office/drawing/2014/main" id="{273975D5-D7F8-8FB8-0A49-0862833172BE}"/>
              </a:ext>
            </a:extLst>
          </p:cNvPr>
          <p:cNvSpPr>
            <a:spLocks noGrp="1"/>
          </p:cNvSpPr>
          <p:nvPr>
            <p:ph type="dt" sz="half" idx="10"/>
          </p:nvPr>
        </p:nvSpPr>
        <p:spPr/>
        <p:txBody>
          <a:bodyPr/>
          <a:lstStyle/>
          <a:p>
            <a:fld id="{098A0168-EB40-45AF-89A1-87DE0A55FFC6}" type="datetime1">
              <a:rPr lang="en-US" smtClean="0"/>
              <a:t>5/1/24</a:t>
            </a:fld>
            <a:endParaRPr lang="en-US"/>
          </a:p>
        </p:txBody>
      </p:sp>
    </p:spTree>
    <p:extLst>
      <p:ext uri="{BB962C8B-B14F-4D97-AF65-F5344CB8AC3E}">
        <p14:creationId xmlns:p14="http://schemas.microsoft.com/office/powerpoint/2010/main" val="75714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C250-BC7E-12B0-F3DD-38B159C10457}"/>
              </a:ext>
            </a:extLst>
          </p:cNvPr>
          <p:cNvSpPr>
            <a:spLocks noGrp="1"/>
          </p:cNvSpPr>
          <p:nvPr>
            <p:ph type="title"/>
          </p:nvPr>
        </p:nvSpPr>
        <p:spPr/>
        <p:txBody>
          <a:bodyPr/>
          <a:lstStyle/>
          <a:p>
            <a:r>
              <a:rPr lang="en-US" dirty="0"/>
              <a:t>XRD: Crystal Classification</a:t>
            </a:r>
          </a:p>
        </p:txBody>
      </p:sp>
      <p:sp>
        <p:nvSpPr>
          <p:cNvPr id="3" name="Content Placeholder 2">
            <a:extLst>
              <a:ext uri="{FF2B5EF4-FFF2-40B4-BE49-F238E27FC236}">
                <a16:creationId xmlns:a16="http://schemas.microsoft.com/office/drawing/2014/main" id="{019D9C86-BCE9-2E82-2BFD-E1EC2F5FAE6A}"/>
              </a:ext>
            </a:extLst>
          </p:cNvPr>
          <p:cNvSpPr>
            <a:spLocks noGrp="1"/>
          </p:cNvSpPr>
          <p:nvPr>
            <p:ph sz="half" idx="1"/>
          </p:nvPr>
        </p:nvSpPr>
        <p:spPr>
          <a:xfrm>
            <a:off x="838200" y="2057406"/>
            <a:ext cx="4639443" cy="3901811"/>
          </a:xfrm>
        </p:spPr>
        <p:txBody>
          <a:bodyPr>
            <a:normAutofit/>
          </a:bodyPr>
          <a:lstStyle/>
          <a:p>
            <a:r>
              <a:rPr lang="en-US" sz="2000" dirty="0"/>
              <a:t>Identification of a crystal to determine if it is silver</a:t>
            </a:r>
            <a:endParaRPr lang="en-US" sz="1800" dirty="0"/>
          </a:p>
          <a:p>
            <a:r>
              <a:rPr lang="en-US" sz="2000" dirty="0"/>
              <a:t>Ag NP peaks (2</a:t>
            </a:r>
            <a:r>
              <a:rPr lang="el-GR" sz="2000" dirty="0"/>
              <a:t>Θ</a:t>
            </a:r>
            <a:r>
              <a:rPr lang="en-US" sz="2000" dirty="0"/>
              <a:t>):</a:t>
            </a:r>
          </a:p>
          <a:p>
            <a:pPr lvl="1"/>
            <a:r>
              <a:rPr lang="en-US" sz="1800" dirty="0"/>
              <a:t>38.2 / 44.5 / 64.4 / 77.5</a:t>
            </a:r>
          </a:p>
          <a:p>
            <a:pPr lvl="1"/>
            <a:r>
              <a:rPr lang="en-US" sz="1800" dirty="0"/>
              <a:t>According to JCPDS / ICDD</a:t>
            </a:r>
          </a:p>
          <a:p>
            <a:r>
              <a:rPr lang="en-US" sz="2000" dirty="0"/>
              <a:t>Possible non-Ag NP peak:</a:t>
            </a:r>
          </a:p>
          <a:p>
            <a:pPr lvl="1"/>
            <a:r>
              <a:rPr lang="en-US" sz="1800" dirty="0"/>
              <a:t>Not reduced AgNO3 from synthesis</a:t>
            </a:r>
          </a:p>
          <a:p>
            <a:pPr lvl="1"/>
            <a:endParaRPr lang="en-US" sz="1800" dirty="0"/>
          </a:p>
        </p:txBody>
      </p:sp>
      <p:sp>
        <p:nvSpPr>
          <p:cNvPr id="5" name="Date Placeholder 4">
            <a:extLst>
              <a:ext uri="{FF2B5EF4-FFF2-40B4-BE49-F238E27FC236}">
                <a16:creationId xmlns:a16="http://schemas.microsoft.com/office/drawing/2014/main" id="{D0E7918F-B488-4331-9ABE-07F825E6DF2C}"/>
              </a:ext>
            </a:extLst>
          </p:cNvPr>
          <p:cNvSpPr>
            <a:spLocks noGrp="1"/>
          </p:cNvSpPr>
          <p:nvPr>
            <p:ph type="dt" sz="half" idx="10"/>
          </p:nvPr>
        </p:nvSpPr>
        <p:spPr/>
        <p:txBody>
          <a:bodyPr/>
          <a:lstStyle/>
          <a:p>
            <a:fld id="{FC6E85F7-A724-48A4-9D33-CEBC5174E865}" type="datetime1">
              <a:rPr lang="en-US" smtClean="0"/>
              <a:t>5/1/24</a:t>
            </a:fld>
            <a:endParaRPr lang="en-US"/>
          </a:p>
        </p:txBody>
      </p:sp>
      <p:sp>
        <p:nvSpPr>
          <p:cNvPr id="6" name="Footer Placeholder 5">
            <a:extLst>
              <a:ext uri="{FF2B5EF4-FFF2-40B4-BE49-F238E27FC236}">
                <a16:creationId xmlns:a16="http://schemas.microsoft.com/office/drawing/2014/main" id="{CA950186-7E5D-ABE4-3F62-F5471ACC5C1E}"/>
              </a:ext>
            </a:extLst>
          </p:cNvPr>
          <p:cNvSpPr>
            <a:spLocks noGrp="1"/>
          </p:cNvSpPr>
          <p:nvPr>
            <p:ph type="ftr" sz="quarter" idx="11"/>
          </p:nvPr>
        </p:nvSpPr>
        <p:spPr/>
        <p:txBody>
          <a:bodyPr/>
          <a:lstStyle/>
          <a:p>
            <a:r>
              <a:rPr lang="en-US" dirty="0"/>
              <a:t>Synthesis of Functional Silver Nanoparticles and Microparticles with Modifiers and Evaluation of Their Antimicrobial, Anticancer, and Antioxidant Activity</a:t>
            </a:r>
          </a:p>
        </p:txBody>
      </p:sp>
      <p:sp>
        <p:nvSpPr>
          <p:cNvPr id="7" name="Slide Number Placeholder 6">
            <a:extLst>
              <a:ext uri="{FF2B5EF4-FFF2-40B4-BE49-F238E27FC236}">
                <a16:creationId xmlns:a16="http://schemas.microsoft.com/office/drawing/2014/main" id="{2DF05F08-3516-BA58-20D0-B692C92B9F98}"/>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2052" name="Picture 4">
            <a:extLst>
              <a:ext uri="{FF2B5EF4-FFF2-40B4-BE49-F238E27FC236}">
                <a16:creationId xmlns:a16="http://schemas.microsoft.com/office/drawing/2014/main" id="{821DE3EC-849C-2E37-D89C-E9860190997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83898" y="2433918"/>
            <a:ext cx="5158463" cy="283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64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FCEC7-031E-3229-3843-13A0C56C49A3}"/>
              </a:ext>
            </a:extLst>
          </p:cNvPr>
          <p:cNvSpPr>
            <a:spLocks noGrp="1"/>
          </p:cNvSpPr>
          <p:nvPr>
            <p:ph type="dt" sz="half" idx="10"/>
          </p:nvPr>
        </p:nvSpPr>
        <p:spPr/>
        <p:txBody>
          <a:bodyPr/>
          <a:lstStyle/>
          <a:p>
            <a:fld id="{E0318DDB-88AC-4039-B59C-B05DC4C9C16C}" type="datetime1">
              <a:rPr lang="en-US" smtClean="0"/>
              <a:t>5/1/24</a:t>
            </a:fld>
            <a:endParaRPr lang="en-US"/>
          </a:p>
        </p:txBody>
      </p:sp>
      <p:sp>
        <p:nvSpPr>
          <p:cNvPr id="3" name="Footer Placeholder 2">
            <a:extLst>
              <a:ext uri="{FF2B5EF4-FFF2-40B4-BE49-F238E27FC236}">
                <a16:creationId xmlns:a16="http://schemas.microsoft.com/office/drawing/2014/main" id="{6319BFFE-B126-B6C9-16FD-5214E7F152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5B767-B4A4-E602-168F-ADD3067B8C85}"/>
              </a:ext>
            </a:extLst>
          </p:cNvPr>
          <p:cNvSpPr>
            <a:spLocks noGrp="1"/>
          </p:cNvSpPr>
          <p:nvPr>
            <p:ph type="sldNum" sz="quarter" idx="12"/>
          </p:nvPr>
        </p:nvSpPr>
        <p:spPr/>
        <p:txBody>
          <a:bodyPr/>
          <a:lstStyle/>
          <a:p>
            <a:fld id="{81D2C36F-4504-47C0-B82F-A167342A2754}" type="slidenum">
              <a:rPr lang="en-US" smtClean="0"/>
              <a:t>5</a:t>
            </a:fld>
            <a:endParaRPr lang="en-US"/>
          </a:p>
        </p:txBody>
      </p:sp>
      <p:pic>
        <p:nvPicPr>
          <p:cNvPr id="7" name="Content Placeholder 7">
            <a:extLst>
              <a:ext uri="{FF2B5EF4-FFF2-40B4-BE49-F238E27FC236}">
                <a16:creationId xmlns:a16="http://schemas.microsoft.com/office/drawing/2014/main" id="{7C6243E8-B86E-F6E0-E762-9444018606DD}"/>
              </a:ext>
            </a:extLst>
          </p:cNvPr>
          <p:cNvPicPr>
            <a:picLocks noChangeAspect="1"/>
          </p:cNvPicPr>
          <p:nvPr/>
        </p:nvPicPr>
        <p:blipFill>
          <a:blip r:embed="rId3"/>
          <a:stretch>
            <a:fillRect/>
          </a:stretch>
        </p:blipFill>
        <p:spPr>
          <a:xfrm>
            <a:off x="385599" y="1382157"/>
            <a:ext cx="2979378" cy="3778724"/>
          </a:xfrm>
          <a:prstGeom prst="rect">
            <a:avLst/>
          </a:prstGeom>
        </p:spPr>
      </p:pic>
      <p:pic>
        <p:nvPicPr>
          <p:cNvPr id="8" name="Picture 7">
            <a:extLst>
              <a:ext uri="{FF2B5EF4-FFF2-40B4-BE49-F238E27FC236}">
                <a16:creationId xmlns:a16="http://schemas.microsoft.com/office/drawing/2014/main" id="{CE8D0D99-7FDD-54BD-57C1-C8BB61A35FDA}"/>
              </a:ext>
            </a:extLst>
          </p:cNvPr>
          <p:cNvPicPr>
            <a:picLocks noChangeAspect="1"/>
          </p:cNvPicPr>
          <p:nvPr/>
        </p:nvPicPr>
        <p:blipFill>
          <a:blip r:embed="rId4"/>
          <a:stretch>
            <a:fillRect/>
          </a:stretch>
        </p:blipFill>
        <p:spPr>
          <a:xfrm>
            <a:off x="3246036" y="1382157"/>
            <a:ext cx="4705073" cy="3725174"/>
          </a:xfrm>
          <a:prstGeom prst="rect">
            <a:avLst/>
          </a:prstGeom>
        </p:spPr>
      </p:pic>
      <p:pic>
        <p:nvPicPr>
          <p:cNvPr id="9" name="Picture 8">
            <a:extLst>
              <a:ext uri="{FF2B5EF4-FFF2-40B4-BE49-F238E27FC236}">
                <a16:creationId xmlns:a16="http://schemas.microsoft.com/office/drawing/2014/main" id="{E9B25801-3F74-F63C-8E04-932EFE461B09}"/>
              </a:ext>
            </a:extLst>
          </p:cNvPr>
          <p:cNvPicPr>
            <a:picLocks noChangeAspect="1"/>
          </p:cNvPicPr>
          <p:nvPr/>
        </p:nvPicPr>
        <p:blipFill rotWithShape="1">
          <a:blip r:embed="rId5"/>
          <a:srcRect b="48333"/>
          <a:stretch/>
        </p:blipFill>
        <p:spPr>
          <a:xfrm>
            <a:off x="8066240" y="362782"/>
            <a:ext cx="2673990" cy="3104141"/>
          </a:xfrm>
          <a:prstGeom prst="rect">
            <a:avLst/>
          </a:prstGeom>
        </p:spPr>
      </p:pic>
      <p:pic>
        <p:nvPicPr>
          <p:cNvPr id="10" name="Picture 9">
            <a:extLst>
              <a:ext uri="{FF2B5EF4-FFF2-40B4-BE49-F238E27FC236}">
                <a16:creationId xmlns:a16="http://schemas.microsoft.com/office/drawing/2014/main" id="{B75F00EE-AE71-8DD6-0ECD-96CB5A264D08}"/>
              </a:ext>
            </a:extLst>
          </p:cNvPr>
          <p:cNvPicPr>
            <a:picLocks noChangeAspect="1"/>
          </p:cNvPicPr>
          <p:nvPr/>
        </p:nvPicPr>
        <p:blipFill rotWithShape="1">
          <a:blip r:embed="rId5"/>
          <a:srcRect t="51765"/>
          <a:stretch/>
        </p:blipFill>
        <p:spPr>
          <a:xfrm>
            <a:off x="8023375" y="3535076"/>
            <a:ext cx="2721512" cy="2949455"/>
          </a:xfrm>
          <a:prstGeom prst="rect">
            <a:avLst/>
          </a:prstGeom>
        </p:spPr>
      </p:pic>
    </p:spTree>
    <p:extLst>
      <p:ext uri="{BB962C8B-B14F-4D97-AF65-F5344CB8AC3E}">
        <p14:creationId xmlns:p14="http://schemas.microsoft.com/office/powerpoint/2010/main" val="28703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C250-BC7E-12B0-F3DD-38B159C10457}"/>
              </a:ext>
            </a:extLst>
          </p:cNvPr>
          <p:cNvSpPr>
            <a:spLocks noGrp="1"/>
          </p:cNvSpPr>
          <p:nvPr>
            <p:ph type="title"/>
          </p:nvPr>
        </p:nvSpPr>
        <p:spPr/>
        <p:txBody>
          <a:bodyPr/>
          <a:lstStyle/>
          <a:p>
            <a:r>
              <a:rPr lang="en-US" dirty="0"/>
              <a:t>XRD: Size Determination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9D9C86-BCE9-2E82-2BFD-E1EC2F5FAE6A}"/>
                  </a:ext>
                </a:extLst>
              </p:cNvPr>
              <p:cNvSpPr>
                <a:spLocks noGrp="1"/>
              </p:cNvSpPr>
              <p:nvPr>
                <p:ph sz="half" idx="1"/>
              </p:nvPr>
            </p:nvSpPr>
            <p:spPr>
              <a:xfrm>
                <a:off x="838200" y="2057406"/>
                <a:ext cx="4639443" cy="3901811"/>
              </a:xfrm>
            </p:spPr>
            <p:txBody>
              <a:bodyPr>
                <a:normAutofit/>
              </a:bodyPr>
              <a:lstStyle/>
              <a:p>
                <a:r>
                  <a:rPr lang="en-US" sz="2000" dirty="0"/>
                  <a:t>Gaussian function for each peaks</a:t>
                </a:r>
              </a:p>
              <a:p>
                <a:r>
                  <a:rPr lang="en-US" sz="2000" dirty="0"/>
                  <a:t>Scherrer’s Equation</a:t>
                </a:r>
              </a:p>
              <a:p>
                <a:pPr marL="0" indent="0">
                  <a:buNone/>
                </a:pPr>
                <a:r>
                  <a:rPr lang="en-US" sz="2000" b="0" dirty="0"/>
                  <a:t>Mean size of crystal: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𝐾</m:t>
                        </m:r>
                        <m:r>
                          <a:rPr lang="en-US" sz="2800" b="0" i="1" smtClean="0">
                            <a:latin typeface="Cambria Math" panose="02040503050406030204" pitchFamily="18" charset="0"/>
                          </a:rPr>
                          <m:t>∗</m:t>
                        </m:r>
                        <m:r>
                          <a:rPr lang="el-GR" sz="2800" i="1">
                            <a:latin typeface="Cambria Math" panose="02040503050406030204" pitchFamily="18" charset="0"/>
                          </a:rPr>
                          <m:t>𝜆</m:t>
                        </m:r>
                      </m:num>
                      <m:den>
                        <m:r>
                          <a:rPr lang="en-US" sz="2800" b="0" i="1" smtClean="0">
                            <a:latin typeface="Cambria Math" panose="02040503050406030204" pitchFamily="18" charset="0"/>
                          </a:rPr>
                          <m:t>𝐹𝑊𝐻𝑀</m:t>
                        </m:r>
                        <m:r>
                          <a:rPr lang="en-US" sz="2800" b="0" i="1" smtClean="0">
                            <a:latin typeface="Cambria Math" panose="02040503050406030204" pitchFamily="18" charset="0"/>
                          </a:rPr>
                          <m:t>∗</m:t>
                        </m:r>
                        <m:r>
                          <a:rPr lang="en-US" sz="2800" b="0" i="1" smtClean="0">
                            <a:latin typeface="Cambria Math" panose="02040503050406030204" pitchFamily="18" charset="0"/>
                          </a:rPr>
                          <m:t>𝑐𝑜𝑠</m:t>
                        </m:r>
                        <m:r>
                          <a:rPr lang="el-GR" sz="2800" i="1">
                            <a:latin typeface="Cambria Math" panose="02040503050406030204" pitchFamily="18" charset="0"/>
                          </a:rPr>
                          <m:t>𝜃</m:t>
                        </m:r>
                      </m:den>
                    </m:f>
                  </m:oMath>
                </a14:m>
                <a:endParaRPr lang="en-US" sz="1800" dirty="0"/>
              </a:p>
              <a:p>
                <a:pPr marL="0" indent="0">
                  <a:buNone/>
                </a:pPr>
                <a:r>
                  <a:rPr lang="en-US" dirty="0"/>
                  <a:t>K = Shape factor, </a:t>
                </a:r>
                <a14:m>
                  <m:oMath xmlns:m="http://schemas.openxmlformats.org/officeDocument/2006/math">
                    <m:r>
                      <a:rPr lang="el-GR" sz="1800" i="1" smtClean="0">
                        <a:latin typeface="Cambria Math" panose="02040503050406030204" pitchFamily="18" charset="0"/>
                      </a:rPr>
                      <m:t>𝜆</m:t>
                    </m:r>
                  </m:oMath>
                </a14:m>
                <a:r>
                  <a:rPr lang="en-US" sz="1800" dirty="0"/>
                  <a:t> = X-ray wavelength</a:t>
                </a:r>
              </a:p>
              <a:p>
                <a:r>
                  <a:rPr lang="en-US" sz="2000" dirty="0"/>
                  <a:t>Maximum intensity and peak width identification required</a:t>
                </a:r>
              </a:p>
              <a:p>
                <a:endParaRPr lang="en-US" dirty="0"/>
              </a:p>
            </p:txBody>
          </p:sp>
        </mc:Choice>
        <mc:Fallback>
          <p:sp>
            <p:nvSpPr>
              <p:cNvPr id="3" name="Content Placeholder 2">
                <a:extLst>
                  <a:ext uri="{FF2B5EF4-FFF2-40B4-BE49-F238E27FC236}">
                    <a16:creationId xmlns:a16="http://schemas.microsoft.com/office/drawing/2014/main" id="{019D9C86-BCE9-2E82-2BFD-E1EC2F5FAE6A}"/>
                  </a:ext>
                </a:extLst>
              </p:cNvPr>
              <p:cNvSpPr>
                <a:spLocks noGrp="1" noRot="1" noChangeAspect="1" noMove="1" noResize="1" noEditPoints="1" noAdjustHandles="1" noChangeArrowheads="1" noChangeShapeType="1" noTextEdit="1"/>
              </p:cNvSpPr>
              <p:nvPr>
                <p:ph sz="half" idx="1"/>
              </p:nvPr>
            </p:nvSpPr>
            <p:spPr>
              <a:xfrm>
                <a:off x="838200" y="2057406"/>
                <a:ext cx="4639443" cy="3901811"/>
              </a:xfrm>
              <a:blipFill>
                <a:blip r:embed="rId3"/>
                <a:stretch>
                  <a:fillRect l="-1639"/>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D0E7918F-B488-4331-9ABE-07F825E6DF2C}"/>
              </a:ext>
            </a:extLst>
          </p:cNvPr>
          <p:cNvSpPr>
            <a:spLocks noGrp="1"/>
          </p:cNvSpPr>
          <p:nvPr>
            <p:ph type="dt" sz="half" idx="10"/>
          </p:nvPr>
        </p:nvSpPr>
        <p:spPr/>
        <p:txBody>
          <a:bodyPr/>
          <a:lstStyle/>
          <a:p>
            <a:fld id="{FC6E85F7-A724-48A4-9D33-CEBC5174E865}" type="datetime1">
              <a:rPr lang="en-US" smtClean="0"/>
              <a:t>5/1/24</a:t>
            </a:fld>
            <a:endParaRPr lang="en-US"/>
          </a:p>
        </p:txBody>
      </p:sp>
      <p:sp>
        <p:nvSpPr>
          <p:cNvPr id="6" name="Footer Placeholder 5">
            <a:extLst>
              <a:ext uri="{FF2B5EF4-FFF2-40B4-BE49-F238E27FC236}">
                <a16:creationId xmlns:a16="http://schemas.microsoft.com/office/drawing/2014/main" id="{CA950186-7E5D-ABE4-3F62-F5471ACC5C1E}"/>
              </a:ext>
            </a:extLst>
          </p:cNvPr>
          <p:cNvSpPr>
            <a:spLocks noGrp="1"/>
          </p:cNvSpPr>
          <p:nvPr>
            <p:ph type="ftr" sz="quarter" idx="11"/>
          </p:nvPr>
        </p:nvSpPr>
        <p:spPr/>
        <p:txBody>
          <a:bodyPr/>
          <a:lstStyle/>
          <a:p>
            <a:r>
              <a:rPr lang="en-US" dirty="0"/>
              <a:t>Online calculator for Crystallite size &amp; lattice strain from XRD data</a:t>
            </a:r>
          </a:p>
        </p:txBody>
      </p:sp>
      <p:sp>
        <p:nvSpPr>
          <p:cNvPr id="7" name="Slide Number Placeholder 6">
            <a:extLst>
              <a:ext uri="{FF2B5EF4-FFF2-40B4-BE49-F238E27FC236}">
                <a16:creationId xmlns:a16="http://schemas.microsoft.com/office/drawing/2014/main" id="{2DF05F08-3516-BA58-20D0-B692C92B9F98}"/>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2050" name="Picture 2" descr="Online calculator for Crystallite size &amp; lattice strain from XRD data">
            <a:extLst>
              <a:ext uri="{FF2B5EF4-FFF2-40B4-BE49-F238E27FC236}">
                <a16:creationId xmlns:a16="http://schemas.microsoft.com/office/drawing/2014/main" id="{3083BA98-85F2-1474-7AD6-CD315032B85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556101" y="1844417"/>
            <a:ext cx="5187143"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2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1CE666-BDA0-1462-E89F-9D162CAC17C3}"/>
              </a:ext>
            </a:extLst>
          </p:cNvPr>
          <p:cNvSpPr>
            <a:spLocks noGrp="1"/>
          </p:cNvSpPr>
          <p:nvPr>
            <p:ph type="dt" sz="half" idx="10"/>
          </p:nvPr>
        </p:nvSpPr>
        <p:spPr/>
        <p:txBody>
          <a:bodyPr/>
          <a:lstStyle/>
          <a:p>
            <a:fld id="{E0318DDB-88AC-4039-B59C-B05DC4C9C16C}" type="datetime1">
              <a:rPr lang="en-US" smtClean="0"/>
              <a:t>5/1/24</a:t>
            </a:fld>
            <a:endParaRPr lang="en-US"/>
          </a:p>
        </p:txBody>
      </p:sp>
      <p:sp>
        <p:nvSpPr>
          <p:cNvPr id="3" name="Footer Placeholder 2">
            <a:extLst>
              <a:ext uri="{FF2B5EF4-FFF2-40B4-BE49-F238E27FC236}">
                <a16:creationId xmlns:a16="http://schemas.microsoft.com/office/drawing/2014/main" id="{3CF3707F-623D-349E-2EBE-EB6B2EB434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3F381-4F0A-0F35-973B-A415832DADD9}"/>
              </a:ext>
            </a:extLst>
          </p:cNvPr>
          <p:cNvSpPr>
            <a:spLocks noGrp="1"/>
          </p:cNvSpPr>
          <p:nvPr>
            <p:ph type="sldNum" sz="quarter" idx="12"/>
          </p:nvPr>
        </p:nvSpPr>
        <p:spPr/>
        <p:txBody>
          <a:bodyPr/>
          <a:lstStyle/>
          <a:p>
            <a:fld id="{81D2C36F-4504-47C0-B82F-A167342A2754}" type="slidenum">
              <a:rPr lang="en-US" smtClean="0"/>
              <a:t>7</a:t>
            </a:fld>
            <a:endParaRPr lang="en-US"/>
          </a:p>
        </p:txBody>
      </p:sp>
      <p:pic>
        <p:nvPicPr>
          <p:cNvPr id="5" name="Picture 4">
            <a:extLst>
              <a:ext uri="{FF2B5EF4-FFF2-40B4-BE49-F238E27FC236}">
                <a16:creationId xmlns:a16="http://schemas.microsoft.com/office/drawing/2014/main" id="{A65E0951-6FD0-7B23-4DDC-51598B2017FA}"/>
              </a:ext>
            </a:extLst>
          </p:cNvPr>
          <p:cNvPicPr>
            <a:picLocks noChangeAspect="1"/>
          </p:cNvPicPr>
          <p:nvPr/>
        </p:nvPicPr>
        <p:blipFill>
          <a:blip r:embed="rId3"/>
          <a:stretch>
            <a:fillRect/>
          </a:stretch>
        </p:blipFill>
        <p:spPr>
          <a:xfrm>
            <a:off x="389218" y="1643499"/>
            <a:ext cx="5792510" cy="3423230"/>
          </a:xfrm>
          <a:prstGeom prst="rect">
            <a:avLst/>
          </a:prstGeom>
        </p:spPr>
      </p:pic>
      <p:pic>
        <p:nvPicPr>
          <p:cNvPr id="6" name="Picture 5">
            <a:extLst>
              <a:ext uri="{FF2B5EF4-FFF2-40B4-BE49-F238E27FC236}">
                <a16:creationId xmlns:a16="http://schemas.microsoft.com/office/drawing/2014/main" id="{BDE1BA6D-B026-AC33-D12B-D169760DE0CC}"/>
              </a:ext>
            </a:extLst>
          </p:cNvPr>
          <p:cNvPicPr>
            <a:picLocks noChangeAspect="1"/>
          </p:cNvPicPr>
          <p:nvPr/>
        </p:nvPicPr>
        <p:blipFill>
          <a:blip r:embed="rId4"/>
          <a:stretch>
            <a:fillRect/>
          </a:stretch>
        </p:blipFill>
        <p:spPr>
          <a:xfrm>
            <a:off x="6181728" y="925551"/>
            <a:ext cx="4555208" cy="4468273"/>
          </a:xfrm>
          <a:prstGeom prst="rect">
            <a:avLst/>
          </a:prstGeom>
        </p:spPr>
      </p:pic>
      <p:cxnSp>
        <p:nvCxnSpPr>
          <p:cNvPr id="8" name="Straight Connector 7">
            <a:extLst>
              <a:ext uri="{FF2B5EF4-FFF2-40B4-BE49-F238E27FC236}">
                <a16:creationId xmlns:a16="http://schemas.microsoft.com/office/drawing/2014/main" id="{AB8CF37A-E79B-C4AC-CD9F-69B0CD6C4AEC}"/>
              </a:ext>
            </a:extLst>
          </p:cNvPr>
          <p:cNvCxnSpPr>
            <a:cxnSpLocks/>
          </p:cNvCxnSpPr>
          <p:nvPr/>
        </p:nvCxnSpPr>
        <p:spPr>
          <a:xfrm>
            <a:off x="6701883" y="3272883"/>
            <a:ext cx="403505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99FC2A8-6E99-5EB4-AE04-244D1BF851B0}"/>
              </a:ext>
            </a:extLst>
          </p:cNvPr>
          <p:cNvSpPr/>
          <p:nvPr/>
        </p:nvSpPr>
        <p:spPr>
          <a:xfrm>
            <a:off x="8388707" y="3237272"/>
            <a:ext cx="55755" cy="80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398075E-F374-0442-040E-39E6121C1097}"/>
              </a:ext>
            </a:extLst>
          </p:cNvPr>
          <p:cNvSpPr/>
          <p:nvPr/>
        </p:nvSpPr>
        <p:spPr>
          <a:xfrm>
            <a:off x="8831039" y="3222406"/>
            <a:ext cx="55755" cy="80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4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55DE-479E-B23A-11DD-7A6F1FE26721}"/>
              </a:ext>
            </a:extLst>
          </p:cNvPr>
          <p:cNvSpPr>
            <a:spLocks noGrp="1"/>
          </p:cNvSpPr>
          <p:nvPr>
            <p:ph type="title"/>
          </p:nvPr>
        </p:nvSpPr>
        <p:spPr/>
        <p:txBody>
          <a:bodyPr/>
          <a:lstStyle/>
          <a:p>
            <a:r>
              <a:rPr lang="en-US" dirty="0"/>
              <a:t>Isotherm Graph</a:t>
            </a:r>
          </a:p>
        </p:txBody>
      </p:sp>
      <p:sp>
        <p:nvSpPr>
          <p:cNvPr id="3" name="Content Placeholder 2">
            <a:extLst>
              <a:ext uri="{FF2B5EF4-FFF2-40B4-BE49-F238E27FC236}">
                <a16:creationId xmlns:a16="http://schemas.microsoft.com/office/drawing/2014/main" id="{04BC31A9-C4E2-9EEF-2DE2-FA10ECD77668}"/>
              </a:ext>
            </a:extLst>
          </p:cNvPr>
          <p:cNvSpPr>
            <a:spLocks noGrp="1"/>
          </p:cNvSpPr>
          <p:nvPr>
            <p:ph sz="half" idx="1"/>
          </p:nvPr>
        </p:nvSpPr>
        <p:spPr>
          <a:xfrm>
            <a:off x="838201" y="2057407"/>
            <a:ext cx="4742328" cy="3725136"/>
          </a:xfrm>
        </p:spPr>
        <p:txBody>
          <a:bodyPr>
            <a:normAutofit fontScale="92500" lnSpcReduction="10000"/>
          </a:bodyPr>
          <a:lstStyle/>
          <a:p>
            <a:r>
              <a:rPr lang="en-US" sz="2000" dirty="0"/>
              <a:t>Surface film pressure vs. area per molecule graph</a:t>
            </a:r>
          </a:p>
          <a:p>
            <a:r>
              <a:rPr lang="en-US" sz="2000" dirty="0"/>
              <a:t>Range of surface pressure for monolayer of silver nanoparticles</a:t>
            </a:r>
          </a:p>
          <a:p>
            <a:pPr lvl="1"/>
            <a:r>
              <a:rPr lang="en-US" sz="1800" dirty="0"/>
              <a:t>Uniform and controlled catalyst layer for efficiency of electrochemical reaction</a:t>
            </a:r>
          </a:p>
          <a:p>
            <a:r>
              <a:rPr lang="en-US" sz="2000" dirty="0"/>
              <a:t>Identification of monolayer</a:t>
            </a:r>
          </a:p>
          <a:p>
            <a:pPr lvl="1"/>
            <a:r>
              <a:rPr lang="en-US" sz="1800" dirty="0"/>
              <a:t>First and second curve observation required from obtained data</a:t>
            </a:r>
          </a:p>
          <a:p>
            <a:endParaRPr lang="en-US" dirty="0"/>
          </a:p>
        </p:txBody>
      </p:sp>
      <p:sp>
        <p:nvSpPr>
          <p:cNvPr id="5" name="Date Placeholder 4">
            <a:extLst>
              <a:ext uri="{FF2B5EF4-FFF2-40B4-BE49-F238E27FC236}">
                <a16:creationId xmlns:a16="http://schemas.microsoft.com/office/drawing/2014/main" id="{586D899D-96BD-03A0-024B-26068913E3BA}"/>
              </a:ext>
            </a:extLst>
          </p:cNvPr>
          <p:cNvSpPr>
            <a:spLocks noGrp="1"/>
          </p:cNvSpPr>
          <p:nvPr>
            <p:ph type="dt" sz="half" idx="10"/>
          </p:nvPr>
        </p:nvSpPr>
        <p:spPr/>
        <p:txBody>
          <a:bodyPr/>
          <a:lstStyle/>
          <a:p>
            <a:fld id="{FC6E85F7-A724-48A4-9D33-CEBC5174E865}" type="datetime1">
              <a:rPr lang="en-US" smtClean="0"/>
              <a:t>5/1/24</a:t>
            </a:fld>
            <a:endParaRPr lang="en-US"/>
          </a:p>
        </p:txBody>
      </p:sp>
      <p:sp>
        <p:nvSpPr>
          <p:cNvPr id="6" name="Footer Placeholder 5">
            <a:extLst>
              <a:ext uri="{FF2B5EF4-FFF2-40B4-BE49-F238E27FC236}">
                <a16:creationId xmlns:a16="http://schemas.microsoft.com/office/drawing/2014/main" id="{57368B22-6BFA-C419-6492-D1023326C895}"/>
              </a:ext>
            </a:extLst>
          </p:cNvPr>
          <p:cNvSpPr>
            <a:spLocks noGrp="1"/>
          </p:cNvSpPr>
          <p:nvPr>
            <p:ph type="ftr" sz="quarter" idx="11"/>
          </p:nvPr>
        </p:nvSpPr>
        <p:spPr/>
        <p:txBody>
          <a:bodyPr/>
          <a:lstStyle/>
          <a:p>
            <a:r>
              <a:rPr lang="en-US" b="0" dirty="0">
                <a:effectLst/>
                <a:latin typeface="var(--nova-font-family-display)"/>
              </a:rPr>
              <a:t>Phase Behavior and Structure Properties of Supported Lipid Monolayers and Bilayers in Interaction with Silica Nanoparticles</a:t>
            </a:r>
            <a:endParaRPr lang="en-US" dirty="0">
              <a:effectLst/>
            </a:endParaRPr>
          </a:p>
        </p:txBody>
      </p:sp>
      <p:sp>
        <p:nvSpPr>
          <p:cNvPr id="7" name="Slide Number Placeholder 6">
            <a:extLst>
              <a:ext uri="{FF2B5EF4-FFF2-40B4-BE49-F238E27FC236}">
                <a16:creationId xmlns:a16="http://schemas.microsoft.com/office/drawing/2014/main" id="{5875C47A-6683-E412-4E5D-A5564A754809}"/>
              </a:ext>
            </a:extLst>
          </p:cNvPr>
          <p:cNvSpPr>
            <a:spLocks noGrp="1"/>
          </p:cNvSpPr>
          <p:nvPr>
            <p:ph type="sldNum" sz="quarter" idx="12"/>
          </p:nvPr>
        </p:nvSpPr>
        <p:spPr/>
        <p:txBody>
          <a:bodyPr/>
          <a:lstStyle/>
          <a:p>
            <a:fld id="{81D2C36F-4504-47C0-B82F-A167342A2754}" type="slidenum">
              <a:rPr lang="en-US" smtClean="0"/>
              <a:t>8</a:t>
            </a:fld>
            <a:endParaRPr lang="en-US"/>
          </a:p>
        </p:txBody>
      </p:sp>
      <p:pic>
        <p:nvPicPr>
          <p:cNvPr id="1032" name="Picture 8" descr="Langmuir-Blodgett principle, (B) Theoretical isotherm (Π-A) obtained by...  | Download Scientific Diagram">
            <a:extLst>
              <a:ext uri="{FF2B5EF4-FFF2-40B4-BE49-F238E27FC236}">
                <a16:creationId xmlns:a16="http://schemas.microsoft.com/office/drawing/2014/main" id="{626DEDCB-A002-0CD1-263A-73E449D7FB9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80529" y="2438087"/>
            <a:ext cx="5146306" cy="296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6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3011C-6BE6-C89B-4E0F-BE9A3C4030FA}"/>
              </a:ext>
            </a:extLst>
          </p:cNvPr>
          <p:cNvSpPr>
            <a:spLocks noGrp="1"/>
          </p:cNvSpPr>
          <p:nvPr>
            <p:ph type="dt" sz="half" idx="10"/>
          </p:nvPr>
        </p:nvSpPr>
        <p:spPr/>
        <p:txBody>
          <a:bodyPr/>
          <a:lstStyle/>
          <a:p>
            <a:fld id="{E0318DDB-88AC-4039-B59C-B05DC4C9C16C}" type="datetime1">
              <a:rPr lang="en-US" smtClean="0"/>
              <a:t>5/1/24</a:t>
            </a:fld>
            <a:endParaRPr lang="en-US"/>
          </a:p>
        </p:txBody>
      </p:sp>
      <p:sp>
        <p:nvSpPr>
          <p:cNvPr id="3" name="Footer Placeholder 2">
            <a:extLst>
              <a:ext uri="{FF2B5EF4-FFF2-40B4-BE49-F238E27FC236}">
                <a16:creationId xmlns:a16="http://schemas.microsoft.com/office/drawing/2014/main" id="{B6B63364-B0D1-9277-E25C-705C8A13A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60438-9DE0-A8F1-9F82-5B4D95338544}"/>
              </a:ext>
            </a:extLst>
          </p:cNvPr>
          <p:cNvSpPr>
            <a:spLocks noGrp="1"/>
          </p:cNvSpPr>
          <p:nvPr>
            <p:ph type="sldNum" sz="quarter" idx="12"/>
          </p:nvPr>
        </p:nvSpPr>
        <p:spPr/>
        <p:txBody>
          <a:bodyPr/>
          <a:lstStyle/>
          <a:p>
            <a:fld id="{81D2C36F-4504-47C0-B82F-A167342A2754}" type="slidenum">
              <a:rPr lang="en-US" smtClean="0"/>
              <a:t>9</a:t>
            </a:fld>
            <a:endParaRPr lang="en-US"/>
          </a:p>
        </p:txBody>
      </p:sp>
      <p:sp>
        <p:nvSpPr>
          <p:cNvPr id="9" name="TextBox 8">
            <a:extLst>
              <a:ext uri="{FF2B5EF4-FFF2-40B4-BE49-F238E27FC236}">
                <a16:creationId xmlns:a16="http://schemas.microsoft.com/office/drawing/2014/main" id="{B1C62EC7-3BBB-0F3C-793D-414865FEE1CD}"/>
              </a:ext>
            </a:extLst>
          </p:cNvPr>
          <p:cNvSpPr txBox="1"/>
          <p:nvPr/>
        </p:nvSpPr>
        <p:spPr>
          <a:xfrm>
            <a:off x="5382561" y="5454304"/>
            <a:ext cx="6391048" cy="369332"/>
          </a:xfrm>
          <a:prstGeom prst="rect">
            <a:avLst/>
          </a:prstGeom>
          <a:noFill/>
        </p:spPr>
        <p:txBody>
          <a:bodyPr wrap="square">
            <a:spAutoFit/>
          </a:bodyPr>
          <a:lstStyle/>
          <a:p>
            <a:r>
              <a:rPr lang="en-US" sz="1800" dirty="0">
                <a:solidFill>
                  <a:schemeClr val="accent1"/>
                </a:solidFill>
              </a:rPr>
              <a:t>Monolayer formation at surface pressure of 1.5-62 </a:t>
            </a:r>
            <a:r>
              <a:rPr lang="en-US" sz="1800" dirty="0" err="1">
                <a:solidFill>
                  <a:schemeClr val="accent1"/>
                </a:solidFill>
              </a:rPr>
              <a:t>mN</a:t>
            </a:r>
            <a:r>
              <a:rPr lang="en-US" sz="1800" dirty="0">
                <a:solidFill>
                  <a:schemeClr val="accent1"/>
                </a:solidFill>
              </a:rPr>
              <a:t>/m</a:t>
            </a:r>
          </a:p>
        </p:txBody>
      </p:sp>
      <p:pic>
        <p:nvPicPr>
          <p:cNvPr id="6" name="Picture 5">
            <a:extLst>
              <a:ext uri="{FF2B5EF4-FFF2-40B4-BE49-F238E27FC236}">
                <a16:creationId xmlns:a16="http://schemas.microsoft.com/office/drawing/2014/main" id="{360EB007-9DF7-F7F4-5529-D6CA433E00B3}"/>
              </a:ext>
            </a:extLst>
          </p:cNvPr>
          <p:cNvPicPr>
            <a:picLocks noChangeAspect="1"/>
          </p:cNvPicPr>
          <p:nvPr/>
        </p:nvPicPr>
        <p:blipFill>
          <a:blip r:embed="rId3"/>
          <a:stretch>
            <a:fillRect/>
          </a:stretch>
        </p:blipFill>
        <p:spPr>
          <a:xfrm>
            <a:off x="374075" y="1219030"/>
            <a:ext cx="5130800" cy="3924300"/>
          </a:xfrm>
          <a:prstGeom prst="rect">
            <a:avLst/>
          </a:prstGeom>
        </p:spPr>
      </p:pic>
      <p:pic>
        <p:nvPicPr>
          <p:cNvPr id="7" name="Picture 6">
            <a:extLst>
              <a:ext uri="{FF2B5EF4-FFF2-40B4-BE49-F238E27FC236}">
                <a16:creationId xmlns:a16="http://schemas.microsoft.com/office/drawing/2014/main" id="{D0BD7176-4310-4529-0E33-73319F74470C}"/>
              </a:ext>
            </a:extLst>
          </p:cNvPr>
          <p:cNvPicPr>
            <a:picLocks noChangeAspect="1"/>
          </p:cNvPicPr>
          <p:nvPr/>
        </p:nvPicPr>
        <p:blipFill>
          <a:blip r:embed="rId4"/>
          <a:stretch>
            <a:fillRect/>
          </a:stretch>
        </p:blipFill>
        <p:spPr>
          <a:xfrm>
            <a:off x="5504875" y="1219029"/>
            <a:ext cx="5194375" cy="3924301"/>
          </a:xfrm>
          <a:prstGeom prst="rect">
            <a:avLst/>
          </a:prstGeom>
        </p:spPr>
      </p:pic>
    </p:spTree>
    <p:extLst>
      <p:ext uri="{BB962C8B-B14F-4D97-AF65-F5344CB8AC3E}">
        <p14:creationId xmlns:p14="http://schemas.microsoft.com/office/powerpoint/2010/main" val="3915083687"/>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2146</Words>
  <Application>Microsoft Macintosh PowerPoint</Application>
  <PresentationFormat>Widescreen</PresentationFormat>
  <Paragraphs>187</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SFMono-Regular</vt:lpstr>
      <vt:lpstr>Söhne</vt:lpstr>
      <vt:lpstr>var(--nova-font-family-display)</vt:lpstr>
      <vt:lpstr>Arial</vt:lpstr>
      <vt:lpstr>Calibri</vt:lpstr>
      <vt:lpstr>Cambria Math</vt:lpstr>
      <vt:lpstr>Elephant</vt:lpstr>
      <vt:lpstr>Helvetica Neue</vt:lpstr>
      <vt:lpstr>Univers Condensed</vt:lpstr>
      <vt:lpstr>MemoVTI</vt:lpstr>
      <vt:lpstr>Python Programming     For Nanoparticle Characterization and    Cell Test Output Analysis</vt:lpstr>
      <vt:lpstr>Introduction</vt:lpstr>
      <vt:lpstr>Research Topic</vt:lpstr>
      <vt:lpstr>XRD: Crystal Classification</vt:lpstr>
      <vt:lpstr>PowerPoint Presentation</vt:lpstr>
      <vt:lpstr>XRD: Size Determination</vt:lpstr>
      <vt:lpstr>PowerPoint Presentation</vt:lpstr>
      <vt:lpstr>Isotherm Graph</vt:lpstr>
      <vt:lpstr>PowerPoint Presentation</vt:lpstr>
      <vt:lpstr>Polarization Curve and Power Output</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Nanoparticle Characterization and Cell Test Output Analysis</dc:title>
  <dc:creator>Maya  Oh</dc:creator>
  <cp:lastModifiedBy>Maya Oh</cp:lastModifiedBy>
  <cp:revision>96</cp:revision>
  <dcterms:created xsi:type="dcterms:W3CDTF">2024-04-12T13:51:05Z</dcterms:created>
  <dcterms:modified xsi:type="dcterms:W3CDTF">2024-05-02T18:09:06Z</dcterms:modified>
</cp:coreProperties>
</file>