
<file path=[Content_Types].xml><?xml version="1.0" encoding="utf-8"?>
<Types xmlns="http://schemas.openxmlformats.org/package/2006/content-types">
  <Default Extension="gif" ContentType="image/gif"/>
  <Default Extension="jpeg" ContentType="image/jpeg"/>
  <Default Extension="jpg" ContentType="image/tif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58" r:id="rId2"/>
    <p:sldId id="291" r:id="rId3"/>
    <p:sldId id="292" r:id="rId4"/>
    <p:sldId id="293" r:id="rId5"/>
    <p:sldId id="299" r:id="rId6"/>
    <p:sldId id="294" r:id="rId7"/>
    <p:sldId id="300" r:id="rId8"/>
    <p:sldId id="303" r:id="rId9"/>
    <p:sldId id="304" r:id="rId10"/>
    <p:sldId id="306" r:id="rId11"/>
    <p:sldId id="307" r:id="rId12"/>
    <p:sldId id="295" r:id="rId13"/>
    <p:sldId id="296"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D6B"/>
    <a:srgbClr val="F74444"/>
    <a:srgbClr val="C55A11"/>
    <a:srgbClr val="515151"/>
    <a:srgbClr val="0057DA"/>
    <a:srgbClr val="B573DE"/>
    <a:srgbClr val="186B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5" autoAdjust="0"/>
    <p:restoredTop sz="96035" autoAdjust="0"/>
  </p:normalViewPr>
  <p:slideViewPr>
    <p:cSldViewPr snapToGrid="0">
      <p:cViewPr varScale="1">
        <p:scale>
          <a:sx n="118" d="100"/>
          <a:sy n="118" d="100"/>
        </p:scale>
        <p:origin x="656" y="200"/>
      </p:cViewPr>
      <p:guideLst/>
    </p:cSldViewPr>
  </p:slideViewPr>
  <p:outlineViewPr>
    <p:cViewPr>
      <p:scale>
        <a:sx n="20" d="100"/>
        <a:sy n="20"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5CBAE-FF14-42E1-83DE-589118BEC9CB}" type="datetimeFigureOut">
              <a:rPr lang="en-US" smtClean="0"/>
              <a:t>4/27/24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FCAD6-4BCB-4E4D-AF07-E555D133C954}" type="slidenum">
              <a:rPr lang="en-US" smtClean="0"/>
              <a:t>‹#›</a:t>
            </a:fld>
            <a:endParaRPr lang="en-US"/>
          </a:p>
        </p:txBody>
      </p:sp>
    </p:spTree>
    <p:extLst>
      <p:ext uri="{BB962C8B-B14F-4D97-AF65-F5344CB8AC3E}">
        <p14:creationId xmlns:p14="http://schemas.microsoft.com/office/powerpoint/2010/main" val="211737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6FCAD6-4BCB-4E4D-AF07-E555D133C954}" type="slidenum">
              <a:rPr lang="en-US" smtClean="0"/>
              <a:t>1</a:t>
            </a:fld>
            <a:endParaRPr lang="en-US"/>
          </a:p>
        </p:txBody>
      </p:sp>
    </p:spTree>
    <p:extLst>
      <p:ext uri="{BB962C8B-B14F-4D97-AF65-F5344CB8AC3E}">
        <p14:creationId xmlns:p14="http://schemas.microsoft.com/office/powerpoint/2010/main" val="909821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6FCAD6-4BCB-4E4D-AF07-E555D133C954}" type="slidenum">
              <a:rPr lang="en-US" smtClean="0"/>
              <a:t>2</a:t>
            </a:fld>
            <a:endParaRPr lang="en-US"/>
          </a:p>
        </p:txBody>
      </p:sp>
    </p:spTree>
    <p:extLst>
      <p:ext uri="{BB962C8B-B14F-4D97-AF65-F5344CB8AC3E}">
        <p14:creationId xmlns:p14="http://schemas.microsoft.com/office/powerpoint/2010/main" val="4126023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4948"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079712"/>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799" y="630585"/>
            <a:ext cx="3874959" cy="654923"/>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4793201"/>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799" y="1872928"/>
            <a:ext cx="6489977" cy="2388676"/>
          </a:xfrm>
          <a:prstGeom prst="rect">
            <a:avLst/>
          </a:prstGeom>
        </p:spPr>
      </p:pic>
    </p:spTree>
    <p:extLst>
      <p:ext uri="{BB962C8B-B14F-4D97-AF65-F5344CB8AC3E}">
        <p14:creationId xmlns:p14="http://schemas.microsoft.com/office/powerpoint/2010/main" val="366288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d, Bullets, 3 Photo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4903"/>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Picture Placeholder 2">
            <a:extLst>
              <a:ext uri="{FF2B5EF4-FFF2-40B4-BE49-F238E27FC236}">
                <a16:creationId xmlns:a16="http://schemas.microsoft.com/office/drawing/2014/main" id="{40B6BCCE-F513-9C40-8FD6-36D2B624AFC0}"/>
              </a:ext>
            </a:extLst>
          </p:cNvPr>
          <p:cNvSpPr>
            <a:spLocks noGrp="1" noChangeAspect="1"/>
          </p:cNvSpPr>
          <p:nvPr>
            <p:ph type="pic" idx="14"/>
          </p:nvPr>
        </p:nvSpPr>
        <p:spPr>
          <a:xfrm>
            <a:off x="5854148" y="1305560"/>
            <a:ext cx="2603008"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8" name="Picture Placeholder 2">
            <a:extLst>
              <a:ext uri="{FF2B5EF4-FFF2-40B4-BE49-F238E27FC236}">
                <a16:creationId xmlns:a16="http://schemas.microsoft.com/office/drawing/2014/main" id="{4D28B0AA-D819-554A-B331-0F72C78849D5}"/>
              </a:ext>
            </a:extLst>
          </p:cNvPr>
          <p:cNvSpPr>
            <a:spLocks noGrp="1" noChangeAspect="1"/>
          </p:cNvSpPr>
          <p:nvPr>
            <p:ph type="pic" idx="15"/>
          </p:nvPr>
        </p:nvSpPr>
        <p:spPr>
          <a:xfrm>
            <a:off x="8537713" y="1305561"/>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4" name="Picture Placeholder 2">
            <a:extLst>
              <a:ext uri="{FF2B5EF4-FFF2-40B4-BE49-F238E27FC236}">
                <a16:creationId xmlns:a16="http://schemas.microsoft.com/office/drawing/2014/main" id="{828A1CAF-A569-4347-A007-3D6D57007AB9}"/>
              </a:ext>
            </a:extLst>
          </p:cNvPr>
          <p:cNvSpPr>
            <a:spLocks noGrp="1" noChangeAspect="1"/>
          </p:cNvSpPr>
          <p:nvPr>
            <p:ph type="pic" idx="16"/>
          </p:nvPr>
        </p:nvSpPr>
        <p:spPr>
          <a:xfrm>
            <a:off x="8537713" y="3560870"/>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Title 1">
            <a:extLst>
              <a:ext uri="{FF2B5EF4-FFF2-40B4-BE49-F238E27FC236}">
                <a16:creationId xmlns:a16="http://schemas.microsoft.com/office/drawing/2014/main" id="{193B1A83-7D9A-E342-9B99-D348B96AC84D}"/>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244524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ed, Bullets, 3 Photo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531C8BE-6ABE-214F-8028-590E3C25CAE7}"/>
              </a:ext>
            </a:extLst>
          </p:cNvPr>
          <p:cNvSpPr>
            <a:spLocks noGrp="1" noChangeAspect="1"/>
          </p:cNvSpPr>
          <p:nvPr>
            <p:ph type="pic" idx="20"/>
          </p:nvPr>
        </p:nvSpPr>
        <p:spPr>
          <a:xfrm>
            <a:off x="4778901"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11" name="Title 1">
            <a:extLst>
              <a:ext uri="{FF2B5EF4-FFF2-40B4-BE49-F238E27FC236}">
                <a16:creationId xmlns:a16="http://schemas.microsoft.com/office/drawing/2014/main" id="{193B1A83-7D9A-E342-9B99-D348B96AC84D}"/>
              </a:ext>
            </a:extLst>
          </p:cNvPr>
          <p:cNvSpPr>
            <a:spLocks noGrp="1"/>
          </p:cNvSpPr>
          <p:nvPr>
            <p:ph type="title" hasCustomPrompt="1"/>
          </p:nvPr>
        </p:nvSpPr>
        <p:spPr>
          <a:xfrm>
            <a:off x="1046480" y="1371601"/>
            <a:ext cx="10058400" cy="447260"/>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
        <p:nvSpPr>
          <p:cNvPr id="13" name="Picture Placeholder 2">
            <a:extLst>
              <a:ext uri="{FF2B5EF4-FFF2-40B4-BE49-F238E27FC236}">
                <a16:creationId xmlns:a16="http://schemas.microsoft.com/office/drawing/2014/main" id="{1D8F3715-7867-1F43-B566-63242F352584}"/>
              </a:ext>
            </a:extLst>
          </p:cNvPr>
          <p:cNvSpPr>
            <a:spLocks noGrp="1" noChangeAspect="1"/>
          </p:cNvSpPr>
          <p:nvPr>
            <p:ph type="pic" idx="14"/>
          </p:nvPr>
        </p:nvSpPr>
        <p:spPr>
          <a:xfrm>
            <a:off x="1919222"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a:extLst>
              <a:ext uri="{FF2B5EF4-FFF2-40B4-BE49-F238E27FC236}">
                <a16:creationId xmlns:a16="http://schemas.microsoft.com/office/drawing/2014/main" id="{E7EC303E-81FB-C242-BD4C-8F8BB6D8767D}"/>
              </a:ext>
            </a:extLst>
          </p:cNvPr>
          <p:cNvSpPr>
            <a:spLocks noGrp="1" noChangeAspect="1"/>
          </p:cNvSpPr>
          <p:nvPr>
            <p:ph type="pic" idx="21"/>
          </p:nvPr>
        </p:nvSpPr>
        <p:spPr>
          <a:xfrm>
            <a:off x="7638580"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3" name="Subtitle 2">
            <a:extLst>
              <a:ext uri="{FF2B5EF4-FFF2-40B4-BE49-F238E27FC236}">
                <a16:creationId xmlns:a16="http://schemas.microsoft.com/office/drawing/2014/main" id="{892A7FDB-6DBD-8649-BF55-E933B4AAC1E1}"/>
              </a:ext>
            </a:extLst>
          </p:cNvPr>
          <p:cNvSpPr>
            <a:spLocks noGrp="1"/>
          </p:cNvSpPr>
          <p:nvPr>
            <p:ph type="subTitle" idx="1" hasCustomPrompt="1"/>
          </p:nvPr>
        </p:nvSpPr>
        <p:spPr>
          <a:xfrm>
            <a:off x="1919222" y="5106554"/>
            <a:ext cx="2603008" cy="616649"/>
          </a:xfrm>
          <a:prstGeom prst="rect">
            <a:avLst/>
          </a:prstGeom>
        </p:spPr>
        <p:txBody>
          <a:bodyPr lIns="0" tIns="0" rIns="0" bIns="0"/>
          <a:lstStyle>
            <a:lvl1pPr marL="0" indent="0" algn="ctr">
              <a:buNone/>
              <a:defRPr sz="1600" b="1" i="0">
                <a:solidFill>
                  <a:srgbClr val="AB1500"/>
                </a:solidFill>
                <a:latin typeface="Georgia" panose="02040502050405020303" pitchFamily="18" charset="0"/>
              </a:defRPr>
            </a:lvl1pPr>
            <a:lvl2pPr marL="9525" indent="0" algn="ctr">
              <a:buNone/>
              <a:tabLst/>
              <a:defRPr sz="1400">
                <a:latin typeface="Georgia" panose="02040502050405020303" pitchFamily="18" charset="0"/>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Name</a:t>
            </a:r>
          </a:p>
          <a:p>
            <a:pPr lvl="1"/>
            <a:r>
              <a:rPr lang="en-US" dirty="0"/>
              <a:t>Title</a:t>
            </a:r>
          </a:p>
        </p:txBody>
      </p:sp>
      <p:sp>
        <p:nvSpPr>
          <p:cNvPr id="34" name="Text Placeholder 33">
            <a:extLst>
              <a:ext uri="{FF2B5EF4-FFF2-40B4-BE49-F238E27FC236}">
                <a16:creationId xmlns:a16="http://schemas.microsoft.com/office/drawing/2014/main" id="{7DE75D71-26B1-294F-A502-EA1664F76EEC}"/>
              </a:ext>
            </a:extLst>
          </p:cNvPr>
          <p:cNvSpPr>
            <a:spLocks noGrp="1"/>
          </p:cNvSpPr>
          <p:nvPr>
            <p:ph type="body" sz="quarter" idx="22" hasCustomPrompt="1"/>
          </p:nvPr>
        </p:nvSpPr>
        <p:spPr>
          <a:xfrm>
            <a:off x="4778375" y="5107305"/>
            <a:ext cx="2603500" cy="615898"/>
          </a:xfrm>
          <a:prstGeom prst="rect">
            <a:avLst/>
          </a:prstGeom>
        </p:spPr>
        <p:txBody>
          <a:bodyPr lIns="0" tIns="0" rIns="0" bIns="0"/>
          <a:lstStyle>
            <a:lvl1pPr marL="11113" indent="0" algn="ctr">
              <a:buNone/>
              <a:tabLst/>
              <a:defRPr sz="1600" b="1">
                <a:solidFill>
                  <a:srgbClr val="AB1500"/>
                </a:solidFill>
                <a:latin typeface="Georgia" panose="02040502050405020303" pitchFamily="18" charset="0"/>
              </a:defRPr>
            </a:lvl1pPr>
            <a:lvl2pPr marL="11113" indent="0" algn="ctr">
              <a:buNone/>
              <a:tabLst/>
              <a:defRPr sz="1400">
                <a:latin typeface="Georgia" panose="02040502050405020303" pitchFamily="18" charset="0"/>
              </a:defRPr>
            </a:lvl2pPr>
            <a:lvl3pPr marL="914400" indent="0">
              <a:buNone/>
              <a:defRPr>
                <a:latin typeface="Georgia" panose="02040502050405020303" pitchFamily="18" charset="0"/>
              </a:defRPr>
            </a:lvl3pPr>
            <a:lvl4pPr marL="1371600" indent="0">
              <a:buNone/>
              <a:defRPr>
                <a:latin typeface="Georgia" panose="02040502050405020303" pitchFamily="18" charset="0"/>
              </a:defRPr>
            </a:lvl4pPr>
            <a:lvl5pPr marL="1828800" indent="0">
              <a:buNone/>
              <a:defRPr>
                <a:latin typeface="Georgia" panose="02040502050405020303" pitchFamily="18" charset="0"/>
              </a:defRPr>
            </a:lvl5pPr>
          </a:lstStyle>
          <a:p>
            <a:pPr lvl="0"/>
            <a:r>
              <a:rPr lang="en-US" dirty="0"/>
              <a:t>Name</a:t>
            </a:r>
          </a:p>
          <a:p>
            <a:pPr lvl="1"/>
            <a:r>
              <a:rPr lang="en-US" dirty="0"/>
              <a:t>Title</a:t>
            </a:r>
          </a:p>
        </p:txBody>
      </p:sp>
      <p:sp>
        <p:nvSpPr>
          <p:cNvPr id="35" name="Text Placeholder 33">
            <a:extLst>
              <a:ext uri="{FF2B5EF4-FFF2-40B4-BE49-F238E27FC236}">
                <a16:creationId xmlns:a16="http://schemas.microsoft.com/office/drawing/2014/main" id="{EB52CBA0-BA28-E149-999E-2EA8CB1493E8}"/>
              </a:ext>
            </a:extLst>
          </p:cNvPr>
          <p:cNvSpPr>
            <a:spLocks noGrp="1"/>
          </p:cNvSpPr>
          <p:nvPr>
            <p:ph type="body" sz="quarter" idx="23" hasCustomPrompt="1"/>
          </p:nvPr>
        </p:nvSpPr>
        <p:spPr>
          <a:xfrm>
            <a:off x="7643495" y="5107305"/>
            <a:ext cx="2603500" cy="615898"/>
          </a:xfrm>
          <a:prstGeom prst="rect">
            <a:avLst/>
          </a:prstGeom>
        </p:spPr>
        <p:txBody>
          <a:bodyPr lIns="0" tIns="0" rIns="0" bIns="0"/>
          <a:lstStyle>
            <a:lvl1pPr marL="11113" indent="0" algn="ctr">
              <a:buNone/>
              <a:tabLst/>
              <a:defRPr sz="1600" b="1">
                <a:solidFill>
                  <a:srgbClr val="AB1500"/>
                </a:solidFill>
                <a:latin typeface="Georgia" panose="02040502050405020303" pitchFamily="18" charset="0"/>
              </a:defRPr>
            </a:lvl1pPr>
            <a:lvl2pPr marL="11113" indent="0" algn="ctr">
              <a:buNone/>
              <a:tabLst/>
              <a:defRPr sz="1400">
                <a:latin typeface="Georgia" panose="02040502050405020303" pitchFamily="18" charset="0"/>
              </a:defRPr>
            </a:lvl2pPr>
            <a:lvl3pPr marL="914400" indent="0">
              <a:buNone/>
              <a:defRPr>
                <a:latin typeface="Georgia" panose="02040502050405020303" pitchFamily="18" charset="0"/>
              </a:defRPr>
            </a:lvl3pPr>
            <a:lvl4pPr marL="1371600" indent="0">
              <a:buNone/>
              <a:defRPr>
                <a:latin typeface="Georgia" panose="02040502050405020303" pitchFamily="18" charset="0"/>
              </a:defRPr>
            </a:lvl4pPr>
            <a:lvl5pPr marL="1828800" indent="0">
              <a:buNone/>
              <a:defRPr>
                <a:latin typeface="Georgia" panose="02040502050405020303" pitchFamily="18" charset="0"/>
              </a:defRPr>
            </a:lvl5pPr>
          </a:lstStyle>
          <a:p>
            <a:pPr lvl="0"/>
            <a:r>
              <a:rPr lang="en-US" dirty="0"/>
              <a:t>Name</a:t>
            </a:r>
          </a:p>
          <a:p>
            <a:pPr lvl="1"/>
            <a:r>
              <a:rPr lang="en-US" dirty="0"/>
              <a:t>Title</a:t>
            </a:r>
          </a:p>
        </p:txBody>
      </p:sp>
    </p:spTree>
    <p:extLst>
      <p:ext uri="{BB962C8B-B14F-4D97-AF65-F5344CB8AC3E}">
        <p14:creationId xmlns:p14="http://schemas.microsoft.com/office/powerpoint/2010/main" val="118778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lide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C01D404-17C7-6C4D-88CA-3C7C83F5CEB0}"/>
              </a:ext>
            </a:extLst>
          </p:cNvPr>
          <p:cNvSpPr>
            <a:spLocks noGrp="1" noChangeAspect="1"/>
          </p:cNvSpPr>
          <p:nvPr>
            <p:ph type="pic" idx="13"/>
          </p:nvPr>
        </p:nvSpPr>
        <p:spPr>
          <a:xfrm>
            <a:off x="212245" y="0"/>
            <a:ext cx="11758083" cy="68580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2387343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493335"/>
            <a:ext cx="10058400" cy="616649"/>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Photo Caption Here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a:extLst>
              <a:ext uri="{FF2B5EF4-FFF2-40B4-BE49-F238E27FC236}">
                <a16:creationId xmlns:a16="http://schemas.microsoft.com/office/drawing/2014/main" id="{895E6CB4-D81F-844A-BCF0-74A01999686A}"/>
              </a:ext>
            </a:extLst>
          </p:cNvPr>
          <p:cNvSpPr>
            <a:spLocks noGrp="1" noChangeAspect="1"/>
          </p:cNvSpPr>
          <p:nvPr>
            <p:ph type="pic" idx="13"/>
          </p:nvPr>
        </p:nvSpPr>
        <p:spPr>
          <a:xfrm>
            <a:off x="1066800" y="1295400"/>
            <a:ext cx="10058400"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11381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arge Photo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493336"/>
            <a:ext cx="4926496" cy="345450"/>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Short Caption Here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a:extLst>
              <a:ext uri="{FF2B5EF4-FFF2-40B4-BE49-F238E27FC236}">
                <a16:creationId xmlns:a16="http://schemas.microsoft.com/office/drawing/2014/main" id="{895E6CB4-D81F-844A-BCF0-74A01999686A}"/>
              </a:ext>
            </a:extLst>
          </p:cNvPr>
          <p:cNvSpPr>
            <a:spLocks noGrp="1" noChangeAspect="1"/>
          </p:cNvSpPr>
          <p:nvPr>
            <p:ph type="pic" idx="13"/>
          </p:nvPr>
        </p:nvSpPr>
        <p:spPr>
          <a:xfrm>
            <a:off x="1066800"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a:extLst>
              <a:ext uri="{FF2B5EF4-FFF2-40B4-BE49-F238E27FC236}">
                <a16:creationId xmlns:a16="http://schemas.microsoft.com/office/drawing/2014/main" id="{4CA04F4B-05F0-FC4A-AF12-099FD6CA9883}"/>
              </a:ext>
            </a:extLst>
          </p:cNvPr>
          <p:cNvSpPr>
            <a:spLocks noGrp="1" noChangeAspect="1"/>
          </p:cNvSpPr>
          <p:nvPr>
            <p:ph type="pic" idx="14"/>
          </p:nvPr>
        </p:nvSpPr>
        <p:spPr>
          <a:xfrm>
            <a:off x="6185452"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9387D7A-CCD4-2149-B9B7-119A9E71CEA1}"/>
              </a:ext>
            </a:extLst>
          </p:cNvPr>
          <p:cNvSpPr>
            <a:spLocks noGrp="1"/>
          </p:cNvSpPr>
          <p:nvPr>
            <p:ph type="body" sz="quarter" idx="15" hasCustomPrompt="1"/>
          </p:nvPr>
        </p:nvSpPr>
        <p:spPr>
          <a:xfrm>
            <a:off x="6185452" y="5493336"/>
            <a:ext cx="4939748" cy="345450"/>
          </a:xfrm>
          <a:prstGeom prst="rect">
            <a:avLst/>
          </a:prstGeom>
        </p:spPr>
        <p:txBody>
          <a:bodyPr lIns="0" tIns="0" rIns="0" bIns="0"/>
          <a:lstStyle>
            <a:lvl1pPr marL="0" indent="0">
              <a:buNone/>
              <a:defRPr sz="1800" b="1">
                <a:solidFill>
                  <a:schemeClr val="bg1"/>
                </a:solidFill>
                <a:latin typeface="Georgia" panose="02040502050405020303" pitchFamily="18" charset="0"/>
              </a:defRPr>
            </a:lvl1pPr>
          </a:lstStyle>
          <a:p>
            <a:r>
              <a:rPr lang="en-US" dirty="0"/>
              <a:t>Short Caption Here</a:t>
            </a:r>
          </a:p>
        </p:txBody>
      </p:sp>
    </p:spTree>
    <p:extLst>
      <p:ext uri="{BB962C8B-B14F-4D97-AF65-F5344CB8AC3E}">
        <p14:creationId xmlns:p14="http://schemas.microsoft.com/office/powerpoint/2010/main" val="20427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Optio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2" name="Title 1">
            <a:extLst>
              <a:ext uri="{FF2B5EF4-FFF2-40B4-BE49-F238E27FC236}">
                <a16:creationId xmlns:a16="http://schemas.microsoft.com/office/drawing/2014/main" id="{20C54579-7F16-DC40-991D-71D97A52E1EB}"/>
              </a:ext>
            </a:extLst>
          </p:cNvPr>
          <p:cNvSpPr>
            <a:spLocks noGrp="1"/>
          </p:cNvSpPr>
          <p:nvPr>
            <p:ph type="ctrTitle" hasCustomPrompt="1"/>
          </p:nvPr>
        </p:nvSpPr>
        <p:spPr>
          <a:xfrm>
            <a:off x="1029222" y="1383120"/>
            <a:ext cx="9181578" cy="2964689"/>
          </a:xfrm>
          <a:prstGeom prst="rect">
            <a:avLst/>
          </a:prstGeom>
        </p:spPr>
        <p:txBody>
          <a:bodyPr lIns="0" tIns="0" rIns="0" bIns="0" anchor="t"/>
          <a:lstStyle>
            <a:lvl1pPr algn="l">
              <a:lnSpc>
                <a:spcPts val="5500"/>
              </a:lnSpc>
              <a:defRPr sz="6500" b="1" i="0">
                <a:solidFill>
                  <a:schemeClr val="bg1"/>
                </a:solidFill>
                <a:latin typeface="Verdana Bold"/>
              </a:defRPr>
            </a:lvl1pPr>
          </a:lstStyle>
          <a:p>
            <a:r>
              <a:rPr lang="en-US" dirty="0"/>
              <a:t>PLACE</a:t>
            </a:r>
            <a:br>
              <a:rPr lang="en-US" dirty="0"/>
            </a:br>
            <a:r>
              <a:rPr lang="en-US" dirty="0"/>
              <a:t>YOUR PRESENTATION NAME HERE</a:t>
            </a:r>
          </a:p>
        </p:txBody>
      </p:sp>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4655811"/>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Tree>
    <p:extLst>
      <p:ext uri="{BB962C8B-B14F-4D97-AF65-F5344CB8AC3E}">
        <p14:creationId xmlns:p14="http://schemas.microsoft.com/office/powerpoint/2010/main" val="60707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Line Hed &amp;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9BAF-7D99-A249-AFC7-E47DCB504B21}"/>
              </a:ext>
            </a:extLst>
          </p:cNvPr>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190127"/>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p>
        </p:txBody>
      </p:sp>
      <p:sp>
        <p:nvSpPr>
          <p:cNvPr id="4" name="Slide Number Placeholder 3">
            <a:extLst>
              <a:ext uri="{FF2B5EF4-FFF2-40B4-BE49-F238E27FC236}">
                <a16:creationId xmlns:a16="http://schemas.microsoft.com/office/drawing/2014/main" id="{7BEAAA66-D45D-F344-B196-AC141CC3F799}"/>
              </a:ext>
            </a:extLst>
          </p:cNvPr>
          <p:cNvSpPr>
            <a:spLocks noGrp="1"/>
          </p:cNvSpPr>
          <p:nvPr>
            <p:ph type="sldNum" sz="quarter" idx="10"/>
          </p:nvPr>
        </p:nvSpPr>
        <p:spPr/>
        <p:txBody>
          <a:bodyPr/>
          <a:lstStyle/>
          <a:p>
            <a:fld id="{88AEDF26-E5C1-7243-A0E0-6304CF8365AC}" type="slidenum">
              <a:rPr lang="en-US" smtClean="0"/>
              <a:pPr/>
              <a:t>‹#›</a:t>
            </a:fld>
            <a:endParaRPr lang="en-US" dirty="0"/>
          </a:p>
        </p:txBody>
      </p:sp>
    </p:spTree>
    <p:extLst>
      <p:ext uri="{BB962C8B-B14F-4D97-AF65-F5344CB8AC3E}">
        <p14:creationId xmlns:p14="http://schemas.microsoft.com/office/powerpoint/2010/main" val="8066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Hed &amp; Bullet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Text Placeholder 2">
            <a:extLst>
              <a:ext uri="{FF2B5EF4-FFF2-40B4-BE49-F238E27FC236}">
                <a16:creationId xmlns:a16="http://schemas.microsoft.com/office/drawing/2014/main" id="{3922C38A-E007-7044-A3C4-89DAFBD2AF45}"/>
              </a:ext>
            </a:extLst>
          </p:cNvPr>
          <p:cNvSpPr>
            <a:spLocks noGrp="1"/>
          </p:cNvSpPr>
          <p:nvPr>
            <p:ph type="body" idx="1" hasCustomPrompt="1"/>
          </p:nvPr>
        </p:nvSpPr>
        <p:spPr>
          <a:xfrm>
            <a:off x="1066800" y="2240927"/>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9" name="Title 1">
            <a:extLst>
              <a:ext uri="{FF2B5EF4-FFF2-40B4-BE49-F238E27FC236}">
                <a16:creationId xmlns:a16="http://schemas.microsoft.com/office/drawing/2014/main" id="{F37660A8-5A24-9242-8993-914FC07FC32A}"/>
              </a:ext>
            </a:extLst>
          </p:cNvPr>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Tree>
    <p:extLst>
      <p:ext uri="{BB962C8B-B14F-4D97-AF65-F5344CB8AC3E}">
        <p14:creationId xmlns:p14="http://schemas.microsoft.com/office/powerpoint/2010/main" val="131410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d &amp; Paragraph">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667221"/>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a:t>
            </a:r>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Title 1">
            <a:extLst>
              <a:ext uri="{FF2B5EF4-FFF2-40B4-BE49-F238E27FC236}">
                <a16:creationId xmlns:a16="http://schemas.microsoft.com/office/drawing/2014/main" id="{54226C5F-8B57-A24B-B185-22B41FDD49A7}"/>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54194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d &amp; Bulle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707861"/>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Title 1">
            <a:extLst>
              <a:ext uri="{FF2B5EF4-FFF2-40B4-BE49-F238E27FC236}">
                <a16:creationId xmlns:a16="http://schemas.microsoft.com/office/drawing/2014/main" id="{8043F018-346F-8048-9611-88C8A9C8012A}"/>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17514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d, Bullets, Phot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703890"/>
            <a:ext cx="4533900" cy="2776206"/>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F4250903-B030-CF43-AE7E-EE2BBCEB42E0}"/>
              </a:ext>
            </a:extLst>
          </p:cNvPr>
          <p:cNvSpPr>
            <a:spLocks noGrp="1" noChangeAspect="1"/>
          </p:cNvSpPr>
          <p:nvPr>
            <p:ph type="pic" idx="13"/>
          </p:nvPr>
        </p:nvSpPr>
        <p:spPr>
          <a:xfrm>
            <a:off x="5854149" y="2703890"/>
            <a:ext cx="5271052" cy="2990789"/>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a:extLst>
              <a:ext uri="{FF2B5EF4-FFF2-40B4-BE49-F238E27FC236}">
                <a16:creationId xmlns:a16="http://schemas.microsoft.com/office/drawing/2014/main" id="{90B192BA-045B-C84C-A282-DFA15F466CA7}"/>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423312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d, Bullets, Phot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02ACA7CA-9F25-CF44-B760-F691AC4EA8BD}"/>
              </a:ext>
            </a:extLst>
          </p:cNvPr>
          <p:cNvSpPr>
            <a:spLocks noGrp="1" noChangeAspect="1"/>
          </p:cNvSpPr>
          <p:nvPr>
            <p:ph type="pic" idx="13"/>
          </p:nvPr>
        </p:nvSpPr>
        <p:spPr>
          <a:xfrm>
            <a:off x="5854148" y="1305339"/>
            <a:ext cx="5271052"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a:extLst>
              <a:ext uri="{FF2B5EF4-FFF2-40B4-BE49-F238E27FC236}">
                <a16:creationId xmlns:a16="http://schemas.microsoft.com/office/drawing/2014/main" id="{90EBC2C5-6FE6-D04D-B1F3-21C30C798A28}"/>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22443803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d, Bullets, 2 Photo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02ACA7CA-9F25-CF44-B760-F691AC4EA8BD}"/>
              </a:ext>
            </a:extLst>
          </p:cNvPr>
          <p:cNvSpPr>
            <a:spLocks noGrp="1" noChangeAspect="1"/>
          </p:cNvSpPr>
          <p:nvPr>
            <p:ph type="pic" idx="13"/>
          </p:nvPr>
        </p:nvSpPr>
        <p:spPr>
          <a:xfrm>
            <a:off x="8537712" y="1315499"/>
            <a:ext cx="2587487"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7" name="Picture Placeholder 2">
            <a:extLst>
              <a:ext uri="{FF2B5EF4-FFF2-40B4-BE49-F238E27FC236}">
                <a16:creationId xmlns:a16="http://schemas.microsoft.com/office/drawing/2014/main" id="{40B6BCCE-F513-9C40-8FD6-36D2B624AFC0}"/>
              </a:ext>
            </a:extLst>
          </p:cNvPr>
          <p:cNvSpPr>
            <a:spLocks noGrp="1" noChangeAspect="1"/>
          </p:cNvSpPr>
          <p:nvPr>
            <p:ph type="pic" idx="14"/>
          </p:nvPr>
        </p:nvSpPr>
        <p:spPr>
          <a:xfrm>
            <a:off x="5854148" y="1315499"/>
            <a:ext cx="2589575"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Title 1">
            <a:extLst>
              <a:ext uri="{FF2B5EF4-FFF2-40B4-BE49-F238E27FC236}">
                <a16:creationId xmlns:a16="http://schemas.microsoft.com/office/drawing/2014/main" id="{06482A70-B2D2-524C-9B65-16C829D5BCDF}"/>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247599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5ED3A6E-17FB-0B44-86DE-DACABB0A1DC2}"/>
              </a:ext>
            </a:extLst>
          </p:cNvPr>
          <p:cNvSpPr>
            <a:spLocks noGrp="1"/>
          </p:cNvSpPr>
          <p:nvPr>
            <p:ph type="sldNum" sz="quarter" idx="4"/>
          </p:nvPr>
        </p:nvSpPr>
        <p:spPr>
          <a:xfrm>
            <a:off x="8457156" y="6286521"/>
            <a:ext cx="2743200" cy="365125"/>
          </a:xfrm>
          <a:prstGeom prst="rect">
            <a:avLst/>
          </a:prstGeom>
        </p:spPr>
        <p:txBody>
          <a:bodyPr vert="horz" lIns="91440" tIns="45720" rIns="91440" bIns="45720" rtlCol="0" anchor="ctr"/>
          <a:lstStyle>
            <a:lvl1pPr algn="r">
              <a:defRPr sz="1000" b="1" i="0">
                <a:solidFill>
                  <a:schemeClr val="tx1">
                    <a:tint val="75000"/>
                  </a:schemeClr>
                </a:solidFill>
                <a:latin typeface="Georgia Bold" panose="02040502050405020303" pitchFamily="18" charset="0"/>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0C0FC680-BCA4-DA4A-9A1F-DC208AC0EC25}"/>
              </a:ext>
            </a:extLst>
          </p:cNvPr>
          <p:cNvPicPr>
            <a:picLocks noChangeAspect="1"/>
          </p:cNvPicPr>
          <p:nvPr userDrawn="1"/>
        </p:nvPicPr>
        <p:blipFill>
          <a:blip r:embed="rId16"/>
          <a:stretch>
            <a:fillRect/>
          </a:stretch>
        </p:blipFill>
        <p:spPr>
          <a:xfrm>
            <a:off x="11975699" y="0"/>
            <a:ext cx="216301" cy="6858000"/>
          </a:xfrm>
          <a:prstGeom prst="rect">
            <a:avLst/>
          </a:prstGeom>
        </p:spPr>
      </p:pic>
      <p:pic>
        <p:nvPicPr>
          <p:cNvPr id="16" name="Picture 15">
            <a:extLst>
              <a:ext uri="{FF2B5EF4-FFF2-40B4-BE49-F238E27FC236}">
                <a16:creationId xmlns:a16="http://schemas.microsoft.com/office/drawing/2014/main" id="{515E99B1-C4F1-1540-A13C-B1992CB83523}"/>
              </a:ext>
            </a:extLst>
          </p:cNvPr>
          <p:cNvPicPr>
            <a:picLocks noChangeAspect="1"/>
          </p:cNvPicPr>
          <p:nvPr userDrawn="1"/>
        </p:nvPicPr>
        <p:blipFill>
          <a:blip r:embed="rId17"/>
          <a:stretch>
            <a:fillRect/>
          </a:stretch>
        </p:blipFill>
        <p:spPr>
          <a:xfrm>
            <a:off x="0" y="0"/>
            <a:ext cx="216301" cy="6858000"/>
          </a:xfrm>
          <a:prstGeom prst="rect">
            <a:avLst/>
          </a:prstGeom>
        </p:spPr>
      </p:pic>
      <p:pic>
        <p:nvPicPr>
          <p:cNvPr id="19" name="Picture 18">
            <a:extLst>
              <a:ext uri="{FF2B5EF4-FFF2-40B4-BE49-F238E27FC236}">
                <a16:creationId xmlns:a16="http://schemas.microsoft.com/office/drawing/2014/main" id="{13C55571-0A5A-D246-AF01-A70D3543FB52}"/>
              </a:ext>
            </a:extLst>
          </p:cNvPr>
          <p:cNvPicPr>
            <a:picLocks noChangeAspect="1"/>
          </p:cNvPicPr>
          <p:nvPr userDrawn="1"/>
        </p:nvPicPr>
        <p:blipFill>
          <a:blip r:embed="rId18"/>
          <a:stretch>
            <a:fillRect/>
          </a:stretch>
        </p:blipFill>
        <p:spPr>
          <a:xfrm>
            <a:off x="1066800" y="381250"/>
            <a:ext cx="2609241" cy="440998"/>
          </a:xfrm>
          <a:prstGeom prst="rect">
            <a:avLst/>
          </a:prstGeom>
        </p:spPr>
      </p:pic>
      <p:pic>
        <p:nvPicPr>
          <p:cNvPr id="23" name="Picture 22">
            <a:extLst>
              <a:ext uri="{FF2B5EF4-FFF2-40B4-BE49-F238E27FC236}">
                <a16:creationId xmlns:a16="http://schemas.microsoft.com/office/drawing/2014/main" id="{BBF26E46-FAD2-8547-891D-91EB61F1B1F8}"/>
              </a:ext>
            </a:extLst>
          </p:cNvPr>
          <p:cNvPicPr>
            <a:picLocks noChangeAspect="1"/>
          </p:cNvPicPr>
          <p:nvPr userDrawn="1"/>
        </p:nvPicPr>
        <p:blipFill>
          <a:blip r:embed="rId19"/>
          <a:stretch>
            <a:fillRect/>
          </a:stretch>
        </p:blipFill>
        <p:spPr>
          <a:xfrm>
            <a:off x="1066800" y="6162805"/>
            <a:ext cx="1021875" cy="376107"/>
          </a:xfrm>
          <a:prstGeom prst="rect">
            <a:avLst/>
          </a:prstGeom>
        </p:spPr>
      </p:pic>
      <p:cxnSp>
        <p:nvCxnSpPr>
          <p:cNvPr id="25" name="Straight Connector 24">
            <a:extLst>
              <a:ext uri="{FF2B5EF4-FFF2-40B4-BE49-F238E27FC236}">
                <a16:creationId xmlns:a16="http://schemas.microsoft.com/office/drawing/2014/main" id="{7CA43318-4440-544C-AE8C-40AD793C5E00}"/>
              </a:ext>
            </a:extLst>
          </p:cNvPr>
          <p:cNvCxnSpPr/>
          <p:nvPr userDrawn="1"/>
        </p:nvCxnSpPr>
        <p:spPr>
          <a:xfrm>
            <a:off x="1066800" y="5999967"/>
            <a:ext cx="10058400" cy="0"/>
          </a:xfrm>
          <a:prstGeom prst="line">
            <a:avLst/>
          </a:prstGeom>
          <a:ln w="25400"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0575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2">
          <p15:clr>
            <a:srgbClr val="F26B43"/>
          </p15:clr>
        </p15:guide>
        <p15:guide id="2" pos="7008">
          <p15:clr>
            <a:srgbClr val="F26B43"/>
          </p15:clr>
        </p15:guide>
        <p15:guide id="3" orient="horz" pos="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0383-ED20-364A-9B09-D79C2B08BB7C}"/>
              </a:ext>
            </a:extLst>
          </p:cNvPr>
          <p:cNvSpPr>
            <a:spLocks noGrp="1"/>
          </p:cNvSpPr>
          <p:nvPr>
            <p:ph type="ctrTitle"/>
          </p:nvPr>
        </p:nvSpPr>
        <p:spPr>
          <a:xfrm>
            <a:off x="1505211" y="1811134"/>
            <a:ext cx="9181578" cy="1125222"/>
          </a:xfrm>
        </p:spPr>
        <p:txBody>
          <a:bodyPr/>
          <a:lstStyle/>
          <a:p>
            <a:pPr algn="ctr" rtl="0">
              <a:spcBef>
                <a:spcPts val="0"/>
              </a:spcBef>
              <a:spcAft>
                <a:spcPts val="0"/>
              </a:spcAft>
            </a:pPr>
            <a:r>
              <a:rPr lang="en-US" sz="4000" b="1" i="0" u="none" strike="noStrike" dirty="0">
                <a:solidFill>
                  <a:srgbClr val="FFFFFF"/>
                </a:solidFill>
                <a:effectLst/>
                <a:latin typeface="Verdana" panose="020B0604030504040204" pitchFamily="34" charset="0"/>
              </a:rPr>
              <a:t>Zeolite Catalysts: A Numerical Analysis Approach for Raman</a:t>
            </a:r>
            <a:br>
              <a:rPr lang="en-US" sz="4000" b="0" dirty="0">
                <a:effectLst/>
              </a:rPr>
            </a:br>
            <a:br>
              <a:rPr lang="en-US" sz="4000" dirty="0"/>
            </a:br>
            <a:endParaRPr lang="en-US" sz="4000" baseline="-25000" dirty="0"/>
          </a:p>
        </p:txBody>
      </p:sp>
      <p:sp>
        <p:nvSpPr>
          <p:cNvPr id="3" name="Subtitle 2">
            <a:extLst>
              <a:ext uri="{FF2B5EF4-FFF2-40B4-BE49-F238E27FC236}">
                <a16:creationId xmlns:a16="http://schemas.microsoft.com/office/drawing/2014/main" id="{E76A1E82-A684-A746-99E0-675AE15C6F11}"/>
              </a:ext>
            </a:extLst>
          </p:cNvPr>
          <p:cNvSpPr>
            <a:spLocks noGrp="1"/>
          </p:cNvSpPr>
          <p:nvPr>
            <p:ph type="subTitle" idx="1"/>
          </p:nvPr>
        </p:nvSpPr>
        <p:spPr>
          <a:xfrm>
            <a:off x="1505211" y="4655811"/>
            <a:ext cx="9144000" cy="982555"/>
          </a:xfrm>
        </p:spPr>
        <p:txBody>
          <a:bodyPr/>
          <a:lstStyle/>
          <a:p>
            <a:pPr marL="0" lvl="0" indent="0" algn="ctr" rtl="0">
              <a:spcBef>
                <a:spcPts val="0"/>
              </a:spcBef>
              <a:spcAft>
                <a:spcPts val="0"/>
              </a:spcAft>
              <a:buNone/>
            </a:pPr>
            <a:r>
              <a:rPr lang="en-US" b="0" dirty="0">
                <a:latin typeface="Verdana" panose="020B0604030504040204" pitchFamily="34" charset="0"/>
                <a:ea typeface="Verdana" panose="020B0604030504040204" pitchFamily="34" charset="0"/>
                <a:cs typeface="Verdana" panose="020B0604030504040204" pitchFamily="34" charset="0"/>
              </a:rPr>
              <a:t>By Aldo Bushati</a:t>
            </a:r>
            <a:endParaRPr lang="en-US" dirty="0"/>
          </a:p>
        </p:txBody>
      </p:sp>
      <p:sp>
        <p:nvSpPr>
          <p:cNvPr id="4" name="Slide Number Placeholder 3">
            <a:extLst>
              <a:ext uri="{FF2B5EF4-FFF2-40B4-BE49-F238E27FC236}">
                <a16:creationId xmlns:a16="http://schemas.microsoft.com/office/drawing/2014/main" id="{ECFF41F7-7E80-204B-B3D5-E896CFE2CC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AEDF26-E5C1-7243-A0E0-6304CF8365AC}" type="slidenum">
              <a:rPr kumimoji="0" lang="en-US" sz="1000" b="1" i="0" u="none" strike="noStrike" kern="1200" cap="none" spc="0" normalizeH="0" baseline="0" noProof="0" smtClean="0">
                <a:ln>
                  <a:noFill/>
                </a:ln>
                <a:solidFill>
                  <a:prstClr val="white"/>
                </a:solidFill>
                <a:effectLst/>
                <a:uLnTx/>
                <a:uFillTx/>
                <a:latin typeface="Georgia Bold" panose="02040502050405020303"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1" i="0" u="none" strike="noStrike" kern="1200" cap="none" spc="0" normalizeH="0" baseline="0" noProof="0" dirty="0">
              <a:ln>
                <a:noFill/>
              </a:ln>
              <a:solidFill>
                <a:prstClr val="white"/>
              </a:solidFill>
              <a:effectLst/>
              <a:uLnTx/>
              <a:uFillTx/>
              <a:latin typeface="Georgia Bold" panose="02040502050405020303" pitchFamily="18" charset="0"/>
              <a:ea typeface="+mn-ea"/>
              <a:cs typeface="+mn-cs"/>
            </a:endParaRPr>
          </a:p>
        </p:txBody>
      </p:sp>
    </p:spTree>
    <p:extLst>
      <p:ext uri="{BB962C8B-B14F-4D97-AF65-F5344CB8AC3E}">
        <p14:creationId xmlns:p14="http://schemas.microsoft.com/office/powerpoint/2010/main" val="188598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DEDA75-210B-1B68-5250-CE7142B514E0}"/>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10</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sp>
        <p:nvSpPr>
          <p:cNvPr id="5" name="TextBox 4">
            <a:extLst>
              <a:ext uri="{FF2B5EF4-FFF2-40B4-BE49-F238E27FC236}">
                <a16:creationId xmlns:a16="http://schemas.microsoft.com/office/drawing/2014/main" id="{39D3DB98-A811-6797-7CAA-A2EE7BD0DC5A}"/>
              </a:ext>
            </a:extLst>
          </p:cNvPr>
          <p:cNvSpPr txBox="1"/>
          <p:nvPr/>
        </p:nvSpPr>
        <p:spPr>
          <a:xfrm>
            <a:off x="-1" y="733313"/>
            <a:ext cx="6418964" cy="6294031"/>
          </a:xfrm>
          <a:prstGeom prst="rect">
            <a:avLst/>
          </a:prstGeom>
          <a:noFill/>
        </p:spPr>
        <p:txBody>
          <a:bodyPr wrap="square">
            <a:spAutoFit/>
          </a:bodyPr>
          <a:lstStyle/>
          <a:p>
            <a:pPr algn="l"/>
            <a:r>
              <a:rPr lang="en-US" sz="2500" b="1" dirty="0"/>
              <a:t>Function 3: plot_zsm5_catalyst_activity </a:t>
            </a:r>
          </a:p>
          <a:p>
            <a:pPr marL="342900" indent="-342900" algn="l">
              <a:buFont typeface="Arial" panose="020B0604020202020204" pitchFamily="34" charset="0"/>
              <a:buChar char="•"/>
            </a:pPr>
            <a:r>
              <a:rPr lang="en-US" sz="2000" dirty="0"/>
              <a:t>Input </a:t>
            </a:r>
            <a:r>
              <a:rPr lang="en-US" sz="2000" dirty="0" err="1"/>
              <a:t>paramters</a:t>
            </a:r>
            <a:r>
              <a:rPr lang="en-US" sz="2000" dirty="0"/>
              <a:t>:</a:t>
            </a:r>
          </a:p>
          <a:p>
            <a:pPr marL="800100" lvl="1" indent="-342900">
              <a:buFont typeface="Arial" panose="020B0604020202020204" pitchFamily="34" charset="0"/>
              <a:buChar char="•"/>
            </a:pPr>
            <a:r>
              <a:rPr lang="en-US" sz="2000" b="1" dirty="0"/>
              <a:t>‘conditions’ </a:t>
            </a:r>
            <a:r>
              <a:rPr lang="en-US" sz="2000" dirty="0"/>
              <a:t>– values representing the experimental conditions in this case temperature.</a:t>
            </a:r>
          </a:p>
          <a:p>
            <a:pPr marL="800100" lvl="1" indent="-342900">
              <a:buFont typeface="Arial" panose="020B0604020202020204" pitchFamily="34" charset="0"/>
              <a:buChar char="•"/>
            </a:pPr>
            <a:r>
              <a:rPr lang="en-US" sz="2000" b="1" dirty="0"/>
              <a:t>‘</a:t>
            </a:r>
            <a:r>
              <a:rPr lang="en-US" sz="2000" b="1" dirty="0" err="1"/>
              <a:t>conversion_values</a:t>
            </a:r>
            <a:r>
              <a:rPr lang="en-US" sz="2000" b="1" dirty="0"/>
              <a:t>’</a:t>
            </a:r>
            <a:r>
              <a:rPr lang="en-US" sz="2000" dirty="0"/>
              <a:t> – values representing the conversion values at each condition. </a:t>
            </a:r>
          </a:p>
          <a:p>
            <a:pPr marL="800100" lvl="1" indent="-342900">
              <a:buFont typeface="Arial" panose="020B0604020202020204" pitchFamily="34" charset="0"/>
              <a:buChar char="•"/>
            </a:pPr>
            <a:r>
              <a:rPr lang="en-US" sz="2000" b="1" dirty="0"/>
              <a:t>‘</a:t>
            </a:r>
            <a:r>
              <a:rPr lang="en-US" sz="2000" b="1" dirty="0" err="1"/>
              <a:t>xlabel</a:t>
            </a:r>
            <a:r>
              <a:rPr lang="en-US" sz="2000" b="1" dirty="0"/>
              <a:t>’</a:t>
            </a:r>
            <a:r>
              <a:rPr lang="en-US" sz="2000" dirty="0"/>
              <a:t>, </a:t>
            </a:r>
            <a:r>
              <a:rPr lang="en-US" sz="2000" b="1" dirty="0"/>
              <a:t>’</a:t>
            </a:r>
            <a:r>
              <a:rPr lang="en-US" sz="2000" b="1" dirty="0" err="1"/>
              <a:t>ylabel</a:t>
            </a:r>
            <a:r>
              <a:rPr lang="en-US" sz="2000" b="1" dirty="0"/>
              <a:t>’</a:t>
            </a:r>
            <a:r>
              <a:rPr lang="en-US" sz="2000" dirty="0"/>
              <a:t>,</a:t>
            </a:r>
            <a:r>
              <a:rPr lang="en-US" sz="2000" b="1" dirty="0"/>
              <a:t> ’title’ </a:t>
            </a:r>
            <a:r>
              <a:rPr lang="en-US" sz="2000" dirty="0"/>
              <a:t>– parameters to customize the labels and title of the plot. </a:t>
            </a:r>
          </a:p>
          <a:p>
            <a:pPr marL="342900" indent="-342900">
              <a:buFont typeface="Arial" panose="020B0604020202020204" pitchFamily="34" charset="0"/>
              <a:buChar char="•"/>
            </a:pPr>
            <a:r>
              <a:rPr lang="en-US" sz="2000" dirty="0"/>
              <a:t>Create a new figure using </a:t>
            </a:r>
            <a:r>
              <a:rPr lang="en-US" sz="2000" b="1" dirty="0"/>
              <a:t>‘</a:t>
            </a:r>
            <a:r>
              <a:rPr lang="en-US" sz="2000" b="1" dirty="0" err="1"/>
              <a:t>go.Figure</a:t>
            </a:r>
            <a:r>
              <a:rPr lang="en-US" sz="2000" b="1" dirty="0"/>
              <a:t>()’ </a:t>
            </a:r>
            <a:r>
              <a:rPr lang="en-US" sz="2000" dirty="0"/>
              <a:t>from </a:t>
            </a:r>
            <a:r>
              <a:rPr lang="en-US" sz="2000" dirty="0" err="1"/>
              <a:t>Plotly</a:t>
            </a:r>
            <a:r>
              <a:rPr lang="en-US" sz="2000" dirty="0"/>
              <a:t>. </a:t>
            </a:r>
          </a:p>
          <a:p>
            <a:pPr marL="342900" indent="-342900">
              <a:buFont typeface="Arial" panose="020B0604020202020204" pitchFamily="34" charset="0"/>
              <a:buChar char="•"/>
            </a:pPr>
            <a:r>
              <a:rPr lang="en-US" sz="2000" dirty="0"/>
              <a:t>We add a line plot to the figure using </a:t>
            </a:r>
            <a:r>
              <a:rPr lang="en-US" sz="2000" b="1" dirty="0"/>
              <a:t>‘</a:t>
            </a:r>
            <a:r>
              <a:rPr lang="en-US" sz="2000" b="1" dirty="0" err="1"/>
              <a:t>fig.add_trace</a:t>
            </a:r>
            <a:r>
              <a:rPr lang="en-US" sz="2000" b="1" dirty="0"/>
              <a:t>(</a:t>
            </a:r>
            <a:r>
              <a:rPr lang="en-US" sz="2000" b="1" dirty="0" err="1"/>
              <a:t>go.Scatter</a:t>
            </a:r>
            <a:r>
              <a:rPr lang="en-US" sz="2000" b="1" dirty="0"/>
              <a:t>())’</a:t>
            </a:r>
          </a:p>
          <a:p>
            <a:pPr marL="800100" lvl="1" indent="-342900">
              <a:buFont typeface="Arial" panose="020B0604020202020204" pitchFamily="34" charset="0"/>
              <a:buChar char="•"/>
            </a:pPr>
            <a:r>
              <a:rPr lang="en-US" sz="2000" dirty="0"/>
              <a:t>The line plot represents the conversion values as a function of experimental conditions. </a:t>
            </a:r>
          </a:p>
          <a:p>
            <a:pPr marL="342900" indent="-342900">
              <a:buFont typeface="Arial" panose="020B0604020202020204" pitchFamily="34" charset="0"/>
              <a:buChar char="•"/>
            </a:pPr>
            <a:r>
              <a:rPr lang="en-US" sz="2000" dirty="0"/>
              <a:t>Identify the index of maximum conversion value using </a:t>
            </a:r>
            <a:r>
              <a:rPr lang="en-US" sz="2000" b="1" dirty="0"/>
              <a:t>‘</a:t>
            </a:r>
            <a:r>
              <a:rPr lang="en-US" sz="2000" b="1" dirty="0" err="1"/>
              <a:t>np.armax</a:t>
            </a:r>
            <a:r>
              <a:rPr lang="en-US" sz="2000" b="1" dirty="0"/>
              <a:t>(</a:t>
            </a:r>
            <a:r>
              <a:rPr lang="en-US" sz="2000" b="1" dirty="0" err="1"/>
              <a:t>conversion_value</a:t>
            </a:r>
            <a:r>
              <a:rPr lang="en-US" sz="2000" b="1" dirty="0"/>
              <a:t>)’</a:t>
            </a:r>
          </a:p>
          <a:p>
            <a:pPr marL="342900" indent="-342900">
              <a:buFont typeface="Arial" panose="020B0604020202020204" pitchFamily="34" charset="0"/>
              <a:buChar char="•"/>
            </a:pPr>
            <a:r>
              <a:rPr lang="en-US" sz="2000" dirty="0"/>
              <a:t>Add a scatter plot point at the maximum conversion point using </a:t>
            </a:r>
            <a:r>
              <a:rPr lang="en-US" sz="2000" b="1" dirty="0"/>
              <a:t>‘</a:t>
            </a:r>
            <a:r>
              <a:rPr lang="en-US" sz="2000" b="1" dirty="0" err="1"/>
              <a:t>fig.add_trace</a:t>
            </a:r>
            <a:r>
              <a:rPr lang="en-US" sz="2000" b="1" dirty="0"/>
              <a:t>(</a:t>
            </a:r>
            <a:r>
              <a:rPr lang="en-US" sz="2000" b="1" dirty="0" err="1"/>
              <a:t>go.Scatter</a:t>
            </a:r>
            <a:r>
              <a:rPr lang="en-US" sz="2000" b="1" dirty="0"/>
              <a:t>())’</a:t>
            </a:r>
            <a:r>
              <a:rPr lang="en-US" sz="2000" dirty="0"/>
              <a:t>.</a:t>
            </a:r>
          </a:p>
          <a:p>
            <a:pPr marL="800100" lvl="1" indent="-342900">
              <a:buFont typeface="Arial" panose="020B0604020202020204" pitchFamily="34" charset="0"/>
              <a:buChar char="•"/>
            </a:pPr>
            <a:r>
              <a:rPr lang="en-US" sz="2000" dirty="0"/>
              <a:t>Highlighted in red so users can see the maximum conversion. Useful when there a lot of data points.   </a:t>
            </a:r>
          </a:p>
          <a:p>
            <a:pPr marL="800100" lvl="1"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E06C53CE-A7C9-637F-7783-E4D42A0C5ECD}"/>
              </a:ext>
            </a:extLst>
          </p:cNvPr>
          <p:cNvPicPr>
            <a:picLocks noChangeAspect="1"/>
          </p:cNvPicPr>
          <p:nvPr/>
        </p:nvPicPr>
        <p:blipFill>
          <a:blip r:embed="rId2"/>
          <a:stretch>
            <a:fillRect/>
          </a:stretch>
        </p:blipFill>
        <p:spPr>
          <a:xfrm>
            <a:off x="6418963" y="1144063"/>
            <a:ext cx="5773037" cy="3316425"/>
          </a:xfrm>
          <a:prstGeom prst="rect">
            <a:avLst/>
          </a:prstGeom>
        </p:spPr>
      </p:pic>
    </p:spTree>
    <p:extLst>
      <p:ext uri="{BB962C8B-B14F-4D97-AF65-F5344CB8AC3E}">
        <p14:creationId xmlns:p14="http://schemas.microsoft.com/office/powerpoint/2010/main" val="404418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CDF82-3461-11C5-0960-C86E1406766A}"/>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11</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sp>
        <p:nvSpPr>
          <p:cNvPr id="5" name="TextBox 4">
            <a:extLst>
              <a:ext uri="{FF2B5EF4-FFF2-40B4-BE49-F238E27FC236}">
                <a16:creationId xmlns:a16="http://schemas.microsoft.com/office/drawing/2014/main" id="{39D3DB98-A811-6797-7CAA-A2EE7BD0DC5A}"/>
              </a:ext>
            </a:extLst>
          </p:cNvPr>
          <p:cNvSpPr txBox="1"/>
          <p:nvPr/>
        </p:nvSpPr>
        <p:spPr>
          <a:xfrm>
            <a:off x="130629" y="732461"/>
            <a:ext cx="5759592" cy="5709255"/>
          </a:xfrm>
          <a:prstGeom prst="rect">
            <a:avLst/>
          </a:prstGeom>
          <a:noFill/>
        </p:spPr>
        <p:txBody>
          <a:bodyPr wrap="square">
            <a:spAutoFit/>
          </a:bodyPr>
          <a:lstStyle/>
          <a:p>
            <a:pPr algn="l"/>
            <a:r>
              <a:rPr lang="en-US" sz="2500" b="1" dirty="0"/>
              <a:t>Function 3: plot_zsm5_catalyst_activity </a:t>
            </a:r>
          </a:p>
          <a:p>
            <a:pPr marL="800100" lvl="1" indent="-342900">
              <a:buFont typeface="Arial" panose="020B0604020202020204" pitchFamily="34" charset="0"/>
              <a:buChar char="•"/>
            </a:pPr>
            <a:r>
              <a:rPr lang="en-US" sz="2000" dirty="0"/>
              <a:t>Create an annotation to display the maximum conversion value and corresponding temperature. </a:t>
            </a:r>
          </a:p>
          <a:p>
            <a:pPr marL="800100" lvl="1" indent="-342900">
              <a:buFont typeface="Arial" panose="020B0604020202020204" pitchFamily="34" charset="0"/>
              <a:buChar char="•"/>
            </a:pPr>
            <a:r>
              <a:rPr lang="en-US" sz="2000" dirty="0"/>
              <a:t>The point is placed on the max conversion using </a:t>
            </a:r>
            <a:r>
              <a:rPr lang="en-US" sz="2000" b="1" dirty="0"/>
              <a:t>‘</a:t>
            </a:r>
            <a:r>
              <a:rPr lang="en-US" sz="2000" b="1" dirty="0" err="1"/>
              <a:t>fig.update_layout</a:t>
            </a:r>
            <a:r>
              <a:rPr lang="en-US" sz="2000" b="1" dirty="0"/>
              <a:t>(annotations=[])’</a:t>
            </a:r>
          </a:p>
          <a:p>
            <a:pPr marL="800100" lvl="1" indent="-342900">
              <a:buFont typeface="Arial" panose="020B0604020202020204" pitchFamily="34" charset="0"/>
              <a:buChar char="•"/>
            </a:pPr>
            <a:r>
              <a:rPr lang="en-US" sz="2000" dirty="0"/>
              <a:t>Update the layout of the plot with the title, x- and y- label, and hover mode using </a:t>
            </a:r>
            <a:r>
              <a:rPr lang="en-US" sz="2000" b="1" dirty="0"/>
              <a:t>‘</a:t>
            </a:r>
            <a:r>
              <a:rPr lang="en-US" sz="2000" b="1" dirty="0" err="1"/>
              <a:t>fig.update_layout</a:t>
            </a:r>
            <a:r>
              <a:rPr lang="en-US" sz="2000" b="1" dirty="0"/>
              <a:t>()’</a:t>
            </a:r>
          </a:p>
          <a:p>
            <a:pPr marL="800100" lvl="1" indent="-342900">
              <a:buFont typeface="Arial" panose="020B0604020202020204" pitchFamily="34" charset="0"/>
              <a:buChar char="•"/>
            </a:pPr>
            <a:r>
              <a:rPr lang="en-US" sz="2000" b="1" dirty="0"/>
              <a:t>‘</a:t>
            </a:r>
            <a:r>
              <a:rPr lang="en-US" sz="2000" b="1" dirty="0" err="1"/>
              <a:t>plotly_white</a:t>
            </a:r>
            <a:r>
              <a:rPr lang="en-US" sz="2000" b="1" dirty="0"/>
              <a:t>’ </a:t>
            </a:r>
            <a:r>
              <a:rPr lang="en-US" sz="2000" dirty="0"/>
              <a:t>sets the template to a white theme for better visualization. </a:t>
            </a:r>
          </a:p>
          <a:p>
            <a:pPr marL="800100" lvl="1" indent="-342900">
              <a:buFont typeface="Arial" panose="020B0604020202020204" pitchFamily="34" charset="0"/>
              <a:buChar char="•"/>
            </a:pPr>
            <a:r>
              <a:rPr lang="en-US" sz="2000" dirty="0"/>
              <a:t>Save the interactive plot to an HTML file using </a:t>
            </a:r>
            <a:r>
              <a:rPr lang="en-US" sz="2000" b="1" dirty="0"/>
              <a:t>‘</a:t>
            </a:r>
            <a:r>
              <a:rPr lang="en-US" sz="2000" b="1" dirty="0" err="1"/>
              <a:t>pyo.plot</a:t>
            </a:r>
            <a:r>
              <a:rPr lang="en-US" sz="2000" b="1" dirty="0"/>
              <a:t>()’</a:t>
            </a:r>
          </a:p>
          <a:p>
            <a:pPr marL="1257300" lvl="2" indent="-342900">
              <a:buFont typeface="Arial" panose="020B0604020202020204" pitchFamily="34" charset="0"/>
              <a:buChar char="•"/>
            </a:pPr>
            <a:r>
              <a:rPr lang="en-US" sz="2000" dirty="0"/>
              <a:t>Allows for viewing the plot in a web browser.  </a:t>
            </a:r>
          </a:p>
          <a:p>
            <a:pPr marL="800100" lvl="1" indent="-342900">
              <a:buFont typeface="Arial" panose="020B0604020202020204" pitchFamily="34" charset="0"/>
              <a:buChar char="•"/>
            </a:pPr>
            <a:r>
              <a:rPr lang="en-US" sz="2000" dirty="0"/>
              <a:t>The graph becomes more useful when you are dealing with multiple data points. In this case, we are only dealing with 5. </a:t>
            </a:r>
          </a:p>
        </p:txBody>
      </p:sp>
      <p:pic>
        <p:nvPicPr>
          <p:cNvPr id="6" name="Picture 5">
            <a:extLst>
              <a:ext uri="{FF2B5EF4-FFF2-40B4-BE49-F238E27FC236}">
                <a16:creationId xmlns:a16="http://schemas.microsoft.com/office/drawing/2014/main" id="{F99C7F7F-9A5D-C4CD-6E94-F42A0E84C598}"/>
              </a:ext>
            </a:extLst>
          </p:cNvPr>
          <p:cNvPicPr>
            <a:picLocks noChangeAspect="1"/>
          </p:cNvPicPr>
          <p:nvPr/>
        </p:nvPicPr>
        <p:blipFill>
          <a:blip r:embed="rId2"/>
          <a:stretch>
            <a:fillRect/>
          </a:stretch>
        </p:blipFill>
        <p:spPr>
          <a:xfrm>
            <a:off x="6447961" y="610306"/>
            <a:ext cx="4572000" cy="774700"/>
          </a:xfrm>
          <a:prstGeom prst="rect">
            <a:avLst/>
          </a:prstGeom>
        </p:spPr>
      </p:pic>
      <p:pic>
        <p:nvPicPr>
          <p:cNvPr id="12" name="Picture 11">
            <a:extLst>
              <a:ext uri="{FF2B5EF4-FFF2-40B4-BE49-F238E27FC236}">
                <a16:creationId xmlns:a16="http://schemas.microsoft.com/office/drawing/2014/main" id="{0F7765E2-9827-BE3D-315F-D5CE55CBC469}"/>
              </a:ext>
            </a:extLst>
          </p:cNvPr>
          <p:cNvPicPr>
            <a:picLocks noChangeAspect="1"/>
          </p:cNvPicPr>
          <p:nvPr/>
        </p:nvPicPr>
        <p:blipFill>
          <a:blip r:embed="rId3"/>
          <a:stretch>
            <a:fillRect/>
          </a:stretch>
        </p:blipFill>
        <p:spPr>
          <a:xfrm>
            <a:off x="6191639" y="1966584"/>
            <a:ext cx="5084644" cy="2853373"/>
          </a:xfrm>
          <a:prstGeom prst="rect">
            <a:avLst/>
          </a:prstGeom>
        </p:spPr>
      </p:pic>
    </p:spTree>
    <p:extLst>
      <p:ext uri="{BB962C8B-B14F-4D97-AF65-F5344CB8AC3E}">
        <p14:creationId xmlns:p14="http://schemas.microsoft.com/office/powerpoint/2010/main" val="327087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B82630-A7DC-2C27-B5BF-1FAA67EE8391}"/>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12</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3613040" cy="523220"/>
            </a:xfrm>
            <a:prstGeom prst="rect">
              <a:avLst/>
            </a:prstGeom>
            <a:solidFill>
              <a:srgbClr val="FF0000"/>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Results and Discussion</a:t>
              </a:r>
            </a:p>
          </p:txBody>
        </p:sp>
      </p:grpSp>
      <p:pic>
        <p:nvPicPr>
          <p:cNvPr id="3" name="Picture 2">
            <a:extLst>
              <a:ext uri="{FF2B5EF4-FFF2-40B4-BE49-F238E27FC236}">
                <a16:creationId xmlns:a16="http://schemas.microsoft.com/office/drawing/2014/main" id="{5851E567-6A2B-F0BF-316D-FC088B41446B}"/>
              </a:ext>
            </a:extLst>
          </p:cNvPr>
          <p:cNvPicPr>
            <a:picLocks noChangeAspect="1"/>
          </p:cNvPicPr>
          <p:nvPr/>
        </p:nvPicPr>
        <p:blipFill>
          <a:blip r:embed="rId2"/>
          <a:stretch>
            <a:fillRect/>
          </a:stretch>
        </p:blipFill>
        <p:spPr>
          <a:xfrm>
            <a:off x="364229" y="698550"/>
            <a:ext cx="5084644" cy="2778470"/>
          </a:xfrm>
          <a:prstGeom prst="rect">
            <a:avLst/>
          </a:prstGeom>
        </p:spPr>
      </p:pic>
      <p:sp>
        <p:nvSpPr>
          <p:cNvPr id="8" name="TextBox 7">
            <a:extLst>
              <a:ext uri="{FF2B5EF4-FFF2-40B4-BE49-F238E27FC236}">
                <a16:creationId xmlns:a16="http://schemas.microsoft.com/office/drawing/2014/main" id="{B9585CFF-B48B-C976-20A2-1BEEB7E27102}"/>
              </a:ext>
            </a:extLst>
          </p:cNvPr>
          <p:cNvSpPr txBox="1"/>
          <p:nvPr/>
        </p:nvSpPr>
        <p:spPr>
          <a:xfrm>
            <a:off x="236856" y="3801162"/>
            <a:ext cx="11709726" cy="3170099"/>
          </a:xfrm>
          <a:prstGeom prst="rect">
            <a:avLst/>
          </a:prstGeom>
          <a:noFill/>
        </p:spPr>
        <p:txBody>
          <a:bodyPr wrap="square">
            <a:spAutoFit/>
          </a:bodyPr>
          <a:lstStyle/>
          <a:p>
            <a:pPr marL="285750" indent="-285750">
              <a:buFont typeface="Arial" panose="020B0604020202020204" pitchFamily="34" charset="0"/>
              <a:buChar char="•"/>
            </a:pPr>
            <a:r>
              <a:rPr lang="en-US" sz="2000" dirty="0">
                <a:effectLst/>
              </a:rPr>
              <a:t>Raman spectroscopy serves as a powerful tool to characterize structural integrity, framework distortions, and adsorbate interactions within ZSM-5 catalysts, offering crucial insights into their catalytic performance and stability </a:t>
            </a:r>
            <a:r>
              <a:rPr lang="en-US" sz="2000" b="1" dirty="0">
                <a:effectLst/>
              </a:rPr>
              <a:t>[10]</a:t>
            </a:r>
            <a:r>
              <a:rPr lang="en-US" sz="2000" dirty="0">
                <a:effectLst/>
              </a:rPr>
              <a:t>.</a:t>
            </a:r>
          </a:p>
          <a:p>
            <a:pPr marL="285750" indent="-285750">
              <a:buFont typeface="Arial" panose="020B0604020202020204" pitchFamily="34" charset="0"/>
              <a:buChar char="•"/>
            </a:pPr>
            <a:r>
              <a:rPr lang="en-US" sz="2000" dirty="0">
                <a:effectLst/>
              </a:rPr>
              <a:t>The code provides visual representations, aiding in the qualitative assessment of the ZSM catalyst's crystallinity and sensitivity to synthesis conditions. </a:t>
            </a:r>
          </a:p>
          <a:p>
            <a:pPr marL="285750" indent="-285750">
              <a:buFont typeface="Arial" panose="020B0604020202020204" pitchFamily="34" charset="0"/>
              <a:buChar char="•"/>
            </a:pPr>
            <a:r>
              <a:rPr lang="en-US" sz="2000" dirty="0">
                <a:effectLst/>
              </a:rPr>
              <a:t>These visuals allow researchers to quickly grasp the catalyst's characteristics and optimize synthesis parameters for improved performance.</a:t>
            </a:r>
            <a:br>
              <a:rPr lang="en-US" sz="2000" dirty="0">
                <a:effectLst/>
              </a:rPr>
            </a:br>
            <a:endParaRPr lang="en-US" sz="2000" dirty="0">
              <a:effectLst/>
            </a:endParaRPr>
          </a:p>
          <a:p>
            <a:pPr marL="285750" indent="-285750" algn="l">
              <a:buFont typeface="Arial" panose="020B0604020202020204" pitchFamily="34" charset="0"/>
              <a:buChar char="•"/>
            </a:pPr>
            <a:br>
              <a:rPr lang="en-US" sz="2000" b="0" i="0" dirty="0">
                <a:solidFill>
                  <a:srgbClr val="FFFFFF"/>
                </a:solidFill>
                <a:effectLst/>
                <a:latin typeface="Söhne"/>
              </a:rPr>
            </a:br>
            <a:endParaRPr lang="en-US" sz="2000" b="0" i="0" dirty="0">
              <a:solidFill>
                <a:srgbClr val="FFFFFF"/>
              </a:solidFill>
              <a:effectLst/>
              <a:latin typeface="Söhne"/>
            </a:endParaRPr>
          </a:p>
        </p:txBody>
      </p:sp>
      <p:pic>
        <p:nvPicPr>
          <p:cNvPr id="13" name="Picture 12">
            <a:extLst>
              <a:ext uri="{FF2B5EF4-FFF2-40B4-BE49-F238E27FC236}">
                <a16:creationId xmlns:a16="http://schemas.microsoft.com/office/drawing/2014/main" id="{E4C8A2AA-6788-A936-EFFC-9692C0A55718}"/>
              </a:ext>
            </a:extLst>
          </p:cNvPr>
          <p:cNvPicPr>
            <a:picLocks noChangeAspect="1"/>
          </p:cNvPicPr>
          <p:nvPr/>
        </p:nvPicPr>
        <p:blipFill>
          <a:blip r:embed="rId3"/>
          <a:stretch>
            <a:fillRect/>
          </a:stretch>
        </p:blipFill>
        <p:spPr>
          <a:xfrm>
            <a:off x="5925303" y="623647"/>
            <a:ext cx="5084644" cy="2853373"/>
          </a:xfrm>
          <a:prstGeom prst="rect">
            <a:avLst/>
          </a:prstGeom>
        </p:spPr>
      </p:pic>
    </p:spTree>
    <p:extLst>
      <p:ext uri="{BB962C8B-B14F-4D97-AF65-F5344CB8AC3E}">
        <p14:creationId xmlns:p14="http://schemas.microsoft.com/office/powerpoint/2010/main" val="385872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F5C580-CB54-55A3-2863-22F95B32C018}"/>
              </a:ext>
            </a:extLst>
          </p:cNvPr>
          <p:cNvSpPr txBox="1"/>
          <p:nvPr/>
        </p:nvSpPr>
        <p:spPr>
          <a:xfrm>
            <a:off x="803296" y="5952357"/>
            <a:ext cx="1467293" cy="829340"/>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13</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4362669" cy="843652"/>
            <a:chOff x="215591" y="3363"/>
            <a:chExt cx="4362669"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4362669" cy="523220"/>
            </a:xfrm>
            <a:prstGeom prst="rect">
              <a:avLst/>
            </a:prstGeom>
            <a:solidFill>
              <a:srgbClr val="C00000"/>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Conclusion and Future Work</a:t>
              </a:r>
            </a:p>
          </p:txBody>
        </p:sp>
      </p:grpSp>
      <p:sp>
        <p:nvSpPr>
          <p:cNvPr id="5" name="TextBox 4">
            <a:extLst>
              <a:ext uri="{FF2B5EF4-FFF2-40B4-BE49-F238E27FC236}">
                <a16:creationId xmlns:a16="http://schemas.microsoft.com/office/drawing/2014/main" id="{A50A9AEE-4800-765A-5EBD-3EEDEAECB903}"/>
              </a:ext>
            </a:extLst>
          </p:cNvPr>
          <p:cNvSpPr txBox="1"/>
          <p:nvPr/>
        </p:nvSpPr>
        <p:spPr>
          <a:xfrm>
            <a:off x="258016" y="622814"/>
            <a:ext cx="11249246" cy="6170920"/>
          </a:xfrm>
          <a:prstGeom prst="rect">
            <a:avLst/>
          </a:prstGeom>
          <a:noFill/>
        </p:spPr>
        <p:txBody>
          <a:bodyPr wrap="square">
            <a:spAutoFit/>
          </a:bodyPr>
          <a:lstStyle/>
          <a:p>
            <a:pPr algn="l"/>
            <a:r>
              <a:rPr lang="en-US" sz="2500" b="1" i="0" dirty="0">
                <a:effectLst/>
                <a:latin typeface="Söhne"/>
              </a:rPr>
              <a:t>Conclusion:</a:t>
            </a:r>
          </a:p>
          <a:p>
            <a:pPr marL="285750" indent="-285750" algn="l">
              <a:buFont typeface="Arial" panose="020B0604020202020204" pitchFamily="34" charset="0"/>
              <a:buChar char="•"/>
            </a:pPr>
            <a:r>
              <a:rPr lang="en-US" sz="2000" b="0" i="0" dirty="0">
                <a:effectLst/>
                <a:latin typeface="Söhne"/>
              </a:rPr>
              <a:t>Raman spectroscopy provided crucial insights into ZSM-5 catalyst structural properties and composition.</a:t>
            </a:r>
          </a:p>
          <a:p>
            <a:pPr marL="285750" indent="-285750" algn="l">
              <a:buFont typeface="Arial" panose="020B0604020202020204" pitchFamily="34" charset="0"/>
              <a:buChar char="•"/>
            </a:pPr>
            <a:r>
              <a:rPr lang="en-US" sz="2000" b="0" i="0" dirty="0">
                <a:effectLst/>
                <a:latin typeface="Söhne"/>
              </a:rPr>
              <a:t>Identifying molecular vibrations with Raman enhanced understanding of catalyst structural integrity and surface interactions.</a:t>
            </a:r>
          </a:p>
          <a:p>
            <a:pPr marL="285750" indent="-285750" algn="l">
              <a:buFont typeface="Arial" panose="020B0604020202020204" pitchFamily="34" charset="0"/>
              <a:buChar char="•"/>
            </a:pPr>
            <a:r>
              <a:rPr lang="en-US" sz="2000" b="0" i="0" dirty="0">
                <a:effectLst/>
                <a:latin typeface="Söhne"/>
              </a:rPr>
              <a:t>Integration of Raman spectroscopy enriched understanding of ZSM-5 catalyst properties and performance.</a:t>
            </a:r>
          </a:p>
          <a:p>
            <a:pPr marL="285750" indent="-285750" algn="l">
              <a:buFont typeface="Arial" panose="020B0604020202020204" pitchFamily="34" charset="0"/>
              <a:buChar char="•"/>
            </a:pPr>
            <a:r>
              <a:rPr lang="en-US" sz="2000" b="0" i="0" dirty="0">
                <a:effectLst/>
                <a:latin typeface="Söhne"/>
              </a:rPr>
              <a:t>Highlighted maximum conversion points, aiding in the identification of optimal operating conditions for catalyst synthesis.</a:t>
            </a:r>
          </a:p>
          <a:p>
            <a:pPr algn="l"/>
            <a:r>
              <a:rPr lang="en-US" sz="2500" b="1" dirty="0">
                <a:latin typeface="Söhne"/>
              </a:rPr>
              <a:t>Future Work:</a:t>
            </a:r>
          </a:p>
          <a:p>
            <a:pPr marL="342900" indent="-342900" algn="l">
              <a:buFont typeface="Arial" panose="020B0604020202020204" pitchFamily="34" charset="0"/>
              <a:buChar char="•"/>
            </a:pPr>
            <a:r>
              <a:rPr lang="en-US" sz="2000" i="0" dirty="0">
                <a:effectLst/>
                <a:latin typeface="Söhne"/>
              </a:rPr>
              <a:t>Utilize advanced machine learning techniques such as neural networks or support vector machines to develop predictive models for catalytic performance.</a:t>
            </a:r>
          </a:p>
          <a:p>
            <a:pPr marL="342900" indent="-342900" algn="l">
              <a:buFont typeface="Arial" panose="020B0604020202020204" pitchFamily="34" charset="0"/>
              <a:buChar char="•"/>
            </a:pPr>
            <a:r>
              <a:rPr lang="en-US" sz="2000" i="0" dirty="0">
                <a:effectLst/>
                <a:latin typeface="Söhne"/>
              </a:rPr>
              <a:t>Integrate Raman spectroscopy with other techniques like SEM and TEM for a comprehensive catalyst understanding.</a:t>
            </a:r>
          </a:p>
          <a:p>
            <a:pPr marL="342900" indent="-342900" algn="l">
              <a:buFont typeface="Arial" panose="020B0604020202020204" pitchFamily="34" charset="0"/>
              <a:buChar char="•"/>
            </a:pPr>
            <a:r>
              <a:rPr lang="en-US" sz="2000" i="0" dirty="0">
                <a:effectLst/>
                <a:latin typeface="Söhne"/>
              </a:rPr>
              <a:t>Investigate synergies between catalyst materials and synthesis strategies to design hybrid catalyst systems for improved performance.</a:t>
            </a:r>
          </a:p>
          <a:p>
            <a:pPr marL="342900" indent="-342900">
              <a:buFont typeface="Arial" panose="020B0604020202020204" pitchFamily="34" charset="0"/>
              <a:buChar char="•"/>
            </a:pPr>
            <a:r>
              <a:rPr lang="en-US" sz="2000" b="0" i="0" u="none" strike="noStrike" dirty="0">
                <a:solidFill>
                  <a:srgbClr val="000000"/>
                </a:solidFill>
                <a:effectLst/>
                <a:latin typeface="Calibri" panose="020F0502020204030204" pitchFamily="34" charset="0"/>
                <a:cs typeface="Calibri" panose="020F0502020204030204" pitchFamily="34" charset="0"/>
              </a:rPr>
              <a:t>Partner with industry to scale up optimized synthesis protocols and assess catalyst performance under real-world conditions.</a:t>
            </a:r>
          </a:p>
          <a:p>
            <a:pPr marL="342900" indent="-342900" algn="l">
              <a:buFont typeface="Arial" panose="020B0604020202020204" pitchFamily="34" charset="0"/>
              <a:buChar char="•"/>
            </a:pPr>
            <a:endParaRPr lang="en-US" sz="2000" i="0" dirty="0">
              <a:effectLst/>
              <a:latin typeface="Söhne"/>
            </a:endParaRPr>
          </a:p>
          <a:p>
            <a:pPr marL="342900" indent="-342900" algn="l">
              <a:buFont typeface="Arial" panose="020B0604020202020204" pitchFamily="34" charset="0"/>
              <a:buChar char="•"/>
            </a:pPr>
            <a:endParaRPr lang="en-US" sz="2500" b="1" i="0" dirty="0">
              <a:effectLst/>
              <a:latin typeface="Söhne"/>
            </a:endParaRPr>
          </a:p>
        </p:txBody>
      </p:sp>
    </p:spTree>
    <p:extLst>
      <p:ext uri="{BB962C8B-B14F-4D97-AF65-F5344CB8AC3E}">
        <p14:creationId xmlns:p14="http://schemas.microsoft.com/office/powerpoint/2010/main" val="421748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14</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878848" cy="523220"/>
            </a:xfrm>
            <a:prstGeom prst="rect">
              <a:avLst/>
            </a:prstGeom>
            <a:solidFill>
              <a:srgbClr val="002060"/>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References </a:t>
              </a:r>
            </a:p>
          </p:txBody>
        </p:sp>
      </p:grpSp>
      <p:sp>
        <p:nvSpPr>
          <p:cNvPr id="5" name="TextBox 4">
            <a:extLst>
              <a:ext uri="{FF2B5EF4-FFF2-40B4-BE49-F238E27FC236}">
                <a16:creationId xmlns:a16="http://schemas.microsoft.com/office/drawing/2014/main" id="{BD18C80B-22AE-CFF9-DCE0-6E07CA4E9FC3}"/>
              </a:ext>
            </a:extLst>
          </p:cNvPr>
          <p:cNvSpPr txBox="1"/>
          <p:nvPr/>
        </p:nvSpPr>
        <p:spPr>
          <a:xfrm>
            <a:off x="215591" y="698866"/>
            <a:ext cx="11709725" cy="5755422"/>
          </a:xfrm>
          <a:prstGeom prst="rect">
            <a:avLst/>
          </a:prstGeom>
          <a:noFill/>
        </p:spPr>
        <p:txBody>
          <a:bodyPr wrap="square">
            <a:spAutoFit/>
          </a:bodyPr>
          <a:lstStyle/>
          <a:p>
            <a:r>
              <a:rPr lang="en-US" sz="1600" b="1" dirty="0"/>
              <a:t>[1] </a:t>
            </a:r>
            <a:r>
              <a:rPr lang="en-US" sz="1600" dirty="0"/>
              <a:t>Manda, Timothy, et al. “A Data Guided Approach for the Evaluation of Zeolites for Hydrogen Storage With the Aid of Molecular Simulations.” Research Square (Research Square), July 2023, doi:10.21203/rs.3.rs-3141446/v1.</a:t>
            </a:r>
          </a:p>
          <a:p>
            <a:r>
              <a:rPr lang="en-US" sz="1600" b="1" dirty="0"/>
              <a:t>[2] </a:t>
            </a:r>
            <a:r>
              <a:rPr lang="en-US" sz="1600" dirty="0" err="1"/>
              <a:t>Formalik</a:t>
            </a:r>
            <a:r>
              <a:rPr lang="en-US" sz="1600" dirty="0"/>
              <a:t>, Filip, et al. “Exploring the Structural, Dynamic, and Functional Properties of Metal‐Organic Frameworks Through Molecular Modeling.” Advanced Functional Materials, Oct. 2023, doi:10.1002/adfm.202308130.</a:t>
            </a:r>
            <a:endParaRPr lang="en-US" sz="1600" b="1" dirty="0"/>
          </a:p>
          <a:p>
            <a:r>
              <a:rPr lang="en-US" sz="1600" b="1" dirty="0"/>
              <a:t>[3] </a:t>
            </a:r>
            <a:r>
              <a:rPr lang="en-US" sz="1600" dirty="0"/>
              <a:t>ISIS Looking Inside a Zeolite to Understand Its Catalytic Selectivity. </a:t>
            </a:r>
            <a:r>
              <a:rPr lang="en-US" sz="1600" dirty="0" err="1"/>
              <a:t>www.isis.stfc.ac.uk</a:t>
            </a:r>
            <a:r>
              <a:rPr lang="en-US" sz="1600" dirty="0"/>
              <a:t>/Pages/SH19_Looking-inside-a-zeolite.aspx.</a:t>
            </a:r>
            <a:endParaRPr lang="en-US" sz="1600" b="1" dirty="0"/>
          </a:p>
          <a:p>
            <a:r>
              <a:rPr lang="en-US" sz="1600" b="1" dirty="0"/>
              <a:t>[4] </a:t>
            </a:r>
            <a:r>
              <a:rPr lang="en-US" sz="1600" dirty="0" err="1">
                <a:effectLst/>
                <a:latin typeface="Calibri" panose="020F0502020204030204" pitchFamily="34" charset="0"/>
                <a:cs typeface="Calibri" panose="020F0502020204030204" pitchFamily="34" charset="0"/>
              </a:rPr>
              <a:t>Karavasili</a:t>
            </a:r>
            <a:r>
              <a:rPr lang="en-US" sz="1600" dirty="0">
                <a:effectLst/>
                <a:latin typeface="Calibri" panose="020F0502020204030204" pitchFamily="34" charset="0"/>
                <a:cs typeface="Calibri" panose="020F0502020204030204" pitchFamily="34" charset="0"/>
              </a:rPr>
              <a:t>, Christina, et al. “Experimental and Molecular Dynamics Simulation Studies of an Anti-hyperlipidemic Drug Release From Microporous Zeolites Differing in Si/Al Content.” </a:t>
            </a:r>
            <a:r>
              <a:rPr lang="en-US" sz="1600" i="1" dirty="0">
                <a:effectLst/>
                <a:latin typeface="Calibri" panose="020F0502020204030204" pitchFamily="34" charset="0"/>
                <a:cs typeface="Calibri" panose="020F0502020204030204" pitchFamily="34" charset="0"/>
              </a:rPr>
              <a:t>Microporous and Mesoporous Materials</a:t>
            </a:r>
            <a:r>
              <a:rPr lang="en-US" sz="1600" dirty="0">
                <a:effectLst/>
                <a:latin typeface="Calibri" panose="020F0502020204030204" pitchFamily="34" charset="0"/>
                <a:cs typeface="Calibri" panose="020F0502020204030204" pitchFamily="34" charset="0"/>
              </a:rPr>
              <a:t>, vol. 305, Oct. 2020, p. 110343, doi:10.1016/j.micromeso.2020.110343.</a:t>
            </a:r>
            <a:endParaRPr lang="en-US" sz="1600" b="1" dirty="0"/>
          </a:p>
          <a:p>
            <a:r>
              <a:rPr lang="en-US" sz="1600" b="1" dirty="0"/>
              <a:t>[5] </a:t>
            </a:r>
            <a:r>
              <a:rPr lang="en-US" sz="1600" dirty="0">
                <a:effectLst/>
                <a:latin typeface="Calibri" panose="020F0502020204030204" pitchFamily="34" charset="0"/>
                <a:cs typeface="Calibri" panose="020F0502020204030204" pitchFamily="34" charset="0"/>
              </a:rPr>
              <a:t>What Is Raman Spectroscopy? - HORIBA. </a:t>
            </a:r>
            <a:r>
              <a:rPr lang="en-US" sz="1600" dirty="0" err="1">
                <a:effectLst/>
                <a:latin typeface="Calibri" panose="020F0502020204030204" pitchFamily="34" charset="0"/>
                <a:cs typeface="Calibri" panose="020F0502020204030204" pitchFamily="34" charset="0"/>
              </a:rPr>
              <a:t>www.horiba.com</a:t>
            </a:r>
            <a:r>
              <a:rPr lang="en-US" sz="1600" dirty="0">
                <a:effectLst/>
                <a:latin typeface="Calibri" panose="020F0502020204030204" pitchFamily="34" charset="0"/>
                <a:cs typeface="Calibri" panose="020F0502020204030204" pitchFamily="34" charset="0"/>
              </a:rPr>
              <a:t>/int/scientific/technologies/</a:t>
            </a:r>
            <a:r>
              <a:rPr lang="en-US" sz="1600" dirty="0" err="1">
                <a:effectLst/>
                <a:latin typeface="Calibri" panose="020F0502020204030204" pitchFamily="34" charset="0"/>
                <a:cs typeface="Calibri" panose="020F0502020204030204" pitchFamily="34" charset="0"/>
              </a:rPr>
              <a:t>raman</a:t>
            </a:r>
            <a:r>
              <a:rPr lang="en-US" sz="1600" dirty="0">
                <a:effectLst/>
                <a:latin typeface="Calibri" panose="020F0502020204030204" pitchFamily="34" charset="0"/>
                <a:cs typeface="Calibri" panose="020F0502020204030204" pitchFamily="34" charset="0"/>
              </a:rPr>
              <a:t>-imaging-and-spectroscopy/</a:t>
            </a:r>
            <a:r>
              <a:rPr lang="en-US" sz="1600" dirty="0" err="1">
                <a:effectLst/>
                <a:latin typeface="Calibri" panose="020F0502020204030204" pitchFamily="34" charset="0"/>
                <a:cs typeface="Calibri" panose="020F0502020204030204" pitchFamily="34" charset="0"/>
              </a:rPr>
              <a:t>raman</a:t>
            </a:r>
            <a:r>
              <a:rPr lang="en-US" sz="1600" dirty="0">
                <a:effectLst/>
                <a:latin typeface="Calibri" panose="020F0502020204030204" pitchFamily="34" charset="0"/>
                <a:cs typeface="Calibri" panose="020F0502020204030204" pitchFamily="34" charset="0"/>
              </a:rPr>
              <a:t>-spectroscopy.</a:t>
            </a:r>
            <a:endParaRPr lang="en-US" sz="1600" b="1" dirty="0"/>
          </a:p>
          <a:p>
            <a:r>
              <a:rPr lang="en-US" sz="1600" b="1" dirty="0"/>
              <a:t>[6] </a:t>
            </a:r>
            <a:r>
              <a:rPr lang="en-US" sz="1600" dirty="0">
                <a:effectLst/>
                <a:latin typeface="Calibri" panose="020F0502020204030204" pitchFamily="34" charset="0"/>
                <a:cs typeface="Calibri" panose="020F0502020204030204" pitchFamily="34" charset="0"/>
              </a:rPr>
              <a:t>Cheng, Qian, et al. “Emerging Applications of Stimulated Raman Scattering Microscopy in Materials Science.” Matter, vol. 4, no. 5, May 2021, pp. 1460–83, doi:10.1016/j.matt.2021.02.013.</a:t>
            </a:r>
            <a:endParaRPr lang="en-US" sz="1600" b="1" dirty="0"/>
          </a:p>
          <a:p>
            <a:r>
              <a:rPr lang="en-US" sz="1600" b="1" dirty="0"/>
              <a:t>[7] </a:t>
            </a:r>
            <a:r>
              <a:rPr lang="en-US" sz="1600" dirty="0">
                <a:latin typeface="Calibri" panose="020F0502020204030204" pitchFamily="34" charset="0"/>
                <a:cs typeface="Calibri" panose="020F0502020204030204" pitchFamily="34" charset="0"/>
              </a:rPr>
              <a:t>Attila, </a:t>
            </a:r>
            <a:r>
              <a:rPr lang="en-US" sz="1600" dirty="0" err="1">
                <a:latin typeface="Calibri" panose="020F0502020204030204" pitchFamily="34" charset="0"/>
                <a:cs typeface="Calibri" panose="020F0502020204030204" pitchFamily="34" charset="0"/>
              </a:rPr>
              <a:t>Özgün</a:t>
            </a:r>
            <a:r>
              <a:rPr lang="en-US" sz="1600" dirty="0">
                <a:latin typeface="Calibri" panose="020F0502020204030204" pitchFamily="34" charset="0"/>
                <a:cs typeface="Calibri" panose="020F0502020204030204" pitchFamily="34" charset="0"/>
              </a:rPr>
              <a:t>, et al. “3D Raman Spectroscopy of Large Zeolite ZSM‐5 Crystals.” Chemistry, vol. 25, no. 29, May 2019, pp. 7158–67, doi:10.1002/chem.201805664.</a:t>
            </a:r>
            <a:endParaRPr lang="en-US" sz="1600" b="1" dirty="0"/>
          </a:p>
          <a:p>
            <a:r>
              <a:rPr lang="en-US" sz="1600" b="1" dirty="0">
                <a:latin typeface="Calibri" panose="020F0502020204030204" pitchFamily="34" charset="0"/>
                <a:cs typeface="Calibri" panose="020F0502020204030204" pitchFamily="34" charset="0"/>
              </a:rPr>
              <a:t>[8] </a:t>
            </a:r>
            <a:r>
              <a:rPr lang="en-US" sz="1600" dirty="0" err="1">
                <a:latin typeface="Calibri" panose="020F0502020204030204" pitchFamily="34" charset="0"/>
                <a:cs typeface="Calibri" panose="020F0502020204030204" pitchFamily="34" charset="0"/>
              </a:rPr>
              <a:t>Plotly</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Plotly.py</a:t>
            </a:r>
            <a:r>
              <a:rPr lang="en-US" sz="1600" dirty="0">
                <a:latin typeface="Calibri" panose="020F0502020204030204" pitchFamily="34" charset="0"/>
                <a:cs typeface="Calibri" panose="020F0502020204030204" pitchFamily="34" charset="0"/>
              </a:rPr>
              <a:t> 4.0 Is Here: Offline Only, Express First, Displayable Anywhere.” Medium, 11 Dec. 2021, </a:t>
            </a:r>
            <a:r>
              <a:rPr lang="en-US" sz="1600" dirty="0" err="1">
                <a:latin typeface="Calibri" panose="020F0502020204030204" pitchFamily="34" charset="0"/>
                <a:cs typeface="Calibri" panose="020F0502020204030204" pitchFamily="34" charset="0"/>
              </a:rPr>
              <a:t>medium.com</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plotly</a:t>
            </a:r>
            <a:r>
              <a:rPr lang="en-US" sz="1600" dirty="0">
                <a:latin typeface="Calibri" panose="020F0502020204030204" pitchFamily="34" charset="0"/>
                <a:cs typeface="Calibri" panose="020F0502020204030204" pitchFamily="34" charset="0"/>
              </a:rPr>
              <a:t>/plotly-py-4-0-is-here-offline-only-express-first-displayable-anywhere-fc444e5659ee.</a:t>
            </a:r>
          </a:p>
          <a:p>
            <a:r>
              <a:rPr lang="en-US" sz="1600" b="1" dirty="0">
                <a:latin typeface="Calibri" panose="020F0502020204030204" pitchFamily="34" charset="0"/>
                <a:cs typeface="Calibri" panose="020F0502020204030204" pitchFamily="34" charset="0"/>
              </a:rPr>
              <a:t>[9] </a:t>
            </a:r>
            <a:r>
              <a:rPr lang="en-US" sz="1600" dirty="0">
                <a:latin typeface="Calibri" panose="020F0502020204030204" pitchFamily="34" charset="0"/>
                <a:cs typeface="Calibri" panose="020F0502020204030204" pitchFamily="34" charset="0"/>
              </a:rPr>
              <a:t>Chris </a:t>
            </a:r>
            <a:r>
              <a:rPr lang="en-US" sz="1600" dirty="0" err="1">
                <a:latin typeface="Calibri" panose="020F0502020204030204" pitchFamily="34" charset="0"/>
                <a:cs typeface="Calibri" panose="020F0502020204030204" pitchFamily="34" charset="0"/>
              </a:rPr>
              <a:t>Odden</a:t>
            </a:r>
            <a:r>
              <a:rPr lang="en-US" sz="1600" dirty="0">
                <a:latin typeface="Calibri" panose="020F0502020204030204" pitchFamily="34" charset="0"/>
                <a:cs typeface="Calibri" panose="020F0502020204030204" pitchFamily="34" charset="0"/>
              </a:rPr>
              <a:t>. “Simpson’s Rule.” YouTube, 4 Jan. 2016, </a:t>
            </a:r>
            <a:r>
              <a:rPr lang="en-US" sz="1600" dirty="0" err="1">
                <a:latin typeface="Calibri" panose="020F0502020204030204" pitchFamily="34" charset="0"/>
                <a:cs typeface="Calibri" panose="020F0502020204030204" pitchFamily="34" charset="0"/>
              </a:rPr>
              <a:t>www.youtube.com</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watch?v</a:t>
            </a:r>
            <a:r>
              <a:rPr lang="en-US" sz="1600" dirty="0">
                <a:latin typeface="Calibri" panose="020F0502020204030204" pitchFamily="34" charset="0"/>
                <a:cs typeface="Calibri" panose="020F0502020204030204" pitchFamily="34" charset="0"/>
              </a:rPr>
              <a:t>=oYHaKSvtTy0.</a:t>
            </a:r>
          </a:p>
          <a:p>
            <a:r>
              <a:rPr lang="en-US" sz="1600" b="1" dirty="0">
                <a:latin typeface="Calibri" panose="020F0502020204030204" pitchFamily="34" charset="0"/>
                <a:cs typeface="Calibri" panose="020F0502020204030204" pitchFamily="34" charset="0"/>
              </a:rPr>
              <a:t>[10] </a:t>
            </a:r>
            <a:r>
              <a:rPr lang="en-US" sz="1600" dirty="0" err="1">
                <a:latin typeface="Calibri" panose="020F0502020204030204" pitchFamily="34" charset="0"/>
                <a:cs typeface="Calibri" panose="020F0502020204030204" pitchFamily="34" charset="0"/>
              </a:rPr>
              <a:t>Hadjiivanov</a:t>
            </a:r>
            <a:r>
              <a:rPr lang="en-US" sz="1600" dirty="0">
                <a:latin typeface="Calibri" panose="020F0502020204030204" pitchFamily="34" charset="0"/>
                <a:cs typeface="Calibri" panose="020F0502020204030204" pitchFamily="34" charset="0"/>
              </a:rPr>
              <a:t>, K. I., </a:t>
            </a:r>
            <a:r>
              <a:rPr lang="en-US" sz="1600" dirty="0" err="1">
                <a:latin typeface="Calibri" panose="020F0502020204030204" pitchFamily="34" charset="0"/>
                <a:cs typeface="Calibri" panose="020F0502020204030204" pitchFamily="34" charset="0"/>
              </a:rPr>
              <a:t>Panayotov</a:t>
            </a:r>
            <a:r>
              <a:rPr lang="en-US" sz="1600" dirty="0">
                <a:latin typeface="Calibri" panose="020F0502020204030204" pitchFamily="34" charset="0"/>
                <a:cs typeface="Calibri" panose="020F0502020204030204" pitchFamily="34" charset="0"/>
              </a:rPr>
              <a:t>, D. A., </a:t>
            </a:r>
            <a:r>
              <a:rPr lang="en-US" sz="1600" dirty="0" err="1">
                <a:latin typeface="Calibri" panose="020F0502020204030204" pitchFamily="34" charset="0"/>
                <a:cs typeface="Calibri" panose="020F0502020204030204" pitchFamily="34" charset="0"/>
              </a:rPr>
              <a:t>Mihaylov</a:t>
            </a:r>
            <a:r>
              <a:rPr lang="en-US" sz="1600" dirty="0">
                <a:latin typeface="Calibri" panose="020F0502020204030204" pitchFamily="34" charset="0"/>
                <a:cs typeface="Calibri" panose="020F0502020204030204" pitchFamily="34" charset="0"/>
              </a:rPr>
              <a:t>, M. Y., Ivanova, E. Z., </a:t>
            </a:r>
            <a:r>
              <a:rPr lang="en-US" sz="1600" dirty="0" err="1">
                <a:latin typeface="Calibri" panose="020F0502020204030204" pitchFamily="34" charset="0"/>
                <a:cs typeface="Calibri" panose="020F0502020204030204" pitchFamily="34" charset="0"/>
              </a:rPr>
              <a:t>Chakarova</a:t>
            </a:r>
            <a:r>
              <a:rPr lang="en-US" sz="1600" dirty="0">
                <a:latin typeface="Calibri" panose="020F0502020204030204" pitchFamily="34" charset="0"/>
                <a:cs typeface="Calibri" panose="020F0502020204030204" pitchFamily="34" charset="0"/>
              </a:rPr>
              <a:t>, K. K., </a:t>
            </a:r>
            <a:r>
              <a:rPr lang="en-US" sz="1600" dirty="0" err="1">
                <a:latin typeface="Calibri" panose="020F0502020204030204" pitchFamily="34" charset="0"/>
                <a:cs typeface="Calibri" panose="020F0502020204030204" pitchFamily="34" charset="0"/>
              </a:rPr>
              <a:t>Andonova</a:t>
            </a:r>
            <a:r>
              <a:rPr lang="en-US" sz="1600" dirty="0">
                <a:latin typeface="Calibri" panose="020F0502020204030204" pitchFamily="34" charset="0"/>
                <a:cs typeface="Calibri" panose="020F0502020204030204" pitchFamily="34" charset="0"/>
              </a:rPr>
              <a:t>, S. M., &amp; </a:t>
            </a:r>
            <a:r>
              <a:rPr lang="en-US" sz="1600" dirty="0" err="1">
                <a:latin typeface="Calibri" panose="020F0502020204030204" pitchFamily="34" charset="0"/>
                <a:cs typeface="Calibri" panose="020F0502020204030204" pitchFamily="34" charset="0"/>
              </a:rPr>
              <a:t>Drenchev</a:t>
            </a:r>
            <a:r>
              <a:rPr lang="en-US" sz="1600" dirty="0">
                <a:latin typeface="Calibri" panose="020F0502020204030204" pitchFamily="34" charset="0"/>
                <a:cs typeface="Calibri" panose="020F0502020204030204" pitchFamily="34" charset="0"/>
              </a:rPr>
              <a:t>, N. L. (2020). Power of Infrared and Raman Spectroscopies to Characterize Metal-Organic Frameworks and Investigate Their Interaction with Guest Molecules. Chemical Reviews. doi:10.1021/acs.chemrev.0c00487 </a:t>
            </a:r>
          </a:p>
          <a:p>
            <a:endParaRPr lang="en-US" sz="1600" b="1" dirty="0"/>
          </a:p>
          <a:p>
            <a:endParaRPr lang="en-US" sz="1600" b="1" dirty="0"/>
          </a:p>
          <a:p>
            <a:endParaRPr lang="en-US" sz="1600" dirty="0"/>
          </a:p>
        </p:txBody>
      </p:sp>
      <p:sp>
        <p:nvSpPr>
          <p:cNvPr id="3" name="TextBox 2">
            <a:extLst>
              <a:ext uri="{FF2B5EF4-FFF2-40B4-BE49-F238E27FC236}">
                <a16:creationId xmlns:a16="http://schemas.microsoft.com/office/drawing/2014/main" id="{09535D9F-3724-89A0-F442-DE3631747A78}"/>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Tree>
    <p:extLst>
      <p:ext uri="{BB962C8B-B14F-4D97-AF65-F5344CB8AC3E}">
        <p14:creationId xmlns:p14="http://schemas.microsoft.com/office/powerpoint/2010/main" val="24435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2024785" cy="523220"/>
            </a:xfrm>
            <a:prstGeom prst="rect">
              <a:avLst/>
            </a:prstGeom>
            <a:solidFill>
              <a:schemeClr val="accent1">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i="1" dirty="0">
                  <a:solidFill>
                    <a:prstClr val="white"/>
                  </a:solidFill>
                  <a:latin typeface="Calibri" panose="020F0502020204030204"/>
                </a:rPr>
                <a:t>Introduction</a:t>
              </a:r>
              <a:endPar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3719AE07-1F25-E44A-18D7-1AA610C7F9B1}"/>
              </a:ext>
            </a:extLst>
          </p:cNvPr>
          <p:cNvSpPr txBox="1"/>
          <p:nvPr/>
        </p:nvSpPr>
        <p:spPr>
          <a:xfrm>
            <a:off x="834356" y="5796812"/>
            <a:ext cx="1275907" cy="9848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2</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15591" y="1071454"/>
            <a:ext cx="6854282" cy="4401205"/>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Zeolites possess ordered structures facilitating selective adsorption and diffusion, key for shake-selective catalysts </a:t>
            </a:r>
            <a:r>
              <a:rPr lang="en-US" sz="2000" b="1"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482918" indent="-342900">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Numerical methods, including molecular modeling and Monte Carlo simulations, offer valuable insights into zeolite catalyst behavior</a:t>
            </a:r>
            <a:r>
              <a:rPr lang="en-US" sz="2000" b="1" dirty="0">
                <a:latin typeface="Calibri" panose="020F0502020204030204" pitchFamily="34" charset="0"/>
                <a:cs typeface="Calibri" panose="020F0502020204030204" pitchFamily="34" charset="0"/>
              </a:rPr>
              <a:t> [2]</a:t>
            </a:r>
            <a:r>
              <a:rPr lang="en-US" sz="2000" dirty="0">
                <a:latin typeface="Calibri" panose="020F0502020204030204" pitchFamily="34" charset="0"/>
                <a:cs typeface="Calibri" panose="020F0502020204030204" pitchFamily="34" charset="0"/>
              </a:rPr>
              <a:t>. </a:t>
            </a:r>
          </a:p>
          <a:p>
            <a:pPr marL="482918" indent="-342900">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Understanding active sites like cation exchange and acid sites in zeolite catalysts is pivotal for catalyst design and reaction mechanism comprehension </a:t>
            </a:r>
            <a:r>
              <a:rPr lang="en-US" sz="2000" b="1" dirty="0">
                <a:latin typeface="Calibri" panose="020F0502020204030204" pitchFamily="34" charset="0"/>
                <a:cs typeface="Calibri" panose="020F0502020204030204" pitchFamily="34" charset="0"/>
              </a:rPr>
              <a:t>[1].</a:t>
            </a:r>
          </a:p>
          <a:p>
            <a:pPr marL="482918" indent="-342900">
              <a:buSzPct val="100000"/>
              <a:buFont typeface="Arial" panose="020B0604020202020204" pitchFamily="34" charset="0"/>
              <a:buChar char="•"/>
            </a:pPr>
            <a:r>
              <a:rPr lang="en-US" sz="2000" dirty="0">
                <a:effectLst/>
              </a:rPr>
              <a:t>Integrating experimental validation with computational predictions expedites novel zeolite catalyst development for industrial applications.</a:t>
            </a:r>
          </a:p>
          <a:p>
            <a:pPr algn="l"/>
            <a:br>
              <a:rPr lang="en-US" sz="2000" b="0" i="0" dirty="0">
                <a:solidFill>
                  <a:srgbClr val="FFFFFF"/>
                </a:solidFill>
                <a:effectLst/>
                <a:latin typeface="Söhne"/>
              </a:rPr>
            </a:br>
            <a:endParaRPr lang="en-US" sz="2000" b="0" i="0" dirty="0">
              <a:solidFill>
                <a:srgbClr val="FFFFFF"/>
              </a:solidFill>
              <a:effectLst/>
              <a:latin typeface="Söhne"/>
            </a:endParaRPr>
          </a:p>
        </p:txBody>
      </p:sp>
      <p:pic>
        <p:nvPicPr>
          <p:cNvPr id="1028" name="Picture 4">
            <a:extLst>
              <a:ext uri="{FF2B5EF4-FFF2-40B4-BE49-F238E27FC236}">
                <a16:creationId xmlns:a16="http://schemas.microsoft.com/office/drawing/2014/main" id="{35D158D0-B4D3-996D-AB20-76BD62F8E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873" y="966168"/>
            <a:ext cx="5122127" cy="34185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659B8DC-D50D-F1FE-06A9-4C79D43956C6}"/>
              </a:ext>
            </a:extLst>
          </p:cNvPr>
          <p:cNvSpPr txBox="1"/>
          <p:nvPr/>
        </p:nvSpPr>
        <p:spPr>
          <a:xfrm>
            <a:off x="7069873" y="4531001"/>
            <a:ext cx="4906536" cy="1015663"/>
          </a:xfrm>
          <a:prstGeom prst="rect">
            <a:avLst/>
          </a:prstGeom>
          <a:noFill/>
        </p:spPr>
        <p:txBody>
          <a:bodyPr wrap="square">
            <a:spAutoFit/>
          </a:bodyPr>
          <a:lstStyle/>
          <a:p>
            <a:pPr algn="ctr"/>
            <a:r>
              <a:rPr lang="en-US" sz="2000" dirty="0"/>
              <a:t>The molecular structure of ZSM-5 zeolite. Yellow balls represent Si and red balls represent O </a:t>
            </a:r>
            <a:r>
              <a:rPr lang="en-US" sz="2000" b="1" dirty="0"/>
              <a:t>[3]</a:t>
            </a:r>
            <a:r>
              <a:rPr lang="en-US" sz="2000" dirty="0"/>
              <a:t>.</a:t>
            </a:r>
          </a:p>
        </p:txBody>
      </p:sp>
    </p:spTree>
    <p:extLst>
      <p:ext uri="{BB962C8B-B14F-4D97-AF65-F5344CB8AC3E}">
        <p14:creationId xmlns:p14="http://schemas.microsoft.com/office/powerpoint/2010/main" val="205919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3</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15590" y="1085617"/>
            <a:ext cx="11671609" cy="1938992"/>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computational complexity of zeolite structures poses challenges in numerical methods.</a:t>
            </a:r>
          </a:p>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Accurately representing the dynamic nature of zeolite catalysts in simulations remains a challenge within the community. </a:t>
            </a:r>
          </a:p>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Validating numerical methods against experimental data is a challenge within the community. </a:t>
            </a:r>
          </a:p>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Handling the intricacies of multi-step reaction mechanisms involved with zeolite catalysts requires advanced numerical methods. </a:t>
            </a: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2058577" cy="523220"/>
            </a:xfrm>
            <a:prstGeom prst="rect">
              <a:avLst/>
            </a:prstGeom>
            <a:solidFill>
              <a:schemeClr val="accent2">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The Problem</a:t>
              </a:r>
            </a:p>
          </p:txBody>
        </p:sp>
      </p:grpSp>
      <p:pic>
        <p:nvPicPr>
          <p:cNvPr id="2050" name="Picture 2" descr="Image 1">
            <a:extLst>
              <a:ext uri="{FF2B5EF4-FFF2-40B4-BE49-F238E27FC236}">
                <a16:creationId xmlns:a16="http://schemas.microsoft.com/office/drawing/2014/main" id="{02CE1FA0-94A2-C987-45C6-C541F1069C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102"/>
          <a:stretch/>
        </p:blipFill>
        <p:spPr bwMode="auto">
          <a:xfrm>
            <a:off x="1008897" y="3571492"/>
            <a:ext cx="3548008" cy="30858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9F23D0-AFD6-8554-B9B0-F6C146F854B3}"/>
              </a:ext>
            </a:extLst>
          </p:cNvPr>
          <p:cNvSpPr txBox="1"/>
          <p:nvPr/>
        </p:nvSpPr>
        <p:spPr>
          <a:xfrm>
            <a:off x="4925962" y="4129548"/>
            <a:ext cx="6961238" cy="923330"/>
          </a:xfrm>
          <a:prstGeom prst="rect">
            <a:avLst/>
          </a:prstGeom>
        </p:spPr>
        <p:txBody>
          <a:bodyPr wrap="square" lIns="0" tIns="0" rIns="0" bIns="0" rtlCol="0">
            <a:spAutoFit/>
          </a:bodyPr>
          <a:lstStyle/>
          <a:p>
            <a:pPr algn="l"/>
            <a:r>
              <a:rPr lang="en-US" sz="2000" dirty="0"/>
              <a:t>Showcases the use of molecular dynamics (MD) in the field of zeolite catalysts. Through the use of MD they were able to show drug diffusion within the zeolite framework structure </a:t>
            </a:r>
            <a:r>
              <a:rPr lang="en-US" sz="2000" b="1" dirty="0"/>
              <a:t>[4]</a:t>
            </a:r>
            <a:r>
              <a:rPr lang="en-US" sz="2000" dirty="0"/>
              <a:t>. </a:t>
            </a:r>
            <a:endParaRPr lang="en-US" sz="2000" b="1" dirty="0"/>
          </a:p>
        </p:txBody>
      </p:sp>
    </p:spTree>
    <p:extLst>
      <p:ext uri="{BB962C8B-B14F-4D97-AF65-F5344CB8AC3E}">
        <p14:creationId xmlns:p14="http://schemas.microsoft.com/office/powerpoint/2010/main" val="61494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4</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5035906" y="1066272"/>
            <a:ext cx="7156094" cy="3477875"/>
          </a:xfrm>
          <a:prstGeom prst="rect">
            <a:avLst/>
          </a:prstGeom>
          <a:no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Raman spectroscopy is a non-destructive chemical analysis technique which provides detailed information about chemical structure, phase and </a:t>
            </a:r>
            <a:r>
              <a:rPr lang="en-US" sz="2000" dirty="0" err="1">
                <a:latin typeface="Calibri" panose="020F0502020204030204" pitchFamily="34" charset="0"/>
                <a:cs typeface="Calibri" panose="020F0502020204030204" pitchFamily="34" charset="0"/>
              </a:rPr>
              <a:t>polymorphy</a:t>
            </a:r>
            <a:r>
              <a:rPr lang="en-US" sz="2000" dirty="0">
                <a:latin typeface="Calibri" panose="020F0502020204030204" pitchFamily="34" charset="0"/>
                <a:cs typeface="Calibri" panose="020F0502020204030204" pitchFamily="34" charset="0"/>
              </a:rPr>
              <a:t>, crystallinity, and molecular interactions</a:t>
            </a:r>
            <a:r>
              <a:rPr lang="en-US" sz="2000" b="1" dirty="0">
                <a:latin typeface="Calibri" panose="020F0502020204030204" pitchFamily="34" charset="0"/>
                <a:cs typeface="Calibri" panose="020F0502020204030204" pitchFamily="34" charset="0"/>
              </a:rPr>
              <a:t> [5]. </a:t>
            </a:r>
          </a:p>
          <a:p>
            <a:pPr marL="482918" lvl="0" indent="-342900" algn="l" rtl="0">
              <a:spcBef>
                <a:spcPts val="0"/>
              </a:spcBef>
              <a:spcAft>
                <a:spcPts val="0"/>
              </a:spcAft>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Raman is a light scattering technique, where a molecule scatters incident light from a high intensity laser light source. </a:t>
            </a:r>
          </a:p>
          <a:p>
            <a:pPr marL="940118" lvl="1" indent="-342900">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Most of the scattered light is at the same wavelength as the laser source and does not provide useful information- this is called Rayleigh Scatter. </a:t>
            </a:r>
          </a:p>
          <a:p>
            <a:pPr marL="940118" lvl="1" indent="-342900">
              <a:buSzPct val="100000"/>
              <a:buFont typeface="Arial" panose="020B0604020202020204" pitchFamily="34" charset="0"/>
              <a:buChar char="•"/>
            </a:pPr>
            <a:r>
              <a:rPr lang="en-US" sz="2000" dirty="0">
                <a:latin typeface="Calibri" panose="020F0502020204030204" pitchFamily="34" charset="0"/>
                <a:cs typeface="Calibri" panose="020F0502020204030204" pitchFamily="34" charset="0"/>
              </a:rPr>
              <a:t>However, a small amount of light is scattered at different wavelengths and this is called Raman scatter </a:t>
            </a:r>
            <a:r>
              <a:rPr lang="en-US" sz="2000" b="1" dirty="0">
                <a:latin typeface="Calibri" panose="020F0502020204030204" pitchFamily="34" charset="0"/>
                <a:cs typeface="Calibri" panose="020F0502020204030204" pitchFamily="34" charset="0"/>
              </a:rPr>
              <a:t>[5]. </a:t>
            </a: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959511" cy="523220"/>
            </a:xfrm>
            <a:prstGeom prst="rect">
              <a:avLst/>
            </a:prstGeom>
            <a:solidFill>
              <a:schemeClr val="accent6">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Background</a:t>
              </a:r>
            </a:p>
          </p:txBody>
        </p:sp>
      </p:grpSp>
      <p:pic>
        <p:nvPicPr>
          <p:cNvPr id="1026" name="Picture 2">
            <a:extLst>
              <a:ext uri="{FF2B5EF4-FFF2-40B4-BE49-F238E27FC236}">
                <a16:creationId xmlns:a16="http://schemas.microsoft.com/office/drawing/2014/main" id="{61FE245F-022A-49C1-2E69-69F745466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87" y="1391077"/>
            <a:ext cx="4618784" cy="29098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0F7695-4364-C49B-4088-A09F33048C7D}"/>
              </a:ext>
            </a:extLst>
          </p:cNvPr>
          <p:cNvSpPr txBox="1"/>
          <p:nvPr/>
        </p:nvSpPr>
        <p:spPr>
          <a:xfrm>
            <a:off x="-345548" y="4426866"/>
            <a:ext cx="6104964" cy="707886"/>
          </a:xfrm>
          <a:prstGeom prst="rect">
            <a:avLst/>
          </a:prstGeom>
          <a:noFill/>
        </p:spPr>
        <p:txBody>
          <a:bodyPr wrap="square">
            <a:spAutoFit/>
          </a:bodyPr>
          <a:lstStyle/>
          <a:p>
            <a:pPr algn="ctr"/>
            <a:r>
              <a:rPr lang="en-US" sz="2000" dirty="0"/>
              <a:t>A typical Raman spectrum, in this case, of aspirin (4-acetylsalicylic acid) </a:t>
            </a:r>
            <a:r>
              <a:rPr lang="en-US" sz="2000" b="1" dirty="0"/>
              <a:t>[5].</a:t>
            </a:r>
            <a:endParaRPr lang="en-US" sz="2000" dirty="0"/>
          </a:p>
        </p:txBody>
      </p:sp>
      <p:sp>
        <p:nvSpPr>
          <p:cNvPr id="3" name="TextBox 2">
            <a:extLst>
              <a:ext uri="{FF2B5EF4-FFF2-40B4-BE49-F238E27FC236}">
                <a16:creationId xmlns:a16="http://schemas.microsoft.com/office/drawing/2014/main" id="{0B1A31F7-FBF4-E92E-93B9-FAF5358DF7B7}"/>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Tree>
    <p:extLst>
      <p:ext uri="{BB962C8B-B14F-4D97-AF65-F5344CB8AC3E}">
        <p14:creationId xmlns:p14="http://schemas.microsoft.com/office/powerpoint/2010/main" val="99841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5</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15591" y="977644"/>
            <a:ext cx="7156094" cy="4708981"/>
          </a:xfrm>
          <a:prstGeom prst="rect">
            <a:avLst/>
          </a:prstGeom>
          <a:solidFill>
            <a:schemeClr val="bg1"/>
          </a:solidFill>
        </p:spPr>
        <p:txBody>
          <a:bodyPr wrap="square">
            <a:spAutoFit/>
          </a:bodyPr>
          <a:lstStyle/>
          <a:p>
            <a:pPr marL="285750" indent="-285750" algn="l">
              <a:buFont typeface="Arial" panose="020B0604020202020204" pitchFamily="34" charset="0"/>
              <a:buChar char="•"/>
            </a:pPr>
            <a:r>
              <a:rPr lang="en-US" sz="2000" b="1" i="0" dirty="0">
                <a:effectLst/>
                <a:latin typeface="Söhne"/>
              </a:rPr>
              <a:t>Structural Insight</a:t>
            </a:r>
            <a:r>
              <a:rPr lang="en-US" sz="2000" b="0" i="0" dirty="0">
                <a:effectLst/>
                <a:latin typeface="Söhne"/>
              </a:rPr>
              <a:t>: Raman probes zeolite catalysts, revealing their structure and activity, crucial for understanding catalytic mechanisms.</a:t>
            </a:r>
          </a:p>
          <a:p>
            <a:pPr marL="285750" indent="-285750" algn="l">
              <a:buFont typeface="Arial" panose="020B0604020202020204" pitchFamily="34" charset="0"/>
              <a:buChar char="•"/>
            </a:pPr>
            <a:r>
              <a:rPr lang="en-US" sz="2000" b="1" i="0" dirty="0">
                <a:effectLst/>
                <a:latin typeface="Söhne"/>
              </a:rPr>
              <a:t>Molecular Dynamics</a:t>
            </a:r>
            <a:r>
              <a:rPr lang="en-US" sz="2000" b="0" i="0" dirty="0">
                <a:effectLst/>
                <a:latin typeface="Söhne"/>
              </a:rPr>
              <a:t>: Helps understand reactions, diffusion, and adsorption-desorption processes at the molecular level.</a:t>
            </a:r>
          </a:p>
          <a:p>
            <a:pPr marL="285750" indent="-285750" algn="l">
              <a:buFont typeface="Arial" panose="020B0604020202020204" pitchFamily="34" charset="0"/>
              <a:buChar char="•"/>
            </a:pPr>
            <a:r>
              <a:rPr lang="en-US" sz="2000" b="1" i="0" dirty="0">
                <a:effectLst/>
                <a:latin typeface="Söhne"/>
              </a:rPr>
              <a:t>Real-time Monitoring</a:t>
            </a:r>
            <a:r>
              <a:rPr lang="en-US" sz="2000" b="0" i="0" dirty="0">
                <a:effectLst/>
                <a:latin typeface="Söhne"/>
              </a:rPr>
              <a:t>: Provides live data on active species, intermediates, and deactivation mechanisms, aiding optimization.</a:t>
            </a:r>
          </a:p>
          <a:p>
            <a:pPr marL="285750" indent="-285750" algn="l">
              <a:buFont typeface="Arial" panose="020B0604020202020204" pitchFamily="34" charset="0"/>
              <a:buChar char="•"/>
            </a:pPr>
            <a:r>
              <a:rPr lang="en-US" sz="2000" b="1" i="0" dirty="0">
                <a:effectLst/>
                <a:latin typeface="Söhne"/>
              </a:rPr>
              <a:t>Quantitative Analysis</a:t>
            </a:r>
            <a:r>
              <a:rPr lang="en-US" sz="2000" b="0" i="0" dirty="0">
                <a:effectLst/>
                <a:latin typeface="Söhne"/>
              </a:rPr>
              <a:t>: Determines active site concentrations, surface species, and catalyst loading for performance optimization.</a:t>
            </a:r>
          </a:p>
          <a:p>
            <a:pPr marL="285750" indent="-285750" algn="l">
              <a:buFont typeface="Arial" panose="020B0604020202020204" pitchFamily="34" charset="0"/>
              <a:buChar char="•"/>
            </a:pPr>
            <a:r>
              <a:rPr lang="en-US" sz="2000" b="1" i="0" dirty="0">
                <a:effectLst/>
                <a:latin typeface="Söhne"/>
              </a:rPr>
              <a:t>Surface Chemistry</a:t>
            </a:r>
            <a:r>
              <a:rPr lang="en-US" sz="2000" b="0" i="0" dirty="0">
                <a:effectLst/>
                <a:latin typeface="Söhne"/>
              </a:rPr>
              <a:t>: Reveals adsorption behavior, reactions, and catalyst poisoning, guiding modification.</a:t>
            </a:r>
          </a:p>
          <a:p>
            <a:pPr marL="285750" indent="-285750" algn="l">
              <a:buFont typeface="Arial" panose="020B0604020202020204" pitchFamily="34" charset="0"/>
              <a:buChar char="•"/>
            </a:pPr>
            <a:r>
              <a:rPr lang="en-US" sz="2000" b="1" i="0" dirty="0">
                <a:effectLst/>
                <a:latin typeface="Söhne"/>
              </a:rPr>
              <a:t>Catalyst-Substrate Interaction</a:t>
            </a:r>
            <a:r>
              <a:rPr lang="en-US" sz="2000" b="0" i="0" dirty="0">
                <a:effectLst/>
                <a:latin typeface="Söhne"/>
              </a:rPr>
              <a:t>: Uncovers factors influencing activity, selectivity, and stability for tailored designs </a:t>
            </a:r>
            <a:r>
              <a:rPr lang="en-US" sz="2000" b="1" i="0" dirty="0">
                <a:effectLst/>
                <a:latin typeface="Söhne"/>
              </a:rPr>
              <a:t>[6]</a:t>
            </a:r>
            <a:r>
              <a:rPr lang="en-US" sz="2000" b="0" i="0" dirty="0">
                <a:effectLst/>
                <a:latin typeface="Söhne"/>
              </a:rPr>
              <a:t>.</a:t>
            </a: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959511" cy="523220"/>
            </a:xfrm>
            <a:prstGeom prst="rect">
              <a:avLst/>
            </a:prstGeom>
            <a:solidFill>
              <a:schemeClr val="accent6">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Background</a:t>
              </a:r>
            </a:p>
          </p:txBody>
        </p:sp>
      </p:grpSp>
      <p:pic>
        <p:nvPicPr>
          <p:cNvPr id="5122" name="Picture 2" descr="Details are in the caption following the image">
            <a:extLst>
              <a:ext uri="{FF2B5EF4-FFF2-40B4-BE49-F238E27FC236}">
                <a16:creationId xmlns:a16="http://schemas.microsoft.com/office/drawing/2014/main" id="{0D006E9F-6CF5-9DF7-102A-28FCA9CD7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323" y="977644"/>
            <a:ext cx="3637218" cy="2982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1A5E71-9487-CB28-5A89-D595EF0E41B4}"/>
              </a:ext>
            </a:extLst>
          </p:cNvPr>
          <p:cNvSpPr txBox="1"/>
          <p:nvPr/>
        </p:nvSpPr>
        <p:spPr>
          <a:xfrm>
            <a:off x="7313587" y="3977596"/>
            <a:ext cx="4761146" cy="1015663"/>
          </a:xfrm>
          <a:prstGeom prst="rect">
            <a:avLst/>
          </a:prstGeom>
          <a:noFill/>
        </p:spPr>
        <p:txBody>
          <a:bodyPr wrap="square">
            <a:spAutoFit/>
          </a:bodyPr>
          <a:lstStyle/>
          <a:p>
            <a:pPr algn="ctr"/>
            <a:r>
              <a:rPr lang="en-US" sz="2000" dirty="0"/>
              <a:t>Averaged Raman spectra of the zeolite P-ZSM-5 (black), MT-ZSM-5 (red), and ST-ZSM-5 (blue) crystals </a:t>
            </a:r>
            <a:r>
              <a:rPr lang="en-US" sz="2000" b="1" dirty="0"/>
              <a:t>[7]. </a:t>
            </a:r>
            <a:endParaRPr lang="en-US" sz="2000" dirty="0"/>
          </a:p>
        </p:txBody>
      </p:sp>
      <p:sp>
        <p:nvSpPr>
          <p:cNvPr id="3" name="TextBox 2">
            <a:extLst>
              <a:ext uri="{FF2B5EF4-FFF2-40B4-BE49-F238E27FC236}">
                <a16:creationId xmlns:a16="http://schemas.microsoft.com/office/drawing/2014/main" id="{5E948215-A10E-AD63-6009-EF30AE7F5550}"/>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Tree>
    <p:extLst>
      <p:ext uri="{BB962C8B-B14F-4D97-AF65-F5344CB8AC3E}">
        <p14:creationId xmlns:p14="http://schemas.microsoft.com/office/powerpoint/2010/main" val="195966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FD0149-8539-1E0A-D93A-11F22DCADD86}"/>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6</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pic>
        <p:nvPicPr>
          <p:cNvPr id="3" name="Picture 2">
            <a:extLst>
              <a:ext uri="{FF2B5EF4-FFF2-40B4-BE49-F238E27FC236}">
                <a16:creationId xmlns:a16="http://schemas.microsoft.com/office/drawing/2014/main" id="{470252BA-5760-BD9C-1B45-72E46846DA19}"/>
              </a:ext>
            </a:extLst>
          </p:cNvPr>
          <p:cNvPicPr>
            <a:picLocks noChangeAspect="1"/>
          </p:cNvPicPr>
          <p:nvPr/>
        </p:nvPicPr>
        <p:blipFill>
          <a:blip r:embed="rId2"/>
          <a:stretch>
            <a:fillRect/>
          </a:stretch>
        </p:blipFill>
        <p:spPr>
          <a:xfrm>
            <a:off x="478065" y="825343"/>
            <a:ext cx="3136900" cy="1206500"/>
          </a:xfrm>
          <a:prstGeom prst="rect">
            <a:avLst/>
          </a:prstGeom>
        </p:spPr>
      </p:pic>
      <p:sp>
        <p:nvSpPr>
          <p:cNvPr id="5" name="TextBox 4">
            <a:extLst>
              <a:ext uri="{FF2B5EF4-FFF2-40B4-BE49-F238E27FC236}">
                <a16:creationId xmlns:a16="http://schemas.microsoft.com/office/drawing/2014/main" id="{673595AA-EE6E-3F52-2211-F2E47A2543BC}"/>
              </a:ext>
            </a:extLst>
          </p:cNvPr>
          <p:cNvSpPr txBox="1"/>
          <p:nvPr/>
        </p:nvSpPr>
        <p:spPr>
          <a:xfrm>
            <a:off x="5588000" y="558800"/>
            <a:ext cx="6337316" cy="4385816"/>
          </a:xfrm>
          <a:prstGeom prst="rect">
            <a:avLst/>
          </a:prstGeom>
        </p:spPr>
        <p:txBody>
          <a:bodyPr wrap="square" lIns="0" tIns="0" rIns="0" bIns="0" rtlCol="0">
            <a:spAutoFit/>
          </a:bodyPr>
          <a:lstStyle/>
          <a:p>
            <a:pPr algn="l"/>
            <a:r>
              <a:rPr lang="en-US" sz="2500" b="1" dirty="0"/>
              <a:t>Importing Libraries:</a:t>
            </a:r>
          </a:p>
          <a:p>
            <a:pPr algn="l"/>
            <a:r>
              <a:rPr lang="en-US" sz="2000" b="1" dirty="0" err="1"/>
              <a:t>Numpy</a:t>
            </a:r>
            <a:r>
              <a:rPr lang="en-US" sz="2000" b="1" dirty="0"/>
              <a:t> – </a:t>
            </a:r>
            <a:r>
              <a:rPr lang="en-US" sz="2000" dirty="0"/>
              <a:t>utilized in this code for numerical computations, array operations and mathematical calculations. </a:t>
            </a:r>
          </a:p>
          <a:p>
            <a:pPr algn="l"/>
            <a:r>
              <a:rPr lang="en-US" sz="2000" b="1" dirty="0" err="1"/>
              <a:t>Plotly.graph_objects</a:t>
            </a:r>
            <a:r>
              <a:rPr lang="en-US" sz="2000" b="1" dirty="0"/>
              <a:t> – </a:t>
            </a:r>
            <a:r>
              <a:rPr lang="en-US" sz="2000" dirty="0"/>
              <a:t>used to create interactive plots for visualizing Raman spectra and catalyst activity data. </a:t>
            </a:r>
            <a:endParaRPr lang="en-US" sz="2000" b="1" dirty="0"/>
          </a:p>
          <a:p>
            <a:pPr algn="l"/>
            <a:r>
              <a:rPr lang="en-US" sz="2000" b="1" dirty="0" err="1"/>
              <a:t>Scipy.interpolate</a:t>
            </a:r>
            <a:r>
              <a:rPr lang="en-US" sz="2000" b="1" dirty="0"/>
              <a:t> – </a:t>
            </a:r>
            <a:r>
              <a:rPr lang="en-US" sz="2000" dirty="0"/>
              <a:t>used to interpolate Raman spectra for smoother visualization for the viewer. </a:t>
            </a:r>
          </a:p>
          <a:p>
            <a:r>
              <a:rPr lang="en-US" sz="2000" b="1" dirty="0" err="1"/>
              <a:t>Scipy.signal</a:t>
            </a:r>
            <a:r>
              <a:rPr lang="en-US" sz="2000" b="1" dirty="0"/>
              <a:t> - </a:t>
            </a:r>
            <a:r>
              <a:rPr lang="en-US" sz="2000" dirty="0"/>
              <a:t>from this library ‘</a:t>
            </a:r>
            <a:r>
              <a:rPr lang="en-US" sz="2000" dirty="0" err="1"/>
              <a:t>find_peaks</a:t>
            </a:r>
            <a:r>
              <a:rPr lang="en-US" sz="2000" dirty="0"/>
              <a:t>’ is imported in order to detect peaks in Raman spectra that can then be annotated. </a:t>
            </a:r>
            <a:endParaRPr lang="en-US" sz="2000" b="1" dirty="0"/>
          </a:p>
          <a:p>
            <a:r>
              <a:rPr lang="en-US" sz="2000" b="1" dirty="0" err="1"/>
              <a:t>Plotly.offline</a:t>
            </a:r>
            <a:r>
              <a:rPr lang="en-US" sz="2000" b="1" dirty="0"/>
              <a:t> – </a:t>
            </a:r>
            <a:r>
              <a:rPr lang="en-US" sz="2000" dirty="0"/>
              <a:t>‘</a:t>
            </a:r>
            <a:r>
              <a:rPr lang="en-US" sz="2000" dirty="0" err="1"/>
              <a:t>plotly.offline</a:t>
            </a:r>
            <a:r>
              <a:rPr lang="en-US" sz="2000" dirty="0"/>
              <a:t>’ is used to generate and save interactive plots of Raman spectra and catalyst activity. </a:t>
            </a:r>
            <a:endParaRPr lang="en-US" sz="2000" b="1" dirty="0"/>
          </a:p>
          <a:p>
            <a:pPr algn="l"/>
            <a:r>
              <a:rPr lang="en-US" sz="2000" b="1" dirty="0" err="1"/>
              <a:t>Scipy.integrate</a:t>
            </a:r>
            <a:r>
              <a:rPr lang="en-US" sz="2000" b="1" dirty="0"/>
              <a:t> – ‘</a:t>
            </a:r>
            <a:r>
              <a:rPr lang="en-US" sz="2000" dirty="0"/>
              <a:t>simps’ is used to calculate the area under peaks in the Raman spectra. </a:t>
            </a:r>
            <a:endParaRPr lang="en-US" sz="2000" b="1" dirty="0"/>
          </a:p>
        </p:txBody>
      </p:sp>
      <p:pic>
        <p:nvPicPr>
          <p:cNvPr id="2050" name="Picture 2">
            <a:extLst>
              <a:ext uri="{FF2B5EF4-FFF2-40B4-BE49-F238E27FC236}">
                <a16:creationId xmlns:a16="http://schemas.microsoft.com/office/drawing/2014/main" id="{E6D002C6-E9D2-E87E-1589-C3848B9B8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05" y="2311556"/>
            <a:ext cx="4806352" cy="31393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2FE63D-6DEF-6F50-3CD8-8DFB721B4E5E}"/>
              </a:ext>
            </a:extLst>
          </p:cNvPr>
          <p:cNvSpPr txBox="1"/>
          <p:nvPr/>
        </p:nvSpPr>
        <p:spPr>
          <a:xfrm>
            <a:off x="-103724" y="5365964"/>
            <a:ext cx="6096000" cy="1015663"/>
          </a:xfrm>
          <a:prstGeom prst="rect">
            <a:avLst/>
          </a:prstGeom>
          <a:noFill/>
        </p:spPr>
        <p:txBody>
          <a:bodyPr wrap="square">
            <a:spAutoFit/>
          </a:bodyPr>
          <a:lstStyle/>
          <a:p>
            <a:pPr algn="ctr"/>
            <a:r>
              <a:rPr lang="en-US" sz="2000" dirty="0"/>
              <a:t>Showcases some of the charts that can be made using </a:t>
            </a:r>
            <a:r>
              <a:rPr lang="en-US" sz="2000" dirty="0" err="1"/>
              <a:t>Plotly</a:t>
            </a:r>
            <a:r>
              <a:rPr lang="en-US" sz="2000" dirty="0"/>
              <a:t> in Python </a:t>
            </a:r>
            <a:r>
              <a:rPr lang="en-US" sz="2000" b="1" dirty="0"/>
              <a:t>[8]</a:t>
            </a:r>
            <a:r>
              <a:rPr lang="en-US" sz="2000" dirty="0"/>
              <a:t>.</a:t>
            </a:r>
            <a:br>
              <a:rPr lang="en-US" sz="2000" dirty="0"/>
            </a:br>
            <a:endParaRPr lang="en-US" sz="2000" dirty="0"/>
          </a:p>
        </p:txBody>
      </p:sp>
    </p:spTree>
    <p:extLst>
      <p:ext uri="{BB962C8B-B14F-4D97-AF65-F5344CB8AC3E}">
        <p14:creationId xmlns:p14="http://schemas.microsoft.com/office/powerpoint/2010/main" val="383440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C90A8-36D8-A2EA-6AF3-67D27E276EAE}"/>
              </a:ext>
            </a:extLst>
          </p:cNvPr>
          <p:cNvSpPr txBox="1"/>
          <p:nvPr/>
        </p:nvSpPr>
        <p:spPr>
          <a:xfrm>
            <a:off x="687426" y="5577365"/>
            <a:ext cx="1918010" cy="1204332"/>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7</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sp>
        <p:nvSpPr>
          <p:cNvPr id="5" name="TextBox 4">
            <a:extLst>
              <a:ext uri="{FF2B5EF4-FFF2-40B4-BE49-F238E27FC236}">
                <a16:creationId xmlns:a16="http://schemas.microsoft.com/office/drawing/2014/main" id="{39D3DB98-A811-6797-7CAA-A2EE7BD0DC5A}"/>
              </a:ext>
            </a:extLst>
          </p:cNvPr>
          <p:cNvSpPr txBox="1"/>
          <p:nvPr/>
        </p:nvSpPr>
        <p:spPr>
          <a:xfrm>
            <a:off x="148685" y="755617"/>
            <a:ext cx="5203437" cy="5709255"/>
          </a:xfrm>
          <a:prstGeom prst="rect">
            <a:avLst/>
          </a:prstGeom>
          <a:noFill/>
        </p:spPr>
        <p:txBody>
          <a:bodyPr wrap="square">
            <a:spAutoFit/>
          </a:bodyPr>
          <a:lstStyle/>
          <a:p>
            <a:pPr algn="l"/>
            <a:r>
              <a:rPr lang="en-US" sz="2500" b="1" dirty="0"/>
              <a:t>Function 1: </a:t>
            </a:r>
            <a:r>
              <a:rPr lang="en-US" sz="2500" b="1" dirty="0" err="1"/>
              <a:t>plot_raman_from_text</a:t>
            </a:r>
            <a:endParaRPr lang="en-US" sz="2500" b="1" dirty="0"/>
          </a:p>
          <a:p>
            <a:pPr marL="285750" indent="-285750" algn="l">
              <a:buFont typeface="Arial" panose="020B0604020202020204" pitchFamily="34" charset="0"/>
              <a:buChar char="•"/>
            </a:pPr>
            <a:r>
              <a:rPr lang="en-US" sz="2000" dirty="0"/>
              <a:t>Input </a:t>
            </a:r>
            <a:r>
              <a:rPr lang="en-US" sz="2000" dirty="0" err="1"/>
              <a:t>Paramters</a:t>
            </a:r>
            <a:endParaRPr lang="en-US" sz="2000" dirty="0"/>
          </a:p>
          <a:p>
            <a:pPr marL="742950" lvl="1" indent="-285750">
              <a:buFont typeface="Arial" panose="020B0604020202020204" pitchFamily="34" charset="0"/>
              <a:buChar char="•"/>
            </a:pPr>
            <a:r>
              <a:rPr lang="en-US" sz="2000" b="1" dirty="0"/>
              <a:t>’</a:t>
            </a:r>
            <a:r>
              <a:rPr lang="en-US" sz="2000" b="1" dirty="0" err="1"/>
              <a:t>Text_files</a:t>
            </a:r>
            <a:r>
              <a:rPr lang="en-US" sz="2000" b="1" dirty="0"/>
              <a:t>’ </a:t>
            </a:r>
            <a:r>
              <a:rPr lang="en-US" sz="2000" dirty="0"/>
              <a:t>– files that contain Raman spectra data. </a:t>
            </a:r>
          </a:p>
          <a:p>
            <a:pPr marL="742950" lvl="1" indent="-285750">
              <a:buFont typeface="Arial" panose="020B0604020202020204" pitchFamily="34" charset="0"/>
              <a:buChar char="•"/>
            </a:pPr>
            <a:r>
              <a:rPr lang="en-US" sz="2000" b="1" dirty="0"/>
              <a:t>‘Colors’ </a:t>
            </a:r>
            <a:r>
              <a:rPr lang="en-US" sz="2000" dirty="0"/>
              <a:t>– optional list of colors for plotting each spectra. </a:t>
            </a:r>
          </a:p>
          <a:p>
            <a:pPr marL="742950" lvl="1" indent="-285750">
              <a:buFont typeface="Arial" panose="020B0604020202020204" pitchFamily="34" charset="0"/>
              <a:buChar char="•"/>
            </a:pPr>
            <a:r>
              <a:rPr lang="en-US" sz="2000" b="1" dirty="0"/>
              <a:t> ‘titles’ </a:t>
            </a:r>
            <a:r>
              <a:rPr lang="en-US" sz="2000" dirty="0"/>
              <a:t>- title for each Raman spectrum.</a:t>
            </a:r>
          </a:p>
          <a:p>
            <a:pPr marL="742950" lvl="1" indent="-285750">
              <a:buFont typeface="Arial" panose="020B0604020202020204" pitchFamily="34" charset="0"/>
              <a:buChar char="•"/>
            </a:pPr>
            <a:r>
              <a:rPr lang="en-US" sz="2000" b="1" dirty="0"/>
              <a:t>‘peak threshold’ </a:t>
            </a:r>
            <a:r>
              <a:rPr lang="en-US" sz="2000" dirty="0"/>
              <a:t>– threshold for peak detection based on relative intensity. </a:t>
            </a:r>
          </a:p>
          <a:p>
            <a:pPr marL="742950" lvl="1" indent="-285750">
              <a:buFont typeface="Arial" panose="020B0604020202020204" pitchFamily="34" charset="0"/>
              <a:buChar char="•"/>
            </a:pPr>
            <a:r>
              <a:rPr lang="en-US" sz="2000" b="1" dirty="0"/>
              <a:t>‘</a:t>
            </a:r>
            <a:r>
              <a:rPr lang="en-US" sz="2000" b="1" dirty="0" err="1"/>
              <a:t>prominence_threshold</a:t>
            </a:r>
            <a:r>
              <a:rPr lang="en-US" sz="2000" b="1" dirty="0"/>
              <a:t>’ </a:t>
            </a:r>
            <a:r>
              <a:rPr lang="en-US" sz="2000" dirty="0"/>
              <a:t>- threshold for peak detection based on </a:t>
            </a:r>
            <a:r>
              <a:rPr lang="en-US" sz="2000" dirty="0" err="1"/>
              <a:t>promience</a:t>
            </a:r>
            <a:r>
              <a:rPr lang="en-US" sz="2000" dirty="0"/>
              <a:t>.</a:t>
            </a:r>
          </a:p>
          <a:p>
            <a:pPr marL="285750" indent="-285750">
              <a:buFont typeface="Arial" panose="020B0604020202020204" pitchFamily="34" charset="0"/>
              <a:buChar char="•"/>
            </a:pPr>
            <a:r>
              <a:rPr lang="en-US" sz="2000" dirty="0"/>
              <a:t>Function reads each text file provided in the </a:t>
            </a:r>
            <a:r>
              <a:rPr lang="en-US" sz="2000" b="1" dirty="0"/>
              <a:t>‘</a:t>
            </a:r>
            <a:r>
              <a:rPr lang="en-US" sz="2000" b="1" dirty="0" err="1"/>
              <a:t>text_files</a:t>
            </a:r>
            <a:r>
              <a:rPr lang="en-US" sz="2000" b="1" dirty="0"/>
              <a:t>’ </a:t>
            </a:r>
            <a:r>
              <a:rPr lang="en-US" sz="2000" dirty="0"/>
              <a:t>list and extracts wavenumbers and intensity. Assumes that the two are separated by whitespace. </a:t>
            </a:r>
          </a:p>
          <a:p>
            <a:pPr marL="285750" indent="-285750">
              <a:buFont typeface="Arial" panose="020B0604020202020204" pitchFamily="34" charset="0"/>
              <a:buChar char="•"/>
            </a:pPr>
            <a:r>
              <a:rPr lang="en-US" sz="2000" dirty="0"/>
              <a:t>Linear interpolation is performed on the extracted data using</a:t>
            </a:r>
            <a:r>
              <a:rPr lang="en-US" sz="2000" b="1" dirty="0"/>
              <a:t> ‘interp1d’ </a:t>
            </a:r>
            <a:r>
              <a:rPr lang="en-US" sz="2000" dirty="0"/>
              <a:t>from </a:t>
            </a:r>
            <a:r>
              <a:rPr lang="en-US" sz="2000" b="1" dirty="0"/>
              <a:t>‘</a:t>
            </a:r>
            <a:r>
              <a:rPr lang="en-US" sz="2000" b="1" dirty="0" err="1"/>
              <a:t>scipy.interpolate</a:t>
            </a:r>
            <a:r>
              <a:rPr lang="en-US" sz="2000" b="1" dirty="0"/>
              <a:t>’. </a:t>
            </a:r>
          </a:p>
        </p:txBody>
      </p:sp>
      <p:pic>
        <p:nvPicPr>
          <p:cNvPr id="6" name="Picture 5">
            <a:extLst>
              <a:ext uri="{FF2B5EF4-FFF2-40B4-BE49-F238E27FC236}">
                <a16:creationId xmlns:a16="http://schemas.microsoft.com/office/drawing/2014/main" id="{48AED93A-2438-EE02-25B7-51333A377560}"/>
              </a:ext>
            </a:extLst>
          </p:cNvPr>
          <p:cNvPicPr>
            <a:picLocks noChangeAspect="1"/>
          </p:cNvPicPr>
          <p:nvPr/>
        </p:nvPicPr>
        <p:blipFill>
          <a:blip r:embed="rId2"/>
          <a:stretch>
            <a:fillRect/>
          </a:stretch>
        </p:blipFill>
        <p:spPr>
          <a:xfrm>
            <a:off x="6622795" y="548473"/>
            <a:ext cx="5569205" cy="5562394"/>
          </a:xfrm>
          <a:prstGeom prst="rect">
            <a:avLst/>
          </a:prstGeom>
        </p:spPr>
      </p:pic>
      <p:pic>
        <p:nvPicPr>
          <p:cNvPr id="7" name="Picture 6">
            <a:extLst>
              <a:ext uri="{FF2B5EF4-FFF2-40B4-BE49-F238E27FC236}">
                <a16:creationId xmlns:a16="http://schemas.microsoft.com/office/drawing/2014/main" id="{22D8DA78-F924-1A3E-60FA-79CE1D4842D2}"/>
              </a:ext>
            </a:extLst>
          </p:cNvPr>
          <p:cNvPicPr>
            <a:picLocks noChangeAspect="1"/>
          </p:cNvPicPr>
          <p:nvPr/>
        </p:nvPicPr>
        <p:blipFill>
          <a:blip r:embed="rId3"/>
          <a:stretch>
            <a:fillRect/>
          </a:stretch>
        </p:blipFill>
        <p:spPr>
          <a:xfrm>
            <a:off x="5363008" y="200635"/>
            <a:ext cx="1141791" cy="6110867"/>
          </a:xfrm>
          <a:prstGeom prst="rect">
            <a:avLst/>
          </a:prstGeom>
        </p:spPr>
      </p:pic>
      <p:sp>
        <p:nvSpPr>
          <p:cNvPr id="8" name="TextBox 7">
            <a:extLst>
              <a:ext uri="{FF2B5EF4-FFF2-40B4-BE49-F238E27FC236}">
                <a16:creationId xmlns:a16="http://schemas.microsoft.com/office/drawing/2014/main" id="{70EC6845-A460-8C38-465B-37D4607FCAE0}"/>
              </a:ext>
            </a:extLst>
          </p:cNvPr>
          <p:cNvSpPr txBox="1"/>
          <p:nvPr/>
        </p:nvSpPr>
        <p:spPr>
          <a:xfrm>
            <a:off x="4559040" y="6346285"/>
            <a:ext cx="3073918" cy="276999"/>
          </a:xfrm>
          <a:prstGeom prst="rect">
            <a:avLst/>
          </a:prstGeom>
        </p:spPr>
        <p:txBody>
          <a:bodyPr wrap="none" lIns="0" tIns="0" rIns="0" bIns="0" rtlCol="0">
            <a:spAutoFit/>
          </a:bodyPr>
          <a:lstStyle/>
          <a:p>
            <a:pPr algn="ctr"/>
            <a:r>
              <a:rPr lang="en-US" dirty="0"/>
              <a:t>Raw text file for the Raman data</a:t>
            </a:r>
          </a:p>
        </p:txBody>
      </p:sp>
    </p:spTree>
    <p:extLst>
      <p:ext uri="{BB962C8B-B14F-4D97-AF65-F5344CB8AC3E}">
        <p14:creationId xmlns:p14="http://schemas.microsoft.com/office/powerpoint/2010/main" val="98796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382F92-B4B5-8AF4-97CD-27BFBCEC0B15}"/>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8</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sp>
        <p:nvSpPr>
          <p:cNvPr id="5" name="TextBox 4">
            <a:extLst>
              <a:ext uri="{FF2B5EF4-FFF2-40B4-BE49-F238E27FC236}">
                <a16:creationId xmlns:a16="http://schemas.microsoft.com/office/drawing/2014/main" id="{39D3DB98-A811-6797-7CAA-A2EE7BD0DC5A}"/>
              </a:ext>
            </a:extLst>
          </p:cNvPr>
          <p:cNvSpPr txBox="1"/>
          <p:nvPr/>
        </p:nvSpPr>
        <p:spPr>
          <a:xfrm>
            <a:off x="482514" y="733313"/>
            <a:ext cx="5346803" cy="5709255"/>
          </a:xfrm>
          <a:prstGeom prst="rect">
            <a:avLst/>
          </a:prstGeom>
          <a:noFill/>
        </p:spPr>
        <p:txBody>
          <a:bodyPr wrap="square">
            <a:spAutoFit/>
          </a:bodyPr>
          <a:lstStyle/>
          <a:p>
            <a:pPr algn="l"/>
            <a:r>
              <a:rPr lang="en-US" sz="2500" b="1" dirty="0"/>
              <a:t>Function 1: </a:t>
            </a:r>
            <a:r>
              <a:rPr lang="en-US" sz="2500" b="1" dirty="0" err="1"/>
              <a:t>plot_raman_from</a:t>
            </a:r>
            <a:r>
              <a:rPr lang="en-US" sz="2500" b="1" dirty="0"/>
              <a:t> text</a:t>
            </a:r>
          </a:p>
          <a:p>
            <a:pPr marL="285750" indent="-285750" algn="l">
              <a:buFont typeface="Arial" panose="020B0604020202020204" pitchFamily="34" charset="0"/>
              <a:buChar char="•"/>
            </a:pPr>
            <a:r>
              <a:rPr lang="en-US" sz="2000" dirty="0"/>
              <a:t>The interpolated data is plotted as Raman spectra using </a:t>
            </a:r>
            <a:r>
              <a:rPr lang="en-US" sz="2000" b="1" dirty="0"/>
              <a:t>‘</a:t>
            </a:r>
            <a:r>
              <a:rPr lang="en-US" sz="2000" b="1" dirty="0" err="1"/>
              <a:t>plotly.graph_objects.Scatter</a:t>
            </a:r>
            <a:r>
              <a:rPr lang="en-US" sz="2000" b="1" dirty="0"/>
              <a:t>’</a:t>
            </a:r>
          </a:p>
          <a:p>
            <a:pPr marL="742950" lvl="1" indent="-285750">
              <a:buFont typeface="Arial" panose="020B0604020202020204" pitchFamily="34" charset="0"/>
              <a:buChar char="•"/>
            </a:pPr>
            <a:r>
              <a:rPr lang="en-US" sz="2000" dirty="0"/>
              <a:t>Each spectrum is plotted as a </a:t>
            </a:r>
            <a:r>
              <a:rPr lang="en-US" sz="2000" dirty="0" err="1"/>
              <a:t>lineplot</a:t>
            </a:r>
            <a:r>
              <a:rPr lang="en-US" sz="2000" dirty="0"/>
              <a:t> with wavenumbers on the x-axis and intensities on the y-axis. </a:t>
            </a:r>
          </a:p>
          <a:p>
            <a:pPr marL="285750" indent="-285750">
              <a:buFont typeface="Arial" panose="020B0604020202020204" pitchFamily="34" charset="0"/>
              <a:buChar char="•"/>
            </a:pPr>
            <a:r>
              <a:rPr lang="en-US" sz="2000" dirty="0"/>
              <a:t>Peaks in the Raman spectra are spotted through using </a:t>
            </a:r>
            <a:r>
              <a:rPr lang="en-US" sz="2000" b="1" dirty="0"/>
              <a:t>‘</a:t>
            </a:r>
            <a:r>
              <a:rPr lang="en-US" sz="2000" b="1" dirty="0" err="1"/>
              <a:t>find_peaks</a:t>
            </a:r>
            <a:r>
              <a:rPr lang="en-US" sz="2000" b="1" dirty="0"/>
              <a:t>’</a:t>
            </a:r>
            <a:r>
              <a:rPr lang="en-US" sz="2000" dirty="0"/>
              <a:t> from </a:t>
            </a:r>
            <a:r>
              <a:rPr lang="en-US" sz="2000" b="1" dirty="0"/>
              <a:t>‘</a:t>
            </a:r>
            <a:r>
              <a:rPr lang="en-US" sz="2000" b="1" dirty="0" err="1"/>
              <a:t>scipy.signal</a:t>
            </a:r>
            <a:r>
              <a:rPr lang="en-US" sz="2000" b="1" dirty="0"/>
              <a:t>’</a:t>
            </a:r>
          </a:p>
          <a:p>
            <a:pPr marL="742950" lvl="1" indent="-285750">
              <a:buFont typeface="Arial" panose="020B0604020202020204" pitchFamily="34" charset="0"/>
              <a:buChar char="•"/>
            </a:pPr>
            <a:r>
              <a:rPr lang="en-US" sz="2000" dirty="0"/>
              <a:t>Detected peaks are </a:t>
            </a:r>
            <a:r>
              <a:rPr lang="en-US" sz="2000" dirty="0" err="1"/>
              <a:t>annoted</a:t>
            </a:r>
            <a:r>
              <a:rPr lang="en-US" sz="2000" dirty="0"/>
              <a:t> with red markers using </a:t>
            </a:r>
            <a:r>
              <a:rPr lang="en-US" sz="2000" b="1" dirty="0"/>
              <a:t>‘</a:t>
            </a:r>
            <a:r>
              <a:rPr lang="en-US" sz="2000" b="1" dirty="0" err="1"/>
              <a:t>plotly.graph_objects.Scatter</a:t>
            </a:r>
            <a:r>
              <a:rPr lang="en-US" sz="2000" b="1" dirty="0"/>
              <a:t>’</a:t>
            </a:r>
          </a:p>
          <a:p>
            <a:pPr marL="285750" indent="-285750">
              <a:buFont typeface="Arial" panose="020B0604020202020204" pitchFamily="34" charset="0"/>
              <a:buChar char="•"/>
            </a:pPr>
            <a:r>
              <a:rPr lang="en-US" sz="2000" dirty="0"/>
              <a:t>Layout of the plot is configured using </a:t>
            </a:r>
            <a:r>
              <a:rPr lang="en-US" sz="2000" b="1" dirty="0"/>
              <a:t>‘</a:t>
            </a:r>
            <a:r>
              <a:rPr lang="en-US" sz="2000" b="1" dirty="0" err="1"/>
              <a:t>update_layout</a:t>
            </a:r>
            <a:r>
              <a:rPr lang="en-US" sz="2000" b="1" dirty="0"/>
              <a:t>’ </a:t>
            </a:r>
            <a:r>
              <a:rPr lang="en-US" sz="2000" dirty="0"/>
              <a:t>to set the title, x-axis and y-axis label, and the hover mode. </a:t>
            </a:r>
          </a:p>
          <a:p>
            <a:pPr marL="285750" indent="-285750">
              <a:buFont typeface="Arial" panose="020B0604020202020204" pitchFamily="34" charset="0"/>
              <a:buChar char="•"/>
            </a:pPr>
            <a:r>
              <a:rPr lang="en-US" sz="2000" dirty="0"/>
              <a:t>The interactive plot is saved to an HTML file using </a:t>
            </a:r>
            <a:r>
              <a:rPr lang="en-US" sz="2000" b="1" dirty="0"/>
              <a:t>‘</a:t>
            </a:r>
            <a:r>
              <a:rPr lang="en-US" sz="2000" b="1" dirty="0" err="1"/>
              <a:t>plotly.offline.plot</a:t>
            </a:r>
            <a:r>
              <a:rPr lang="en-US" sz="2000" b="1" dirty="0"/>
              <a:t>’.</a:t>
            </a:r>
          </a:p>
          <a:p>
            <a:pPr marL="742950" lvl="1" indent="-285750">
              <a:buFont typeface="Arial" panose="020B0604020202020204" pitchFamily="34" charset="0"/>
              <a:buChar char="•"/>
            </a:pPr>
            <a:r>
              <a:rPr lang="en-US" sz="2000" dirty="0"/>
              <a:t>Allows for viewing the plot in a web browser without the need for internet. </a:t>
            </a:r>
          </a:p>
        </p:txBody>
      </p:sp>
      <p:pic>
        <p:nvPicPr>
          <p:cNvPr id="7" name="Picture 6">
            <a:extLst>
              <a:ext uri="{FF2B5EF4-FFF2-40B4-BE49-F238E27FC236}">
                <a16:creationId xmlns:a16="http://schemas.microsoft.com/office/drawing/2014/main" id="{C0F8EB31-8BB0-7A81-3184-D4B0319D5A9C}"/>
              </a:ext>
            </a:extLst>
          </p:cNvPr>
          <p:cNvPicPr>
            <a:picLocks noChangeAspect="1"/>
          </p:cNvPicPr>
          <p:nvPr/>
        </p:nvPicPr>
        <p:blipFill>
          <a:blip r:embed="rId2"/>
          <a:stretch>
            <a:fillRect/>
          </a:stretch>
        </p:blipFill>
        <p:spPr>
          <a:xfrm>
            <a:off x="6095999" y="3953926"/>
            <a:ext cx="4713953" cy="2601345"/>
          </a:xfrm>
          <a:prstGeom prst="rect">
            <a:avLst/>
          </a:prstGeom>
        </p:spPr>
      </p:pic>
      <p:sp>
        <p:nvSpPr>
          <p:cNvPr id="8" name="TextBox 7">
            <a:extLst>
              <a:ext uri="{FF2B5EF4-FFF2-40B4-BE49-F238E27FC236}">
                <a16:creationId xmlns:a16="http://schemas.microsoft.com/office/drawing/2014/main" id="{4465D34B-F7BA-F732-8602-63C50F0B529A}"/>
              </a:ext>
            </a:extLst>
          </p:cNvPr>
          <p:cNvSpPr txBox="1"/>
          <p:nvPr/>
        </p:nvSpPr>
        <p:spPr>
          <a:xfrm>
            <a:off x="5898553" y="6534317"/>
            <a:ext cx="5869940" cy="307777"/>
          </a:xfrm>
          <a:prstGeom prst="rect">
            <a:avLst/>
          </a:prstGeom>
        </p:spPr>
        <p:txBody>
          <a:bodyPr wrap="none" lIns="0" tIns="0" rIns="0" bIns="0" rtlCol="0">
            <a:spAutoFit/>
          </a:bodyPr>
          <a:lstStyle/>
          <a:p>
            <a:pPr algn="l"/>
            <a:r>
              <a:rPr lang="en-US" sz="2000" dirty="0" err="1"/>
              <a:t>Raman_spectrum.html</a:t>
            </a:r>
            <a:r>
              <a:rPr lang="en-US" sz="2000" dirty="0"/>
              <a:t> with prominence threshold of 15</a:t>
            </a:r>
          </a:p>
        </p:txBody>
      </p:sp>
      <p:pic>
        <p:nvPicPr>
          <p:cNvPr id="12" name="Picture 11">
            <a:extLst>
              <a:ext uri="{FF2B5EF4-FFF2-40B4-BE49-F238E27FC236}">
                <a16:creationId xmlns:a16="http://schemas.microsoft.com/office/drawing/2014/main" id="{19FCEE5A-5CC0-9697-D8A9-AA26154E9177}"/>
              </a:ext>
            </a:extLst>
          </p:cNvPr>
          <p:cNvPicPr>
            <a:picLocks noChangeAspect="1"/>
          </p:cNvPicPr>
          <p:nvPr/>
        </p:nvPicPr>
        <p:blipFill>
          <a:blip r:embed="rId3"/>
          <a:stretch>
            <a:fillRect/>
          </a:stretch>
        </p:blipFill>
        <p:spPr>
          <a:xfrm>
            <a:off x="5429250" y="238109"/>
            <a:ext cx="5600700" cy="469900"/>
          </a:xfrm>
          <a:prstGeom prst="rect">
            <a:avLst/>
          </a:prstGeom>
        </p:spPr>
      </p:pic>
      <p:pic>
        <p:nvPicPr>
          <p:cNvPr id="13" name="Picture 12">
            <a:extLst>
              <a:ext uri="{FF2B5EF4-FFF2-40B4-BE49-F238E27FC236}">
                <a16:creationId xmlns:a16="http://schemas.microsoft.com/office/drawing/2014/main" id="{0B249C63-C8D0-9587-772E-DA2B69340B0F}"/>
              </a:ext>
            </a:extLst>
          </p:cNvPr>
          <p:cNvPicPr>
            <a:picLocks noChangeAspect="1"/>
          </p:cNvPicPr>
          <p:nvPr/>
        </p:nvPicPr>
        <p:blipFill>
          <a:blip r:embed="rId4"/>
          <a:stretch>
            <a:fillRect/>
          </a:stretch>
        </p:blipFill>
        <p:spPr>
          <a:xfrm>
            <a:off x="6043695" y="863107"/>
            <a:ext cx="4760504" cy="2601346"/>
          </a:xfrm>
          <a:prstGeom prst="rect">
            <a:avLst/>
          </a:prstGeom>
        </p:spPr>
      </p:pic>
      <p:sp>
        <p:nvSpPr>
          <p:cNvPr id="15" name="TextBox 14">
            <a:extLst>
              <a:ext uri="{FF2B5EF4-FFF2-40B4-BE49-F238E27FC236}">
                <a16:creationId xmlns:a16="http://schemas.microsoft.com/office/drawing/2014/main" id="{8EDCDB91-DB55-8509-9E88-145B0DA31762}"/>
              </a:ext>
            </a:extLst>
          </p:cNvPr>
          <p:cNvSpPr txBox="1"/>
          <p:nvPr/>
        </p:nvSpPr>
        <p:spPr>
          <a:xfrm>
            <a:off x="5829317" y="3491471"/>
            <a:ext cx="6096000" cy="400110"/>
          </a:xfrm>
          <a:prstGeom prst="rect">
            <a:avLst/>
          </a:prstGeom>
          <a:noFill/>
        </p:spPr>
        <p:txBody>
          <a:bodyPr wrap="square">
            <a:spAutoFit/>
          </a:bodyPr>
          <a:lstStyle/>
          <a:p>
            <a:pPr algn="l"/>
            <a:r>
              <a:rPr lang="en-US" sz="2000" dirty="0" err="1"/>
              <a:t>Raman_spectrum.html</a:t>
            </a:r>
            <a:r>
              <a:rPr lang="en-US" sz="2000" dirty="0"/>
              <a:t> with prominence threshold of 1</a:t>
            </a:r>
          </a:p>
        </p:txBody>
      </p:sp>
    </p:spTree>
    <p:extLst>
      <p:ext uri="{BB962C8B-B14F-4D97-AF65-F5344CB8AC3E}">
        <p14:creationId xmlns:p14="http://schemas.microsoft.com/office/powerpoint/2010/main" val="286016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B7588-C895-E5D0-090C-F46F7C138FAD}"/>
              </a:ext>
            </a:extLst>
          </p:cNvPr>
          <p:cNvSpPr txBox="1"/>
          <p:nvPr/>
        </p:nvSpPr>
        <p:spPr>
          <a:xfrm>
            <a:off x="776325" y="5818549"/>
            <a:ext cx="1494264" cy="780585"/>
          </a:xfrm>
          <a:prstGeom prst="rect">
            <a:avLst/>
          </a:prstGeom>
          <a:solidFill>
            <a:schemeClr val="bg1"/>
          </a:solidFill>
        </p:spPr>
        <p:txBody>
          <a:bodyPr wrap="square" lIns="0" tIns="0" rIns="0" bIns="0" rtlCol="0">
            <a:spAutoFit/>
          </a:bodyPr>
          <a:lstStyle/>
          <a:p>
            <a:pPr algn="l"/>
            <a:endParaRPr lang="en-US" dirty="0"/>
          </a:p>
        </p:txBody>
      </p:sp>
      <p:sp>
        <p:nvSpPr>
          <p:cNvPr id="2" name="Slide Number Placeholder 1">
            <a:extLst>
              <a:ext uri="{FF2B5EF4-FFF2-40B4-BE49-F238E27FC236}">
                <a16:creationId xmlns:a16="http://schemas.microsoft.com/office/drawing/2014/main" id="{75DB569A-17B3-E372-7C23-C821388B3FFA}"/>
              </a:ext>
            </a:extLst>
          </p:cNvPr>
          <p:cNvSpPr>
            <a:spLocks noGrp="1"/>
          </p:cNvSpPr>
          <p:nvPr>
            <p:ph type="sldNum" sz="quarter" idx="12"/>
          </p:nvPr>
        </p:nvSpPr>
        <p:spPr>
          <a:xfrm>
            <a:off x="8439903" y="6416572"/>
            <a:ext cx="2743200" cy="365125"/>
          </a:xfrm>
        </p:spPr>
        <p:txBody>
          <a:bodyPr/>
          <a:lstStyle/>
          <a:p>
            <a:fld id="{88AEDF26-E5C1-7243-A0E0-6304CF8365AC}" type="slidenum">
              <a:rPr lang="en-US" smtClean="0"/>
              <a:t>9</a:t>
            </a:fld>
            <a:endParaRPr lang="en-US" dirty="0"/>
          </a:p>
        </p:txBody>
      </p:sp>
      <p:sp>
        <p:nvSpPr>
          <p:cNvPr id="4" name="TextBox 3">
            <a:extLst>
              <a:ext uri="{FF2B5EF4-FFF2-40B4-BE49-F238E27FC236}">
                <a16:creationId xmlns:a16="http://schemas.microsoft.com/office/drawing/2014/main" id="{E5618CB2-A6B4-2309-D02E-153C66E6957E}"/>
              </a:ext>
            </a:extLst>
          </p:cNvPr>
          <p:cNvSpPr txBox="1"/>
          <p:nvPr/>
        </p:nvSpPr>
        <p:spPr>
          <a:xfrm>
            <a:off x="266682" y="782213"/>
            <a:ext cx="11658635" cy="430887"/>
          </a:xfrm>
          <a:prstGeom prst="rect">
            <a:avLst/>
          </a:prstGeom>
          <a:solidFill>
            <a:schemeClr val="bg1"/>
          </a:solidFill>
        </p:spPr>
        <p:txBody>
          <a:bodyPr wrap="square">
            <a:spAutoFit/>
          </a:bodyPr>
          <a:lstStyle/>
          <a:p>
            <a:pPr marL="482918" lvl="0" indent="-342900" algn="l" rtl="0">
              <a:spcBef>
                <a:spcPts val="0"/>
              </a:spcBef>
              <a:spcAft>
                <a:spcPts val="0"/>
              </a:spcAft>
              <a:buSzPct val="1000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120EBE3-F2E9-21EB-6FE8-25EBE07174A7}"/>
              </a:ext>
            </a:extLst>
          </p:cNvPr>
          <p:cNvGrpSpPr/>
          <p:nvPr/>
        </p:nvGrpSpPr>
        <p:grpSpPr>
          <a:xfrm>
            <a:off x="215591" y="3363"/>
            <a:ext cx="3637218" cy="843652"/>
            <a:chOff x="215591" y="3363"/>
            <a:chExt cx="3637218" cy="843652"/>
          </a:xfrm>
        </p:grpSpPr>
        <p:sp>
          <p:nvSpPr>
            <p:cNvPr id="9" name="Rectangle 8">
              <a:extLst>
                <a:ext uri="{FF2B5EF4-FFF2-40B4-BE49-F238E27FC236}">
                  <a16:creationId xmlns:a16="http://schemas.microsoft.com/office/drawing/2014/main" id="{6E25576A-FDE5-C5A5-3689-869B466D7F2C}"/>
                </a:ext>
              </a:extLst>
            </p:cNvPr>
            <p:cNvSpPr/>
            <p:nvPr/>
          </p:nvSpPr>
          <p:spPr>
            <a:xfrm>
              <a:off x="688369" y="200635"/>
              <a:ext cx="3164440" cy="646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AAA0F2C-A4FD-C04A-F0A8-CB688F04483C}"/>
                </a:ext>
              </a:extLst>
            </p:cNvPr>
            <p:cNvSpPr/>
            <p:nvPr/>
          </p:nvSpPr>
          <p:spPr>
            <a:xfrm>
              <a:off x="215591" y="3363"/>
              <a:ext cx="1622560" cy="523220"/>
            </a:xfrm>
            <a:prstGeom prst="rect">
              <a:avLst/>
            </a:prstGeom>
            <a:solidFill>
              <a:schemeClr val="accent4">
                <a:lumMod val="75000"/>
              </a:schemeClr>
            </a:solid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Approach</a:t>
              </a:r>
            </a:p>
          </p:txBody>
        </p:sp>
      </p:grpSp>
      <p:sp>
        <p:nvSpPr>
          <p:cNvPr id="5" name="TextBox 4">
            <a:extLst>
              <a:ext uri="{FF2B5EF4-FFF2-40B4-BE49-F238E27FC236}">
                <a16:creationId xmlns:a16="http://schemas.microsoft.com/office/drawing/2014/main" id="{39D3DB98-A811-6797-7CAA-A2EE7BD0DC5A}"/>
              </a:ext>
            </a:extLst>
          </p:cNvPr>
          <p:cNvSpPr txBox="1"/>
          <p:nvPr/>
        </p:nvSpPr>
        <p:spPr>
          <a:xfrm>
            <a:off x="0" y="580913"/>
            <a:ext cx="5962788" cy="6294031"/>
          </a:xfrm>
          <a:prstGeom prst="rect">
            <a:avLst/>
          </a:prstGeom>
          <a:noFill/>
        </p:spPr>
        <p:txBody>
          <a:bodyPr wrap="square">
            <a:spAutoFit/>
          </a:bodyPr>
          <a:lstStyle/>
          <a:p>
            <a:pPr algn="l"/>
            <a:r>
              <a:rPr lang="en-US" sz="2500" b="1" dirty="0"/>
              <a:t>Function 2: </a:t>
            </a:r>
            <a:r>
              <a:rPr lang="en-US" sz="2500" b="1" dirty="0" err="1"/>
              <a:t>calculate_area</a:t>
            </a:r>
            <a:endParaRPr lang="en-US" sz="2500" b="1" dirty="0"/>
          </a:p>
          <a:p>
            <a:pPr marL="342900" indent="-342900" algn="l">
              <a:buFont typeface="Arial" panose="020B0604020202020204" pitchFamily="34" charset="0"/>
              <a:buChar char="•"/>
            </a:pPr>
            <a:r>
              <a:rPr lang="en-US" dirty="0"/>
              <a:t>Function takes two input parameters:</a:t>
            </a:r>
          </a:p>
          <a:p>
            <a:pPr marL="800100" lvl="1" indent="-342900">
              <a:buFont typeface="Arial" panose="020B0604020202020204" pitchFamily="34" charset="0"/>
              <a:buChar char="•"/>
            </a:pPr>
            <a:r>
              <a:rPr lang="en-US" b="1" dirty="0"/>
              <a:t>‘x’ </a:t>
            </a:r>
            <a:r>
              <a:rPr lang="en-US" dirty="0"/>
              <a:t>– a list of array containing the independent variable (e.g., wavenumbers)</a:t>
            </a:r>
          </a:p>
          <a:p>
            <a:pPr marL="800100" lvl="1" indent="-342900">
              <a:buFont typeface="Arial" panose="020B0604020202020204" pitchFamily="34" charset="0"/>
              <a:buChar char="•"/>
            </a:pPr>
            <a:r>
              <a:rPr lang="en-US" b="1" dirty="0"/>
              <a:t>‘y’ </a:t>
            </a:r>
            <a:r>
              <a:rPr lang="en-US" dirty="0"/>
              <a:t>– a list of array containing the dependent variable (e.g., intensities)</a:t>
            </a:r>
          </a:p>
          <a:p>
            <a:pPr marL="342900" indent="-342900">
              <a:buFont typeface="Arial" panose="020B0604020202020204" pitchFamily="34" charset="0"/>
              <a:buChar char="•"/>
            </a:pPr>
            <a:r>
              <a:rPr lang="en-US" dirty="0"/>
              <a:t>The function iterates over the provided data points (</a:t>
            </a:r>
            <a:r>
              <a:rPr lang="en-US" dirty="0" err="1"/>
              <a:t>x,y</a:t>
            </a:r>
            <a:r>
              <a:rPr lang="en-US" dirty="0"/>
              <a:t>) to calculate the area under each peak. 	</a:t>
            </a:r>
          </a:p>
          <a:p>
            <a:pPr marL="800100" lvl="1" indent="-342900">
              <a:buFont typeface="Arial" panose="020B0604020202020204" pitchFamily="34" charset="0"/>
              <a:buChar char="•"/>
            </a:pPr>
            <a:r>
              <a:rPr lang="en-US" dirty="0"/>
              <a:t>Area under each peak is computed using the Simpson’s rule. </a:t>
            </a:r>
          </a:p>
          <a:p>
            <a:pPr marL="342900" indent="-342900">
              <a:buFont typeface="Arial" panose="020B0604020202020204" pitchFamily="34" charset="0"/>
              <a:buChar char="•"/>
            </a:pPr>
            <a:r>
              <a:rPr lang="en-US" dirty="0"/>
              <a:t>The function iterates over the data points in a loop, considering adjacent pairs of points. </a:t>
            </a:r>
          </a:p>
          <a:p>
            <a:pPr marL="800100" lvl="1" indent="-342900">
              <a:buFont typeface="Arial" panose="020B0604020202020204" pitchFamily="34" charset="0"/>
              <a:buChar char="•"/>
            </a:pPr>
            <a:r>
              <a:rPr lang="en-US" dirty="0"/>
              <a:t>For each pair of adjacent points, it calculates the area under the curve segment and then adds up all of the individual area to obtain the total area under the curve. </a:t>
            </a:r>
          </a:p>
          <a:p>
            <a:pPr marL="342900" indent="-342900">
              <a:buFont typeface="Arial" panose="020B0604020202020204" pitchFamily="34" charset="0"/>
              <a:buChar char="•"/>
            </a:pPr>
            <a:r>
              <a:rPr lang="en-US" dirty="0"/>
              <a:t>The function returns the sum of all calculated areas, depending how many spectrums are put in the function, in the legend section. </a:t>
            </a:r>
          </a:p>
          <a:p>
            <a:pPr marL="342900" indent="-342900">
              <a:buFont typeface="Arial" panose="020B0604020202020204" pitchFamily="34" charset="0"/>
              <a:buChar char="•"/>
            </a:pPr>
            <a:r>
              <a:rPr lang="en-US" b="0" i="0" dirty="0">
                <a:effectLst/>
                <a:latin typeface="Söhne"/>
              </a:rPr>
              <a:t>Different peaks correspond to vibrations within the framework structure of the zeolite. Changes in peak area can indicate structural changes or framework defects </a:t>
            </a:r>
            <a:r>
              <a:rPr lang="en-US" b="1" i="0" dirty="0">
                <a:effectLst/>
                <a:latin typeface="Söhne"/>
              </a:rPr>
              <a:t>[10]</a:t>
            </a:r>
            <a:r>
              <a:rPr lang="en-US" b="0" i="0" dirty="0">
                <a:effectLst/>
                <a:latin typeface="Söhne"/>
              </a:rPr>
              <a:t>. </a:t>
            </a:r>
            <a:endParaRPr lang="en-US" dirty="0"/>
          </a:p>
        </p:txBody>
      </p:sp>
      <p:pic>
        <p:nvPicPr>
          <p:cNvPr id="6" name="Picture 5">
            <a:extLst>
              <a:ext uri="{FF2B5EF4-FFF2-40B4-BE49-F238E27FC236}">
                <a16:creationId xmlns:a16="http://schemas.microsoft.com/office/drawing/2014/main" id="{59AB8B40-9A63-50BA-9E9A-199F2F00548B}"/>
              </a:ext>
            </a:extLst>
          </p:cNvPr>
          <p:cNvPicPr>
            <a:picLocks noChangeAspect="1"/>
          </p:cNvPicPr>
          <p:nvPr/>
        </p:nvPicPr>
        <p:blipFill>
          <a:blip r:embed="rId2"/>
          <a:stretch>
            <a:fillRect/>
          </a:stretch>
        </p:blipFill>
        <p:spPr>
          <a:xfrm>
            <a:off x="5936896" y="582863"/>
            <a:ext cx="3632768" cy="1449137"/>
          </a:xfrm>
          <a:prstGeom prst="rect">
            <a:avLst/>
          </a:prstGeom>
        </p:spPr>
      </p:pic>
      <p:pic>
        <p:nvPicPr>
          <p:cNvPr id="1026" name="Picture 2" descr="Simpson's Rule">
            <a:extLst>
              <a:ext uri="{FF2B5EF4-FFF2-40B4-BE49-F238E27FC236}">
                <a16:creationId xmlns:a16="http://schemas.microsoft.com/office/drawing/2014/main" id="{9D00F020-6134-86D3-8AC7-F5E044050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079" y="2549644"/>
            <a:ext cx="4810869" cy="31069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1BDB20-95FE-48CC-5240-438B20C93AE7}"/>
              </a:ext>
            </a:extLst>
          </p:cNvPr>
          <p:cNvSpPr txBox="1"/>
          <p:nvPr/>
        </p:nvSpPr>
        <p:spPr>
          <a:xfrm>
            <a:off x="6478853" y="5226850"/>
            <a:ext cx="4840108" cy="307777"/>
          </a:xfrm>
          <a:prstGeom prst="rect">
            <a:avLst/>
          </a:prstGeom>
        </p:spPr>
        <p:txBody>
          <a:bodyPr wrap="none" lIns="0" tIns="0" rIns="0" bIns="0" rtlCol="0">
            <a:spAutoFit/>
          </a:bodyPr>
          <a:lstStyle/>
          <a:p>
            <a:pPr algn="ctr"/>
            <a:r>
              <a:rPr lang="en-US" sz="2000" dirty="0"/>
              <a:t>Displays Simpson’s rule and how it works </a:t>
            </a:r>
            <a:r>
              <a:rPr lang="en-US" sz="2000" b="1" dirty="0"/>
              <a:t>[9]</a:t>
            </a:r>
            <a:r>
              <a:rPr lang="en-US" sz="2000" dirty="0"/>
              <a:t>.  </a:t>
            </a:r>
          </a:p>
        </p:txBody>
      </p:sp>
      <p:pic>
        <p:nvPicPr>
          <p:cNvPr id="12" name="Picture 11">
            <a:extLst>
              <a:ext uri="{FF2B5EF4-FFF2-40B4-BE49-F238E27FC236}">
                <a16:creationId xmlns:a16="http://schemas.microsoft.com/office/drawing/2014/main" id="{FDFB9599-B46D-E233-6D9B-C251B2DEBAA1}"/>
              </a:ext>
            </a:extLst>
          </p:cNvPr>
          <p:cNvPicPr>
            <a:picLocks noChangeAspect="1"/>
          </p:cNvPicPr>
          <p:nvPr/>
        </p:nvPicPr>
        <p:blipFill>
          <a:blip r:embed="rId4"/>
          <a:stretch>
            <a:fillRect/>
          </a:stretch>
        </p:blipFill>
        <p:spPr>
          <a:xfrm>
            <a:off x="9713503" y="546806"/>
            <a:ext cx="2475186" cy="770782"/>
          </a:xfrm>
          <a:prstGeom prst="rect">
            <a:avLst/>
          </a:prstGeom>
        </p:spPr>
      </p:pic>
    </p:spTree>
    <p:extLst>
      <p:ext uri="{BB962C8B-B14F-4D97-AF65-F5344CB8AC3E}">
        <p14:creationId xmlns:p14="http://schemas.microsoft.com/office/powerpoint/2010/main" val="217010020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Research Update PPT - Jan 2024" id="{8AE77986-6659-D74B-A8DC-A67DE3E3ABE0}" vid="{35D1CAD0-AA86-0140-AE93-1CB76A975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6812</TotalTime>
  <Words>2079</Words>
  <Application>Microsoft Macintosh PowerPoint</Application>
  <PresentationFormat>Widescreen</PresentationFormat>
  <Paragraphs>137</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Courier New</vt:lpstr>
      <vt:lpstr>Georgia</vt:lpstr>
      <vt:lpstr>Georgia Bold</vt:lpstr>
      <vt:lpstr>Georgia Regular</vt:lpstr>
      <vt:lpstr>Söhne</vt:lpstr>
      <vt:lpstr>Verdana</vt:lpstr>
      <vt:lpstr>Verdana Bold</vt:lpstr>
      <vt:lpstr>1_Office Theme</vt:lpstr>
      <vt:lpstr>Zeolite Catalysts: A Numerical Analysis Approach for Raman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 P Pophali</dc:creator>
  <cp:lastModifiedBy>Aldo  Bushati</cp:lastModifiedBy>
  <cp:revision>362</cp:revision>
  <dcterms:created xsi:type="dcterms:W3CDTF">2023-02-08T02:16:59Z</dcterms:created>
  <dcterms:modified xsi:type="dcterms:W3CDTF">2024-04-27T12:43:05Z</dcterms:modified>
</cp:coreProperties>
</file>