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72" r:id="rId3"/>
    <p:sldId id="265" r:id="rId4"/>
    <p:sldId id="274" r:id="rId5"/>
    <p:sldId id="259" r:id="rId6"/>
    <p:sldId id="273" r:id="rId7"/>
    <p:sldId id="271" r:id="rId8"/>
    <p:sldId id="261" r:id="rId9"/>
    <p:sldId id="275" r:id="rId10"/>
    <p:sldId id="260" r:id="rId11"/>
    <p:sldId id="264" r:id="rId12"/>
    <p:sldId id="267" r:id="rId13"/>
    <p:sldId id="27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6A181-BC9D-4751-9E58-7EA27288DE41}" v="1" dt="2024-04-18T23:02:51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/>
  </p:normalViewPr>
  <p:slideViewPr>
    <p:cSldViewPr snapToGrid="0" snapToObjects="1" showGuides="1">
      <p:cViewPr>
        <p:scale>
          <a:sx n="75" d="100"/>
          <a:sy n="75" d="100"/>
        </p:scale>
        <p:origin x="9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D996-931B-1041-8CED-4F36655CE84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E491-9445-D640-A8B7-1CE7702A4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5090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8308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5715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603008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20800"/>
            <a:ext cx="2587487" cy="2112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29726"/>
            <a:ext cx="2587487" cy="2134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87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 &amp; Headshot Photo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778901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3946972-D9BC-6947-83DC-1E81FA9AE611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1919222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AE7E2C5-6E3C-204A-9FB6-8DE59945F4BF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595164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627001-6303-744A-99BD-45BDA9C0F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19222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0375D4-0094-7A46-99AA-81B1D92931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77925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8FAB14-FAEB-5547-A79E-FCEEB169777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98127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A90A10-C49B-A54A-9F09-E8AC9256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100584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71213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20800"/>
            <a:ext cx="10038080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729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417649-2551-0F49-BB28-B6B91E62181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95833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F3B1665-3B35-5443-BC76-04114799C49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195832" y="5493336"/>
            <a:ext cx="4949687" cy="350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24506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473013"/>
            <a:ext cx="6962384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7000" b="1" i="0">
                <a:solidFill>
                  <a:schemeClr val="bg1"/>
                </a:solidFill>
                <a:latin typeface="Effra Heavy" panose="020B0603020203020204" pitchFamily="34" charset="0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060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828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2658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925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570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106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7341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67341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8337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0097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20800"/>
            <a:ext cx="5271052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9041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161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20800"/>
            <a:ext cx="2587487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589575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33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Museo Slab 900" panose="02000000000000000000" pitchFamily="2" charset="77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66" r:id="rId3"/>
    <p:sldLayoutId id="2147483667" r:id="rId4"/>
    <p:sldLayoutId id="2147483651" r:id="rId5"/>
    <p:sldLayoutId id="2147483660" r:id="rId6"/>
    <p:sldLayoutId id="2147483662" r:id="rId7"/>
    <p:sldLayoutId id="2147483661" r:id="rId8"/>
    <p:sldLayoutId id="2147483663" r:id="rId9"/>
    <p:sldLayoutId id="2147483664" r:id="rId10"/>
    <p:sldLayoutId id="2147483665" r:id="rId11"/>
    <p:sldLayoutId id="2147483655" r:id="rId12"/>
    <p:sldLayoutId id="2147483668" r:id="rId13"/>
    <p:sldLayoutId id="214748366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  <p15:guide id="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w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383-ED20-364A-9B09-D79C2B08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48" y="1652100"/>
            <a:ext cx="10862895" cy="1776900"/>
          </a:xfrm>
        </p:spPr>
        <p:txBody>
          <a:bodyPr/>
          <a:lstStyle/>
          <a:p>
            <a:pPr algn="ctr"/>
            <a:r>
              <a:rPr lang="en-US" sz="4800" dirty="0"/>
              <a:t>The relationship between thickness of active layer and membrane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1E82-A684-A746-99E0-675AE15C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319" y="3322138"/>
            <a:ext cx="1536460" cy="982555"/>
          </a:xfrm>
        </p:spPr>
        <p:txBody>
          <a:bodyPr/>
          <a:lstStyle/>
          <a:p>
            <a:pPr algn="ctr"/>
            <a:r>
              <a:rPr lang="en-US" dirty="0"/>
              <a:t>Ping-Han Wu</a:t>
            </a:r>
          </a:p>
          <a:p>
            <a:pPr algn="ctr"/>
            <a:r>
              <a:rPr lang="en-US" dirty="0"/>
              <a:t>CME502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41F7-7E80-204B-B3D5-E896CFE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A1C7E4-47E1-0A6A-C4BD-4A8152A70D7C}"/>
              </a:ext>
            </a:extLst>
          </p:cNvPr>
          <p:cNvSpPr txBox="1">
            <a:spLocks/>
          </p:cNvSpPr>
          <p:nvPr/>
        </p:nvSpPr>
        <p:spPr>
          <a:xfrm>
            <a:off x="991644" y="4738944"/>
            <a:ext cx="11271809" cy="1776900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7000" b="1" i="0" kern="1200">
                <a:solidFill>
                  <a:schemeClr val="bg1"/>
                </a:solidFill>
                <a:latin typeface="Effra Heavy" panose="020B0603020203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1600"/>
              </a:lnSpc>
            </a:pPr>
            <a:r>
              <a:rPr lang="en-US" sz="1800" b="0" i="0" u="none" strike="noStrike" baseline="0" dirty="0">
                <a:latin typeface="MyriadPro-SemiboldSemiCn"/>
              </a:rPr>
              <a:t>Assessing the impact of membrane support and different amine monomer structures on the efficacy of thin‑film composite</a:t>
            </a:r>
            <a:r>
              <a:rPr lang="en-US" sz="1800" b="0" dirty="0">
                <a:latin typeface="MyriadPro-SemiboldSemiCn"/>
              </a:rPr>
              <a:t> </a:t>
            </a:r>
            <a:r>
              <a:rPr lang="en-US" sz="1800" b="0" i="0" u="none" strike="noStrike" baseline="0" dirty="0">
                <a:latin typeface="MyriadPro-SemiboldSemiCn"/>
              </a:rPr>
              <a:t>nanofiltration membrane for dye/salt separation</a:t>
            </a:r>
          </a:p>
          <a:p>
            <a:pPr>
              <a:lnSpc>
                <a:spcPts val="1600"/>
              </a:lnSpc>
            </a:pPr>
            <a:r>
              <a:rPr lang="en-US" sz="1400" b="0" dirty="0">
                <a:latin typeface="MyriadPro-SemiboldSemiCn"/>
              </a:rPr>
              <a:t>PH Wu, MR Gallardo, MBMY Ang, JC </a:t>
            </a:r>
            <a:r>
              <a:rPr lang="en-US" sz="1400" b="0" dirty="0" err="1">
                <a:latin typeface="MyriadPro-SemiboldSemiCn"/>
              </a:rPr>
              <a:t>Millare</a:t>
            </a:r>
            <a:r>
              <a:rPr lang="en-US" sz="1400" b="0" dirty="0">
                <a:latin typeface="MyriadPro-SemiboldSemiCn"/>
              </a:rPr>
              <a:t>, SH Huang, HA Tsai, KR Lee</a:t>
            </a:r>
          </a:p>
          <a:p>
            <a:pPr>
              <a:lnSpc>
                <a:spcPts val="1600"/>
              </a:lnSpc>
            </a:pPr>
            <a:r>
              <a:rPr lang="en-US" sz="1400" b="0" dirty="0">
                <a:latin typeface="MyriadPro-SemiboldSemiCn"/>
              </a:rPr>
              <a:t>Journal of Polymer Research 29 (7), 270</a:t>
            </a:r>
          </a:p>
          <a:p>
            <a:pPr>
              <a:lnSpc>
                <a:spcPts val="1600"/>
              </a:lnSpc>
            </a:pPr>
            <a:r>
              <a:rPr lang="en-US" sz="1400" b="0" i="0" u="none" strike="noStrike" baseline="0" dirty="0">
                <a:latin typeface="MyriadPro-SemiCn"/>
              </a:rPr>
              <a:t>https://doi.org/10.1007/s10965-022-03126-y</a:t>
            </a:r>
            <a:endParaRPr lang="en-US" sz="1100" b="0" dirty="0">
              <a:latin typeface="MyriadPro-SemiboldSemiCn"/>
            </a:endParaRPr>
          </a:p>
          <a:p>
            <a:pPr>
              <a:lnSpc>
                <a:spcPts val="16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59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E121C-AF37-C345-9D32-3EB2D681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4" y="843701"/>
            <a:ext cx="6157066" cy="693620"/>
          </a:xfrm>
        </p:spPr>
        <p:txBody>
          <a:bodyPr/>
          <a:lstStyle/>
          <a:p>
            <a:r>
              <a:rPr lang="en-US" dirty="0"/>
              <a:t>Membrane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65FC-A3A6-2D4E-9BE3-84F4DE48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2FBD2-25F5-E518-E3F1-1E541A8C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4" y="1749130"/>
            <a:ext cx="6157066" cy="3701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FD10A-939E-6E6D-EB9A-5B97ABFD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327" y="2326737"/>
            <a:ext cx="2041348" cy="819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AB7E1-37FF-565A-8A29-A243763409E8}"/>
              </a:ext>
            </a:extLst>
          </p:cNvPr>
          <p:cNvSpPr txBox="1"/>
          <p:nvPr/>
        </p:nvSpPr>
        <p:spPr>
          <a:xfrm>
            <a:off x="6872457" y="3399372"/>
            <a:ext cx="493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TIX-Regular"/>
              </a:rPr>
              <a:t>m (kg) is the mass collected at sampling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1B5DA-6D0E-73D6-6E8B-6C5ACDD0FCB3}"/>
              </a:ext>
            </a:extLst>
          </p:cNvPr>
          <p:cNvSpPr txBox="1"/>
          <p:nvPr/>
        </p:nvSpPr>
        <p:spPr>
          <a:xfrm>
            <a:off x="6872458" y="3980514"/>
            <a:ext cx="493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TIX-Regular"/>
              </a:rPr>
              <a:t>ρ is the water density (1 kg/L)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DE148-8BC7-4B41-46FC-75397E46B4F2}"/>
              </a:ext>
            </a:extLst>
          </p:cNvPr>
          <p:cNvSpPr txBox="1"/>
          <p:nvPr/>
        </p:nvSpPr>
        <p:spPr>
          <a:xfrm>
            <a:off x="6872458" y="4631216"/>
            <a:ext cx="50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TIX-Regular"/>
              </a:rPr>
              <a:t>A (m</a:t>
            </a:r>
            <a:r>
              <a:rPr lang="en-US" sz="1800" b="0" i="0" u="none" strike="noStrike" baseline="30000" dirty="0">
                <a:latin typeface="STIX-Regular"/>
              </a:rPr>
              <a:t>2</a:t>
            </a:r>
            <a:r>
              <a:rPr lang="en-US" sz="1800" b="0" i="0" u="none" strike="noStrike" baseline="0" dirty="0">
                <a:latin typeface="STIX-Regular"/>
              </a:rPr>
              <a:t>) is the membrane effective area(0.02^2)*pi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5EBC7E-63A7-18C0-2E17-EB31E787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18" y="494203"/>
            <a:ext cx="2287292" cy="1107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752FD-F99D-E541-6038-88AF24D82EC8}"/>
              </a:ext>
            </a:extLst>
          </p:cNvPr>
          <p:cNvSpPr txBox="1"/>
          <p:nvPr/>
        </p:nvSpPr>
        <p:spPr>
          <a:xfrm>
            <a:off x="9523957" y="843701"/>
            <a:ext cx="241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320343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7561F-89C6-0F47-B8F7-5A02A40A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 descr="A graph of blue rectangular columns&#10;&#10;Description automatically generated with medium confidence">
            <a:extLst>
              <a:ext uri="{FF2B5EF4-FFF2-40B4-BE49-F238E27FC236}">
                <a16:creationId xmlns:a16="http://schemas.microsoft.com/office/drawing/2014/main" id="{7A0CCDAB-ED1E-544A-4DC3-77C3166E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1" y="1397469"/>
            <a:ext cx="5923855" cy="44428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1DF642-510B-799F-2851-E7B05092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87" y="1017639"/>
            <a:ext cx="10058400" cy="1057517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E5900-F98A-6199-CF4F-1151810E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87" y="2000865"/>
            <a:ext cx="5623854" cy="33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3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826C38-30D9-D144-AE82-8F60AE69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91" y="999500"/>
            <a:ext cx="10058400" cy="571500"/>
          </a:xfrm>
        </p:spPr>
        <p:txBody>
          <a:bodyPr/>
          <a:lstStyle/>
          <a:p>
            <a:r>
              <a:rPr lang="en-US" dirty="0"/>
              <a:t>The correlation of thickness and flux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276D5-7EF7-294E-B5C0-FC90CAF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 descr="A graph of blue rectangular columns&#10;&#10;Description automatically generated with medium confidence">
            <a:extLst>
              <a:ext uri="{FF2B5EF4-FFF2-40B4-BE49-F238E27FC236}">
                <a16:creationId xmlns:a16="http://schemas.microsoft.com/office/drawing/2014/main" id="{750E829C-7A05-2485-36BE-183B6A4A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4" y="2269152"/>
            <a:ext cx="3978441" cy="2983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2198A-128F-CA60-C346-4494E6E0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21" y="586033"/>
            <a:ext cx="2451735" cy="18388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9DE986-4F31-A8B8-3972-1DCE69E4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562" y="2431255"/>
            <a:ext cx="2384594" cy="18388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150F0-0514-1EB9-E07A-D1F4801E3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562" y="4276477"/>
            <a:ext cx="2451735" cy="1868620"/>
          </a:xfrm>
          <a:prstGeom prst="rect">
            <a:avLst/>
          </a:prstGeom>
        </p:spPr>
      </p:pic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C81D03B-39C1-EDC5-C71D-7A2B0B3C9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176" y="2410576"/>
            <a:ext cx="4783140" cy="28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6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826C38-30D9-D144-AE82-8F60AE69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91" y="999500"/>
            <a:ext cx="10058400" cy="5715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276D5-7EF7-294E-B5C0-FC90CAF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04C96-0199-5062-B7EC-8BE88A48B31B}"/>
              </a:ext>
            </a:extLst>
          </p:cNvPr>
          <p:cNvSpPr txBox="1"/>
          <p:nvPr/>
        </p:nvSpPr>
        <p:spPr>
          <a:xfrm>
            <a:off x="973210" y="2090172"/>
            <a:ext cx="10147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Light transmittance data reinforces the thickness observation form SEM cross-sectional image.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Thickness of active layer indicates the correlation to membrane flux.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Data process with python has better flexibility to deal with variety of data and finish calculation and plotting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43570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99F2-9A39-4748-9C83-E3110306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ED03E7-27C6-9971-8858-610586B95134}"/>
              </a:ext>
            </a:extLst>
          </p:cNvPr>
          <p:cNvSpPr txBox="1">
            <a:spLocks/>
          </p:cNvSpPr>
          <p:nvPr/>
        </p:nvSpPr>
        <p:spPr>
          <a:xfrm>
            <a:off x="455448" y="2932753"/>
            <a:ext cx="10862895" cy="1776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Effra Heavy" panose="020B0603020203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331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6AE030-AE45-0349-85BC-A872B547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04" y="1047137"/>
            <a:ext cx="6336890" cy="644011"/>
          </a:xfrm>
        </p:spPr>
        <p:txBody>
          <a:bodyPr/>
          <a:lstStyle/>
          <a:p>
            <a:r>
              <a:rPr lang="en-US" dirty="0"/>
              <a:t>Data process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565B-229D-CA4E-B958-E7C4606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2</a:t>
            </a:fld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927EDB-E39E-18A8-D254-3BBF7CFF1610}"/>
              </a:ext>
            </a:extLst>
          </p:cNvPr>
          <p:cNvSpPr/>
          <p:nvPr/>
        </p:nvSpPr>
        <p:spPr>
          <a:xfrm>
            <a:off x="5625142" y="3264871"/>
            <a:ext cx="1156654" cy="47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5FB58-F832-8276-CE37-EEB5AE4B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81" y="1691149"/>
            <a:ext cx="2529235" cy="20441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72553C-CFD6-B8A3-50CD-9FA996DB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05" y="3582609"/>
            <a:ext cx="2371959" cy="2044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1E8F8C-7CA7-A1B1-7E5C-D1BD1231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489" y="1369142"/>
            <a:ext cx="4125079" cy="14217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A9953D-B1B8-0482-C4E2-D2F1FBAEF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787" y="2729223"/>
            <a:ext cx="3440569" cy="13995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C2848C-6076-9F97-3FEB-EFDDF38D4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156" y="4041688"/>
            <a:ext cx="2194750" cy="7773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EDAD2A-5382-6106-5B7A-DC17FE52D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529" y="4818995"/>
            <a:ext cx="278916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6AE030-AE45-0349-85BC-A872B547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04" y="1047137"/>
            <a:ext cx="6336890" cy="829370"/>
          </a:xfrm>
        </p:spPr>
        <p:txBody>
          <a:bodyPr/>
          <a:lstStyle/>
          <a:p>
            <a:r>
              <a:rPr lang="en-US" dirty="0"/>
              <a:t>Interfacial Polymerization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565B-229D-CA4E-B958-E7C4606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3</a:t>
            </a:fld>
            <a:endParaRPr lang="en-US"/>
          </a:p>
        </p:txBody>
      </p:sp>
      <p:grpSp>
        <p:nvGrpSpPr>
          <p:cNvPr id="7" name="群組 12">
            <a:extLst>
              <a:ext uri="{FF2B5EF4-FFF2-40B4-BE49-F238E27FC236}">
                <a16:creationId xmlns:a16="http://schemas.microsoft.com/office/drawing/2014/main" id="{3D8BC286-B671-C0CE-866C-DB9473774B90}"/>
              </a:ext>
            </a:extLst>
          </p:cNvPr>
          <p:cNvGrpSpPr/>
          <p:nvPr/>
        </p:nvGrpSpPr>
        <p:grpSpPr>
          <a:xfrm>
            <a:off x="2037409" y="3070397"/>
            <a:ext cx="4113334" cy="2491139"/>
            <a:chOff x="2604051" y="1914939"/>
            <a:chExt cx="4638944" cy="2809462"/>
          </a:xfrm>
        </p:grpSpPr>
        <p:grpSp>
          <p:nvGrpSpPr>
            <p:cNvPr id="8" name="群組 10">
              <a:extLst>
                <a:ext uri="{FF2B5EF4-FFF2-40B4-BE49-F238E27FC236}">
                  <a16:creationId xmlns:a16="http://schemas.microsoft.com/office/drawing/2014/main" id="{165F0676-BBF0-EC50-94C7-89E91633FC5A}"/>
                </a:ext>
              </a:extLst>
            </p:cNvPr>
            <p:cNvGrpSpPr/>
            <p:nvPr/>
          </p:nvGrpSpPr>
          <p:grpSpPr>
            <a:xfrm>
              <a:off x="2604051" y="1914939"/>
              <a:ext cx="4638944" cy="2809462"/>
              <a:chOff x="3379303" y="1444487"/>
              <a:chExt cx="3542085" cy="2809462"/>
            </a:xfrm>
          </p:grpSpPr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4C3C2502-1F26-FEE2-0D0D-77CB0D05FBF0}"/>
                  </a:ext>
                </a:extLst>
              </p:cNvPr>
              <p:cNvSpPr/>
              <p:nvPr/>
            </p:nvSpPr>
            <p:spPr>
              <a:xfrm>
                <a:off x="3379304" y="1444487"/>
                <a:ext cx="3286539" cy="12059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5">
                <a:extLst>
                  <a:ext uri="{FF2B5EF4-FFF2-40B4-BE49-F238E27FC236}">
                    <a16:creationId xmlns:a16="http://schemas.microsoft.com/office/drawing/2014/main" id="{A7FA733C-C769-6F1A-A7C2-FD7B4CACCA44}"/>
                  </a:ext>
                </a:extLst>
              </p:cNvPr>
              <p:cNvSpPr/>
              <p:nvPr/>
            </p:nvSpPr>
            <p:spPr>
              <a:xfrm>
                <a:off x="3379304" y="2650435"/>
                <a:ext cx="3286539" cy="47045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Polyamide layer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6">
                <a:extLst>
                  <a:ext uri="{FF2B5EF4-FFF2-40B4-BE49-F238E27FC236}">
                    <a16:creationId xmlns:a16="http://schemas.microsoft.com/office/drawing/2014/main" id="{FFF162B1-4892-8A50-18A4-53D65CD27783}"/>
                  </a:ext>
                </a:extLst>
              </p:cNvPr>
              <p:cNvSpPr/>
              <p:nvPr/>
            </p:nvSpPr>
            <p:spPr>
              <a:xfrm>
                <a:off x="3379303" y="3120889"/>
                <a:ext cx="3286539" cy="113306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7">
                <a:extLst>
                  <a:ext uri="{FF2B5EF4-FFF2-40B4-BE49-F238E27FC236}">
                    <a16:creationId xmlns:a16="http://schemas.microsoft.com/office/drawing/2014/main" id="{CF0243EE-05A9-3C49-E6FF-2AACAE035906}"/>
                  </a:ext>
                </a:extLst>
              </p:cNvPr>
              <p:cNvSpPr txBox="1"/>
              <p:nvPr/>
            </p:nvSpPr>
            <p:spPr>
              <a:xfrm>
                <a:off x="5264866" y="3129346"/>
                <a:ext cx="1656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Aqueous phase</a:t>
                </a:r>
                <a:endParaRPr lang="zh-TW" altLang="en-US" b="1" dirty="0"/>
              </a:p>
            </p:txBody>
          </p:sp>
          <p:sp>
            <p:nvSpPr>
              <p:cNvPr id="15" name="文字方塊 8">
                <a:extLst>
                  <a:ext uri="{FF2B5EF4-FFF2-40B4-BE49-F238E27FC236}">
                    <a16:creationId xmlns:a16="http://schemas.microsoft.com/office/drawing/2014/main" id="{E3A487D4-646A-DA5F-1E21-2883ED7CF9D0}"/>
                  </a:ext>
                </a:extLst>
              </p:cNvPr>
              <p:cNvSpPr txBox="1"/>
              <p:nvPr/>
            </p:nvSpPr>
            <p:spPr>
              <a:xfrm>
                <a:off x="5264866" y="2171591"/>
                <a:ext cx="156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Organic phase</a:t>
                </a:r>
                <a:endParaRPr lang="zh-TW" altLang="en-US" b="1" dirty="0"/>
              </a:p>
            </p:txBody>
          </p:sp>
        </p:grpSp>
        <p:graphicFrame>
          <p:nvGraphicFramePr>
            <p:cNvPr id="9" name="物件 9">
              <a:extLst>
                <a:ext uri="{FF2B5EF4-FFF2-40B4-BE49-F238E27FC236}">
                  <a16:creationId xmlns:a16="http://schemas.microsoft.com/office/drawing/2014/main" id="{25D00707-843F-F180-5468-FF3DEE5BAB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189764"/>
                </p:ext>
              </p:extLst>
            </p:nvPr>
          </p:nvGraphicFramePr>
          <p:xfrm>
            <a:off x="2987123" y="1975012"/>
            <a:ext cx="1227068" cy="1085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emSketch" r:id="rId2" imgW="703440" imgH="621720" progId="ACD.ChemSketch.20">
                    <p:embed/>
                  </p:oleObj>
                </mc:Choice>
                <mc:Fallback>
                  <p:oleObj name="ChemSketch" r:id="rId2" imgW="703440" imgH="621720" progId="ACD.ChemSketch.20">
                    <p:embed/>
                    <p:pic>
                      <p:nvPicPr>
                        <p:cNvPr id="10" name="物件 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87123" y="1975012"/>
                          <a:ext cx="1227068" cy="10858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物件 11">
              <a:extLst>
                <a:ext uri="{FF2B5EF4-FFF2-40B4-BE49-F238E27FC236}">
                  <a16:creationId xmlns:a16="http://schemas.microsoft.com/office/drawing/2014/main" id="{8A36F3AE-C88C-B5A9-496D-113311BC79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9694708"/>
                </p:ext>
              </p:extLst>
            </p:nvPr>
          </p:nvGraphicFramePr>
          <p:xfrm>
            <a:off x="2761898" y="4079576"/>
            <a:ext cx="3988569" cy="494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emSketch" r:id="rId4" imgW="2343600" imgH="291240" progId="ACD.ChemSketch.20">
                    <p:embed/>
                  </p:oleObj>
                </mc:Choice>
                <mc:Fallback>
                  <p:oleObj name="ChemSketch" r:id="rId4" imgW="2343600" imgH="291240" progId="ACD.ChemSketch.20">
                    <p:embed/>
                    <p:pic>
                      <p:nvPicPr>
                        <p:cNvPr id="12" name="物件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61898" y="4079576"/>
                          <a:ext cx="3988569" cy="4945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A6ACB64-0405-BA09-893F-45C561571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222" y="206354"/>
            <a:ext cx="2412511" cy="1809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F13991-698B-2FE1-2F1A-DDC074CBE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1457" y="2090139"/>
            <a:ext cx="2346443" cy="18093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C37039-C43B-5B4D-F349-9F43C5D94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1457" y="3988339"/>
            <a:ext cx="2374013" cy="180938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927EDB-E39E-18A8-D254-3BBF7CFF1610}"/>
              </a:ext>
            </a:extLst>
          </p:cNvPr>
          <p:cNvSpPr/>
          <p:nvPr/>
        </p:nvSpPr>
        <p:spPr>
          <a:xfrm>
            <a:off x="6924393" y="4149507"/>
            <a:ext cx="1156654" cy="470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1BFC4-44DC-281C-DD07-1FFEC1D79D7B}"/>
              </a:ext>
            </a:extLst>
          </p:cNvPr>
          <p:cNvSpPr txBox="1"/>
          <p:nvPr/>
        </p:nvSpPr>
        <p:spPr>
          <a:xfrm>
            <a:off x="2177371" y="5539535"/>
            <a:ext cx="51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E7D4C-2CB6-6E93-27F8-CF29DF1D114B}"/>
              </a:ext>
            </a:extLst>
          </p:cNvPr>
          <p:cNvSpPr txBox="1"/>
          <p:nvPr/>
        </p:nvSpPr>
        <p:spPr>
          <a:xfrm>
            <a:off x="3465114" y="5535480"/>
            <a:ext cx="8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514EE-B774-0D11-9D67-53E35DED7C0B}"/>
              </a:ext>
            </a:extLst>
          </p:cNvPr>
          <p:cNvSpPr txBox="1"/>
          <p:nvPr/>
        </p:nvSpPr>
        <p:spPr>
          <a:xfrm>
            <a:off x="4892819" y="5548508"/>
            <a:ext cx="8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0C5485-718C-D720-41DF-ACD974FE0C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455" y="1613927"/>
            <a:ext cx="7489924" cy="11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CF98E-B3BC-D8F4-F570-EB860112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533898-943B-3161-33E8-A441E8DE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19" y="966020"/>
            <a:ext cx="5585171" cy="555522"/>
          </a:xfrm>
        </p:spPr>
        <p:txBody>
          <a:bodyPr/>
          <a:lstStyle/>
          <a:p>
            <a:r>
              <a:rPr lang="en-US" dirty="0"/>
              <a:t>Light transmittance test</a:t>
            </a:r>
          </a:p>
        </p:txBody>
      </p:sp>
      <p:grpSp>
        <p:nvGrpSpPr>
          <p:cNvPr id="9" name="群組 12">
            <a:extLst>
              <a:ext uri="{FF2B5EF4-FFF2-40B4-BE49-F238E27FC236}">
                <a16:creationId xmlns:a16="http://schemas.microsoft.com/office/drawing/2014/main" id="{4619D5C1-0282-BC56-D2B4-FD650E218BB8}"/>
              </a:ext>
            </a:extLst>
          </p:cNvPr>
          <p:cNvGrpSpPr/>
          <p:nvPr/>
        </p:nvGrpSpPr>
        <p:grpSpPr>
          <a:xfrm>
            <a:off x="6746831" y="2266239"/>
            <a:ext cx="4893856" cy="2809462"/>
            <a:chOff x="2604051" y="1914939"/>
            <a:chExt cx="4893856" cy="2809462"/>
          </a:xfrm>
        </p:grpSpPr>
        <p:grpSp>
          <p:nvGrpSpPr>
            <p:cNvPr id="10" name="群組 10">
              <a:extLst>
                <a:ext uri="{FF2B5EF4-FFF2-40B4-BE49-F238E27FC236}">
                  <a16:creationId xmlns:a16="http://schemas.microsoft.com/office/drawing/2014/main" id="{FA226226-14A1-60AB-6578-54F640EFB303}"/>
                </a:ext>
              </a:extLst>
            </p:cNvPr>
            <p:cNvGrpSpPr/>
            <p:nvPr/>
          </p:nvGrpSpPr>
          <p:grpSpPr>
            <a:xfrm>
              <a:off x="2604051" y="1914939"/>
              <a:ext cx="4893856" cy="2809462"/>
              <a:chOff x="3379303" y="1444487"/>
              <a:chExt cx="3736724" cy="2809462"/>
            </a:xfrm>
          </p:grpSpPr>
          <p:sp>
            <p:nvSpPr>
              <p:cNvPr id="13" name="矩形 4">
                <a:extLst>
                  <a:ext uri="{FF2B5EF4-FFF2-40B4-BE49-F238E27FC236}">
                    <a16:creationId xmlns:a16="http://schemas.microsoft.com/office/drawing/2014/main" id="{B40468A6-8E65-85BC-3324-0A0839AA3C2B}"/>
                  </a:ext>
                </a:extLst>
              </p:cNvPr>
              <p:cNvSpPr/>
              <p:nvPr/>
            </p:nvSpPr>
            <p:spPr>
              <a:xfrm>
                <a:off x="3379304" y="1444487"/>
                <a:ext cx="3286539" cy="12059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5">
                <a:extLst>
                  <a:ext uri="{FF2B5EF4-FFF2-40B4-BE49-F238E27FC236}">
                    <a16:creationId xmlns:a16="http://schemas.microsoft.com/office/drawing/2014/main" id="{0BF56AD7-9FCF-3A21-C29F-3ED563012D78}"/>
                  </a:ext>
                </a:extLst>
              </p:cNvPr>
              <p:cNvSpPr/>
              <p:nvPr/>
            </p:nvSpPr>
            <p:spPr>
              <a:xfrm>
                <a:off x="3379304" y="2650435"/>
                <a:ext cx="3286539" cy="47045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Polyamide layer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6">
                <a:extLst>
                  <a:ext uri="{FF2B5EF4-FFF2-40B4-BE49-F238E27FC236}">
                    <a16:creationId xmlns:a16="http://schemas.microsoft.com/office/drawing/2014/main" id="{1BB3ACA0-D1C6-4781-7949-914137AAAB6B}"/>
                  </a:ext>
                </a:extLst>
              </p:cNvPr>
              <p:cNvSpPr/>
              <p:nvPr/>
            </p:nvSpPr>
            <p:spPr>
              <a:xfrm>
                <a:off x="3379303" y="3120889"/>
                <a:ext cx="3286539" cy="113306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7">
                <a:extLst>
                  <a:ext uri="{FF2B5EF4-FFF2-40B4-BE49-F238E27FC236}">
                    <a16:creationId xmlns:a16="http://schemas.microsoft.com/office/drawing/2014/main" id="{B9FB06F1-DD5B-EDEB-0CAC-0B9D7B9FF209}"/>
                  </a:ext>
                </a:extLst>
              </p:cNvPr>
              <p:cNvSpPr txBox="1"/>
              <p:nvPr/>
            </p:nvSpPr>
            <p:spPr>
              <a:xfrm>
                <a:off x="5459505" y="3120888"/>
                <a:ext cx="1656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Aqueous phase</a:t>
                </a:r>
                <a:endParaRPr lang="zh-TW" altLang="en-US" b="1" dirty="0"/>
              </a:p>
            </p:txBody>
          </p:sp>
          <p:sp>
            <p:nvSpPr>
              <p:cNvPr id="17" name="文字方塊 8">
                <a:extLst>
                  <a:ext uri="{FF2B5EF4-FFF2-40B4-BE49-F238E27FC236}">
                    <a16:creationId xmlns:a16="http://schemas.microsoft.com/office/drawing/2014/main" id="{46A3ED14-0EFD-3007-BFA1-77C2915D10AB}"/>
                  </a:ext>
                </a:extLst>
              </p:cNvPr>
              <p:cNvSpPr txBox="1"/>
              <p:nvPr/>
            </p:nvSpPr>
            <p:spPr>
              <a:xfrm>
                <a:off x="5505888" y="2171591"/>
                <a:ext cx="156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Organic phase</a:t>
                </a:r>
                <a:endParaRPr lang="zh-TW" altLang="en-US" b="1" dirty="0"/>
              </a:p>
            </p:txBody>
          </p:sp>
        </p:grpSp>
        <p:graphicFrame>
          <p:nvGraphicFramePr>
            <p:cNvPr id="11" name="物件 9">
              <a:extLst>
                <a:ext uri="{FF2B5EF4-FFF2-40B4-BE49-F238E27FC236}">
                  <a16:creationId xmlns:a16="http://schemas.microsoft.com/office/drawing/2014/main" id="{B2581510-4923-44B7-54FE-B1E5C2B1BD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1989139"/>
                </p:ext>
              </p:extLst>
            </p:nvPr>
          </p:nvGraphicFramePr>
          <p:xfrm>
            <a:off x="2987123" y="1975012"/>
            <a:ext cx="1227068" cy="1085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emSketch" r:id="rId2" imgW="703440" imgH="621720" progId="ACD.ChemSketch.20">
                    <p:embed/>
                  </p:oleObj>
                </mc:Choice>
                <mc:Fallback>
                  <p:oleObj name="ChemSketch" r:id="rId2" imgW="703440" imgH="621720" progId="ACD.ChemSketch.20">
                    <p:embed/>
                    <p:pic>
                      <p:nvPicPr>
                        <p:cNvPr id="9" name="物件 9">
                          <a:extLst>
                            <a:ext uri="{FF2B5EF4-FFF2-40B4-BE49-F238E27FC236}">
                              <a16:creationId xmlns:a16="http://schemas.microsoft.com/office/drawing/2014/main" id="{25D00707-843F-F180-5468-FF3DEE5BAB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87123" y="1975012"/>
                          <a:ext cx="1227068" cy="10858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物件 11">
              <a:extLst>
                <a:ext uri="{FF2B5EF4-FFF2-40B4-BE49-F238E27FC236}">
                  <a16:creationId xmlns:a16="http://schemas.microsoft.com/office/drawing/2014/main" id="{BBBC65EB-5654-6712-F90A-AB1350CCE1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186435"/>
                </p:ext>
              </p:extLst>
            </p:nvPr>
          </p:nvGraphicFramePr>
          <p:xfrm>
            <a:off x="2761898" y="4079576"/>
            <a:ext cx="3988569" cy="494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emSketch" r:id="rId4" imgW="2343600" imgH="291240" progId="ACD.ChemSketch.20">
                    <p:embed/>
                  </p:oleObj>
                </mc:Choice>
                <mc:Fallback>
                  <p:oleObj name="ChemSketch" r:id="rId4" imgW="2343600" imgH="291240" progId="ACD.ChemSketch.20">
                    <p:embed/>
                    <p:pic>
                      <p:nvPicPr>
                        <p:cNvPr id="10" name="物件 11">
                          <a:extLst>
                            <a:ext uri="{FF2B5EF4-FFF2-40B4-BE49-F238E27FC236}">
                              <a16:creationId xmlns:a16="http://schemas.microsoft.com/office/drawing/2014/main" id="{8A36F3AE-C88C-B5A9-496D-113311BC79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61898" y="4079576"/>
                          <a:ext cx="3988569" cy="4945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6" name="Picture 2" descr="A typically experimental setup for interfacial polymerization. One phase is above the interface, and the other phase is below. Polymerization occurs where the two phases meet, at the interface.">
            <a:extLst>
              <a:ext uri="{FF2B5EF4-FFF2-40B4-BE49-F238E27FC236}">
                <a16:creationId xmlns:a16="http://schemas.microsoft.com/office/drawing/2014/main" id="{37E46968-B5C7-4B18-0FBE-7C6F1BB3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80" y="2266239"/>
            <a:ext cx="3998198" cy="29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E4FF3E8-9464-4719-3DD7-AA3BF5F58535}"/>
              </a:ext>
            </a:extLst>
          </p:cNvPr>
          <p:cNvSpPr/>
          <p:nvPr/>
        </p:nvSpPr>
        <p:spPr>
          <a:xfrm>
            <a:off x="5723776" y="3573191"/>
            <a:ext cx="776748" cy="384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B87453E-3D03-4E97-7DC0-0B9FCE463DE0}"/>
              </a:ext>
            </a:extLst>
          </p:cNvPr>
          <p:cNvSpPr/>
          <p:nvPr/>
        </p:nvSpPr>
        <p:spPr>
          <a:xfrm>
            <a:off x="2555338" y="1593112"/>
            <a:ext cx="353961" cy="7446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BC73558-34EB-3245-F459-C6F5E0387D9A}"/>
              </a:ext>
            </a:extLst>
          </p:cNvPr>
          <p:cNvSpPr/>
          <p:nvPr/>
        </p:nvSpPr>
        <p:spPr>
          <a:xfrm>
            <a:off x="2634974" y="5075701"/>
            <a:ext cx="194687" cy="6270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8097E-2290-17EC-D62B-340DF9CBB17F}"/>
              </a:ext>
            </a:extLst>
          </p:cNvPr>
          <p:cNvSpPr txBox="1"/>
          <p:nvPr/>
        </p:nvSpPr>
        <p:spPr>
          <a:xfrm>
            <a:off x="3004120" y="1709224"/>
            <a:ext cx="1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source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442B67-6E94-FC13-8BF1-6127B72E8CD1}"/>
              </a:ext>
            </a:extLst>
          </p:cNvPr>
          <p:cNvSpPr/>
          <p:nvPr/>
        </p:nvSpPr>
        <p:spPr>
          <a:xfrm>
            <a:off x="2320413" y="5748745"/>
            <a:ext cx="865239" cy="189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D36430-F8CB-5943-AB0F-3B538B7D74C3}"/>
              </a:ext>
            </a:extLst>
          </p:cNvPr>
          <p:cNvSpPr txBox="1"/>
          <p:nvPr/>
        </p:nvSpPr>
        <p:spPr>
          <a:xfrm>
            <a:off x="3343333" y="5564079"/>
            <a:ext cx="1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310047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E878D-BF3E-7944-9DA3-FE1B7003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988996"/>
            <a:ext cx="10058400" cy="890363"/>
          </a:xfrm>
        </p:spPr>
        <p:txBody>
          <a:bodyPr/>
          <a:lstStyle/>
          <a:p>
            <a:r>
              <a:rPr lang="en-US" dirty="0"/>
              <a:t>Data process for light transmittance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D681D-1BD1-DC83-C7B1-40FB24EB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67" y="1845638"/>
            <a:ext cx="4143298" cy="38430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5382EB-23C5-69B3-8A5B-8D7B3BF0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104" y="3519208"/>
            <a:ext cx="4507136" cy="102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3E394-2B55-B015-D70F-55F7EE229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59" y="1434177"/>
            <a:ext cx="1865853" cy="2160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F7858-6E3C-88D7-6E9F-5721790AED64}"/>
              </a:ext>
            </a:extLst>
          </p:cNvPr>
          <p:cNvSpPr txBox="1"/>
          <p:nvPr/>
        </p:nvSpPr>
        <p:spPr>
          <a:xfrm>
            <a:off x="8246284" y="2406183"/>
            <a:ext cx="241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from excel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6B9C8-00F0-82C8-CC40-63F7FAC9FF72}"/>
              </a:ext>
            </a:extLst>
          </p:cNvPr>
          <p:cNvSpPr txBox="1"/>
          <p:nvPr/>
        </p:nvSpPr>
        <p:spPr>
          <a:xfrm>
            <a:off x="5669528" y="4470929"/>
            <a:ext cx="520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STIXGeneral-Italic8"/>
              </a:rPr>
              <a:t>I</a:t>
            </a:r>
            <a:r>
              <a:rPr lang="en-US" sz="1800" b="0" i="1" u="none" strike="noStrike" baseline="-25000" dirty="0">
                <a:latin typeface="STIXGeneral-Italic8"/>
              </a:rPr>
              <a:t>t </a:t>
            </a:r>
            <a:r>
              <a:rPr lang="en-US" sz="1800" b="0" i="0" u="none" strike="noStrike" baseline="0" dirty="0">
                <a:latin typeface="STIX-Regular"/>
              </a:rPr>
              <a:t>was the light intensity of contacting the organic</a:t>
            </a:r>
          </a:p>
          <a:p>
            <a:pPr algn="l"/>
            <a:r>
              <a:rPr lang="en-US" sz="1800" b="0" i="0" u="none" strike="noStrike" baseline="0" dirty="0">
                <a:latin typeface="STIX-Regular"/>
              </a:rPr>
              <a:t>phase with aqueous phase after t seconds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846E3-DBE7-8554-CE9E-B48BAEA0C724}"/>
              </a:ext>
            </a:extLst>
          </p:cNvPr>
          <p:cNvSpPr txBox="1"/>
          <p:nvPr/>
        </p:nvSpPr>
        <p:spPr>
          <a:xfrm>
            <a:off x="5691742" y="5109259"/>
            <a:ext cx="553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STIXGeneral-Italic9"/>
              </a:rPr>
              <a:t>I</a:t>
            </a:r>
            <a:r>
              <a:rPr lang="en-US" sz="1800" b="0" i="0" u="none" strike="noStrike" baseline="-25000" dirty="0">
                <a:latin typeface="STIXGeneral-Regular8"/>
              </a:rPr>
              <a:t>0</a:t>
            </a:r>
            <a:r>
              <a:rPr lang="en-US" sz="1800" b="0" i="0" u="none" strike="noStrike" baseline="0" dirty="0">
                <a:latin typeface="STIXGeneral-Regular8"/>
              </a:rPr>
              <a:t> </a:t>
            </a:r>
            <a:r>
              <a:rPr lang="en-US" sz="1800" b="0" i="0" u="none" strike="noStrike" baseline="0" dirty="0">
                <a:latin typeface="STIX-Regular"/>
              </a:rPr>
              <a:t>was the light intensity of the aqueous phase before contacting with the organic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FDB6-F923-6C8B-5E9E-B0322506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65" y="1086464"/>
            <a:ext cx="10058400" cy="1057517"/>
          </a:xfrm>
        </p:spPr>
        <p:txBody>
          <a:bodyPr/>
          <a:lstStyle/>
          <a:p>
            <a:r>
              <a:rPr lang="en-US" dirty="0" err="1"/>
              <a:t>Polyfit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E860A-EE7F-4ABC-A3AC-05BBD89A8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96468-199C-C980-4312-B99E8C88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40" y="1859455"/>
            <a:ext cx="7976038" cy="603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FF5C71-824A-D144-9A78-296368DC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7" y="2782365"/>
            <a:ext cx="6936237" cy="27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C9FC-00C5-C7BE-FC66-A7A5330C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4" y="969040"/>
            <a:ext cx="10836562" cy="1057517"/>
          </a:xfrm>
        </p:spPr>
        <p:txBody>
          <a:bodyPr/>
          <a:lstStyle/>
          <a:p>
            <a:r>
              <a:rPr lang="en-US" dirty="0"/>
              <a:t>Data fitting to see smooth line instead of scattering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37CA7-14F4-C015-DEF6-BA3751AD0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5AF0F-834B-3534-A7D8-E745F65A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21" y="1798765"/>
            <a:ext cx="5220152" cy="3909399"/>
          </a:xfrm>
          <a:prstGeom prst="rect">
            <a:avLst/>
          </a:prstGeom>
        </p:spPr>
      </p:pic>
      <p:pic>
        <p:nvPicPr>
          <p:cNvPr id="5" name="Picture 4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2C0CB264-5796-B862-7A5D-E704CC0F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9" y="1932525"/>
            <a:ext cx="4410759" cy="33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4A2F6-0FD1-A74F-8A9C-115135A9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6" y="1102381"/>
            <a:ext cx="9001433" cy="670363"/>
          </a:xfrm>
        </p:spPr>
        <p:txBody>
          <a:bodyPr/>
          <a:lstStyle/>
          <a:p>
            <a:r>
              <a:rPr lang="en-US" dirty="0"/>
              <a:t>Result of 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39B9D-0D5A-974B-8E80-191AA983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255F13D-1143-1D1F-ECB2-E924CF85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31" y="1596789"/>
            <a:ext cx="7177005" cy="43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7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826C38-30D9-D144-AE82-8F60AE69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65" y="999500"/>
            <a:ext cx="10058400" cy="571500"/>
          </a:xfrm>
        </p:spPr>
        <p:txBody>
          <a:bodyPr/>
          <a:lstStyle/>
          <a:p>
            <a:r>
              <a:rPr lang="en-US" sz="3600" dirty="0"/>
              <a:t>Experimental set-up for membrane performance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276D5-7EF7-294E-B5C0-FC90CAF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8BF5D-FFFD-0EC9-2006-B461A7EC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96" y="1430462"/>
            <a:ext cx="7223208" cy="432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90355 Powerpoint_Template_BrandFonts_WIDE" id="{5D14662A-8BAA-4A48-8855-CB64C93D5119}" vid="{5D2E4CAD-B484-674D-8639-085B21DC4B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20090355-Powerpoint_Template_BrandFonts_WIDE - Copy</Template>
  <TotalTime>652</TotalTime>
  <Words>277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Effra</vt:lpstr>
      <vt:lpstr>Effra Heavy</vt:lpstr>
      <vt:lpstr>Museo Slab 300</vt:lpstr>
      <vt:lpstr>Museo Slab 700</vt:lpstr>
      <vt:lpstr>Museo Slab 900</vt:lpstr>
      <vt:lpstr>MyriadPro-SemiboldSemiCn</vt:lpstr>
      <vt:lpstr>MyriadPro-SemiCn</vt:lpstr>
      <vt:lpstr>STIXGeneral-Italic8</vt:lpstr>
      <vt:lpstr>STIXGeneral-Italic9</vt:lpstr>
      <vt:lpstr>STIXGeneral-Regular8</vt:lpstr>
      <vt:lpstr>STIX-Regular</vt:lpstr>
      <vt:lpstr>Arial</vt:lpstr>
      <vt:lpstr>Calibri</vt:lpstr>
      <vt:lpstr>Courier New</vt:lpstr>
      <vt:lpstr>Office Theme</vt:lpstr>
      <vt:lpstr>ChemSketch</vt:lpstr>
      <vt:lpstr>The relationship between thickness of active layer and membrane performance</vt:lpstr>
      <vt:lpstr>Data process software</vt:lpstr>
      <vt:lpstr>Interfacial Polymerization</vt:lpstr>
      <vt:lpstr>Light transmittance test</vt:lpstr>
      <vt:lpstr>Data process for light transmittance</vt:lpstr>
      <vt:lpstr>Polyfit function</vt:lpstr>
      <vt:lpstr>Data fitting to see smooth line instead of scattering distribution</vt:lpstr>
      <vt:lpstr>Result of data visualization</vt:lpstr>
      <vt:lpstr>Experimental set-up for membrane performance</vt:lpstr>
      <vt:lpstr>Membrane Performance</vt:lpstr>
      <vt:lpstr>Data visualization</vt:lpstr>
      <vt:lpstr>The correlation of thickness and flux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Ping-Han Wu</dc:creator>
  <cp:lastModifiedBy>Ping-Han Wu</cp:lastModifiedBy>
  <cp:revision>17</cp:revision>
  <cp:lastPrinted>2018-10-25T20:35:58Z</cp:lastPrinted>
  <dcterms:created xsi:type="dcterms:W3CDTF">2024-04-18T22:38:28Z</dcterms:created>
  <dcterms:modified xsi:type="dcterms:W3CDTF">2024-05-02T01:10:51Z</dcterms:modified>
</cp:coreProperties>
</file>