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Merriweather"/>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4a9ee9c4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e4a9ee9c4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e4a9ee9c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e4a9ee9c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e4a9ee9c4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e4a9ee9c4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e4a9ee9c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e4a9ee9c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4a9ee9c4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4a9ee9c4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4a9ee9c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4a9ee9c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e4a9ee9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e4a9ee9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https://www.musimmas.com/resources/blogs/oil-palm-anatomy-5-ways-an-oil-palm-differs-from-a-typical-tree/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e4a9ee9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e4a9ee9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e4a9ee9c4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e4a9ee9c4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4a9ee9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4a9ee9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e4a9ee9c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e4a9ee9c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e4a9ee9c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e4a9ee9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e4a9ee9c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e4a9ee9c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e4a9ee9c4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e4a9ee9c4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1372200"/>
            <a:ext cx="8520600" cy="128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Optimization of Reaction </a:t>
            </a:r>
            <a:r>
              <a:rPr lang="en" sz="3780"/>
              <a:t>Conditions</a:t>
            </a:r>
            <a:r>
              <a:rPr lang="en" sz="3780"/>
              <a:t> for Carboxymethyl Cellulose from Oil Palm Fronds</a:t>
            </a:r>
            <a:endParaRPr sz="3780"/>
          </a:p>
        </p:txBody>
      </p:sp>
      <p:sp>
        <p:nvSpPr>
          <p:cNvPr id="67" name="Google Shape;67;p13"/>
          <p:cNvSpPr txBox="1"/>
          <p:nvPr>
            <p:ph idx="1" type="subTitle"/>
          </p:nvPr>
        </p:nvSpPr>
        <p:spPr>
          <a:xfrm>
            <a:off x="311700" y="2919113"/>
            <a:ext cx="8520600" cy="456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79">
                <a:solidFill>
                  <a:schemeClr val="accent1"/>
                </a:solidFill>
                <a:latin typeface="Merriweather"/>
                <a:ea typeface="Merriweather"/>
                <a:cs typeface="Merriweather"/>
                <a:sym typeface="Merriweather"/>
              </a:rPr>
              <a:t>By: Joseph Cerafice</a:t>
            </a:r>
            <a:endParaRPr sz="1979">
              <a:solidFill>
                <a:schemeClr val="accent1"/>
              </a:solidFill>
              <a:latin typeface="Merriweather"/>
              <a:ea typeface="Merriweather"/>
              <a:cs typeface="Merriweather"/>
              <a:sym typeface="Merriweather"/>
            </a:endParaRPr>
          </a:p>
        </p:txBody>
      </p:sp>
      <p:sp>
        <p:nvSpPr>
          <p:cNvPr id="68" name="Google Shape;68;p13"/>
          <p:cNvSpPr txBox="1"/>
          <p:nvPr>
            <p:ph idx="1" type="subTitle"/>
          </p:nvPr>
        </p:nvSpPr>
        <p:spPr>
          <a:xfrm>
            <a:off x="675600" y="3639550"/>
            <a:ext cx="7792800" cy="3675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748">
                <a:solidFill>
                  <a:schemeClr val="accent1"/>
                </a:solidFill>
                <a:latin typeface="Merriweather"/>
                <a:ea typeface="Merriweather"/>
                <a:cs typeface="Merriweather"/>
                <a:sym typeface="Merriweather"/>
              </a:rPr>
              <a:t>Report:  </a:t>
            </a:r>
            <a:r>
              <a:rPr i="1" lang="en" sz="748">
                <a:solidFill>
                  <a:schemeClr val="accent1"/>
                </a:solidFill>
                <a:latin typeface="Merriweather"/>
                <a:ea typeface="Merriweather"/>
                <a:cs typeface="Merriweather"/>
                <a:sym typeface="Merriweather"/>
              </a:rPr>
              <a:t>Optimization of Reaction Conditions for Synthesis of Carboxymethyl Cellulose from Oil Palm Fronds, </a:t>
            </a:r>
            <a:r>
              <a:rPr lang="en" sz="748">
                <a:solidFill>
                  <a:schemeClr val="accent1"/>
                </a:solidFill>
                <a:latin typeface="Merriweather"/>
                <a:ea typeface="Merriweather"/>
                <a:cs typeface="Merriweather"/>
                <a:sym typeface="Merriweather"/>
              </a:rPr>
              <a:t>Penpun Tasaso, </a:t>
            </a:r>
            <a:r>
              <a:rPr i="1" lang="en" sz="748">
                <a:solidFill>
                  <a:schemeClr val="accent1"/>
                </a:solidFill>
                <a:latin typeface="Merriweather"/>
                <a:ea typeface="Merriweather"/>
                <a:cs typeface="Merriweather"/>
                <a:sym typeface="Merriweather"/>
              </a:rPr>
              <a:t>International Journal of Chemical Engineering and Applications, Vol. 6, No. 2, April 2015</a:t>
            </a:r>
            <a:endParaRPr i="1" sz="748">
              <a:solidFill>
                <a:schemeClr val="accen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14875" y="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 - Printing Results</a:t>
            </a:r>
            <a:endParaRPr/>
          </a:p>
        </p:txBody>
      </p:sp>
      <p:sp>
        <p:nvSpPr>
          <p:cNvPr id="130" name="Google Shape;130;p22"/>
          <p:cNvSpPr txBox="1"/>
          <p:nvPr/>
        </p:nvSpPr>
        <p:spPr>
          <a:xfrm>
            <a:off x="476250" y="2598250"/>
            <a:ext cx="8352000" cy="11457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Finds the maximum values for % Yield and DS.</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Prints out the highest % Yield and DS along with their corresponding % NaOH and Weight of MCA values.</a:t>
            </a:r>
            <a:endParaRPr sz="1500">
              <a:latin typeface="Open Sans"/>
              <a:ea typeface="Open Sans"/>
              <a:cs typeface="Open Sans"/>
              <a:sym typeface="Open Sans"/>
            </a:endParaRPr>
          </a:p>
        </p:txBody>
      </p:sp>
      <p:grpSp>
        <p:nvGrpSpPr>
          <p:cNvPr id="131" name="Google Shape;131;p22"/>
          <p:cNvGrpSpPr/>
          <p:nvPr/>
        </p:nvGrpSpPr>
        <p:grpSpPr>
          <a:xfrm>
            <a:off x="249788" y="1028038"/>
            <a:ext cx="8804938" cy="1219200"/>
            <a:chOff x="141313" y="670688"/>
            <a:chExt cx="8804938" cy="1219200"/>
          </a:xfrm>
        </p:grpSpPr>
        <p:pic>
          <p:nvPicPr>
            <p:cNvPr id="132" name="Google Shape;132;p22"/>
            <p:cNvPicPr preferRelativeResize="0"/>
            <p:nvPr/>
          </p:nvPicPr>
          <p:blipFill>
            <a:blip r:embed="rId3">
              <a:alphaModFix/>
            </a:blip>
            <a:stretch>
              <a:fillRect/>
            </a:stretch>
          </p:blipFill>
          <p:spPr>
            <a:xfrm>
              <a:off x="141313" y="670688"/>
              <a:ext cx="8467725" cy="923925"/>
            </a:xfrm>
            <a:prstGeom prst="rect">
              <a:avLst/>
            </a:prstGeom>
            <a:noFill/>
            <a:ln>
              <a:noFill/>
            </a:ln>
          </p:spPr>
        </p:pic>
        <p:sp>
          <p:nvSpPr>
            <p:cNvPr id="133" name="Google Shape;133;p22"/>
            <p:cNvSpPr txBox="1"/>
            <p:nvPr/>
          </p:nvSpPr>
          <p:spPr>
            <a:xfrm>
              <a:off x="8576050" y="1292925"/>
              <a:ext cx="370200" cy="1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p:txBody>
        </p:sp>
        <p:pic>
          <p:nvPicPr>
            <p:cNvPr id="134" name="Google Shape;134;p22"/>
            <p:cNvPicPr preferRelativeResize="0"/>
            <p:nvPr/>
          </p:nvPicPr>
          <p:blipFill>
            <a:blip r:embed="rId4">
              <a:alphaModFix/>
            </a:blip>
            <a:stretch>
              <a:fillRect/>
            </a:stretch>
          </p:blipFill>
          <p:spPr>
            <a:xfrm>
              <a:off x="153875" y="1594613"/>
              <a:ext cx="2247900" cy="29527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484250" y="156750"/>
            <a:ext cx="8002475" cy="483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73425" y="125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Results - Scatter Plots</a:t>
            </a:r>
            <a:endParaRPr/>
          </a:p>
        </p:txBody>
      </p:sp>
      <p:sp>
        <p:nvSpPr>
          <p:cNvPr id="145" name="Google Shape;145;p24"/>
          <p:cNvSpPr txBox="1"/>
          <p:nvPr>
            <p:ph idx="1" type="body"/>
          </p:nvPr>
        </p:nvSpPr>
        <p:spPr>
          <a:xfrm>
            <a:off x="311700" y="864300"/>
            <a:ext cx="8520600" cy="33027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 NaOH vs % Yield - Data points are somewhat scattered. No definitive linear trend however there exists a range where Yield is typically </a:t>
            </a:r>
            <a:r>
              <a:rPr lang="en">
                <a:solidFill>
                  <a:srgbClr val="000000"/>
                </a:solidFill>
              </a:rPr>
              <a:t>higher</a:t>
            </a:r>
            <a:r>
              <a:rPr lang="en">
                <a:solidFill>
                  <a:srgbClr val="000000"/>
                </a:solidFill>
              </a:rPr>
              <a: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 NaOH vs DS - Similar to % NaOH vs % Yield, a higher % NaOH tends to result in a higher DS.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Weight of MCA vs % Yield - no clear trend, data points are scattered without a clear pattern. Could only take </a:t>
            </a:r>
            <a:r>
              <a:rPr lang="en">
                <a:solidFill>
                  <a:srgbClr val="000000"/>
                </a:solidFill>
              </a:rPr>
              <a:t>highest</a:t>
            </a:r>
            <a:r>
              <a:rPr lang="en">
                <a:solidFill>
                  <a:srgbClr val="000000"/>
                </a:solidFill>
              </a:rPr>
              <a:t> yield and Weight value.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Weight of MCA vs DS - Similar to % yield plot, not definitive trend, could only take </a:t>
            </a:r>
            <a:r>
              <a:rPr lang="en">
                <a:solidFill>
                  <a:srgbClr val="000000"/>
                </a:solidFill>
              </a:rPr>
              <a:t>highest</a:t>
            </a:r>
            <a:r>
              <a:rPr lang="en">
                <a:solidFill>
                  <a:srgbClr val="000000"/>
                </a:solidFill>
              </a:rPr>
              <a:t> values.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73425" y="125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Results - Contour Plots</a:t>
            </a:r>
            <a:endParaRPr/>
          </a:p>
        </p:txBody>
      </p:sp>
      <p:sp>
        <p:nvSpPr>
          <p:cNvPr id="151" name="Google Shape;151;p25"/>
          <p:cNvSpPr txBox="1"/>
          <p:nvPr>
            <p:ph idx="1" type="body"/>
          </p:nvPr>
        </p:nvSpPr>
        <p:spPr>
          <a:xfrm>
            <a:off x="184025" y="749425"/>
            <a:ext cx="8610000" cy="17433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Clr>
                <a:srgbClr val="000000"/>
              </a:buClr>
              <a:buSzPts val="1500"/>
              <a:buChar char="●"/>
            </a:pPr>
            <a:r>
              <a:rPr lang="en" sz="1500">
                <a:solidFill>
                  <a:srgbClr val="000000"/>
                </a:solidFill>
              </a:rPr>
              <a:t>% Yield Contour Plot - Yield reached a maximum with increasing NaOH &amp; MCA. Top right of plot (yellow) </a:t>
            </a:r>
            <a:r>
              <a:rPr lang="en" sz="1500">
                <a:solidFill>
                  <a:srgbClr val="000000"/>
                </a:solidFill>
              </a:rPr>
              <a:t>indicates</a:t>
            </a:r>
            <a:r>
              <a:rPr lang="en" sz="1500">
                <a:solidFill>
                  <a:srgbClr val="000000"/>
                </a:solidFill>
              </a:rPr>
              <a:t> optimal values.</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DS Contour Plot - Minimal correlation between weight of MCA and DS. Contour shows as the Y axis increases, color remains the same. NaOH % dominates change in DS as shown by bright yellow.</a:t>
            </a:r>
            <a:endParaRPr sz="1500">
              <a:solidFill>
                <a:srgbClr val="000000"/>
              </a:solidFill>
            </a:endParaRPr>
          </a:p>
        </p:txBody>
      </p:sp>
      <p:pic>
        <p:nvPicPr>
          <p:cNvPr id="152" name="Google Shape;152;p25"/>
          <p:cNvPicPr preferRelativeResize="0"/>
          <p:nvPr/>
        </p:nvPicPr>
        <p:blipFill>
          <a:blip r:embed="rId3">
            <a:alphaModFix/>
          </a:blip>
          <a:stretch>
            <a:fillRect/>
          </a:stretch>
        </p:blipFill>
        <p:spPr>
          <a:xfrm>
            <a:off x="1876078" y="2359026"/>
            <a:ext cx="5315300" cy="227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240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58" name="Google Shape;158;p26"/>
          <p:cNvSpPr txBox="1"/>
          <p:nvPr>
            <p:ph idx="1" type="body"/>
          </p:nvPr>
        </p:nvSpPr>
        <p:spPr>
          <a:xfrm>
            <a:off x="56425" y="877050"/>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The highest Yield of 170.2% was achieved with %NaOH of 50% and a Weight of MCA(g) of 18g. Indicates that a higher concentration of NaOH and weight of MCA(g) are favorable for maximizing the % Yield of CMC.</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The highest DS of 0.95 was obtained with % NaOH of 50 and a Weight of MCA(g) of 18. Also </a:t>
            </a:r>
            <a:r>
              <a:rPr lang="en">
                <a:solidFill>
                  <a:srgbClr val="000000"/>
                </a:solidFill>
              </a:rPr>
              <a:t>suggests that a higher concentration of NaOH and a higher weight of MCA(g)* are advantageous for achieving a higher DS, however, contour plots show NaOH mostly dominates DS.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19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4" name="Google Shape;164;p27"/>
          <p:cNvSpPr txBox="1"/>
          <p:nvPr>
            <p:ph idx="1" type="body"/>
          </p:nvPr>
        </p:nvSpPr>
        <p:spPr>
          <a:xfrm>
            <a:off x="260650" y="826975"/>
            <a:ext cx="8685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12121"/>
                </a:solidFill>
              </a:rPr>
              <a:t>[1] </a:t>
            </a:r>
            <a:r>
              <a:rPr i="1" lang="en" sz="1100">
                <a:solidFill>
                  <a:srgbClr val="212121"/>
                </a:solidFill>
              </a:rPr>
              <a:t>Optimization of Reaction Conditions for Synthesis of Carboxymethyl Cellulose from Oil Palm Fronds, Penpun Tasaso, International Journal of Chemical Engineering and Applications, Vol. 6, No. 2, April 2015</a:t>
            </a:r>
            <a:endParaRPr i="1" sz="1100">
              <a:solidFill>
                <a:srgbClr val="212121"/>
              </a:solidFill>
            </a:endParaRPr>
          </a:p>
          <a:p>
            <a:pPr indent="0" lvl="0" marL="0" rtl="0" algn="l">
              <a:spcBef>
                <a:spcPts val="1200"/>
              </a:spcBef>
              <a:spcAft>
                <a:spcPts val="0"/>
              </a:spcAft>
              <a:buNone/>
            </a:pPr>
            <a:r>
              <a:rPr lang="en" sz="1100">
                <a:solidFill>
                  <a:srgbClr val="212121"/>
                </a:solidFill>
              </a:rPr>
              <a:t>[2] https://www.musimmas.com/resources/blogs/oil-palm-anatomy-5-ways-an-oil-palm-differs-from-a-typical-tree/ - tree diagram</a:t>
            </a:r>
            <a:endParaRPr sz="1100">
              <a:solidFill>
                <a:srgbClr val="212121"/>
              </a:solidFill>
            </a:endParaRPr>
          </a:p>
          <a:p>
            <a:pPr indent="0" lvl="0" marL="0" rtl="0" algn="l">
              <a:spcBef>
                <a:spcPts val="1200"/>
              </a:spcBef>
              <a:spcAft>
                <a:spcPts val="0"/>
              </a:spcAft>
              <a:buNone/>
            </a:pPr>
            <a:r>
              <a:rPr lang="en" sz="1100">
                <a:solidFill>
                  <a:srgbClr val="212121"/>
                </a:solidFill>
              </a:rPr>
              <a:t>[3] https://matplotlib.org/stable/plot_types/unstructured/tricontourf.html - contour plot info\</a:t>
            </a:r>
            <a:endParaRPr sz="1100">
              <a:solidFill>
                <a:srgbClr val="212121"/>
              </a:solidFill>
            </a:endParaRPr>
          </a:p>
          <a:p>
            <a:pPr indent="0" lvl="0" marL="0" rtl="0" algn="l">
              <a:spcBef>
                <a:spcPts val="1200"/>
              </a:spcBef>
              <a:spcAft>
                <a:spcPts val="0"/>
              </a:spcAft>
              <a:buNone/>
            </a:pPr>
            <a:r>
              <a:rPr lang="en" sz="1100">
                <a:solidFill>
                  <a:srgbClr val="212121"/>
                </a:solidFill>
              </a:rPr>
              <a:t>[4] https://matplotlib.org/stable/api/matplotlib_configuration_api.html#matplotlib - matplotlib info </a:t>
            </a:r>
            <a:endParaRPr sz="1100">
              <a:solidFill>
                <a:srgbClr val="212121"/>
              </a:solidFill>
            </a:endParaRPr>
          </a:p>
          <a:p>
            <a:pPr indent="0" lvl="0" marL="0" rtl="0" algn="l">
              <a:spcBef>
                <a:spcPts val="1200"/>
              </a:spcBef>
              <a:spcAft>
                <a:spcPts val="0"/>
              </a:spcAft>
              <a:buNone/>
            </a:pPr>
            <a:r>
              <a:rPr lang="en" sz="1100">
                <a:solidFill>
                  <a:srgbClr val="212121"/>
                </a:solidFill>
              </a:rPr>
              <a:t>[5] https://matplotlib.org/stable/gallery/mplot3d/mixed_subplots.html - plot figure sizing</a:t>
            </a:r>
            <a:endParaRPr sz="1100">
              <a:solidFill>
                <a:srgbClr val="212121"/>
              </a:solidFill>
            </a:endParaRPr>
          </a:p>
          <a:p>
            <a:pPr indent="0" lvl="0" marL="0" rtl="0" algn="l">
              <a:spcBef>
                <a:spcPts val="1200"/>
              </a:spcBef>
              <a:spcAft>
                <a:spcPts val="0"/>
              </a:spcAft>
              <a:buNone/>
            </a:pPr>
            <a:r>
              <a:rPr lang="en" sz="1100">
                <a:solidFill>
                  <a:srgbClr val="212121"/>
                </a:solidFill>
              </a:rPr>
              <a:t>[6]https://matplotlib.org/stable/api/_as_gen/matplotlib.pyplot.tight_layout.html - tight layout</a:t>
            </a:r>
            <a:endParaRPr sz="1100">
              <a:solidFill>
                <a:srgbClr val="212121"/>
              </a:solidFill>
            </a:endParaRPr>
          </a:p>
          <a:p>
            <a:pPr indent="0" lvl="0" marL="0" rtl="0" algn="l">
              <a:spcBef>
                <a:spcPts val="1200"/>
              </a:spcBef>
              <a:spcAft>
                <a:spcPts val="1200"/>
              </a:spcAft>
              <a:buNone/>
            </a:pPr>
            <a:r>
              <a:rPr lang="en" sz="1100">
                <a:solidFill>
                  <a:srgbClr val="212121"/>
                </a:solidFill>
              </a:rPr>
              <a:t>[7] https://www.capecrystalbrands.com/blogs/cape-crystal-brands/understand-carboxymethyl-cellulose-in-food-and-its-benefits - CMC chemistry</a:t>
            </a:r>
            <a:endParaRPr sz="1100">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1148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4" name="Google Shape;74;p14"/>
          <p:cNvSpPr txBox="1"/>
          <p:nvPr>
            <p:ph idx="1" type="body"/>
          </p:nvPr>
        </p:nvSpPr>
        <p:spPr>
          <a:xfrm>
            <a:off x="146250" y="723875"/>
            <a:ext cx="8851500" cy="2253600"/>
          </a:xfrm>
          <a:prstGeom prst="rect">
            <a:avLst/>
          </a:prstGeom>
        </p:spPr>
        <p:txBody>
          <a:bodyPr anchorCtr="0" anchor="t" bIns="91425" lIns="91425" spcFirstLastPara="1" rIns="91425" wrap="square" tIns="91425">
            <a:normAutofit/>
          </a:bodyPr>
          <a:lstStyle/>
          <a:p>
            <a:pPr indent="-321627" lvl="0" marL="457200" rtl="0" algn="l">
              <a:lnSpc>
                <a:spcPct val="95000"/>
              </a:lnSpc>
              <a:spcBef>
                <a:spcPts val="0"/>
              </a:spcBef>
              <a:spcAft>
                <a:spcPts val="0"/>
              </a:spcAft>
              <a:buClr>
                <a:srgbClr val="000000"/>
              </a:buClr>
              <a:buSzPts val="1465"/>
              <a:buChar char="●"/>
            </a:pPr>
            <a:r>
              <a:rPr lang="en" sz="1465">
                <a:solidFill>
                  <a:srgbClr val="000000"/>
                </a:solidFill>
              </a:rPr>
              <a:t>Many forms of</a:t>
            </a:r>
            <a:r>
              <a:rPr lang="en" sz="1465">
                <a:solidFill>
                  <a:srgbClr val="000000"/>
                </a:solidFill>
              </a:rPr>
              <a:t> agricultural waste has been studied due to their potential economic and environmental benefits. In this case, oil palm fronds, a byproduct of the palm oil industry, have been explored for the synthesis of carboxymethyl cellulose (CMC). Oil palm fronds are abundantly available in regions like southern Thailand, making them a promising resource for sustainable material production. The conversion of oil palm fronds into CMC adds value to the waste material while also contributing to the development of eco-friendly and cost-effective products for various industries.</a:t>
            </a:r>
            <a:endParaRPr sz="1465">
              <a:solidFill>
                <a:srgbClr val="000000"/>
              </a:solidFill>
            </a:endParaRPr>
          </a:p>
        </p:txBody>
      </p:sp>
      <p:pic>
        <p:nvPicPr>
          <p:cNvPr id="75" name="Google Shape;75;p14"/>
          <p:cNvPicPr preferRelativeResize="0"/>
          <p:nvPr/>
        </p:nvPicPr>
        <p:blipFill rotWithShape="1">
          <a:blip r:embed="rId3">
            <a:alphaModFix/>
          </a:blip>
          <a:srcRect b="14715" l="2052" r="8309" t="7633"/>
          <a:stretch/>
        </p:blipFill>
        <p:spPr>
          <a:xfrm>
            <a:off x="2587350" y="2304100"/>
            <a:ext cx="3879949" cy="2402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81" name="Google Shape;81;p15"/>
          <p:cNvSpPr txBox="1"/>
          <p:nvPr>
            <p:ph idx="1" type="body"/>
          </p:nvPr>
        </p:nvSpPr>
        <p:spPr>
          <a:xfrm>
            <a:off x="260650" y="672850"/>
            <a:ext cx="8520600" cy="3970200"/>
          </a:xfrm>
          <a:prstGeom prst="rect">
            <a:avLst/>
          </a:prstGeom>
        </p:spPr>
        <p:txBody>
          <a:bodyPr anchorCtr="0" anchor="t" bIns="91425" lIns="91425" spcFirstLastPara="1" rIns="91425" wrap="square" tIns="91425">
            <a:normAutofit fontScale="92500"/>
          </a:bodyPr>
          <a:lstStyle/>
          <a:p>
            <a:pPr indent="-340201" lvl="0" marL="457200" rtl="0" algn="l">
              <a:lnSpc>
                <a:spcPct val="150000"/>
              </a:lnSpc>
              <a:spcBef>
                <a:spcPts val="0"/>
              </a:spcBef>
              <a:spcAft>
                <a:spcPts val="0"/>
              </a:spcAft>
              <a:buClr>
                <a:srgbClr val="000000"/>
              </a:buClr>
              <a:buSzPct val="121405"/>
              <a:buChar char="●"/>
            </a:pPr>
            <a:r>
              <a:rPr lang="en" sz="1565">
                <a:solidFill>
                  <a:srgbClr val="000000"/>
                </a:solidFill>
              </a:rPr>
              <a:t>Cellulose, a natural polymer found in plant cell walls, serves as the raw material for the synthesis of CMC.</a:t>
            </a:r>
            <a:endParaRPr sz="1565">
              <a:solidFill>
                <a:srgbClr val="000000"/>
              </a:solidFill>
            </a:endParaRPr>
          </a:p>
          <a:p>
            <a:pPr indent="-340201" lvl="0" marL="457200" rtl="0" algn="l">
              <a:lnSpc>
                <a:spcPct val="150000"/>
              </a:lnSpc>
              <a:spcBef>
                <a:spcPts val="0"/>
              </a:spcBef>
              <a:spcAft>
                <a:spcPts val="0"/>
              </a:spcAft>
              <a:buClr>
                <a:srgbClr val="000000"/>
              </a:buClr>
              <a:buSzPct val="121405"/>
              <a:buChar char="●"/>
            </a:pPr>
            <a:r>
              <a:rPr lang="en" sz="1565">
                <a:solidFill>
                  <a:srgbClr val="000000"/>
                </a:solidFill>
              </a:rPr>
              <a:t>Process involves alkalization and etherification steps to introduce carboxymethyl groups onto the cellulose backbone, leading to the formation of CMC.</a:t>
            </a:r>
            <a:endParaRPr sz="1565">
              <a:solidFill>
                <a:srgbClr val="000000"/>
              </a:solidFill>
            </a:endParaRPr>
          </a:p>
          <a:p>
            <a:pPr indent="-320524" lvl="0" marL="457200" rtl="0" algn="l">
              <a:lnSpc>
                <a:spcPct val="150000"/>
              </a:lnSpc>
              <a:spcBef>
                <a:spcPts val="0"/>
              </a:spcBef>
              <a:spcAft>
                <a:spcPts val="0"/>
              </a:spcAft>
              <a:buClr>
                <a:srgbClr val="000000"/>
              </a:buClr>
              <a:buSzPct val="100000"/>
              <a:buChar char="●"/>
            </a:pPr>
            <a:r>
              <a:rPr lang="en" sz="1565">
                <a:solidFill>
                  <a:srgbClr val="000000"/>
                </a:solidFill>
              </a:rPr>
              <a:t>Etherification is a chemical reaction in which an alcohol, </a:t>
            </a:r>
            <a:r>
              <a:rPr b="1" lang="en" sz="1565">
                <a:solidFill>
                  <a:srgbClr val="000000"/>
                </a:solidFill>
              </a:rPr>
              <a:t>cellulose hydroxyl group</a:t>
            </a:r>
            <a:r>
              <a:rPr lang="en" sz="1565">
                <a:solidFill>
                  <a:srgbClr val="000000"/>
                </a:solidFill>
              </a:rPr>
              <a:t>, reacts with an alkyl halide or an alkene, </a:t>
            </a:r>
            <a:r>
              <a:rPr b="1" lang="en" sz="1565">
                <a:solidFill>
                  <a:srgbClr val="000000"/>
                </a:solidFill>
              </a:rPr>
              <a:t>monochloroacetic acid (MCA)</a:t>
            </a:r>
            <a:r>
              <a:rPr lang="en" sz="1565">
                <a:solidFill>
                  <a:srgbClr val="000000"/>
                </a:solidFill>
              </a:rPr>
              <a:t>, in the presence of an acid catalyst, </a:t>
            </a:r>
            <a:r>
              <a:rPr b="1" lang="en" sz="1565">
                <a:solidFill>
                  <a:srgbClr val="000000"/>
                </a:solidFill>
              </a:rPr>
              <a:t>sodium hydroxide (NaOH)</a:t>
            </a:r>
            <a:r>
              <a:rPr lang="en" sz="1565">
                <a:solidFill>
                  <a:srgbClr val="000000"/>
                </a:solidFill>
              </a:rPr>
              <a:t>, to form an ether. Alkalization refers to the process of increasing the pH level or alkalinity of a substance or solution.</a:t>
            </a:r>
            <a:endParaRPr sz="1565">
              <a:solidFill>
                <a:srgbClr val="000000"/>
              </a:solidFill>
            </a:endParaRPr>
          </a:p>
          <a:p>
            <a:pPr indent="-320524" lvl="0" marL="457200" rtl="0" algn="l">
              <a:lnSpc>
                <a:spcPct val="150000"/>
              </a:lnSpc>
              <a:spcBef>
                <a:spcPts val="0"/>
              </a:spcBef>
              <a:spcAft>
                <a:spcPts val="0"/>
              </a:spcAft>
              <a:buClr>
                <a:srgbClr val="000000"/>
              </a:buClr>
              <a:buSzPct val="100000"/>
              <a:buChar char="●"/>
            </a:pPr>
            <a:r>
              <a:rPr lang="en" sz="1565">
                <a:solidFill>
                  <a:srgbClr val="000000"/>
                </a:solidFill>
              </a:rPr>
              <a:t>The synthesis of CMC from oil palm fronds involves several critical parameters, including the concentration of NaOH, the amount of MCA, reaction time, and temperature. Optimization of these reaction conditions is essential to maximize the yield and purity of CMC.</a:t>
            </a:r>
            <a:endParaRPr sz="1565">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43600" y="189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CMC</a:t>
            </a:r>
            <a:endParaRPr/>
          </a:p>
        </p:txBody>
      </p:sp>
      <p:sp>
        <p:nvSpPr>
          <p:cNvPr id="87" name="Google Shape;87;p16"/>
          <p:cNvSpPr txBox="1"/>
          <p:nvPr>
            <p:ph idx="1" type="body"/>
          </p:nvPr>
        </p:nvSpPr>
        <p:spPr>
          <a:xfrm>
            <a:off x="260650" y="920400"/>
            <a:ext cx="46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lang="en">
                <a:solidFill>
                  <a:srgbClr val="212121"/>
                </a:solidFill>
              </a:rPr>
              <a:t>Carboxymethyl cellulose (CMC) is a versatile and widely used polymer with various applications in different industries:</a:t>
            </a:r>
            <a:endParaRPr>
              <a:solidFill>
                <a:srgbClr val="212121"/>
              </a:solidFill>
            </a:endParaRPr>
          </a:p>
          <a:p>
            <a:pPr indent="-317182" lvl="0" marL="457200" rtl="0" algn="l">
              <a:lnSpc>
                <a:spcPct val="150000"/>
              </a:lnSpc>
              <a:spcBef>
                <a:spcPts val="1200"/>
              </a:spcBef>
              <a:spcAft>
                <a:spcPts val="0"/>
              </a:spcAft>
              <a:buClr>
                <a:srgbClr val="212121"/>
              </a:buClr>
              <a:buSzPct val="100000"/>
              <a:buChar char="●"/>
            </a:pPr>
            <a:r>
              <a:rPr lang="en">
                <a:solidFill>
                  <a:srgbClr val="212121"/>
                </a:solidFill>
              </a:rPr>
              <a:t>Thickening Agent - used to thicken and stabilize food products like ice cream, salad dressings, and sauces.</a:t>
            </a:r>
            <a:endParaRPr>
              <a:solidFill>
                <a:srgbClr val="212121"/>
              </a:solidFill>
            </a:endParaRPr>
          </a:p>
          <a:p>
            <a:pPr indent="-317182" lvl="0" marL="457200" rtl="0" algn="l">
              <a:lnSpc>
                <a:spcPct val="150000"/>
              </a:lnSpc>
              <a:spcBef>
                <a:spcPts val="0"/>
              </a:spcBef>
              <a:spcAft>
                <a:spcPts val="0"/>
              </a:spcAft>
              <a:buClr>
                <a:srgbClr val="212121"/>
              </a:buClr>
              <a:buSzPct val="100000"/>
              <a:buChar char="●"/>
            </a:pPr>
            <a:r>
              <a:rPr lang="en">
                <a:solidFill>
                  <a:srgbClr val="212121"/>
                </a:solidFill>
              </a:rPr>
              <a:t>Thickener also used in creams, lotions, and shampoos to adjust and maintain product viscosity.</a:t>
            </a:r>
            <a:endParaRPr>
              <a:solidFill>
                <a:srgbClr val="212121"/>
              </a:solidFill>
            </a:endParaRPr>
          </a:p>
          <a:p>
            <a:pPr indent="-317182" lvl="0" marL="457200" rtl="0" algn="l">
              <a:lnSpc>
                <a:spcPct val="150000"/>
              </a:lnSpc>
              <a:spcBef>
                <a:spcPts val="0"/>
              </a:spcBef>
              <a:spcAft>
                <a:spcPts val="0"/>
              </a:spcAft>
              <a:buClr>
                <a:srgbClr val="212121"/>
              </a:buClr>
              <a:buSzPct val="100000"/>
              <a:buChar char="●"/>
            </a:pPr>
            <a:r>
              <a:rPr lang="en">
                <a:solidFill>
                  <a:srgbClr val="212121"/>
                </a:solidFill>
              </a:rPr>
              <a:t>Used to size yarns and fabrics to improve their strength and reduce fraying.</a:t>
            </a:r>
            <a:endParaRPr>
              <a:solidFill>
                <a:srgbClr val="212121"/>
              </a:solidFill>
            </a:endParaRPr>
          </a:p>
        </p:txBody>
      </p:sp>
      <p:pic>
        <p:nvPicPr>
          <p:cNvPr id="88" name="Google Shape;88;p16"/>
          <p:cNvPicPr preferRelativeResize="0"/>
          <p:nvPr/>
        </p:nvPicPr>
        <p:blipFill>
          <a:blip r:embed="rId3">
            <a:alphaModFix/>
          </a:blip>
          <a:stretch>
            <a:fillRect/>
          </a:stretch>
        </p:blipFill>
        <p:spPr>
          <a:xfrm>
            <a:off x="4963225" y="698550"/>
            <a:ext cx="3686276" cy="368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43625" y="20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Problem/Goal</a:t>
            </a:r>
            <a:endParaRPr/>
          </a:p>
        </p:txBody>
      </p:sp>
      <p:sp>
        <p:nvSpPr>
          <p:cNvPr id="94" name="Google Shape;94;p17"/>
          <p:cNvSpPr txBox="1"/>
          <p:nvPr>
            <p:ph idx="1" type="body"/>
          </p:nvPr>
        </p:nvSpPr>
        <p:spPr>
          <a:xfrm>
            <a:off x="343625" y="889825"/>
            <a:ext cx="8520600" cy="36450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000000"/>
              </a:buClr>
              <a:buSzPts val="1800"/>
              <a:buChar char="●"/>
            </a:pPr>
            <a:r>
              <a:rPr lang="en" sz="1565">
                <a:solidFill>
                  <a:srgbClr val="000000"/>
                </a:solidFill>
              </a:rPr>
              <a:t>To optimize the synthesis of carboxymethyl cellulose (CMC) from oil palm fronds. </a:t>
            </a:r>
            <a:endParaRPr sz="1565">
              <a:solidFill>
                <a:srgbClr val="000000"/>
              </a:solidFill>
            </a:endParaRPr>
          </a:p>
          <a:p>
            <a:pPr indent="-327977" lvl="0" marL="457200" rtl="0" algn="l">
              <a:lnSpc>
                <a:spcPct val="150000"/>
              </a:lnSpc>
              <a:spcBef>
                <a:spcPts val="0"/>
              </a:spcBef>
              <a:spcAft>
                <a:spcPts val="0"/>
              </a:spcAft>
              <a:buClr>
                <a:srgbClr val="000000"/>
              </a:buClr>
              <a:buSzPts val="1565"/>
              <a:buChar char="●"/>
            </a:pPr>
            <a:r>
              <a:rPr lang="en" sz="1565">
                <a:solidFill>
                  <a:srgbClr val="000000"/>
                </a:solidFill>
              </a:rPr>
              <a:t>How? Optimize reaction </a:t>
            </a:r>
            <a:r>
              <a:rPr lang="en" sz="1565">
                <a:solidFill>
                  <a:srgbClr val="000000"/>
                </a:solidFill>
              </a:rPr>
              <a:t>conditions: </a:t>
            </a:r>
            <a:r>
              <a:rPr b="1" lang="en" sz="1565">
                <a:solidFill>
                  <a:srgbClr val="000000"/>
                </a:solidFill>
              </a:rPr>
              <a:t>% NaOH</a:t>
            </a:r>
            <a:r>
              <a:rPr lang="en" sz="1565">
                <a:solidFill>
                  <a:srgbClr val="000000"/>
                </a:solidFill>
              </a:rPr>
              <a:t> in mercerization process, (treatment of cellulose fibers with sodium hydroxide (NaOH) solution), </a:t>
            </a:r>
            <a:r>
              <a:rPr b="1" lang="en" sz="1565">
                <a:solidFill>
                  <a:srgbClr val="000000"/>
                </a:solidFill>
              </a:rPr>
              <a:t>weight of monochloroacetic acid</a:t>
            </a:r>
            <a:r>
              <a:rPr lang="en" sz="1565">
                <a:solidFill>
                  <a:srgbClr val="000000"/>
                </a:solidFill>
              </a:rPr>
              <a:t> in etherification process, to maximize </a:t>
            </a:r>
            <a:r>
              <a:rPr b="1" lang="en" sz="1565">
                <a:solidFill>
                  <a:srgbClr val="000000"/>
                </a:solidFill>
              </a:rPr>
              <a:t>% yield </a:t>
            </a:r>
            <a:r>
              <a:rPr lang="en" sz="1565">
                <a:solidFill>
                  <a:srgbClr val="000000"/>
                </a:solidFill>
              </a:rPr>
              <a:t>of synthesized CMC.</a:t>
            </a:r>
            <a:endParaRPr sz="1565">
              <a:solidFill>
                <a:srgbClr val="000000"/>
              </a:solidFill>
            </a:endParaRPr>
          </a:p>
          <a:p>
            <a:pPr indent="-327977" lvl="0" marL="457200" rtl="0" algn="l">
              <a:lnSpc>
                <a:spcPct val="150000"/>
              </a:lnSpc>
              <a:spcBef>
                <a:spcPts val="0"/>
              </a:spcBef>
              <a:spcAft>
                <a:spcPts val="0"/>
              </a:spcAft>
              <a:buClr>
                <a:srgbClr val="000000"/>
              </a:buClr>
              <a:buSzPts val="1565"/>
              <a:buChar char="●"/>
            </a:pPr>
            <a:r>
              <a:rPr lang="en" sz="1565">
                <a:solidFill>
                  <a:srgbClr val="000000"/>
                </a:solidFill>
              </a:rPr>
              <a:t>Degree of substitution - parameter that indicates the average number of carboxymethyl groups that have been introduced per anhydroglucose unit in the cellulose chain during the etherification process. Provides information about the extent of substitution of hydroxyl groups in the cellulose molecule with carboxymethyl groups, which directly influences the properties and functionality of the synthesized CMC</a:t>
            </a:r>
            <a:endParaRPr sz="1565">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79775" y="8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00" name="Google Shape;100;p18"/>
          <p:cNvSpPr txBox="1"/>
          <p:nvPr>
            <p:ph idx="1" type="body"/>
          </p:nvPr>
        </p:nvSpPr>
        <p:spPr>
          <a:xfrm>
            <a:off x="279775" y="877050"/>
            <a:ext cx="4307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Make scatter plots of % NaOH &amp; Weight of MCA(g) vs % Yield and DS Values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Find highest value of yield and DS and what reaction </a:t>
            </a:r>
            <a:r>
              <a:rPr lang="en">
                <a:solidFill>
                  <a:srgbClr val="000000"/>
                </a:solidFill>
              </a:rPr>
              <a:t>conditions</a:t>
            </a:r>
            <a:r>
              <a:rPr lang="en">
                <a:solidFill>
                  <a:srgbClr val="000000"/>
                </a:solidFill>
              </a:rPr>
              <a:t> corresponds to it.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Construct contour plots to observe trends between reaction conditions and yields. </a:t>
            </a:r>
            <a:endParaRPr>
              <a:solidFill>
                <a:srgbClr val="000000"/>
              </a:solidFill>
            </a:endParaRPr>
          </a:p>
        </p:txBody>
      </p:sp>
      <p:pic>
        <p:nvPicPr>
          <p:cNvPr id="101" name="Google Shape;101;p18"/>
          <p:cNvPicPr preferRelativeResize="0"/>
          <p:nvPr/>
        </p:nvPicPr>
        <p:blipFill>
          <a:blip r:embed="rId3">
            <a:alphaModFix/>
          </a:blip>
          <a:stretch>
            <a:fillRect/>
          </a:stretch>
        </p:blipFill>
        <p:spPr>
          <a:xfrm>
            <a:off x="4628425" y="398325"/>
            <a:ext cx="4171950" cy="378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14875" y="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 - Import/inputting data</a:t>
            </a:r>
            <a:endParaRPr/>
          </a:p>
        </p:txBody>
      </p:sp>
      <p:sp>
        <p:nvSpPr>
          <p:cNvPr id="107" name="Google Shape;107;p19"/>
          <p:cNvSpPr txBox="1"/>
          <p:nvPr/>
        </p:nvSpPr>
        <p:spPr>
          <a:xfrm>
            <a:off x="70875" y="2744625"/>
            <a:ext cx="8391600" cy="1965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Numpy - numerical computations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Matplotlib.pyplot - plotting library </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A Dictionary “data” is defined with the experimental data with four keys: '% NaOH', 'Weight of MCA(g)', '% Yield', and 'DS'.</a:t>
            </a:r>
            <a:endParaRPr sz="1600">
              <a:latin typeface="Open Sans"/>
              <a:ea typeface="Open Sans"/>
              <a:cs typeface="Open Sans"/>
              <a:sym typeface="Open Sans"/>
            </a:endParaRPr>
          </a:p>
        </p:txBody>
      </p:sp>
      <p:pic>
        <p:nvPicPr>
          <p:cNvPr id="108" name="Google Shape;108;p19"/>
          <p:cNvPicPr preferRelativeResize="0"/>
          <p:nvPr/>
        </p:nvPicPr>
        <p:blipFill>
          <a:blip r:embed="rId3">
            <a:alphaModFix/>
          </a:blip>
          <a:stretch>
            <a:fillRect/>
          </a:stretch>
        </p:blipFill>
        <p:spPr>
          <a:xfrm>
            <a:off x="216975" y="717675"/>
            <a:ext cx="7442051" cy="193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14875" y="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 - Scatter Plots</a:t>
            </a:r>
            <a:endParaRPr/>
          </a:p>
        </p:txBody>
      </p:sp>
      <p:sp>
        <p:nvSpPr>
          <p:cNvPr id="114" name="Google Shape;114;p20"/>
          <p:cNvSpPr txBox="1"/>
          <p:nvPr/>
        </p:nvSpPr>
        <p:spPr>
          <a:xfrm>
            <a:off x="4640075" y="685800"/>
            <a:ext cx="3859500" cy="40149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Plt.figure - establishes the size of the area where the plots will appear for neatness</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Plt.subplot - creates a subplot grid with 1 row, 3 columns</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plt.scatter plots a scatter plot of % NaOH against % Yield in blue.</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plt.title, plt.xlabel, and plt.ylabel set the title and axis labels.</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Repeat process for NaOH vs DS, Weight of MCA vs % Yield, etc.</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Subplot changes to identify each plot in their respective row/column.</a:t>
            </a:r>
            <a:endParaRPr sz="1300">
              <a:latin typeface="Open Sans"/>
              <a:ea typeface="Open Sans"/>
              <a:cs typeface="Open Sans"/>
              <a:sym typeface="Open Sans"/>
            </a:endParaRPr>
          </a:p>
        </p:txBody>
      </p:sp>
      <p:pic>
        <p:nvPicPr>
          <p:cNvPr id="115" name="Google Shape;115;p20"/>
          <p:cNvPicPr preferRelativeResize="0"/>
          <p:nvPr/>
        </p:nvPicPr>
        <p:blipFill>
          <a:blip r:embed="rId3">
            <a:alphaModFix/>
          </a:blip>
          <a:stretch>
            <a:fillRect/>
          </a:stretch>
        </p:blipFill>
        <p:spPr>
          <a:xfrm>
            <a:off x="114875" y="788650"/>
            <a:ext cx="4589000" cy="2827875"/>
          </a:xfrm>
          <a:prstGeom prst="rect">
            <a:avLst/>
          </a:prstGeom>
          <a:noFill/>
          <a:ln>
            <a:noFill/>
          </a:ln>
        </p:spPr>
      </p:pic>
      <p:pic>
        <p:nvPicPr>
          <p:cNvPr id="116" name="Google Shape;116;p20"/>
          <p:cNvPicPr preferRelativeResize="0"/>
          <p:nvPr/>
        </p:nvPicPr>
        <p:blipFill>
          <a:blip r:embed="rId4">
            <a:alphaModFix/>
          </a:blip>
          <a:stretch>
            <a:fillRect/>
          </a:stretch>
        </p:blipFill>
        <p:spPr>
          <a:xfrm>
            <a:off x="114875" y="3939725"/>
            <a:ext cx="1352550" cy="361950"/>
          </a:xfrm>
          <a:prstGeom prst="rect">
            <a:avLst/>
          </a:prstGeom>
          <a:noFill/>
          <a:ln>
            <a:noFill/>
          </a:ln>
        </p:spPr>
      </p:pic>
      <p:sp>
        <p:nvSpPr>
          <p:cNvPr id="117" name="Google Shape;117;p20"/>
          <p:cNvSpPr txBox="1"/>
          <p:nvPr/>
        </p:nvSpPr>
        <p:spPr>
          <a:xfrm>
            <a:off x="1410300" y="3677800"/>
            <a:ext cx="3018300" cy="1243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automatically adjusts the positions of the axes on the figure to prevent overlap.</a:t>
            </a:r>
            <a:endParaRPr sz="13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14875" y="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 - Contour Plots</a:t>
            </a:r>
            <a:endParaRPr/>
          </a:p>
        </p:txBody>
      </p:sp>
      <p:sp>
        <p:nvSpPr>
          <p:cNvPr id="123" name="Google Shape;123;p21"/>
          <p:cNvSpPr txBox="1"/>
          <p:nvPr/>
        </p:nvSpPr>
        <p:spPr>
          <a:xfrm>
            <a:off x="198525" y="2495175"/>
            <a:ext cx="8352000" cy="19920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plt.tricontourf - creates a filled contour plot of '% Yield' against '% NaOH' and 'Weight of MCA(g)'.</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Plt.colorbar - adds a colorbar to show the value scale.</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Plt.scatter - overlays the data points on the contour plot.</a:t>
            </a:r>
            <a:endParaRPr sz="15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Steps repeated for DS instead of Yield using different color map “plasma”.</a:t>
            </a:r>
            <a:endParaRPr sz="1500">
              <a:latin typeface="Open Sans"/>
              <a:ea typeface="Open Sans"/>
              <a:cs typeface="Open Sans"/>
              <a:sym typeface="Open Sans"/>
            </a:endParaRPr>
          </a:p>
        </p:txBody>
      </p:sp>
      <p:pic>
        <p:nvPicPr>
          <p:cNvPr id="124" name="Google Shape;124;p21"/>
          <p:cNvPicPr preferRelativeResize="0"/>
          <p:nvPr/>
        </p:nvPicPr>
        <p:blipFill>
          <a:blip r:embed="rId3">
            <a:alphaModFix/>
          </a:blip>
          <a:stretch>
            <a:fillRect/>
          </a:stretch>
        </p:blipFill>
        <p:spPr>
          <a:xfrm>
            <a:off x="530900" y="712077"/>
            <a:ext cx="7765475" cy="165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