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d1924c8bc1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d1924c8bc1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d0c546b0f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d0c546b0f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d0c546b0f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d0c546b0f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d1924c8bc1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d1924c8bc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1924c8bc1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1924c8bc1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endParaRPr sz="1170">
              <a:solidFill>
                <a:schemeClr val="dk1"/>
              </a:solidFill>
              <a:latin typeface="Roboto"/>
              <a:ea typeface="Roboto"/>
              <a:cs typeface="Roboto"/>
              <a:sym typeface="Roboto"/>
            </a:endParaRPr>
          </a:p>
          <a:p>
            <a:pPr marL="457200" lvl="0" indent="-290195" algn="l" rtl="0">
              <a:lnSpc>
                <a:spcPct val="95000"/>
              </a:lnSpc>
              <a:spcBef>
                <a:spcPts val="0"/>
              </a:spcBef>
              <a:spcAft>
                <a:spcPts val="0"/>
              </a:spcAft>
              <a:buClr>
                <a:schemeClr val="dk1"/>
              </a:buClr>
              <a:buSzPts val="970"/>
              <a:buFont typeface="Arial"/>
              <a:buAutoNum type="arabicPeriod"/>
            </a:pPr>
            <a:r>
              <a:rPr lang="en" sz="1098">
                <a:solidFill>
                  <a:schemeClr val="dk1"/>
                </a:solidFill>
                <a:latin typeface="Courier New"/>
                <a:ea typeface="Courier New"/>
                <a:cs typeface="Courier New"/>
                <a:sym typeface="Courier New"/>
              </a:rPr>
              <a:t>df= pd.Dataframe(data): </a:t>
            </a:r>
            <a:r>
              <a:rPr lang="en" sz="1098">
                <a:solidFill>
                  <a:schemeClr val="dk1"/>
                </a:solidFill>
              </a:rPr>
              <a:t>The dataframe organizes the data in a structured format</a:t>
            </a:r>
            <a:endParaRPr sz="1098">
              <a:solidFill>
                <a:schemeClr val="dk1"/>
              </a:solidFill>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plt.figure(figsize=(10, 6))</a:t>
            </a:r>
            <a:r>
              <a:rPr lang="en" sz="1170">
                <a:solidFill>
                  <a:schemeClr val="dk1"/>
                </a:solidFill>
                <a:latin typeface="Roboto"/>
                <a:ea typeface="Roboto"/>
                <a:cs typeface="Roboto"/>
                <a:sym typeface="Roboto"/>
              </a:rPr>
              <a:t>: </a:t>
            </a:r>
            <a:r>
              <a:rPr lang="en" sz="1170">
                <a:solidFill>
                  <a:schemeClr val="dk1"/>
                </a:solidFill>
              </a:rPr>
              <a:t>Creates a new figure with a specific size of 10 inches width and 6 inches height.</a:t>
            </a:r>
            <a:endParaRPr sz="1170">
              <a:solidFill>
                <a:schemeClr val="dk1"/>
              </a:solidFill>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bar_width = 0.35</a:t>
            </a:r>
            <a:r>
              <a:rPr lang="en" sz="1170">
                <a:solidFill>
                  <a:schemeClr val="dk1"/>
                </a:solidFill>
                <a:latin typeface="Roboto"/>
                <a:ea typeface="Roboto"/>
                <a:cs typeface="Roboto"/>
                <a:sym typeface="Roboto"/>
              </a:rPr>
              <a:t>: </a:t>
            </a:r>
            <a:r>
              <a:rPr lang="en" sz="1170">
                <a:solidFill>
                  <a:schemeClr val="dk1"/>
                </a:solidFill>
              </a:rPr>
              <a:t>Sets the width of the bars in the bar plot.</a:t>
            </a:r>
            <a:endParaRPr sz="1170">
              <a:solidFill>
                <a:schemeClr val="dk1"/>
              </a:solidFill>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index = np.arange(len(df['Location']))</a:t>
            </a:r>
            <a:r>
              <a:rPr lang="en" sz="1170">
                <a:solidFill>
                  <a:schemeClr val="dk1"/>
                </a:solidFill>
                <a:latin typeface="Roboto"/>
                <a:ea typeface="Roboto"/>
                <a:cs typeface="Roboto"/>
                <a:sym typeface="Roboto"/>
              </a:rPr>
              <a:t>: </a:t>
            </a:r>
            <a:r>
              <a:rPr lang="en" sz="1170">
                <a:solidFill>
                  <a:schemeClr val="dk1"/>
                </a:solidFill>
              </a:rPr>
              <a:t>Creates an array of equally spaced values from 0 to the length of the 'Location' column in the DataFrame </a:t>
            </a:r>
            <a:r>
              <a:rPr lang="en" sz="1098">
                <a:solidFill>
                  <a:schemeClr val="dk1"/>
                </a:solidFill>
              </a:rPr>
              <a:t>df</a:t>
            </a:r>
            <a:r>
              <a:rPr lang="en" sz="1170">
                <a:solidFill>
                  <a:schemeClr val="dk1"/>
                </a:solidFill>
              </a:rPr>
              <a:t>.</a:t>
            </a:r>
            <a:endParaRPr sz="1170">
              <a:solidFill>
                <a:schemeClr val="dk1"/>
              </a:solidFill>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plt.bar(index - bar_width/2, df['Day 1'], bar_width, label='Day 1', color='brown')</a:t>
            </a:r>
            <a:r>
              <a:rPr lang="en" sz="1170">
                <a:solidFill>
                  <a:schemeClr val="dk1"/>
                </a:solidFill>
                <a:latin typeface="Roboto"/>
                <a:ea typeface="Roboto"/>
                <a:cs typeface="Roboto"/>
                <a:sym typeface="Roboto"/>
              </a:rPr>
              <a:t>: </a:t>
            </a:r>
            <a:r>
              <a:rPr lang="en" sz="1170">
                <a:solidFill>
                  <a:schemeClr val="dk1"/>
                </a:solidFill>
              </a:rPr>
              <a:t>Plots the bars for Day 1 at positions shifted to the left of the center of each location on the x-axis. The heights of the bars are taken from the 'Day 1' column of the DataFrame </a:t>
            </a:r>
            <a:r>
              <a:rPr lang="en" sz="1098">
                <a:solidFill>
                  <a:schemeClr val="dk1"/>
                </a:solidFill>
              </a:rPr>
              <a:t>df</a:t>
            </a:r>
            <a:r>
              <a:rPr lang="en" sz="1170">
                <a:solidFill>
                  <a:schemeClr val="dk1"/>
                </a:solidFill>
              </a:rPr>
              <a:t>. The bars have a width of </a:t>
            </a:r>
            <a:r>
              <a:rPr lang="en" sz="1098">
                <a:solidFill>
                  <a:schemeClr val="dk1"/>
                </a:solidFill>
              </a:rPr>
              <a:t>bar_width</a:t>
            </a:r>
            <a:r>
              <a:rPr lang="en" sz="1170">
                <a:solidFill>
                  <a:schemeClr val="dk1"/>
                </a:solidFill>
              </a:rPr>
              <a:t>, a label of 'Day 1', and a brown color.</a:t>
            </a:r>
            <a:endParaRPr sz="1170">
              <a:solidFill>
                <a:schemeClr val="dk1"/>
              </a:solidFill>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plt.bar(index + bar_width/2, df['Day 2'], bar_width, label='Day 2', color='green')</a:t>
            </a:r>
            <a:r>
              <a:rPr lang="en" sz="1170">
                <a:solidFill>
                  <a:schemeClr val="dk1"/>
                </a:solidFill>
                <a:latin typeface="Roboto"/>
                <a:ea typeface="Roboto"/>
                <a:cs typeface="Roboto"/>
                <a:sym typeface="Roboto"/>
              </a:rPr>
              <a:t>: Plots the bars for Day 2 at positions shifted to the right of the center of each location on the x-axis. The heights of the bars are taken from the 'Day 2' column of the DataFrame </a:t>
            </a:r>
            <a:r>
              <a:rPr lang="en" sz="1098">
                <a:solidFill>
                  <a:schemeClr val="dk1"/>
                </a:solidFill>
                <a:latin typeface="Courier New"/>
                <a:ea typeface="Courier New"/>
                <a:cs typeface="Courier New"/>
                <a:sym typeface="Courier New"/>
              </a:rPr>
              <a:t>df</a:t>
            </a:r>
            <a:r>
              <a:rPr lang="en" sz="1170">
                <a:solidFill>
                  <a:schemeClr val="dk1"/>
                </a:solidFill>
                <a:latin typeface="Roboto"/>
                <a:ea typeface="Roboto"/>
                <a:cs typeface="Roboto"/>
                <a:sym typeface="Roboto"/>
              </a:rPr>
              <a:t>. The bars have a width of </a:t>
            </a:r>
            <a:r>
              <a:rPr lang="en" sz="1098">
                <a:solidFill>
                  <a:schemeClr val="dk1"/>
                </a:solidFill>
                <a:latin typeface="Courier New"/>
                <a:ea typeface="Courier New"/>
                <a:cs typeface="Courier New"/>
                <a:sym typeface="Courier New"/>
              </a:rPr>
              <a:t>bar_width</a:t>
            </a:r>
            <a:r>
              <a:rPr lang="en" sz="1170">
                <a:solidFill>
                  <a:schemeClr val="dk1"/>
                </a:solidFill>
                <a:latin typeface="Roboto"/>
                <a:ea typeface="Roboto"/>
                <a:cs typeface="Roboto"/>
                <a:sym typeface="Roboto"/>
              </a:rPr>
              <a:t>, a label of 'Day 2', and a green color.</a:t>
            </a:r>
            <a:endParaRPr sz="1170">
              <a:solidFill>
                <a:schemeClr val="dk1"/>
              </a:solidFill>
              <a:latin typeface="Roboto"/>
              <a:ea typeface="Roboto"/>
              <a:cs typeface="Roboto"/>
              <a:sym typeface="Roboto"/>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plt.xlabel('Puddle Sample Location')</a:t>
            </a:r>
            <a:r>
              <a:rPr lang="en" sz="1170">
                <a:solidFill>
                  <a:schemeClr val="dk1"/>
                </a:solidFill>
                <a:latin typeface="Roboto"/>
                <a:ea typeface="Roboto"/>
                <a:cs typeface="Roboto"/>
                <a:sym typeface="Roboto"/>
              </a:rPr>
              <a:t>: Sets the label for the x-axis.</a:t>
            </a:r>
            <a:endParaRPr sz="1170">
              <a:solidFill>
                <a:schemeClr val="dk1"/>
              </a:solidFill>
              <a:latin typeface="Roboto"/>
              <a:ea typeface="Roboto"/>
              <a:cs typeface="Roboto"/>
              <a:sym typeface="Roboto"/>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plt.ylabel('Enterococcus MPN/100mL')</a:t>
            </a:r>
            <a:r>
              <a:rPr lang="en" sz="1170">
                <a:solidFill>
                  <a:schemeClr val="dk1"/>
                </a:solidFill>
                <a:latin typeface="Roboto"/>
                <a:ea typeface="Roboto"/>
                <a:cs typeface="Roboto"/>
                <a:sym typeface="Roboto"/>
              </a:rPr>
              <a:t>: Sets the label for the y-axis.</a:t>
            </a:r>
            <a:endParaRPr sz="1170">
              <a:solidFill>
                <a:schemeClr val="dk1"/>
              </a:solidFill>
              <a:latin typeface="Roboto"/>
              <a:ea typeface="Roboto"/>
              <a:cs typeface="Roboto"/>
              <a:sym typeface="Roboto"/>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plt.title('Enterococcus MPN Values in Water Samples')</a:t>
            </a:r>
            <a:r>
              <a:rPr lang="en" sz="1170">
                <a:solidFill>
                  <a:schemeClr val="dk1"/>
                </a:solidFill>
                <a:latin typeface="Roboto"/>
                <a:ea typeface="Roboto"/>
                <a:cs typeface="Roboto"/>
                <a:sym typeface="Roboto"/>
              </a:rPr>
              <a:t>: Sets the title of the plot.</a:t>
            </a:r>
            <a:endParaRPr sz="1170">
              <a:solidFill>
                <a:schemeClr val="dk1"/>
              </a:solidFill>
              <a:latin typeface="Roboto"/>
              <a:ea typeface="Roboto"/>
              <a:cs typeface="Roboto"/>
              <a:sym typeface="Roboto"/>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plt.xticks(index, df['Puddle Sample Location'])</a:t>
            </a:r>
            <a:r>
              <a:rPr lang="en" sz="1170">
                <a:solidFill>
                  <a:schemeClr val="dk1"/>
                </a:solidFill>
                <a:latin typeface="Roboto"/>
                <a:ea typeface="Roboto"/>
                <a:cs typeface="Roboto"/>
                <a:sym typeface="Roboto"/>
              </a:rPr>
              <a:t>: Sets the locations of the x-ticks and their labels. The tick locations are specified by </a:t>
            </a:r>
            <a:r>
              <a:rPr lang="en" sz="1098">
                <a:solidFill>
                  <a:schemeClr val="dk1"/>
                </a:solidFill>
                <a:latin typeface="Courier New"/>
                <a:ea typeface="Courier New"/>
                <a:cs typeface="Courier New"/>
                <a:sym typeface="Courier New"/>
              </a:rPr>
              <a:t>index</a:t>
            </a:r>
            <a:r>
              <a:rPr lang="en" sz="1170">
                <a:solidFill>
                  <a:schemeClr val="dk1"/>
                </a:solidFill>
                <a:latin typeface="Roboto"/>
                <a:ea typeface="Roboto"/>
                <a:cs typeface="Roboto"/>
                <a:sym typeface="Roboto"/>
              </a:rPr>
              <a:t>, and the tick labels are taken from the 'Puddle Sample Location'  of the DataFrame </a:t>
            </a:r>
            <a:r>
              <a:rPr lang="en" sz="1098">
                <a:solidFill>
                  <a:schemeClr val="dk1"/>
                </a:solidFill>
                <a:latin typeface="Courier New"/>
                <a:ea typeface="Courier New"/>
                <a:cs typeface="Courier New"/>
                <a:sym typeface="Courier New"/>
              </a:rPr>
              <a:t>df</a:t>
            </a:r>
            <a:r>
              <a:rPr lang="en" sz="1170">
                <a:solidFill>
                  <a:schemeClr val="dk1"/>
                </a:solidFill>
                <a:latin typeface="Roboto"/>
                <a:ea typeface="Roboto"/>
                <a:cs typeface="Roboto"/>
                <a:sym typeface="Roboto"/>
              </a:rPr>
              <a:t>.</a:t>
            </a:r>
            <a:endParaRPr sz="1170">
              <a:solidFill>
                <a:schemeClr val="dk1"/>
              </a:solidFill>
              <a:latin typeface="Roboto"/>
              <a:ea typeface="Roboto"/>
              <a:cs typeface="Roboto"/>
              <a:sym typeface="Roboto"/>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plt.legend()</a:t>
            </a:r>
            <a:r>
              <a:rPr lang="en" sz="1170">
                <a:solidFill>
                  <a:schemeClr val="dk1"/>
                </a:solidFill>
                <a:latin typeface="Roboto"/>
                <a:ea typeface="Roboto"/>
                <a:cs typeface="Roboto"/>
                <a:sym typeface="Roboto"/>
              </a:rPr>
              <a:t>: Adds a legend to the plot.</a:t>
            </a:r>
            <a:endParaRPr sz="1170">
              <a:solidFill>
                <a:schemeClr val="dk1"/>
              </a:solidFill>
              <a:latin typeface="Roboto"/>
              <a:ea typeface="Roboto"/>
              <a:cs typeface="Roboto"/>
              <a:sym typeface="Roboto"/>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plt.grid(axis='y')</a:t>
            </a:r>
            <a:r>
              <a:rPr lang="en" sz="1170">
                <a:solidFill>
                  <a:schemeClr val="dk1"/>
                </a:solidFill>
                <a:latin typeface="Roboto"/>
                <a:ea typeface="Roboto"/>
                <a:cs typeface="Roboto"/>
                <a:sym typeface="Roboto"/>
              </a:rPr>
              <a:t>: Adds grid lines to the plot along the y-axis.</a:t>
            </a:r>
            <a:endParaRPr sz="1170">
              <a:solidFill>
                <a:schemeClr val="dk1"/>
              </a:solidFill>
              <a:latin typeface="Roboto"/>
              <a:ea typeface="Roboto"/>
              <a:cs typeface="Roboto"/>
              <a:sym typeface="Roboto"/>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plt.tight_layout()</a:t>
            </a:r>
            <a:r>
              <a:rPr lang="en" sz="1170">
                <a:solidFill>
                  <a:schemeClr val="dk1"/>
                </a:solidFill>
                <a:latin typeface="Roboto"/>
                <a:ea typeface="Roboto"/>
                <a:cs typeface="Roboto"/>
                <a:sym typeface="Roboto"/>
              </a:rPr>
              <a:t>: Adjusts the layout of the plot to make sure everything fits nicely.</a:t>
            </a:r>
            <a:endParaRPr sz="1170">
              <a:solidFill>
                <a:schemeClr val="dk1"/>
              </a:solidFill>
              <a:latin typeface="Roboto"/>
              <a:ea typeface="Roboto"/>
              <a:cs typeface="Roboto"/>
              <a:sym typeface="Roboto"/>
            </a:endParaRPr>
          </a:p>
          <a:p>
            <a:pPr marL="457200" lvl="0" indent="-264795" algn="l" rtl="0">
              <a:lnSpc>
                <a:spcPct val="95000"/>
              </a:lnSpc>
              <a:spcBef>
                <a:spcPts val="0"/>
              </a:spcBef>
              <a:spcAft>
                <a:spcPts val="0"/>
              </a:spcAft>
              <a:buClr>
                <a:schemeClr val="dk1"/>
              </a:buClr>
              <a:buSzPts val="570"/>
              <a:buFont typeface="Roboto"/>
              <a:buAutoNum type="arabicPeriod"/>
            </a:pPr>
            <a:r>
              <a:rPr lang="en" sz="1098">
                <a:solidFill>
                  <a:schemeClr val="dk1"/>
                </a:solidFill>
                <a:latin typeface="Courier New"/>
                <a:ea typeface="Courier New"/>
                <a:cs typeface="Courier New"/>
                <a:sym typeface="Courier New"/>
              </a:rPr>
              <a:t>plt.show()</a:t>
            </a:r>
            <a:r>
              <a:rPr lang="en" sz="1170">
                <a:solidFill>
                  <a:schemeClr val="dk1"/>
                </a:solidFill>
                <a:latin typeface="Roboto"/>
                <a:ea typeface="Roboto"/>
                <a:cs typeface="Roboto"/>
                <a:sym typeface="Roboto"/>
              </a:rPr>
              <a:t>: Displays the plot.</a:t>
            </a:r>
            <a:endParaRPr sz="1170">
              <a:solidFill>
                <a:schemeClr val="dk1"/>
              </a:solidFill>
              <a:latin typeface="Roboto"/>
              <a:ea typeface="Roboto"/>
              <a:cs typeface="Roboto"/>
              <a:sym typeface="Roboto"/>
            </a:endParaRPr>
          </a:p>
          <a:p>
            <a:pPr marL="0" lvl="0" indent="0" algn="l" rtl="0">
              <a:lnSpc>
                <a:spcPct val="95000"/>
              </a:lnSpc>
              <a:spcBef>
                <a:spcPts val="0"/>
              </a:spcBef>
              <a:spcAft>
                <a:spcPts val="0"/>
              </a:spcAft>
              <a:buClr>
                <a:schemeClr val="dk1"/>
              </a:buClr>
              <a:buSzPts val="523"/>
              <a:buFont typeface="Arial"/>
              <a:buNone/>
            </a:pPr>
            <a:endParaRPr sz="1455">
              <a:solidFill>
                <a:schemeClr val="dk1"/>
              </a:solidFill>
            </a:endParaRPr>
          </a:p>
          <a:p>
            <a:pPr marL="0" lvl="0" indent="0" algn="l" rtl="0">
              <a:spcBef>
                <a:spcPts val="1200"/>
              </a:spcBef>
              <a:spcAft>
                <a:spcPts val="0"/>
              </a:spcAft>
              <a:buNone/>
            </a:pP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1924c8bc1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1924c8bc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1924c8bc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d1924c8b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1924c8bc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1924c8bc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1924c8bc1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d1924c8bc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A4C2F4"/>
            </a:gs>
            <a:gs pos="100000">
              <a:srgbClr val="113D8A"/>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06375"/>
            <a:ext cx="8520600" cy="162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100"/>
              <a:t>Enterococcus Accumulated in Rainwater Puddles</a:t>
            </a:r>
            <a:endParaRPr sz="6100"/>
          </a:p>
        </p:txBody>
      </p:sp>
      <p:sp>
        <p:nvSpPr>
          <p:cNvPr id="55" name="Google Shape;55;p13"/>
          <p:cNvSpPr txBox="1">
            <a:spLocks noGrp="1"/>
          </p:cNvSpPr>
          <p:nvPr>
            <p:ph type="subTitle" idx="1"/>
          </p:nvPr>
        </p:nvSpPr>
        <p:spPr>
          <a:xfrm>
            <a:off x="311700" y="3616875"/>
            <a:ext cx="8520600" cy="8925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solidFill>
                  <a:schemeClr val="lt1"/>
                </a:solidFill>
              </a:rPr>
              <a:t>Alessia Muccitelli</a:t>
            </a:r>
            <a:endParaRPr>
              <a:solidFill>
                <a:schemeClr val="lt1"/>
              </a:solidFill>
            </a:endParaRPr>
          </a:p>
          <a:p>
            <a:pPr marL="0" lvl="0" indent="0" algn="ctr" rtl="0">
              <a:spcBef>
                <a:spcPts val="0"/>
              </a:spcBef>
              <a:spcAft>
                <a:spcPts val="0"/>
              </a:spcAft>
              <a:buNone/>
            </a:pPr>
            <a:r>
              <a:rPr lang="en">
                <a:solidFill>
                  <a:schemeClr val="lt1"/>
                </a:solidFill>
              </a:rPr>
              <a:t>CME 502 Spring 2024</a:t>
            </a:r>
            <a:endParaRPr>
              <a:solidFill>
                <a:schemeClr val="lt1"/>
              </a:solidFill>
            </a:endParaRPr>
          </a:p>
        </p:txBody>
      </p:sp>
      <p:sp>
        <p:nvSpPr>
          <p:cNvPr id="56" name="Google Shape;56;p13"/>
          <p:cNvSpPr txBox="1"/>
          <p:nvPr/>
        </p:nvSpPr>
        <p:spPr>
          <a:xfrm>
            <a:off x="2481300" y="4711775"/>
            <a:ext cx="4181400" cy="3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Other Group Members: Emily Marcinauskis &amp; Ethan Porter</a:t>
            </a:r>
            <a:endParaRPr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Questions?</a:t>
            </a:r>
            <a:endParaRPr/>
          </a:p>
        </p:txBody>
      </p:sp>
      <p:sp>
        <p:nvSpPr>
          <p:cNvPr id="118" name="Google Shape;118;p2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2690313" y="3191563"/>
            <a:ext cx="3763375" cy="122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75150"/>
            <a:ext cx="8520600" cy="6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20">
                <a:solidFill>
                  <a:schemeClr val="lt1"/>
                </a:solidFill>
              </a:rPr>
              <a:t>Introduction</a:t>
            </a:r>
            <a:endParaRPr sz="3520">
              <a:solidFill>
                <a:schemeClr val="lt1"/>
              </a:solidFill>
            </a:endParaRPr>
          </a:p>
        </p:txBody>
      </p:sp>
      <p:sp>
        <p:nvSpPr>
          <p:cNvPr id="62" name="Google Shape;62;p14"/>
          <p:cNvSpPr txBox="1">
            <a:spLocks noGrp="1"/>
          </p:cNvSpPr>
          <p:nvPr>
            <p:ph type="body" idx="1"/>
          </p:nvPr>
        </p:nvSpPr>
        <p:spPr>
          <a:xfrm>
            <a:off x="0" y="674050"/>
            <a:ext cx="9144000" cy="4345500"/>
          </a:xfrm>
          <a:prstGeom prst="rect">
            <a:avLst/>
          </a:prstGeom>
        </p:spPr>
        <p:txBody>
          <a:bodyPr spcFirstLastPara="1" wrap="square" lIns="91425" tIns="91425" rIns="91425" bIns="91425" anchor="t" anchorCtr="0">
            <a:noAutofit/>
          </a:bodyPr>
          <a:lstStyle/>
          <a:p>
            <a:pPr marL="457200" lvl="0" indent="-357187" algn="l" rtl="0">
              <a:lnSpc>
                <a:spcPct val="95000"/>
              </a:lnSpc>
              <a:spcBef>
                <a:spcPts val="400"/>
              </a:spcBef>
              <a:spcAft>
                <a:spcPts val="0"/>
              </a:spcAft>
              <a:buClr>
                <a:schemeClr val="lt1"/>
              </a:buClr>
              <a:buSzPts val="2025"/>
              <a:buChar char="●"/>
            </a:pPr>
            <a:r>
              <a:rPr lang="en" sz="2025">
                <a:solidFill>
                  <a:schemeClr val="lt1"/>
                </a:solidFill>
              </a:rPr>
              <a:t>CSO's (Combined Sewage Overflows) are a contributing factor for marine pollution during periods of light and heavy rainfall.  This can contribute to higher amounts of pathogens contributed by nonpoint source loading. </a:t>
            </a:r>
            <a:endParaRPr sz="2025">
              <a:solidFill>
                <a:schemeClr val="lt1"/>
              </a:solidFill>
            </a:endParaRPr>
          </a:p>
          <a:p>
            <a:pPr marL="457200" lvl="0" indent="-357187" algn="l" rtl="0">
              <a:lnSpc>
                <a:spcPct val="95000"/>
              </a:lnSpc>
              <a:spcBef>
                <a:spcPts val="0"/>
              </a:spcBef>
              <a:spcAft>
                <a:spcPts val="0"/>
              </a:spcAft>
              <a:buClr>
                <a:schemeClr val="lt1"/>
              </a:buClr>
              <a:buSzPts val="2025"/>
              <a:buChar char="●"/>
            </a:pPr>
            <a:r>
              <a:rPr lang="en" sz="2025">
                <a:solidFill>
                  <a:schemeClr val="lt1"/>
                </a:solidFill>
              </a:rPr>
              <a:t>Enterococcus is a bacteria resembling Streptococcus and is commonly found in the intestines of all living animals. This bacteria is considered a FIB (Fecal Indicator Bacteria), where it can be tested for and found in the lab.</a:t>
            </a:r>
            <a:endParaRPr sz="2025">
              <a:solidFill>
                <a:schemeClr val="lt1"/>
              </a:solidFill>
            </a:endParaRPr>
          </a:p>
          <a:p>
            <a:pPr marL="457200" lvl="0" indent="-357187" algn="l" rtl="0">
              <a:lnSpc>
                <a:spcPct val="95000"/>
              </a:lnSpc>
              <a:spcBef>
                <a:spcPts val="0"/>
              </a:spcBef>
              <a:spcAft>
                <a:spcPts val="0"/>
              </a:spcAft>
              <a:buClr>
                <a:schemeClr val="lt1"/>
              </a:buClr>
              <a:buSzPts val="2025"/>
              <a:buChar char="●"/>
            </a:pPr>
            <a:r>
              <a:rPr lang="en" sz="2025">
                <a:solidFill>
                  <a:schemeClr val="lt1"/>
                </a:solidFill>
              </a:rPr>
              <a:t>Enterococcus values are believed to spike after periods of rainfall through nonpoint sources. Some potential sources of enterococcus include birds, rodents, small mammals, and dogs.</a:t>
            </a:r>
            <a:endParaRPr sz="2025">
              <a:solidFill>
                <a:schemeClr val="lt1"/>
              </a:solidFill>
            </a:endParaRPr>
          </a:p>
          <a:p>
            <a:pPr marL="457200" lvl="0" indent="-357187" algn="l" rtl="0">
              <a:lnSpc>
                <a:spcPct val="95000"/>
              </a:lnSpc>
              <a:spcBef>
                <a:spcPts val="0"/>
              </a:spcBef>
              <a:spcAft>
                <a:spcPts val="0"/>
              </a:spcAft>
              <a:buClr>
                <a:schemeClr val="lt1"/>
              </a:buClr>
              <a:buSzPts val="2025"/>
              <a:buChar char="●"/>
            </a:pPr>
            <a:r>
              <a:rPr lang="en" sz="2025">
                <a:solidFill>
                  <a:schemeClr val="lt1"/>
                </a:solidFill>
              </a:rPr>
              <a:t>Enterococcus can be found in puddles after rainfall, and these puddles could be produced from runoff. Some of the puddles sampled were regular puddles collected from rainfall, while some puddles were at the bottom of a hill, etc, collecting into a puddle at the bottom.</a:t>
            </a:r>
            <a:endParaRPr sz="2025">
              <a:solidFill>
                <a:schemeClr val="lt1"/>
              </a:solidFill>
            </a:endParaRPr>
          </a:p>
          <a:p>
            <a:pPr marL="0" lvl="0" indent="0" algn="l" rtl="0">
              <a:lnSpc>
                <a:spcPct val="95000"/>
              </a:lnSpc>
              <a:spcBef>
                <a:spcPts val="0"/>
              </a:spcBef>
              <a:spcAft>
                <a:spcPts val="1200"/>
              </a:spcAft>
              <a:buSzPts val="523"/>
              <a:buNone/>
            </a:pPr>
            <a:endParaRPr sz="1255">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75150"/>
            <a:ext cx="85206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a:solidFill>
                  <a:schemeClr val="lt1"/>
                </a:solidFill>
              </a:rPr>
              <a:t>Materials and Methods</a:t>
            </a:r>
            <a:endParaRPr sz="3220">
              <a:solidFill>
                <a:schemeClr val="lt1"/>
              </a:solidFill>
            </a:endParaRPr>
          </a:p>
        </p:txBody>
      </p:sp>
      <p:sp>
        <p:nvSpPr>
          <p:cNvPr id="68" name="Google Shape;68;p15"/>
          <p:cNvSpPr txBox="1">
            <a:spLocks noGrp="1"/>
          </p:cNvSpPr>
          <p:nvPr>
            <p:ph type="body" idx="1"/>
          </p:nvPr>
        </p:nvSpPr>
        <p:spPr>
          <a:xfrm>
            <a:off x="72800" y="732775"/>
            <a:ext cx="3724800" cy="43098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lt1"/>
              </a:buClr>
              <a:buSzPts val="2100"/>
              <a:buChar char="●"/>
            </a:pPr>
            <a:r>
              <a:rPr lang="en" sz="2100">
                <a:solidFill>
                  <a:schemeClr val="lt1"/>
                </a:solidFill>
              </a:rPr>
              <a:t>Collected Samples from puddles around campus when it rained.</a:t>
            </a:r>
            <a:endParaRPr sz="2100">
              <a:solidFill>
                <a:schemeClr val="lt1"/>
              </a:solidFill>
            </a:endParaRPr>
          </a:p>
          <a:p>
            <a:pPr marL="457200" lvl="0" indent="-361950" algn="l" rtl="0">
              <a:spcBef>
                <a:spcPts val="0"/>
              </a:spcBef>
              <a:spcAft>
                <a:spcPts val="0"/>
              </a:spcAft>
              <a:buClr>
                <a:schemeClr val="lt1"/>
              </a:buClr>
              <a:buSzPts val="2100"/>
              <a:buChar char="●"/>
            </a:pPr>
            <a:r>
              <a:rPr lang="en" sz="2100">
                <a:solidFill>
                  <a:schemeClr val="lt1"/>
                </a:solidFill>
              </a:rPr>
              <a:t>Used 175-200 ml Bottles, collected with Pipettes</a:t>
            </a:r>
            <a:endParaRPr sz="2100">
              <a:solidFill>
                <a:schemeClr val="lt1"/>
              </a:solidFill>
            </a:endParaRPr>
          </a:p>
          <a:p>
            <a:pPr marL="457200" lvl="0" indent="-361950" algn="l" rtl="0">
              <a:spcBef>
                <a:spcPts val="0"/>
              </a:spcBef>
              <a:spcAft>
                <a:spcPts val="0"/>
              </a:spcAft>
              <a:buClr>
                <a:schemeClr val="lt1"/>
              </a:buClr>
              <a:buSzPts val="2100"/>
              <a:buChar char="●"/>
            </a:pPr>
            <a:r>
              <a:rPr lang="en" sz="2100">
                <a:solidFill>
                  <a:schemeClr val="lt1"/>
                </a:solidFill>
              </a:rPr>
              <a:t>The Enterococcus Rainwater was sampled using the IDEXX method</a:t>
            </a:r>
            <a:endParaRPr sz="2100">
              <a:solidFill>
                <a:schemeClr val="lt1"/>
              </a:solidFill>
            </a:endParaRPr>
          </a:p>
          <a:p>
            <a:pPr marL="0" lvl="0" indent="0" algn="l" rtl="0">
              <a:spcBef>
                <a:spcPts val="0"/>
              </a:spcBef>
              <a:spcAft>
                <a:spcPts val="1200"/>
              </a:spcAft>
              <a:buNone/>
            </a:pPr>
            <a:endParaRPr>
              <a:solidFill>
                <a:schemeClr val="lt1"/>
              </a:solidFill>
            </a:endParaRPr>
          </a:p>
        </p:txBody>
      </p:sp>
      <p:pic>
        <p:nvPicPr>
          <p:cNvPr id="69" name="Google Shape;69;p15"/>
          <p:cNvPicPr preferRelativeResize="0"/>
          <p:nvPr/>
        </p:nvPicPr>
        <p:blipFill>
          <a:blip r:embed="rId3">
            <a:alphaModFix/>
          </a:blip>
          <a:stretch>
            <a:fillRect/>
          </a:stretch>
        </p:blipFill>
        <p:spPr>
          <a:xfrm>
            <a:off x="3797652" y="2007900"/>
            <a:ext cx="5346351" cy="3135601"/>
          </a:xfrm>
          <a:prstGeom prst="rect">
            <a:avLst/>
          </a:prstGeom>
          <a:noFill/>
          <a:ln>
            <a:noFill/>
          </a:ln>
        </p:spPr>
      </p:pic>
      <p:sp>
        <p:nvSpPr>
          <p:cNvPr id="70" name="Google Shape;70;p15"/>
          <p:cNvSpPr txBox="1"/>
          <p:nvPr/>
        </p:nvSpPr>
        <p:spPr>
          <a:xfrm>
            <a:off x="3686525" y="638850"/>
            <a:ext cx="5346300" cy="12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lt1"/>
                </a:solidFill>
              </a:rPr>
              <a:t>SUNY Maritime College</a:t>
            </a:r>
            <a:endParaRPr sz="2100">
              <a:solidFill>
                <a:schemeClr val="lt1"/>
              </a:solidFill>
            </a:endParaRPr>
          </a:p>
          <a:p>
            <a:pPr marL="0" lvl="0" indent="0" algn="l" rtl="0">
              <a:spcBef>
                <a:spcPts val="0"/>
              </a:spcBef>
              <a:spcAft>
                <a:spcPts val="0"/>
              </a:spcAft>
              <a:buNone/>
            </a:pPr>
            <a:r>
              <a:rPr lang="en" sz="2100">
                <a:solidFill>
                  <a:schemeClr val="lt1"/>
                </a:solidFill>
              </a:rPr>
              <a:t>Location of Puddles</a:t>
            </a:r>
            <a:endParaRPr sz="2100">
              <a:solidFill>
                <a:schemeClr val="lt1"/>
              </a:solidFill>
            </a:endParaRPr>
          </a:p>
          <a:p>
            <a:pPr marL="0" lvl="0" indent="0" algn="l" rtl="0">
              <a:spcBef>
                <a:spcPts val="0"/>
              </a:spcBef>
              <a:spcAft>
                <a:spcPts val="0"/>
              </a:spcAft>
              <a:buNone/>
            </a:pPr>
            <a:r>
              <a:rPr lang="en" sz="2100">
                <a:solidFill>
                  <a:schemeClr val="lt1"/>
                </a:solidFill>
              </a:rPr>
              <a:t>E&amp;F Company (Baylis Hall) Controlled Rainwater Sample</a:t>
            </a:r>
            <a:endParaRPr sz="2100">
              <a:solidFill>
                <a:schemeClr val="lt1"/>
              </a:solidFill>
            </a:endParaRPr>
          </a:p>
        </p:txBody>
      </p:sp>
      <p:pic>
        <p:nvPicPr>
          <p:cNvPr id="71" name="Google Shape;71;p15"/>
          <p:cNvPicPr preferRelativeResize="0"/>
          <p:nvPr/>
        </p:nvPicPr>
        <p:blipFill>
          <a:blip r:embed="rId4">
            <a:alphaModFix/>
          </a:blip>
          <a:stretch>
            <a:fillRect/>
          </a:stretch>
        </p:blipFill>
        <p:spPr>
          <a:xfrm>
            <a:off x="712275" y="3721738"/>
            <a:ext cx="2632875" cy="137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69350"/>
            <a:ext cx="85206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solidFill>
                  <a:schemeClr val="lt1"/>
                </a:solidFill>
              </a:rPr>
              <a:t>Results</a:t>
            </a:r>
            <a:endParaRPr sz="3020">
              <a:solidFill>
                <a:schemeClr val="lt1"/>
              </a:solidFill>
            </a:endParaRPr>
          </a:p>
        </p:txBody>
      </p:sp>
      <p:sp>
        <p:nvSpPr>
          <p:cNvPr id="77" name="Google Shape;77;p16"/>
          <p:cNvSpPr txBox="1">
            <a:spLocks noGrp="1"/>
          </p:cNvSpPr>
          <p:nvPr>
            <p:ph type="body" idx="1"/>
          </p:nvPr>
        </p:nvSpPr>
        <p:spPr>
          <a:xfrm>
            <a:off x="0" y="1507200"/>
            <a:ext cx="3607500" cy="35823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Clr>
                <a:schemeClr val="lt1"/>
              </a:buClr>
              <a:buSzPts val="2300"/>
              <a:buChar char="●"/>
            </a:pPr>
            <a:r>
              <a:rPr lang="en" sz="2300">
                <a:solidFill>
                  <a:schemeClr val="lt1"/>
                </a:solidFill>
              </a:rPr>
              <a:t>Enterococcus is measured in MPN (Most Probable Number)</a:t>
            </a:r>
            <a:endParaRPr sz="2300">
              <a:solidFill>
                <a:schemeClr val="lt1"/>
              </a:solidFill>
            </a:endParaRPr>
          </a:p>
          <a:p>
            <a:pPr marL="457200" lvl="0" indent="-374650" algn="l" rtl="0">
              <a:spcBef>
                <a:spcPts val="0"/>
              </a:spcBef>
              <a:spcAft>
                <a:spcPts val="0"/>
              </a:spcAft>
              <a:buClr>
                <a:schemeClr val="lt1"/>
              </a:buClr>
              <a:buSzPts val="2300"/>
              <a:buChar char="●"/>
            </a:pPr>
            <a:r>
              <a:rPr lang="en" sz="2300">
                <a:solidFill>
                  <a:schemeClr val="lt1"/>
                </a:solidFill>
              </a:rPr>
              <a:t>The EPA safety standard to go swimming in natural waters is 35 MPN</a:t>
            </a:r>
            <a:endParaRPr sz="2300">
              <a:solidFill>
                <a:schemeClr val="lt1"/>
              </a:solidFill>
            </a:endParaRPr>
          </a:p>
        </p:txBody>
      </p:sp>
      <p:pic>
        <p:nvPicPr>
          <p:cNvPr id="78" name="Google Shape;78;p16"/>
          <p:cNvPicPr preferRelativeResize="0"/>
          <p:nvPr/>
        </p:nvPicPr>
        <p:blipFill>
          <a:blip r:embed="rId3">
            <a:alphaModFix/>
          </a:blip>
          <a:stretch>
            <a:fillRect/>
          </a:stretch>
        </p:blipFill>
        <p:spPr>
          <a:xfrm>
            <a:off x="3607495" y="1507200"/>
            <a:ext cx="5536505" cy="3636175"/>
          </a:xfrm>
          <a:prstGeom prst="rect">
            <a:avLst/>
          </a:prstGeom>
          <a:noFill/>
          <a:ln>
            <a:noFill/>
          </a:ln>
        </p:spPr>
      </p:pic>
      <p:pic>
        <p:nvPicPr>
          <p:cNvPr id="79" name="Google Shape;79;p16"/>
          <p:cNvPicPr preferRelativeResize="0"/>
          <p:nvPr/>
        </p:nvPicPr>
        <p:blipFill rotWithShape="1">
          <a:blip r:embed="rId4">
            <a:alphaModFix/>
          </a:blip>
          <a:srcRect b="50507"/>
          <a:stretch/>
        </p:blipFill>
        <p:spPr>
          <a:xfrm>
            <a:off x="2245275" y="0"/>
            <a:ext cx="3498783" cy="1507200"/>
          </a:xfrm>
          <a:prstGeom prst="rect">
            <a:avLst/>
          </a:prstGeom>
          <a:noFill/>
          <a:ln>
            <a:noFill/>
          </a:ln>
        </p:spPr>
      </p:pic>
      <p:pic>
        <p:nvPicPr>
          <p:cNvPr id="80" name="Google Shape;80;p16"/>
          <p:cNvPicPr preferRelativeResize="0"/>
          <p:nvPr/>
        </p:nvPicPr>
        <p:blipFill rotWithShape="1">
          <a:blip r:embed="rId4">
            <a:alphaModFix/>
          </a:blip>
          <a:srcRect t="49067"/>
          <a:stretch/>
        </p:blipFill>
        <p:spPr>
          <a:xfrm>
            <a:off x="5744050" y="-1"/>
            <a:ext cx="3399949" cy="150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74925" y="2305200"/>
            <a:ext cx="25980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a:solidFill>
                  <a:schemeClr val="lt1"/>
                </a:solidFill>
              </a:rPr>
              <a:t>Plotting Results with Python</a:t>
            </a:r>
            <a:endParaRPr sz="2720">
              <a:solidFill>
                <a:schemeClr val="lt1"/>
              </a:solidFill>
            </a:endParaRPr>
          </a:p>
        </p:txBody>
      </p:sp>
      <p:sp>
        <p:nvSpPr>
          <p:cNvPr id="86" name="Google Shape;86;p17"/>
          <p:cNvSpPr txBox="1">
            <a:spLocks noGrp="1"/>
          </p:cNvSpPr>
          <p:nvPr>
            <p:ph type="body" idx="1"/>
          </p:nvPr>
        </p:nvSpPr>
        <p:spPr>
          <a:xfrm>
            <a:off x="-209025" y="4556375"/>
            <a:ext cx="3994800" cy="533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523"/>
              <a:buNone/>
            </a:pPr>
            <a:endParaRPr sz="1155"/>
          </a:p>
        </p:txBody>
      </p:sp>
      <p:pic>
        <p:nvPicPr>
          <p:cNvPr id="87" name="Google Shape;87;p17"/>
          <p:cNvPicPr preferRelativeResize="0"/>
          <p:nvPr/>
        </p:nvPicPr>
        <p:blipFill>
          <a:blip r:embed="rId3">
            <a:alphaModFix/>
          </a:blip>
          <a:stretch>
            <a:fillRect/>
          </a:stretch>
        </p:blipFill>
        <p:spPr>
          <a:xfrm>
            <a:off x="2672915" y="0"/>
            <a:ext cx="6471084"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4" name="Google Shape;94;p18"/>
          <p:cNvPicPr preferRelativeResize="0"/>
          <p:nvPr/>
        </p:nvPicPr>
        <p:blipFill>
          <a:blip r:embed="rId3">
            <a:alphaModFix/>
          </a:blip>
          <a:stretch>
            <a:fillRect/>
          </a:stretch>
        </p:blipFill>
        <p:spPr>
          <a:xfrm>
            <a:off x="256691" y="0"/>
            <a:ext cx="8630620"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0"/>
            <a:ext cx="8520600" cy="61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20">
                <a:solidFill>
                  <a:schemeClr val="lt1"/>
                </a:solidFill>
              </a:rPr>
              <a:t>Results</a:t>
            </a:r>
            <a:endParaRPr sz="3520">
              <a:solidFill>
                <a:schemeClr val="lt1"/>
              </a:solidFill>
            </a:endParaRPr>
          </a:p>
        </p:txBody>
      </p:sp>
      <p:sp>
        <p:nvSpPr>
          <p:cNvPr id="100" name="Google Shape;100;p19"/>
          <p:cNvSpPr txBox="1">
            <a:spLocks noGrp="1"/>
          </p:cNvSpPr>
          <p:nvPr>
            <p:ph type="body" idx="1"/>
          </p:nvPr>
        </p:nvSpPr>
        <p:spPr>
          <a:xfrm>
            <a:off x="-91600" y="464350"/>
            <a:ext cx="9235500" cy="4678800"/>
          </a:xfrm>
          <a:prstGeom prst="rect">
            <a:avLst/>
          </a:prstGeom>
        </p:spPr>
        <p:txBody>
          <a:bodyPr spcFirstLastPara="1" wrap="square" lIns="91425" tIns="91425" rIns="91425" bIns="91425" anchor="t" anchorCtr="0">
            <a:noAutofit/>
          </a:bodyPr>
          <a:lstStyle/>
          <a:p>
            <a:pPr marL="457200" lvl="0" indent="-349250" algn="l" rtl="0">
              <a:lnSpc>
                <a:spcPct val="105000"/>
              </a:lnSpc>
              <a:spcBef>
                <a:spcPts val="500"/>
              </a:spcBef>
              <a:spcAft>
                <a:spcPts val="0"/>
              </a:spcAft>
              <a:buClr>
                <a:schemeClr val="lt1"/>
              </a:buClr>
              <a:buSzPts val="1900"/>
              <a:buChar char="●"/>
            </a:pPr>
            <a:r>
              <a:rPr lang="en" sz="1900">
                <a:solidFill>
                  <a:schemeClr val="lt1"/>
                </a:solidFill>
              </a:rPr>
              <a:t>Site 1 was located outside the side door of Baylis Hall had MPN values of 30 and 31.</a:t>
            </a:r>
            <a:endParaRPr sz="1900">
              <a:solidFill>
                <a:schemeClr val="lt1"/>
              </a:solidFill>
            </a:endParaRPr>
          </a:p>
          <a:p>
            <a:pPr marL="457200" lvl="0" indent="-349250" algn="l" rtl="0">
              <a:lnSpc>
                <a:spcPct val="105000"/>
              </a:lnSpc>
              <a:spcBef>
                <a:spcPts val="0"/>
              </a:spcBef>
              <a:spcAft>
                <a:spcPts val="0"/>
              </a:spcAft>
              <a:buClr>
                <a:schemeClr val="lt1"/>
              </a:buClr>
              <a:buSzPts val="1900"/>
              <a:buChar char="●"/>
            </a:pPr>
            <a:r>
              <a:rPr lang="en" sz="1900">
                <a:solidFill>
                  <a:schemeClr val="lt1"/>
                </a:solidFill>
              </a:rPr>
              <a:t>Site 2 was located at the top of the fort tunnel where the puddle was made from runoff from the top of the tunnel, had MPN values of 420 and 728 MPN.</a:t>
            </a:r>
            <a:endParaRPr sz="1900">
              <a:solidFill>
                <a:schemeClr val="lt1"/>
              </a:solidFill>
            </a:endParaRPr>
          </a:p>
          <a:p>
            <a:pPr marL="457200" lvl="0" indent="-349250" algn="l" rtl="0">
              <a:lnSpc>
                <a:spcPct val="105000"/>
              </a:lnSpc>
              <a:spcBef>
                <a:spcPts val="0"/>
              </a:spcBef>
              <a:spcAft>
                <a:spcPts val="0"/>
              </a:spcAft>
              <a:buClr>
                <a:schemeClr val="lt1"/>
              </a:buClr>
              <a:buSzPts val="1900"/>
              <a:buChar char="●"/>
            </a:pPr>
            <a:r>
              <a:rPr lang="en" sz="1900">
                <a:solidFill>
                  <a:schemeClr val="lt1"/>
                </a:solidFill>
              </a:rPr>
              <a:t>Site 3 was located on the street outside C &amp; D had MPN values of 990 and 1090.</a:t>
            </a:r>
            <a:endParaRPr sz="1900">
              <a:solidFill>
                <a:schemeClr val="lt1"/>
              </a:solidFill>
            </a:endParaRPr>
          </a:p>
          <a:p>
            <a:pPr marL="457200" lvl="0" indent="-349250" algn="l" rtl="0">
              <a:lnSpc>
                <a:spcPct val="105000"/>
              </a:lnSpc>
              <a:spcBef>
                <a:spcPts val="0"/>
              </a:spcBef>
              <a:spcAft>
                <a:spcPts val="0"/>
              </a:spcAft>
              <a:buClr>
                <a:schemeClr val="lt1"/>
              </a:buClr>
              <a:buSzPts val="1900"/>
              <a:buChar char="●"/>
            </a:pPr>
            <a:r>
              <a:rPr lang="en" sz="1900">
                <a:solidFill>
                  <a:schemeClr val="lt1"/>
                </a:solidFill>
              </a:rPr>
              <a:t>Site 4 was on the track near the ramp from the MAC parking lot had MPN values of 41 and 384.</a:t>
            </a:r>
            <a:endParaRPr sz="1900">
              <a:solidFill>
                <a:schemeClr val="lt1"/>
              </a:solidFill>
            </a:endParaRPr>
          </a:p>
          <a:p>
            <a:pPr marL="457200" lvl="0" indent="-349250" algn="l" rtl="0">
              <a:lnSpc>
                <a:spcPct val="105000"/>
              </a:lnSpc>
              <a:spcBef>
                <a:spcPts val="0"/>
              </a:spcBef>
              <a:spcAft>
                <a:spcPts val="0"/>
              </a:spcAft>
              <a:buClr>
                <a:schemeClr val="lt1"/>
              </a:buClr>
              <a:buSzPts val="1900"/>
              <a:buChar char="●"/>
            </a:pPr>
            <a:r>
              <a:rPr lang="en" sz="1900">
                <a:solidFill>
                  <a:schemeClr val="lt1"/>
                </a:solidFill>
              </a:rPr>
              <a:t>Site 5 is the grassy field outside of Athletics and the S&amp;E had values of 496 and 4106 which was the largest recorded MPN value.</a:t>
            </a:r>
            <a:endParaRPr sz="1900">
              <a:solidFill>
                <a:schemeClr val="lt1"/>
              </a:solidFill>
            </a:endParaRPr>
          </a:p>
          <a:p>
            <a:pPr marL="457200" lvl="0" indent="-349250" algn="l" rtl="0">
              <a:lnSpc>
                <a:spcPct val="105000"/>
              </a:lnSpc>
              <a:spcBef>
                <a:spcPts val="0"/>
              </a:spcBef>
              <a:spcAft>
                <a:spcPts val="0"/>
              </a:spcAft>
              <a:buClr>
                <a:schemeClr val="lt1"/>
              </a:buClr>
              <a:buSzPts val="1900"/>
              <a:buChar char="●"/>
            </a:pPr>
            <a:r>
              <a:rPr lang="en" sz="1900">
                <a:solidFill>
                  <a:schemeClr val="lt1"/>
                </a:solidFill>
              </a:rPr>
              <a:t>Site 6 is located on Pennyfield Ave on the corner turning out of the gate from the campus had recorded values of 1370 and 2415 MPN which was the second largest recorded value. When collecting from this puddle, it smelled like feces. This puddle was also near a sewer drain that can most definitely overflow during heavy rain.</a:t>
            </a:r>
            <a:endParaRPr sz="1900">
              <a:solidFill>
                <a:schemeClr val="lt1"/>
              </a:solidFill>
            </a:endParaRPr>
          </a:p>
          <a:p>
            <a:pPr marL="0" lvl="0" indent="0" algn="l" rtl="0">
              <a:lnSpc>
                <a:spcPct val="105000"/>
              </a:lnSpc>
              <a:spcBef>
                <a:spcPts val="0"/>
              </a:spcBef>
              <a:spcAft>
                <a:spcPts val="1200"/>
              </a:spcAft>
              <a:buSzPts val="440"/>
              <a:buNone/>
            </a:pPr>
            <a:endParaRPr sz="19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0"/>
            <a:ext cx="85206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solidFill>
                  <a:schemeClr val="lt1"/>
                </a:solidFill>
              </a:rPr>
              <a:t>Conclusion</a:t>
            </a:r>
            <a:endParaRPr sz="3020">
              <a:solidFill>
                <a:schemeClr val="lt1"/>
              </a:solidFill>
            </a:endParaRPr>
          </a:p>
        </p:txBody>
      </p:sp>
      <p:sp>
        <p:nvSpPr>
          <p:cNvPr id="106" name="Google Shape;106;p20"/>
          <p:cNvSpPr txBox="1">
            <a:spLocks noGrp="1"/>
          </p:cNvSpPr>
          <p:nvPr>
            <p:ph type="body" idx="1"/>
          </p:nvPr>
        </p:nvSpPr>
        <p:spPr>
          <a:xfrm>
            <a:off x="0" y="325464"/>
            <a:ext cx="9144000" cy="4818036"/>
          </a:xfrm>
          <a:prstGeom prst="rect">
            <a:avLst/>
          </a:prstGeom>
        </p:spPr>
        <p:txBody>
          <a:bodyPr spcFirstLastPara="1" wrap="square" lIns="91425" tIns="91425" rIns="91425" bIns="91425" anchor="t" anchorCtr="0">
            <a:noAutofit/>
          </a:bodyPr>
          <a:lstStyle/>
          <a:p>
            <a:pPr marL="457200" lvl="0" indent="-365125" algn="l" rtl="0">
              <a:lnSpc>
                <a:spcPct val="105000"/>
              </a:lnSpc>
              <a:spcBef>
                <a:spcPts val="1800"/>
              </a:spcBef>
              <a:spcAft>
                <a:spcPts val="0"/>
              </a:spcAft>
              <a:buClr>
                <a:schemeClr val="lt1"/>
              </a:buClr>
              <a:buSzPts val="2150"/>
              <a:buChar char="●"/>
            </a:pPr>
            <a:r>
              <a:rPr lang="en" sz="2150" dirty="0">
                <a:solidFill>
                  <a:schemeClr val="lt1"/>
                </a:solidFill>
              </a:rPr>
              <a:t>While the results agreed with the original hypothesis, they far exceeded initial expectations. Animal density being the main contributor to recorded MPN values.</a:t>
            </a:r>
            <a:endParaRPr sz="2150" dirty="0">
              <a:solidFill>
                <a:schemeClr val="lt1"/>
              </a:solidFill>
            </a:endParaRPr>
          </a:p>
          <a:p>
            <a:pPr marL="457200" lvl="0" indent="-365125" algn="l" rtl="0">
              <a:lnSpc>
                <a:spcPct val="105000"/>
              </a:lnSpc>
              <a:spcBef>
                <a:spcPts val="0"/>
              </a:spcBef>
              <a:spcAft>
                <a:spcPts val="0"/>
              </a:spcAft>
              <a:buClr>
                <a:schemeClr val="lt1"/>
              </a:buClr>
              <a:buSzPts val="2150"/>
              <a:buChar char="●"/>
            </a:pPr>
            <a:r>
              <a:rPr lang="en" sz="2150" dirty="0">
                <a:solidFill>
                  <a:schemeClr val="lt1"/>
                </a:solidFill>
              </a:rPr>
              <a:t>Site 5 (Grassy Field) had the largest MPN values which is due to most of the bird and small animal populations located in the surrounding area.</a:t>
            </a:r>
            <a:endParaRPr sz="2150" dirty="0">
              <a:solidFill>
                <a:schemeClr val="lt1"/>
              </a:solidFill>
            </a:endParaRPr>
          </a:p>
          <a:p>
            <a:pPr marL="457200" lvl="0" indent="-365125" algn="l" rtl="0">
              <a:lnSpc>
                <a:spcPct val="105000"/>
              </a:lnSpc>
              <a:spcBef>
                <a:spcPts val="0"/>
              </a:spcBef>
              <a:spcAft>
                <a:spcPts val="0"/>
              </a:spcAft>
              <a:buClr>
                <a:schemeClr val="lt1"/>
              </a:buClr>
              <a:buSzPts val="2150"/>
              <a:buChar char="●"/>
            </a:pPr>
            <a:r>
              <a:rPr lang="en" sz="2150" dirty="0">
                <a:solidFill>
                  <a:schemeClr val="lt1"/>
                </a:solidFill>
              </a:rPr>
              <a:t>Many dog owners also walk their pets in these environments which contributes to the overall MPN values when they defecate. This factor can explain Site 6  (Pennyfield Ave). </a:t>
            </a:r>
            <a:endParaRPr sz="2150" dirty="0">
              <a:solidFill>
                <a:schemeClr val="lt1"/>
              </a:solidFill>
            </a:endParaRPr>
          </a:p>
          <a:p>
            <a:pPr marL="457200" lvl="0" indent="-365125" algn="l" rtl="0">
              <a:lnSpc>
                <a:spcPct val="105000"/>
              </a:lnSpc>
              <a:spcBef>
                <a:spcPts val="0"/>
              </a:spcBef>
              <a:spcAft>
                <a:spcPts val="0"/>
              </a:spcAft>
              <a:buClr>
                <a:schemeClr val="lt1"/>
              </a:buClr>
              <a:buSzPts val="2150"/>
              <a:buChar char="●"/>
            </a:pPr>
            <a:r>
              <a:rPr lang="en" sz="2150" dirty="0">
                <a:solidFill>
                  <a:schemeClr val="lt1"/>
                </a:solidFill>
              </a:rPr>
              <a:t>Sites 2-4 have between 100 to 1000 MPN which shows some animal activity but not as much as Sites 5-6 due to no habitable areas, but animals have been seen passing through which would be the source of noticeable Enterococcus for these sites.</a:t>
            </a:r>
            <a:endParaRPr sz="2150" dirty="0">
              <a:solidFill>
                <a:schemeClr val="lt1"/>
              </a:solidFill>
            </a:endParaRPr>
          </a:p>
          <a:p>
            <a:pPr marL="0" lvl="0" indent="0" algn="l" rtl="0">
              <a:lnSpc>
                <a:spcPct val="105000"/>
              </a:lnSpc>
              <a:spcBef>
                <a:spcPts val="0"/>
              </a:spcBef>
              <a:spcAft>
                <a:spcPts val="1200"/>
              </a:spcAft>
              <a:buSzPts val="605"/>
              <a:buNone/>
            </a:pPr>
            <a:endParaRPr sz="1490"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0"/>
            <a:ext cx="85206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solidFill>
                  <a:schemeClr val="lt1"/>
                </a:solidFill>
              </a:rPr>
              <a:t>Conclusion Continued &amp; Future Studies</a:t>
            </a:r>
            <a:endParaRPr sz="3020">
              <a:solidFill>
                <a:schemeClr val="lt1"/>
              </a:solidFill>
            </a:endParaRPr>
          </a:p>
        </p:txBody>
      </p:sp>
      <p:sp>
        <p:nvSpPr>
          <p:cNvPr id="112" name="Google Shape;112;p21"/>
          <p:cNvSpPr txBox="1">
            <a:spLocks noGrp="1"/>
          </p:cNvSpPr>
          <p:nvPr>
            <p:ph type="body" idx="1"/>
          </p:nvPr>
        </p:nvSpPr>
        <p:spPr>
          <a:xfrm>
            <a:off x="0" y="580200"/>
            <a:ext cx="9144000" cy="4563300"/>
          </a:xfrm>
          <a:prstGeom prst="rect">
            <a:avLst/>
          </a:prstGeom>
        </p:spPr>
        <p:txBody>
          <a:bodyPr spcFirstLastPara="1" wrap="square" lIns="91425" tIns="91425" rIns="91425" bIns="91425" anchor="t" anchorCtr="0">
            <a:noAutofit/>
          </a:bodyPr>
          <a:lstStyle/>
          <a:p>
            <a:pPr marL="457200" lvl="0" indent="-357187" algn="l" rtl="0">
              <a:lnSpc>
                <a:spcPct val="95000"/>
              </a:lnSpc>
              <a:spcBef>
                <a:spcPts val="1800"/>
              </a:spcBef>
              <a:spcAft>
                <a:spcPts val="0"/>
              </a:spcAft>
              <a:buClr>
                <a:schemeClr val="lt1"/>
              </a:buClr>
              <a:buSzPts val="2025"/>
              <a:buChar char="●"/>
            </a:pPr>
            <a:r>
              <a:rPr lang="en" sz="2025">
                <a:solidFill>
                  <a:schemeClr val="lt1"/>
                </a:solidFill>
              </a:rPr>
              <a:t>Increased enterococcus values, had a direct correlation to animal activity which is why the results for Site 1 (direct rainwater collected from a funnel open to the rain) was so surprising. It indicates that as rain condenses and falls from the clouds, it collects enterococcus present in the atmosphere. Which means that the baseline enterococcus MPN values before touching the ground, were not zero as we assumed. </a:t>
            </a:r>
            <a:endParaRPr sz="2025">
              <a:solidFill>
                <a:schemeClr val="lt1"/>
              </a:solidFill>
            </a:endParaRPr>
          </a:p>
          <a:p>
            <a:pPr marL="457200" lvl="0" indent="-357187" algn="l" rtl="0">
              <a:lnSpc>
                <a:spcPct val="95000"/>
              </a:lnSpc>
              <a:spcBef>
                <a:spcPts val="0"/>
              </a:spcBef>
              <a:spcAft>
                <a:spcPts val="0"/>
              </a:spcAft>
              <a:buClr>
                <a:schemeClr val="lt1"/>
              </a:buClr>
              <a:buSzPts val="2025"/>
              <a:buChar char="●"/>
            </a:pPr>
            <a:r>
              <a:rPr lang="en" sz="2025">
                <a:solidFill>
                  <a:schemeClr val="lt1"/>
                </a:solidFill>
              </a:rPr>
              <a:t>Potential research could be done on puddle runoff into the East River to see if it would be considered a notable source of enterococcus or is it lumped in with land runoff as a point source. Research into atmospheric enterococcus and how it even gets into the atmosphere would be an interesting topic of study. </a:t>
            </a:r>
            <a:endParaRPr sz="2025">
              <a:solidFill>
                <a:schemeClr val="lt1"/>
              </a:solidFill>
            </a:endParaRPr>
          </a:p>
          <a:p>
            <a:pPr marL="457200" lvl="0" indent="-357187" algn="l" rtl="0">
              <a:lnSpc>
                <a:spcPct val="95000"/>
              </a:lnSpc>
              <a:spcBef>
                <a:spcPts val="0"/>
              </a:spcBef>
              <a:spcAft>
                <a:spcPts val="0"/>
              </a:spcAft>
              <a:buClr>
                <a:schemeClr val="lt1"/>
              </a:buClr>
              <a:buSzPts val="2025"/>
              <a:buChar char="●"/>
            </a:pPr>
            <a:r>
              <a:rPr lang="en" sz="2025">
                <a:solidFill>
                  <a:schemeClr val="lt1"/>
                </a:solidFill>
              </a:rPr>
              <a:t>There can also be further studies to see if enterococcus evaporates with the water vapor back into the clouds and/or how it interacts with water molecules</a:t>
            </a:r>
            <a:endParaRPr sz="2025">
              <a:solidFill>
                <a:schemeClr val="lt1"/>
              </a:solidFill>
            </a:endParaRPr>
          </a:p>
          <a:p>
            <a:pPr marL="0" lvl="0" indent="0" algn="l" rtl="0">
              <a:lnSpc>
                <a:spcPct val="95000"/>
              </a:lnSpc>
              <a:spcBef>
                <a:spcPts val="0"/>
              </a:spcBef>
              <a:spcAft>
                <a:spcPts val="1200"/>
              </a:spcAft>
              <a:buSzPts val="852"/>
              <a:buNone/>
            </a:pPr>
            <a:endParaRPr sz="1095">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1166</Words>
  <Application>Microsoft Office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Courier New</vt:lpstr>
      <vt:lpstr>Arial</vt:lpstr>
      <vt:lpstr>Simple Light</vt:lpstr>
      <vt:lpstr>Enterococcus Accumulated in Rainwater Puddles</vt:lpstr>
      <vt:lpstr>Introduction</vt:lpstr>
      <vt:lpstr>Materials and Methods</vt:lpstr>
      <vt:lpstr>Results</vt:lpstr>
      <vt:lpstr>Plotting Results with Python</vt:lpstr>
      <vt:lpstr>PowerPoint Presentation</vt:lpstr>
      <vt:lpstr>Results</vt:lpstr>
      <vt:lpstr>Conclusion</vt:lpstr>
      <vt:lpstr>Conclusion Continued &amp; Future Studies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Enterococcus Accumulated in Rainwater Puddles</dc:title>
  <cp:lastModifiedBy>(S) MUCCITELLI, ALESSIA</cp:lastModifiedBy>
  <cp:revision>1</cp:revision>
  <dcterms:modified xsi:type="dcterms:W3CDTF">2024-05-02T15:16:20Z</dcterms:modified>
</cp:coreProperties>
</file>