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72" r:id="rId4"/>
    <p:sldId id="280" r:id="rId5"/>
    <p:sldId id="276" r:id="rId6"/>
    <p:sldId id="281" r:id="rId7"/>
    <p:sldId id="283" r:id="rId8"/>
    <p:sldId id="284" r:id="rId9"/>
    <p:sldId id="288" r:id="rId10"/>
    <p:sldId id="287" r:id="rId11"/>
    <p:sldId id="285" r:id="rId12"/>
    <p:sldId id="27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2426"/>
  </p:normalViewPr>
  <p:slideViewPr>
    <p:cSldViewPr snapToGrid="0" snapToObjects="1" showGuides="1">
      <p:cViewPr varScale="1">
        <p:scale>
          <a:sx n="125" d="100"/>
          <a:sy n="125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3058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7292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4903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05560"/>
            <a:ext cx="2603008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05561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60870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31C8BE-6ABE-214F-8028-590E3C25CAE7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4778901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10058400" cy="44726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8F3715-7867-1F43-B566-63242F3525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1919222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7EC303E-81FB-C242-BD4C-8F8BB6D8767D}"/>
              </a:ext>
            </a:extLst>
          </p:cNvPr>
          <p:cNvSpPr>
            <a:spLocks noGrp="1" noChangeAspect="1"/>
          </p:cNvSpPr>
          <p:nvPr>
            <p:ph type="pic" idx="21"/>
          </p:nvPr>
        </p:nvSpPr>
        <p:spPr>
          <a:xfrm>
            <a:off x="7638580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92A7FDB-6DBD-8649-BF55-E933B4AAC1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222" y="5106554"/>
            <a:ext cx="2603008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 b="1" i="0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9525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DE75D71-26B1-294F-A502-EA1664F76E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7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EB52CBA0-BA28-E149-999E-2EA8CB1493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4349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882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10058400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454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CA04F4B-05F0-FC4A-AF12-099FD6CA988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85452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7D7A-CCD4-2149-B9B7-119A9E71C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5452" y="5493336"/>
            <a:ext cx="4939748" cy="345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3631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383120"/>
            <a:ext cx="9181578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6500" b="1" i="0">
                <a:solidFill>
                  <a:schemeClr val="bg1"/>
                </a:solidFill>
                <a:latin typeface="Verdana Bold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09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6722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78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389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70389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05339"/>
            <a:ext cx="5271052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15499"/>
            <a:ext cx="2587487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15499"/>
            <a:ext cx="2589575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Georgia Bold" panose="02040502050405020303" pitchFamily="18" charset="0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71" r:id="rId11"/>
    <p:sldLayoutId id="2147483655" r:id="rId12"/>
    <p:sldLayoutId id="2147483668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11" y="1206935"/>
            <a:ext cx="11797778" cy="1637866"/>
          </a:xfrm>
        </p:spPr>
        <p:txBody>
          <a:bodyPr/>
          <a:lstStyle/>
          <a:p>
            <a:r>
              <a:rPr lang="en-US" sz="4500" dirty="0"/>
              <a:t>Continuous carbon capture in an electrochemical solid-electrolyte reactor</a:t>
            </a:r>
            <a:br>
              <a:rPr lang="en-US" sz="4500" dirty="0"/>
            </a:br>
            <a:br>
              <a:rPr lang="en-US" sz="4500" dirty="0"/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4147811"/>
            <a:ext cx="9144000" cy="98255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2 2024</a:t>
            </a:r>
          </a:p>
          <a:p>
            <a:pPr algn="ctr">
              <a:lnSpc>
                <a:spcPct val="150000"/>
              </a:lnSpc>
            </a:pPr>
            <a:r>
              <a:rPr lang="en-US" sz="3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Decaln</a:t>
            </a: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Lim (116111401)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ABD74-5ABE-D53B-E66A-A6C1E52E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6" y="1649896"/>
            <a:ext cx="5247904" cy="3361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A486D-90EB-CA7A-47C1-EBBE47B2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63" y="1649896"/>
            <a:ext cx="5768036" cy="3361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E40865-CE61-96C4-C687-C55D7CDFE511}"/>
              </a:ext>
            </a:extLst>
          </p:cNvPr>
          <p:cNvSpPr txBox="1"/>
          <p:nvPr/>
        </p:nvSpPr>
        <p:spPr>
          <a:xfrm>
            <a:off x="708286" y="5208104"/>
            <a:ext cx="11131413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I-V curve of Co-SAC showed similar catalyst activity and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FEcarbonate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compared to Pt/C catalyst.</a:t>
            </a:r>
          </a:p>
          <a:p>
            <a:pPr marL="342900" indent="-342900" algn="l">
              <a:buAutoNum type="arabicPeriod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72 hours of continuous carbon capture operation under fixed current density in a solid electrolyte device, it remained unchanged 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High stability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09479-885B-C848-264B-140FFBF5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47" y="1539883"/>
            <a:ext cx="6424826" cy="39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358F9-5550-573F-C0C6-22E2F617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7" y="1649896"/>
            <a:ext cx="5468081" cy="3373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214B9-9EC0-9206-3DB9-884AFEA1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74" y="588263"/>
            <a:ext cx="5065500" cy="456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5F054-7B65-CC85-0D64-CFC6493AD2F0}"/>
              </a:ext>
            </a:extLst>
          </p:cNvPr>
          <p:cNvSpPr txBox="1"/>
          <p:nvPr/>
        </p:nvSpPr>
        <p:spPr>
          <a:xfrm>
            <a:off x="1056903" y="5208104"/>
            <a:ext cx="7315200" cy="6457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I–V curves of solid-electrolyte reactor with different PSE layer thicknesses shows improved cell resistance</a:t>
            </a:r>
          </a:p>
        </p:txBody>
      </p:sp>
    </p:spTree>
    <p:extLst>
      <p:ext uri="{BB962C8B-B14F-4D97-AF65-F5344CB8AC3E}">
        <p14:creationId xmlns:p14="http://schemas.microsoft.com/office/powerpoint/2010/main" val="334946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0C13-DE7F-822F-2F27-D0C9A9D3DAE6}"/>
              </a:ext>
            </a:extLst>
          </p:cNvPr>
          <p:cNvSpPr txBox="1"/>
          <p:nvPr/>
        </p:nvSpPr>
        <p:spPr>
          <a:xfrm>
            <a:off x="926990" y="1689700"/>
            <a:ext cx="10566510" cy="39617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solid-state electrolyte reactor presents a versatile carbon capture platform that can be realized through various oxidation-reduction coupling processes.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cell and operation parameters can be further optimized as future research directions to improve the carbon-capture energy efficiencies and costs for practical deployments. </a:t>
            </a:r>
          </a:p>
        </p:txBody>
      </p:sp>
    </p:spTree>
    <p:extLst>
      <p:ext uri="{BB962C8B-B14F-4D97-AF65-F5344CB8AC3E}">
        <p14:creationId xmlns:p14="http://schemas.microsoft.com/office/powerpoint/2010/main" val="12333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A8C3F-8A93-1DAB-E44A-770E398FAB8A}"/>
              </a:ext>
            </a:extLst>
          </p:cNvPr>
          <p:cNvSpPr txBox="1"/>
          <p:nvPr/>
        </p:nvSpPr>
        <p:spPr>
          <a:xfrm>
            <a:off x="787400" y="1733494"/>
            <a:ext cx="11099800" cy="342670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[1] Peng Zhu, Zhen-Yu </a:t>
            </a:r>
            <a:r>
              <a:rPr lang="en-US" sz="1500" dirty="0" err="1"/>
              <a:t>Wum</a:t>
            </a:r>
            <a:r>
              <a:rPr lang="en-US" sz="1500" dirty="0"/>
              <a:t>, Ahmad </a:t>
            </a:r>
            <a:r>
              <a:rPr lang="en-US" sz="1500" dirty="0" err="1"/>
              <a:t>Elgazzar</a:t>
            </a:r>
            <a:r>
              <a:rPr lang="en-US" sz="1500" dirty="0"/>
              <a:t>, </a:t>
            </a:r>
            <a:r>
              <a:rPr lang="en-US" sz="1500" dirty="0" err="1"/>
              <a:t>Changxin</a:t>
            </a:r>
            <a:r>
              <a:rPr lang="en-US" sz="1500" dirty="0"/>
              <a:t> Dong, Tae0Ung Wi, et al, Continuous carbon capture in an electrochemical solid-electrolyte reactor, Nature. 618 (2023), 959-966, https://</a:t>
            </a:r>
            <a:r>
              <a:rPr lang="en-US" sz="1500" dirty="0" err="1"/>
              <a:t>doi.org</a:t>
            </a:r>
            <a:r>
              <a:rPr lang="en-US" sz="1500" dirty="0"/>
              <a:t>/10.1038/s41586-023-06060-1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[2] </a:t>
            </a:r>
            <a:r>
              <a:rPr lang="en-US" sz="1500" dirty="0" err="1"/>
              <a:t>Ibadillah</a:t>
            </a:r>
            <a:r>
              <a:rPr lang="en-US" sz="1500" dirty="0"/>
              <a:t> A. </a:t>
            </a:r>
            <a:r>
              <a:rPr lang="en-US" sz="1500" dirty="0" err="1"/>
              <a:t>Digdaya</a:t>
            </a:r>
            <a:r>
              <a:rPr lang="en-US" sz="1500" dirty="0"/>
              <a:t>, Ian Sullivan, Meng Lin, </a:t>
            </a:r>
            <a:r>
              <a:rPr lang="en-US" sz="1500" dirty="0" err="1"/>
              <a:t>Lihao</a:t>
            </a:r>
            <a:r>
              <a:rPr lang="en-US" sz="1500" dirty="0"/>
              <a:t> Han, Wen-Hui Cheng, et al, A direct coupled electrochemical system for capture and conversion of CO2 from oceanwater, Nature. (2020), 11:4412, https://</a:t>
            </a:r>
            <a:r>
              <a:rPr lang="en-US" sz="1500" dirty="0" err="1"/>
              <a:t>doi.org</a:t>
            </a:r>
            <a:r>
              <a:rPr lang="en-US" sz="1500" dirty="0"/>
              <a:t>/10.1038/s41467-020-18232-y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[3] Christopher A. Trickett, </a:t>
            </a:r>
            <a:r>
              <a:rPr lang="en-US" sz="1500" dirty="0" err="1"/>
              <a:t>Aasif</a:t>
            </a:r>
            <a:r>
              <a:rPr lang="en-US" sz="1500" dirty="0"/>
              <a:t> </a:t>
            </a:r>
            <a:r>
              <a:rPr lang="en-US" sz="1500" dirty="0" err="1"/>
              <a:t>Helal</a:t>
            </a:r>
            <a:r>
              <a:rPr lang="en-US" sz="1500" dirty="0"/>
              <a:t>, Bassem A. Al-</a:t>
            </a:r>
            <a:r>
              <a:rPr lang="en-US" sz="1500" dirty="0" err="1"/>
              <a:t>Maythalony</a:t>
            </a:r>
            <a:r>
              <a:rPr lang="en-US" sz="1500" dirty="0"/>
              <a:t>, Zain H. Yamani, et al, The chemistry of metal–organic frameworks for CO2capture, regeneration and conversion, Nature Reviews Materials. (2017), 17045 doi:10.1038/</a:t>
            </a:r>
            <a:r>
              <a:rPr lang="en-US" sz="1500" dirty="0" err="1"/>
              <a:t>natrevmats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[4] Feng Li, Gao-Feng Han, Hyuk-Jun Noh, Seok-</a:t>
            </a:r>
            <a:r>
              <a:rPr lang="en-US" sz="1500" dirty="0" err="1"/>
              <a:t>Jin</a:t>
            </a:r>
            <a:r>
              <a:rPr lang="en-US" sz="1500" dirty="0"/>
              <a:t> Kim, </a:t>
            </a:r>
            <a:r>
              <a:rPr lang="en-US" sz="1500" dirty="0" err="1"/>
              <a:t>Yalin</a:t>
            </a:r>
            <a:r>
              <a:rPr lang="en-US" sz="1500" dirty="0"/>
              <a:t> Lu, et al, Boosting oxygen reduction catalysis with abundant copper single atom active sites, </a:t>
            </a:r>
            <a:r>
              <a:rPr lang="en-US" sz="1500" dirty="0" err="1"/>
              <a:t>EnergyEnviron.Sci</a:t>
            </a:r>
            <a:r>
              <a:rPr lang="en-US" sz="1500" dirty="0"/>
              <a:t>. (2018), 11, 2263-2269, DOI: 10.1039/c8ee01169a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[5] Peng Rao, </a:t>
            </a:r>
            <a:r>
              <a:rPr lang="en-US" sz="1500" dirty="0" err="1"/>
              <a:t>Junming</a:t>
            </a:r>
            <a:r>
              <a:rPr lang="en-US" sz="1500" dirty="0"/>
              <a:t> Luo, </a:t>
            </a:r>
            <a:r>
              <a:rPr lang="en-US" sz="1500" dirty="0" err="1"/>
              <a:t>Daoxiong</a:t>
            </a:r>
            <a:r>
              <a:rPr lang="en-US" sz="1500" dirty="0"/>
              <a:t> Wu, Jing Li, Qi Chen, </a:t>
            </a:r>
            <a:r>
              <a:rPr lang="en-US" sz="1500" dirty="0" err="1"/>
              <a:t>Peilin</a:t>
            </a:r>
            <a:r>
              <a:rPr lang="en-US" sz="1500" dirty="0"/>
              <a:t> Deng, et al, Isolated Co Atoms Anchored on Defective Nitrogen-doped Carbon Graphene as Efficient Oxygen Reduction Reaction Electrocatalysts, Energy Environ. Mater.2023,6, e12371, https://</a:t>
            </a:r>
            <a:r>
              <a:rPr lang="en-US" sz="1500" dirty="0" err="1"/>
              <a:t>doi.org</a:t>
            </a:r>
            <a:r>
              <a:rPr lang="en-US" sz="1500" dirty="0"/>
              <a:t>/10.1002/eem2.12371</a:t>
            </a:r>
          </a:p>
        </p:txBody>
      </p:sp>
    </p:spTree>
    <p:extLst>
      <p:ext uri="{BB962C8B-B14F-4D97-AF65-F5344CB8AC3E}">
        <p14:creationId xmlns:p14="http://schemas.microsoft.com/office/powerpoint/2010/main" val="4473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C5286-AE58-0C6D-E2A2-6338D5CC7195}"/>
              </a:ext>
            </a:extLst>
          </p:cNvPr>
          <p:cNvSpPr txBox="1"/>
          <p:nvPr/>
        </p:nvSpPr>
        <p:spPr>
          <a:xfrm>
            <a:off x="926990" y="1548876"/>
            <a:ext cx="8385176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Greenhouse gases need to decrease due to rapid climate change.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So, Carbon capture is one of the good methods.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D6093-7785-20D9-B428-85387339C410}"/>
              </a:ext>
            </a:extLst>
          </p:cNvPr>
          <p:cNvSpPr txBox="1"/>
          <p:nvPr/>
        </p:nvSpPr>
        <p:spPr>
          <a:xfrm>
            <a:off x="4561490" y="6232634"/>
            <a:ext cx="3098605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/>
              <a:t>https://</a:t>
            </a:r>
            <a:r>
              <a:rPr lang="en-US" sz="1000" dirty="0" err="1"/>
              <a:t>doi.org</a:t>
            </a:r>
            <a:r>
              <a:rPr lang="en-US" sz="1000" dirty="0"/>
              <a:t>/10.1016/j.clet.2021.100249</a:t>
            </a:r>
            <a:br>
              <a:rPr lang="en-US" sz="1000" dirty="0"/>
            </a:br>
            <a:r>
              <a:rPr lang="en-US" sz="1000" dirty="0"/>
              <a:t>https://</a:t>
            </a:r>
            <a:r>
              <a:rPr lang="en-US" sz="1000" dirty="0" err="1"/>
              <a:t>www.nature.com</a:t>
            </a:r>
            <a:r>
              <a:rPr lang="en-US" sz="1000" dirty="0"/>
              <a:t>/articles/natrevmats201745#Abs1</a:t>
            </a:r>
          </a:p>
        </p:txBody>
      </p:sp>
      <p:pic>
        <p:nvPicPr>
          <p:cNvPr id="18" name="Picture 17" descr="A diagram of a multi-stage process&#10;&#10;Description automatically generated">
            <a:extLst>
              <a:ext uri="{FF2B5EF4-FFF2-40B4-BE49-F238E27FC236}">
                <a16:creationId xmlns:a16="http://schemas.microsoft.com/office/drawing/2014/main" id="{03277688-08C8-E5B8-3569-445B09E4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7" y="2126795"/>
            <a:ext cx="4850507" cy="2568612"/>
          </a:xfrm>
          <a:prstGeom prst="rect">
            <a:avLst/>
          </a:prstGeom>
        </p:spPr>
      </p:pic>
      <p:pic>
        <p:nvPicPr>
          <p:cNvPr id="21" name="Picture 20" descr="A diagram of different types of membrane&#10;&#10;Description automatically generated">
            <a:extLst>
              <a:ext uri="{FF2B5EF4-FFF2-40B4-BE49-F238E27FC236}">
                <a16:creationId xmlns:a16="http://schemas.microsoft.com/office/drawing/2014/main" id="{020C7054-C426-C46D-D1EA-3460C3F9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17" y="2115628"/>
            <a:ext cx="5034542" cy="2852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2A1034-CEF7-6A84-DFD6-AB17B48F9C98}"/>
              </a:ext>
            </a:extLst>
          </p:cNvPr>
          <p:cNvSpPr txBox="1"/>
          <p:nvPr/>
        </p:nvSpPr>
        <p:spPr>
          <a:xfrm>
            <a:off x="6505817" y="4968045"/>
            <a:ext cx="523451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0" i="0" u="none" strike="noStrike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relationship between the CO2/N2 gas pair selectivity and CO2 permeability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2B08E-BD09-BDA5-A2C6-5C3A41017ADF}"/>
              </a:ext>
            </a:extLst>
          </p:cNvPr>
          <p:cNvSpPr txBox="1"/>
          <p:nvPr/>
        </p:nvSpPr>
        <p:spPr>
          <a:xfrm>
            <a:off x="1516774" y="4968045"/>
            <a:ext cx="416941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Schematic of a conventional configuration for amine-based PCC.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92B3D-9427-1CFA-059F-293989C73B8F}"/>
              </a:ext>
            </a:extLst>
          </p:cNvPr>
          <p:cNvSpPr txBox="1"/>
          <p:nvPr/>
        </p:nvSpPr>
        <p:spPr>
          <a:xfrm>
            <a:off x="788547" y="5201738"/>
            <a:ext cx="1095178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carbon capture technologies rely on high-energy thermal processes or suffer from reduced stability when exposed to humidity.</a:t>
            </a:r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49121-46CB-6494-765F-4D0907BC948F}"/>
              </a:ext>
            </a:extLst>
          </p:cNvPr>
          <p:cNvSpPr txBox="1"/>
          <p:nvPr/>
        </p:nvSpPr>
        <p:spPr>
          <a:xfrm>
            <a:off x="926990" y="1765738"/>
            <a:ext cx="7759560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carbon-capture design by coupling O2/H2O electrolysis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0492D-DE2E-6025-5C1B-165B5C5D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4" y="2158578"/>
            <a:ext cx="7897097" cy="3159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CC47-6B80-F01F-A905-8BB21627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32" y="2321022"/>
            <a:ext cx="3557099" cy="29972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64093A-6E2B-C29E-188C-96C7F7A32A40}"/>
              </a:ext>
            </a:extLst>
          </p:cNvPr>
          <p:cNvSpPr/>
          <p:nvPr/>
        </p:nvSpPr>
        <p:spPr>
          <a:xfrm>
            <a:off x="464534" y="2158578"/>
            <a:ext cx="212360" cy="1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0EA2-58B8-73D1-9E5C-6A2EA8CEB66F}"/>
              </a:ext>
            </a:extLst>
          </p:cNvPr>
          <p:cNvSpPr txBox="1"/>
          <p:nvPr/>
        </p:nvSpPr>
        <p:spPr>
          <a:xfrm>
            <a:off x="1692166" y="5497856"/>
            <a:ext cx="572637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Schematic of the solid-electrolyte reactor for carbon capture.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1E754-DE1D-2B49-579D-1C49B6BAEDF1}"/>
              </a:ext>
            </a:extLst>
          </p:cNvPr>
          <p:cNvSpPr txBox="1"/>
          <p:nvPr/>
        </p:nvSpPr>
        <p:spPr>
          <a:xfrm>
            <a:off x="8160559" y="5380548"/>
            <a:ext cx="3959244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radar plot comparison of different carbon-capture technologies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4C03D-C0F1-17C1-84B7-7C2531AEB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40" y="2621849"/>
            <a:ext cx="1009403" cy="365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4AFC6-4168-7BAB-9FE6-565511F58B4A}"/>
                  </a:ext>
                </a:extLst>
              </p:cNvPr>
              <p:cNvSpPr txBox="1"/>
              <p:nvPr/>
            </p:nvSpPr>
            <p:spPr>
              <a:xfrm>
                <a:off x="570714" y="4883499"/>
                <a:ext cx="2701317" cy="2308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ORR</m:t>
                    </m:r>
                    <m:r>
                      <a:rPr lang="en-US" sz="15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O</m:t>
                        </m:r>
                      </m:e>
                      <m:sub>
                        <m: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5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+2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5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O</m:t>
                    </m:r>
                    <m:r>
                      <a:rPr lang="en-US" sz="15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e</m:t>
                        </m:r>
                      </m:e>
                      <m:sup>
                        <m: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−</m:t>
                        </m:r>
                      </m:sup>
                    </m:sSup>
                    <m:r>
                      <a:rPr lang="en-US" sz="15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=4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O</m:t>
                    </m:r>
                    <m:sSup>
                      <m:sSupPr>
                        <m:ctrlP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15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4AFC6-4168-7BAB-9FE6-565511F58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4" y="4883499"/>
                <a:ext cx="2701317" cy="230832"/>
              </a:xfrm>
              <a:prstGeom prst="rect">
                <a:avLst/>
              </a:prstGeom>
              <a:blipFill>
                <a:blip r:embed="rId5"/>
                <a:stretch>
                  <a:fillRect l="-2817" t="-5263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AF3AA6-F7D6-E769-E0AC-13349AA5462F}"/>
                  </a:ext>
                </a:extLst>
              </p:cNvPr>
              <p:cNvSpPr txBox="1"/>
              <p:nvPr/>
            </p:nvSpPr>
            <p:spPr>
              <a:xfrm>
                <a:off x="5890491" y="4872291"/>
                <a:ext cx="2566665" cy="2308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OER</m:t>
                    </m:r>
                    <m:r>
                      <a:rPr lang="en-US" sz="1500" b="0" i="0" smtClean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: 2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50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O</m:t>
                    </m:r>
                    <m:r>
                      <a:rPr lang="en-US" sz="150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O</m:t>
                        </m:r>
                      </m:e>
                      <m:sub>
                        <m: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50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sz="150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e</m:t>
                        </m:r>
                      </m:e>
                      <m:sup>
                        <m:r>
                          <a:rPr lang="en-US" sz="1500" i="1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Arial" panose="020B0604020202020204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500" dirty="0">
                    <a:effectLst/>
                  </a:rPr>
                  <a:t> </a:t>
                </a:r>
                <a:endParaRPr lang="en-US" sz="1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AF3AA6-F7D6-E769-E0AC-13349AA5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91" y="4872291"/>
                <a:ext cx="2566665" cy="230832"/>
              </a:xfrm>
              <a:prstGeom prst="rect">
                <a:avLst/>
              </a:prstGeom>
              <a:blipFill>
                <a:blip r:embed="rId6"/>
                <a:stretch>
                  <a:fillRect l="-2463" t="-5263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iagram of a molecule&#10;&#10;Description automatically generated">
            <a:extLst>
              <a:ext uri="{FF2B5EF4-FFF2-40B4-BE49-F238E27FC236}">
                <a16:creationId xmlns:a16="http://schemas.microsoft.com/office/drawing/2014/main" id="{050B29CE-E0CB-E7DA-7FD8-5945740D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73" y="1623612"/>
            <a:ext cx="2237532" cy="2933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F10DF-F0A7-6503-244F-59193EF3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71" y="1623611"/>
            <a:ext cx="3658698" cy="3031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E9B5B-6D20-428C-9B7F-10A8F964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60" y="1623612"/>
            <a:ext cx="3788384" cy="3167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6099A9-C254-5969-1ADD-DCFF5CCCC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707" y="2664906"/>
            <a:ext cx="543680" cy="764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D22D0C-D4ED-76DE-08C3-1B68BCE3B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475177">
            <a:off x="4692447" y="2826825"/>
            <a:ext cx="642090" cy="809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F502B6-975A-8466-FDBB-2EEE1F3430E6}"/>
              </a:ext>
            </a:extLst>
          </p:cNvPr>
          <p:cNvSpPr txBox="1"/>
          <p:nvPr/>
        </p:nvSpPr>
        <p:spPr>
          <a:xfrm>
            <a:off x="569860" y="4923054"/>
            <a:ext cx="3788384" cy="6457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on ORR/OER I-V curves under various CO2 concentrations.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936BE-6CD2-B162-5BDF-5D5DAEFF6EF8}"/>
              </a:ext>
            </a:extLst>
          </p:cNvPr>
          <p:cNvSpPr/>
          <p:nvPr/>
        </p:nvSpPr>
        <p:spPr>
          <a:xfrm>
            <a:off x="7865371" y="1623611"/>
            <a:ext cx="245476" cy="276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DAC2C-E13E-CE43-CE2E-B2140D0274D1}"/>
              </a:ext>
            </a:extLst>
          </p:cNvPr>
          <p:cNvSpPr txBox="1"/>
          <p:nvPr/>
        </p:nvSpPr>
        <p:spPr>
          <a:xfrm>
            <a:off x="4661445" y="4940868"/>
            <a:ext cx="3348588" cy="9920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 catalyst that can replace expensive Pt/C catalysts.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BB77F-8B28-6CCF-63D6-0F9B0C2C694C}"/>
              </a:ext>
            </a:extLst>
          </p:cNvPr>
          <p:cNvSpPr txBox="1"/>
          <p:nvPr/>
        </p:nvSpPr>
        <p:spPr>
          <a:xfrm>
            <a:off x="8313234" y="4888140"/>
            <a:ext cx="3166834" cy="9920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efficiency depending on the porous solid-electrolyte thickness.</a:t>
            </a:r>
          </a:p>
        </p:txBody>
      </p:sp>
    </p:spTree>
    <p:extLst>
      <p:ext uri="{BB962C8B-B14F-4D97-AF65-F5344CB8AC3E}">
        <p14:creationId xmlns:p14="http://schemas.microsoft.com/office/powerpoint/2010/main" val="28067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A9AE5-1839-C277-92C4-D2938F01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3" y="1508430"/>
            <a:ext cx="5117275" cy="3799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D332D-7693-2C5D-C223-EDB03F2A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84" y="956094"/>
            <a:ext cx="6031675" cy="4999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00EF6-98FE-FEC3-13BF-81F5A807A011}"/>
              </a:ext>
            </a:extLst>
          </p:cNvPr>
          <p:cNvSpPr txBox="1"/>
          <p:nvPr/>
        </p:nvSpPr>
        <p:spPr>
          <a:xfrm>
            <a:off x="606357" y="5283995"/>
            <a:ext cx="4928260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ORR/OER I-V curves indicating that cell activity is determined by oxygen concentration rather than CO2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4334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41B4C-29C1-9507-9836-D9C2D7DA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7" y="1488817"/>
            <a:ext cx="5719817" cy="3880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EE064-1914-A653-2D9E-55C75CCF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50" y="286512"/>
            <a:ext cx="4798716" cy="4790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CABB0-3A1F-B4C4-2166-1B5DECC01860}"/>
                  </a:ext>
                </a:extLst>
              </p:cNvPr>
              <p:cNvSpPr txBox="1"/>
              <p:nvPr/>
            </p:nvSpPr>
            <p:spPr>
              <a:xfrm>
                <a:off x="821473" y="5369183"/>
                <a:ext cx="9177549" cy="85465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FEcarbonate maintained above 90% across wide range of cell current ranges under 13.9% CO2, indicating highly efficient utilization of generated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OH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ions.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CABB0-3A1F-B4C4-2166-1B5DECC01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73" y="5369183"/>
                <a:ext cx="9177549" cy="854658"/>
              </a:xfrm>
              <a:prstGeom prst="rect">
                <a:avLst/>
              </a:prstGeom>
              <a:blipFill>
                <a:blip r:embed="rId4"/>
                <a:stretch>
                  <a:fillRect l="-1381" t="-7246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8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947B39-1480-721D-E5F5-6FC39058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5" y="1627351"/>
            <a:ext cx="5295405" cy="3270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77D23-ABF2-5D6A-3A35-2E32BCE1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12" y="1627350"/>
            <a:ext cx="5402283" cy="327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CD1DA-D225-8FC0-33D0-7F60AAA3765E}"/>
                  </a:ext>
                </a:extLst>
              </p:cNvPr>
              <p:cNvSpPr txBox="1"/>
              <p:nvPr/>
            </p:nvSpPr>
            <p:spPr>
              <a:xfrm>
                <a:off x="676509" y="4983493"/>
                <a:ext cx="11118605" cy="116955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 the CO2 concentration decreases, the maximum current density required to maintain FE decreased due to limited mass diffusion.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This was confirmed in 8.6% and 4.6% CO2 experiments, where the maximum operating current densities to maintain </a:t>
                </a:r>
                <a:r>
                  <a:rPr lang="en-US" sz="15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FEcarbonate</a:t>
                </a:r>
                <a:r>
                  <a:rPr lang="en-US" sz="15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above 80% decreased to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mA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cm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5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200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mA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cm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5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respectively.</a:t>
                </a:r>
              </a:p>
              <a:p>
                <a:pPr algn="l"/>
                <a:endParaRPr lang="en-US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CD1DA-D225-8FC0-33D0-7F60AAA3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9" y="4983493"/>
                <a:ext cx="11118605" cy="1169551"/>
              </a:xfrm>
              <a:prstGeom prst="rect">
                <a:avLst/>
              </a:prstGeom>
              <a:blipFill>
                <a:blip r:embed="rId4"/>
                <a:stretch>
                  <a:fillRect l="-1027" t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64F49FE-5C1B-CFC0-EEC3-127464AB3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987180"/>
            <a:ext cx="7772400" cy="48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A5B43-749D-E0DC-FD7A-F59D944E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2" y="1490200"/>
            <a:ext cx="5841009" cy="3522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6D466-179E-450F-13FD-985F09EC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16" y="363381"/>
            <a:ext cx="5459735" cy="455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223B9-3A1A-A13F-72EB-01B9DC8118E4}"/>
              </a:ext>
            </a:extLst>
          </p:cNvPr>
          <p:cNvSpPr txBox="1"/>
          <p:nvPr/>
        </p:nvSpPr>
        <p:spPr>
          <a:xfrm>
            <a:off x="1235034" y="5082358"/>
            <a:ext cx="9155875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50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the I–V curve comparison,</a:t>
            </a:r>
            <a:r>
              <a:rPr lang="en-US" sz="15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lang="en-US" sz="1500" b="0" i="0" u="none" strike="noStrike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 + 13.9% CO2 required higher voltage at high current densities due to lower oxygen partial pressure.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cell voltage difference did not affect current efficiency or CO2 capture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8A0DA-8E8E-7619-27EA-AE2AAED5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02" y="1490200"/>
            <a:ext cx="5311293" cy="4067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E2361-0851-EE8C-E2EF-EA5742408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6791"/>
            <a:ext cx="5459736" cy="47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90" y="1083145"/>
            <a:ext cx="10058400" cy="566751"/>
          </a:xfrm>
        </p:spPr>
        <p:txBody>
          <a:bodyPr/>
          <a:lstStyle/>
          <a:p>
            <a:r>
              <a:rPr lang="en-US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94829-B6E7-116D-6A62-D164ADF3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76" y="1750612"/>
            <a:ext cx="7061200" cy="2933924"/>
          </a:xfrm>
          <a:prstGeom prst="rect">
            <a:avLst/>
          </a:prstGeom>
        </p:spPr>
      </p:pic>
      <p:pic>
        <p:nvPicPr>
          <p:cNvPr id="10" name="Picture 9" descr="A diagram of a molecule&#10;&#10;Description automatically generated">
            <a:extLst>
              <a:ext uri="{FF2B5EF4-FFF2-40B4-BE49-F238E27FC236}">
                <a16:creationId xmlns:a16="http://schemas.microsoft.com/office/drawing/2014/main" id="{56429911-8520-FCCE-551E-322BB94D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67" y="1750612"/>
            <a:ext cx="2237532" cy="2933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41BD3-4174-6A55-E509-D8AC58B0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75177">
            <a:off x="1035141" y="2953825"/>
            <a:ext cx="642090" cy="8096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AE8CB2-24A6-9E3F-B291-1BDD72FAE11F}"/>
              </a:ext>
            </a:extLst>
          </p:cNvPr>
          <p:cNvSpPr/>
          <p:nvPr/>
        </p:nvSpPr>
        <p:spPr>
          <a:xfrm>
            <a:off x="4429876" y="1750611"/>
            <a:ext cx="431800" cy="39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67F41-CCE0-942E-7A2C-23A86D43CB3B}"/>
              </a:ext>
            </a:extLst>
          </p:cNvPr>
          <p:cNvSpPr txBox="1"/>
          <p:nvPr/>
        </p:nvSpPr>
        <p:spPr>
          <a:xfrm>
            <a:off x="1943100" y="5029200"/>
            <a:ext cx="979435" cy="3847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Pt/C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C81DB-CBD8-C76A-9115-158C9D54403A}"/>
              </a:ext>
            </a:extLst>
          </p:cNvPr>
          <p:cNvSpPr txBox="1"/>
          <p:nvPr/>
        </p:nvSpPr>
        <p:spPr>
          <a:xfrm>
            <a:off x="7048500" y="5029200"/>
            <a:ext cx="1510157" cy="3847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Co-SAC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002DE9-A4F0-0D88-493A-99E09037185D}"/>
              </a:ext>
            </a:extLst>
          </p:cNvPr>
          <p:cNvSpPr txBox="1"/>
          <p:nvPr/>
        </p:nvSpPr>
        <p:spPr>
          <a:xfrm>
            <a:off x="4480974" y="6315195"/>
            <a:ext cx="3230051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/>
              <a:t>https://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/full/10.1002/eem2.12371</a:t>
            </a:r>
          </a:p>
        </p:txBody>
      </p:sp>
    </p:spTree>
    <p:extLst>
      <p:ext uri="{BB962C8B-B14F-4D97-AF65-F5344CB8AC3E}">
        <p14:creationId xmlns:p14="http://schemas.microsoft.com/office/powerpoint/2010/main" val="28408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090355 Powerpoint_Template_SystemFonts_WIDE" id="{3A33425D-C630-3545-91BE-6E001CC53EFA}" vid="{8FF148B2-A576-7E47-B45A-80FF43A7E9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754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Verdana Bold</vt:lpstr>
      <vt:lpstr>Arial</vt:lpstr>
      <vt:lpstr>Calibri</vt:lpstr>
      <vt:lpstr>Cambria Math</vt:lpstr>
      <vt:lpstr>Courier New</vt:lpstr>
      <vt:lpstr>Georgia</vt:lpstr>
      <vt:lpstr>Georgia Bold</vt:lpstr>
      <vt:lpstr>Georgia Regular</vt:lpstr>
      <vt:lpstr>Verdana</vt:lpstr>
      <vt:lpstr>Office Theme</vt:lpstr>
      <vt:lpstr>Continuous carbon capture in an electrochemical solid-electrolyte reactor  </vt:lpstr>
      <vt:lpstr>Introduction</vt:lpstr>
      <vt:lpstr>Background</vt:lpstr>
      <vt:lpstr>Background</vt:lpstr>
      <vt:lpstr>Results &amp; Codes</vt:lpstr>
      <vt:lpstr>Results &amp; Codes</vt:lpstr>
      <vt:lpstr>Results &amp; Codes</vt:lpstr>
      <vt:lpstr>Results &amp; Codes</vt:lpstr>
      <vt:lpstr>Results &amp; Codes</vt:lpstr>
      <vt:lpstr>Results &amp; Codes</vt:lpstr>
      <vt:lpstr>Results &amp; Codes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임형찬</dc:creator>
  <cp:lastModifiedBy>임형찬</cp:lastModifiedBy>
  <cp:revision>16</cp:revision>
  <cp:lastPrinted>2018-10-25T20:35:58Z</cp:lastPrinted>
  <dcterms:created xsi:type="dcterms:W3CDTF">2024-05-01T17:54:57Z</dcterms:created>
  <dcterms:modified xsi:type="dcterms:W3CDTF">2024-05-02T17:00:40Z</dcterms:modified>
</cp:coreProperties>
</file>