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4"/>
  </p:notesMasterIdLst>
  <p:sldIdLst>
    <p:sldId id="256" r:id="rId2"/>
    <p:sldId id="258" r:id="rId3"/>
    <p:sldId id="259" r:id="rId4"/>
    <p:sldId id="260" r:id="rId5"/>
    <p:sldId id="261" r:id="rId6"/>
    <p:sldId id="268" r:id="rId7"/>
    <p:sldId id="262" r:id="rId8"/>
    <p:sldId id="269" r:id="rId9"/>
    <p:sldId id="263" r:id="rId10"/>
    <p:sldId id="270" r:id="rId11"/>
    <p:sldId id="264" r:id="rId12"/>
    <p:sldId id="265" r:id="rId13"/>
  </p:sldIdLst>
  <p:sldSz cx="9144000" cy="5143500" type="screen16x9"/>
  <p:notesSz cx="6858000" cy="9144000"/>
  <p:embeddedFontLst>
    <p:embeddedFont>
      <p:font typeface="Bebas Neue" panose="020B0606020202050201" pitchFamily="34" charset="0"/>
      <p:regular r:id="rId15"/>
    </p:embeddedFont>
    <p:embeddedFont>
      <p:font typeface="Cambria Math" panose="02040503050406030204" pitchFamily="18" charset="0"/>
      <p:regular r:id="rId16"/>
    </p:embeddedFont>
    <p:embeddedFont>
      <p:font typeface="Montserrat" panose="00000500000000000000" pitchFamily="2" charset="0"/>
      <p:regular r:id="rId17"/>
      <p:bold r:id="rId18"/>
      <p:italic r:id="rId19"/>
      <p:boldItalic r:id="rId20"/>
    </p:embeddedFont>
    <p:embeddedFont>
      <p:font typeface="Playfair Display"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6E66D8-C35F-432E-8CA7-5C0F49D5D9D8}">
  <a:tblStyle styleId="{4F6E66D8-C35F-432E-8CA7-5C0F49D5D9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16" autoAdjust="0"/>
  </p:normalViewPr>
  <p:slideViewPr>
    <p:cSldViewPr snapToGrid="0">
      <p:cViewPr varScale="1">
        <p:scale>
          <a:sx n="79" d="100"/>
          <a:sy n="79" d="100"/>
        </p:scale>
        <p:origin x="108"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b0648f94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b0648f9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Right now, when this part of the code is run, there are about a couple hundred ranges that are outputted, so I will try to find a way to condense those into hopefully just a handful of points that represent the main peaks of each plot</a:t>
            </a:r>
          </a:p>
        </p:txBody>
      </p:sp>
    </p:spTree>
    <p:extLst>
      <p:ext uri="{BB962C8B-B14F-4D97-AF65-F5344CB8AC3E}">
        <p14:creationId xmlns:p14="http://schemas.microsoft.com/office/powerpoint/2010/main" val="2667830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2bd6afd5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2bd6afd5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lower </a:t>
            </a:r>
            <a:r>
              <a:rPr lang="en-US" dirty="0" err="1"/>
              <a:t>tafel</a:t>
            </a:r>
            <a:r>
              <a:rPr lang="en-US" dirty="0"/>
              <a:t> slopes associated with the acidic environment indicate a faster reaction rate and better catalytic activity. In this context of OER, a lower </a:t>
            </a:r>
            <a:r>
              <a:rPr lang="en-US" dirty="0" err="1"/>
              <a:t>tafel</a:t>
            </a:r>
            <a:r>
              <a:rPr lang="en-US" dirty="0"/>
              <a:t> slope suggests that the catalyst is more effective.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Low </a:t>
            </a:r>
            <a:r>
              <a:rPr lang="en-US" dirty="0" err="1"/>
              <a:t>tafel</a:t>
            </a:r>
            <a:r>
              <a:rPr lang="en-US" dirty="0"/>
              <a:t> slopes are due to catalysts with low spin, which would be Co III while higher </a:t>
            </a:r>
            <a:r>
              <a:rPr lang="en-US" dirty="0" err="1"/>
              <a:t>tafel</a:t>
            </a:r>
            <a:r>
              <a:rPr lang="en-US" dirty="0"/>
              <a:t> slopes are associated with high spin Co II</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Low spin: involve more efficient charge transfer processes, leading to faster reaction kinetics and lower overpotentials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High spin: slower charge transfer kinetics, resulting in higher overpotentials and less efficient catalytic activity</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2b06bead8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2b06bead8a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Since the co oxidation to promote the surface reconstruction is unfavorable</a:t>
            </a:r>
          </a:p>
          <a:p>
            <a:pPr marL="0" lvl="0" indent="0" algn="l" rtl="0">
              <a:spcBef>
                <a:spcPts val="0"/>
              </a:spcBef>
              <a:spcAft>
                <a:spcPts val="0"/>
              </a:spcAft>
              <a:buNone/>
            </a:pPr>
            <a:r>
              <a:rPr lang="en-US" dirty="0"/>
              <a:t>The presence of low spin </a:t>
            </a:r>
            <a:r>
              <a:rPr lang="en-US" dirty="0" err="1"/>
              <a:t>CoIII</a:t>
            </a:r>
            <a:r>
              <a:rPr lang="en-US" dirty="0"/>
              <a:t> and the ability to reconstruct into active Co species are important to initiate the OER in an acidic environment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b06bead8a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b06bead8a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b06bead8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b06bead8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 The extent can be decreased using proper catalyst engineering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Mn Manganese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b06bead8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2b06bead8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b06bead8a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b06bead8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Comparing catalyst activity in alkaline and acidic environments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Generally the OER current decreases with x in an alkaline environment, which supports the widely reported hypothesis that Co is the predominant active center for the OER</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This is a </a:t>
            </a:r>
            <a:r>
              <a:rPr lang="en-US" dirty="0" err="1"/>
              <a:t>tafel</a:t>
            </a:r>
            <a:r>
              <a:rPr lang="en-US" dirty="0"/>
              <a:t> plot for the catalysts in an alkaline environment</a:t>
            </a:r>
          </a:p>
          <a:p>
            <a:r>
              <a:rPr lang="en-US" dirty="0"/>
              <a:t>The </a:t>
            </a:r>
            <a:r>
              <a:rPr lang="en-US" dirty="0" err="1"/>
              <a:t>tafel</a:t>
            </a:r>
            <a:r>
              <a:rPr lang="en-US" dirty="0"/>
              <a:t> slope is a parameter used to analyze the kinetics of electrochemical reactions, with a higher </a:t>
            </a:r>
            <a:r>
              <a:rPr lang="en-US" dirty="0" err="1"/>
              <a:t>tafel</a:t>
            </a:r>
            <a:r>
              <a:rPr lang="en-US" dirty="0"/>
              <a:t> slop indicating a slower reaction rate</a:t>
            </a:r>
          </a:p>
          <a:p>
            <a:r>
              <a:rPr lang="en-US" dirty="0"/>
              <a:t>The </a:t>
            </a:r>
            <a:r>
              <a:rPr lang="en-US" dirty="0" err="1"/>
              <a:t>tafel</a:t>
            </a:r>
            <a:r>
              <a:rPr lang="en-US" dirty="0"/>
              <a:t> slope increased from -50 to -90 mV/dec with decreasing x</a:t>
            </a:r>
          </a:p>
        </p:txBody>
      </p:sp>
    </p:spTree>
    <p:extLst>
      <p:ext uri="{BB962C8B-B14F-4D97-AF65-F5344CB8AC3E}">
        <p14:creationId xmlns:p14="http://schemas.microsoft.com/office/powerpoint/2010/main" val="1627099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2b06bead8a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2b06bead8a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Comparison of catalyst activity in an acidic environment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is a very sharp decrease for the samples with x less than 0.9</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Both samples with x = 0.1 and 0.9 are active in the alkaline and acidic environments</a:t>
            </a:r>
          </a:p>
          <a:p>
            <a:pPr marL="0" lvl="0" indent="0" algn="l" rtl="0">
              <a:spcBef>
                <a:spcPts val="0"/>
              </a:spcBef>
              <a:spcAft>
                <a:spcPts val="0"/>
              </a:spcAft>
              <a:buNone/>
            </a:pPr>
            <a:r>
              <a:rPr lang="en-US" dirty="0"/>
              <a:t>This means that the surface area exposed to the electrolyte is not likely to be a major factor in determining the catalytic activity of Co(x)Mn(1-x)O(y) in an acidic electrolyte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Tafel slop for catalyst in acidic environment</a:t>
            </a:r>
          </a:p>
          <a:p>
            <a:r>
              <a:rPr lang="en-US" dirty="0"/>
              <a:t>Tafel slope for each sample has a higher value than in the basic electrolyte</a:t>
            </a:r>
          </a:p>
        </p:txBody>
      </p:sp>
    </p:spTree>
    <p:extLst>
      <p:ext uri="{BB962C8B-B14F-4D97-AF65-F5344CB8AC3E}">
        <p14:creationId xmlns:p14="http://schemas.microsoft.com/office/powerpoint/2010/main" val="286163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2b06bead8a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2b06bead8a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Correlation of surface state of the catalysts with OER activity in acidic environments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L3 and L2 edges show differences in their spectral shape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 L3 has the greatest intensity with lower energy</a:t>
            </a:r>
          </a:p>
          <a:p>
            <a:pPr marL="0" lvl="0" indent="0" algn="l" rtl="0">
              <a:spcBef>
                <a:spcPts val="0"/>
              </a:spcBef>
              <a:spcAft>
                <a:spcPts val="0"/>
              </a:spcAft>
              <a:buNone/>
            </a:pPr>
            <a:r>
              <a:rPr lang="en-US" dirty="0"/>
              <a:t>While Co L2 has lower intensity with higher energy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Show that the Co spin state shifts from low spin to high spin with decreasing Co content in the catalyst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OER in acidic environment is directly controlled by the surface Co oxidation state</a:t>
            </a:r>
          </a:p>
          <a:p>
            <a:pPr marL="0" lvl="0" indent="0" algn="l" rtl="0">
              <a:spcBef>
                <a:spcPts val="0"/>
              </a:spcBef>
              <a:spcAft>
                <a:spcPts val="0"/>
              </a:spcAft>
              <a:buNone/>
            </a:pPr>
            <a:r>
              <a:rPr lang="en-US" dirty="0"/>
              <a:t>Co spin state also seems to correlate with the Co oxidation state in the catalyst</a:t>
            </a:r>
          </a:p>
          <a:p>
            <a:pPr marL="0" lvl="0" indent="0" algn="l" rtl="0">
              <a:spcBef>
                <a:spcPts val="0"/>
              </a:spcBef>
              <a:spcAft>
                <a:spcPts val="0"/>
              </a:spcAft>
              <a:buNone/>
            </a:pPr>
            <a:r>
              <a:rPr lang="en-US" dirty="0"/>
              <a:t>These results suggest that the surface dominated by high spin Co II is not active towards the OER in an acidic environment because the Co oxidation to promote surface reconstruction is unfavorable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85700" y="1238850"/>
            <a:ext cx="63726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500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450" y="34951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200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3" name="Google Shape;43;p13"/>
          <p:cNvSpPr txBox="1">
            <a:spLocks noGrp="1"/>
          </p:cNvSpPr>
          <p:nvPr>
            <p:ph type="title" idx="2"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 name="Google Shape;44;p13"/>
          <p:cNvSpPr txBox="1">
            <a:spLocks noGrp="1"/>
          </p:cNvSpPr>
          <p:nvPr>
            <p:ph type="subTitle" idx="1"/>
          </p:nvPr>
        </p:nvSpPr>
        <p:spPr>
          <a:xfrm>
            <a:off x="7200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5" name="Google Shape;45;p13"/>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13"/>
          <p:cNvSpPr txBox="1">
            <a:spLocks noGrp="1"/>
          </p:cNvSpPr>
          <p:nvPr>
            <p:ph type="title" idx="4"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 name="Google Shape;47;p13"/>
          <p:cNvSpPr txBox="1">
            <a:spLocks noGrp="1"/>
          </p:cNvSpPr>
          <p:nvPr>
            <p:ph type="subTitle" idx="5"/>
          </p:nvPr>
        </p:nvSpPr>
        <p:spPr>
          <a:xfrm>
            <a:off x="34038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 name="Google Shape;48;p13"/>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9" name="Google Shape;49;p13"/>
          <p:cNvSpPr txBox="1">
            <a:spLocks noGrp="1"/>
          </p:cNvSpPr>
          <p:nvPr>
            <p:ph type="title" idx="7"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subTitle" idx="8"/>
          </p:nvPr>
        </p:nvSpPr>
        <p:spPr>
          <a:xfrm>
            <a:off x="60876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 name="Google Shape;51;p13"/>
          <p:cNvSpPr txBox="1">
            <a:spLocks noGrp="1"/>
          </p:cNvSpPr>
          <p:nvPr>
            <p:ph type="title" idx="9"/>
          </p:nvPr>
        </p:nvSpPr>
        <p:spPr>
          <a:xfrm>
            <a:off x="7200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 name="Google Shape;52;p13"/>
          <p:cNvSpPr txBox="1">
            <a:spLocks noGrp="1"/>
          </p:cNvSpPr>
          <p:nvPr>
            <p:ph type="title" idx="13" hasCustomPrompt="1"/>
          </p:nvPr>
        </p:nvSpPr>
        <p:spPr>
          <a:xfrm>
            <a:off x="7200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subTitle" idx="14"/>
          </p:nvPr>
        </p:nvSpPr>
        <p:spPr>
          <a:xfrm>
            <a:off x="7200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15"/>
          </p:nvPr>
        </p:nvSpPr>
        <p:spPr>
          <a:xfrm>
            <a:off x="34038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 name="Google Shape;55;p13"/>
          <p:cNvSpPr txBox="1">
            <a:spLocks noGrp="1"/>
          </p:cNvSpPr>
          <p:nvPr>
            <p:ph type="title" idx="16" hasCustomPrompt="1"/>
          </p:nvPr>
        </p:nvSpPr>
        <p:spPr>
          <a:xfrm>
            <a:off x="34038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17"/>
          </p:nvPr>
        </p:nvSpPr>
        <p:spPr>
          <a:xfrm>
            <a:off x="34038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18"/>
          </p:nvPr>
        </p:nvSpPr>
        <p:spPr>
          <a:xfrm>
            <a:off x="60876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 name="Google Shape;58;p13"/>
          <p:cNvSpPr txBox="1">
            <a:spLocks noGrp="1"/>
          </p:cNvSpPr>
          <p:nvPr>
            <p:ph type="title" idx="19" hasCustomPrompt="1"/>
          </p:nvPr>
        </p:nvSpPr>
        <p:spPr>
          <a:xfrm>
            <a:off x="60876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20"/>
          </p:nvPr>
        </p:nvSpPr>
        <p:spPr>
          <a:xfrm>
            <a:off x="60876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2290025" y="33927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7" name="Google Shape;67;p16"/>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8"/>
        <p:cNvGrpSpPr/>
        <p:nvPr/>
      </p:nvGrpSpPr>
      <p:grpSpPr>
        <a:xfrm>
          <a:off x="0" y="0"/>
          <a:ext cx="0" cy="0"/>
          <a:chOff x="0" y="0"/>
          <a:chExt cx="0" cy="0"/>
        </a:xfrm>
      </p:grpSpPr>
      <p:sp>
        <p:nvSpPr>
          <p:cNvPr id="69" name="Google Shape;69;p17"/>
          <p:cNvSpPr txBox="1">
            <a:spLocks noGrp="1"/>
          </p:cNvSpPr>
          <p:nvPr>
            <p:ph type="subTitle" idx="1"/>
          </p:nvPr>
        </p:nvSpPr>
        <p:spPr>
          <a:xfrm>
            <a:off x="1847850" y="3077700"/>
            <a:ext cx="5448300" cy="79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7"/>
          <p:cNvSpPr txBox="1">
            <a:spLocks noGrp="1"/>
          </p:cNvSpPr>
          <p:nvPr>
            <p:ph type="title"/>
          </p:nvPr>
        </p:nvSpPr>
        <p:spPr>
          <a:xfrm>
            <a:off x="2278500" y="1268400"/>
            <a:ext cx="4587000" cy="18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71"/>
        <p:cNvGrpSpPr/>
        <p:nvPr/>
      </p:nvGrpSpPr>
      <p:grpSpPr>
        <a:xfrm>
          <a:off x="0" y="0"/>
          <a:ext cx="0" cy="0"/>
          <a:chOff x="0" y="0"/>
          <a:chExt cx="0" cy="0"/>
        </a:xfrm>
      </p:grpSpPr>
      <p:sp>
        <p:nvSpPr>
          <p:cNvPr id="72" name="Google Shape;72;p18"/>
          <p:cNvSpPr txBox="1">
            <a:spLocks noGrp="1"/>
          </p:cNvSpPr>
          <p:nvPr>
            <p:ph type="subTitle" idx="1"/>
          </p:nvPr>
        </p:nvSpPr>
        <p:spPr>
          <a:xfrm>
            <a:off x="720000" y="1212525"/>
            <a:ext cx="2907600" cy="135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74"/>
        <p:cNvGrpSpPr/>
        <p:nvPr/>
      </p:nvGrpSpPr>
      <p:grpSpPr>
        <a:xfrm>
          <a:off x="0" y="0"/>
          <a:ext cx="0" cy="0"/>
          <a:chOff x="0" y="0"/>
          <a:chExt cx="0" cy="0"/>
        </a:xfrm>
      </p:grpSpPr>
      <p:sp>
        <p:nvSpPr>
          <p:cNvPr id="75" name="Google Shape;75;p19"/>
          <p:cNvSpPr txBox="1">
            <a:spLocks noGrp="1"/>
          </p:cNvSpPr>
          <p:nvPr>
            <p:ph type="subTitle" idx="1"/>
          </p:nvPr>
        </p:nvSpPr>
        <p:spPr>
          <a:xfrm>
            <a:off x="720000" y="1212525"/>
            <a:ext cx="2907600" cy="135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77"/>
        <p:cNvGrpSpPr/>
        <p:nvPr/>
      </p:nvGrpSpPr>
      <p:grpSpPr>
        <a:xfrm>
          <a:off x="0" y="0"/>
          <a:ext cx="0" cy="0"/>
          <a:chOff x="0" y="0"/>
          <a:chExt cx="0" cy="0"/>
        </a:xfrm>
      </p:grpSpPr>
      <p:sp>
        <p:nvSpPr>
          <p:cNvPr id="78" name="Google Shape;78;p20"/>
          <p:cNvSpPr txBox="1">
            <a:spLocks noGrp="1"/>
          </p:cNvSpPr>
          <p:nvPr>
            <p:ph type="subTitle" idx="1"/>
          </p:nvPr>
        </p:nvSpPr>
        <p:spPr>
          <a:xfrm>
            <a:off x="720000" y="1212525"/>
            <a:ext cx="2907600" cy="135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0"/>
        <p:cNvGrpSpPr/>
        <p:nvPr/>
      </p:nvGrpSpPr>
      <p:grpSpPr>
        <a:xfrm>
          <a:off x="0" y="0"/>
          <a:ext cx="0" cy="0"/>
          <a:chOff x="0" y="0"/>
          <a:chExt cx="0" cy="0"/>
        </a:xfrm>
      </p:grpSpPr>
      <p:sp>
        <p:nvSpPr>
          <p:cNvPr id="81" name="Google Shape;81;p21"/>
          <p:cNvSpPr txBox="1">
            <a:spLocks noGrp="1"/>
          </p:cNvSpPr>
          <p:nvPr>
            <p:ph type="subTitle" idx="1"/>
          </p:nvPr>
        </p:nvSpPr>
        <p:spPr>
          <a:xfrm>
            <a:off x="1290763"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2" name="Google Shape;82;p21"/>
          <p:cNvSpPr txBox="1">
            <a:spLocks noGrp="1"/>
          </p:cNvSpPr>
          <p:nvPr>
            <p:ph type="subTitle" idx="2"/>
          </p:nvPr>
        </p:nvSpPr>
        <p:spPr>
          <a:xfrm>
            <a:off x="4945638"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3" name="Google Shape;83;p21"/>
          <p:cNvSpPr txBox="1">
            <a:spLocks noGrp="1"/>
          </p:cNvSpPr>
          <p:nvPr>
            <p:ph type="subTitle" idx="3"/>
          </p:nvPr>
        </p:nvSpPr>
        <p:spPr>
          <a:xfrm>
            <a:off x="1290763"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21"/>
          <p:cNvSpPr txBox="1">
            <a:spLocks noGrp="1"/>
          </p:cNvSpPr>
          <p:nvPr>
            <p:ph type="subTitle" idx="4"/>
          </p:nvPr>
        </p:nvSpPr>
        <p:spPr>
          <a:xfrm>
            <a:off x="4945638"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7200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 name="Google Shape;88;p22"/>
          <p:cNvSpPr txBox="1">
            <a:spLocks noGrp="1"/>
          </p:cNvSpPr>
          <p:nvPr>
            <p:ph type="subTitle" idx="1"/>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22"/>
          <p:cNvSpPr txBox="1">
            <a:spLocks noGrp="1"/>
          </p:cNvSpPr>
          <p:nvPr>
            <p:ph type="title" idx="2"/>
          </p:nvPr>
        </p:nvSpPr>
        <p:spPr>
          <a:xfrm>
            <a:off x="34038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 name="Google Shape;90;p22"/>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22"/>
          <p:cNvSpPr txBox="1">
            <a:spLocks noGrp="1"/>
          </p:cNvSpPr>
          <p:nvPr>
            <p:ph type="title" idx="4"/>
          </p:nvPr>
        </p:nvSpPr>
        <p:spPr>
          <a:xfrm>
            <a:off x="60876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 name="Google Shape;92;p22"/>
          <p:cNvSpPr txBox="1">
            <a:spLocks noGrp="1"/>
          </p:cNvSpPr>
          <p:nvPr>
            <p:ph type="subTitle" idx="5"/>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22"/>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94"/>
        <p:cNvGrpSpPr/>
        <p:nvPr/>
      </p:nvGrpSpPr>
      <p:grpSpPr>
        <a:xfrm>
          <a:off x="0" y="0"/>
          <a:ext cx="0" cy="0"/>
          <a:chOff x="0" y="0"/>
          <a:chExt cx="0" cy="0"/>
        </a:xfrm>
      </p:grpSpPr>
      <p:sp>
        <p:nvSpPr>
          <p:cNvPr id="95" name="Google Shape;95;p23"/>
          <p:cNvSpPr txBox="1">
            <a:spLocks noGrp="1"/>
          </p:cNvSpPr>
          <p:nvPr>
            <p:ph type="title"/>
          </p:nvPr>
        </p:nvSpPr>
        <p:spPr>
          <a:xfrm>
            <a:off x="7200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6" name="Google Shape;96;p23"/>
          <p:cNvSpPr txBox="1">
            <a:spLocks noGrp="1"/>
          </p:cNvSpPr>
          <p:nvPr>
            <p:ph type="subTitle" idx="1"/>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23"/>
          <p:cNvSpPr txBox="1">
            <a:spLocks noGrp="1"/>
          </p:cNvSpPr>
          <p:nvPr>
            <p:ph type="title" idx="2"/>
          </p:nvPr>
        </p:nvSpPr>
        <p:spPr>
          <a:xfrm>
            <a:off x="34038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 name="Google Shape;98;p23"/>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23"/>
          <p:cNvSpPr txBox="1">
            <a:spLocks noGrp="1"/>
          </p:cNvSpPr>
          <p:nvPr>
            <p:ph type="title" idx="4"/>
          </p:nvPr>
        </p:nvSpPr>
        <p:spPr>
          <a:xfrm>
            <a:off x="60876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 name="Google Shape;100;p23"/>
          <p:cNvSpPr txBox="1">
            <a:spLocks noGrp="1"/>
          </p:cNvSpPr>
          <p:nvPr>
            <p:ph type="subTitle" idx="5"/>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23"/>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2"/>
        <p:cNvGrpSpPr/>
        <p:nvPr/>
      </p:nvGrpSpPr>
      <p:grpSpPr>
        <a:xfrm>
          <a:off x="0" y="0"/>
          <a:ext cx="0" cy="0"/>
          <a:chOff x="0" y="0"/>
          <a:chExt cx="0" cy="0"/>
        </a:xfrm>
      </p:grpSpPr>
      <p:sp>
        <p:nvSpPr>
          <p:cNvPr id="103" name="Google Shape;103;p24"/>
          <p:cNvSpPr txBox="1">
            <a:spLocks noGrp="1"/>
          </p:cNvSpPr>
          <p:nvPr>
            <p:ph type="title"/>
          </p:nvPr>
        </p:nvSpPr>
        <p:spPr>
          <a:xfrm>
            <a:off x="1529225" y="1682850"/>
            <a:ext cx="2200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24"/>
          <p:cNvSpPr txBox="1">
            <a:spLocks noGrp="1"/>
          </p:cNvSpPr>
          <p:nvPr>
            <p:ph type="subTitle" idx="1"/>
          </p:nvPr>
        </p:nvSpPr>
        <p:spPr>
          <a:xfrm>
            <a:off x="1529225" y="2269375"/>
            <a:ext cx="2200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4"/>
          <p:cNvSpPr txBox="1">
            <a:spLocks noGrp="1"/>
          </p:cNvSpPr>
          <p:nvPr>
            <p:ph type="title" idx="2"/>
          </p:nvPr>
        </p:nvSpPr>
        <p:spPr>
          <a:xfrm>
            <a:off x="5414339" y="1682850"/>
            <a:ext cx="2200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24"/>
          <p:cNvSpPr txBox="1">
            <a:spLocks noGrp="1"/>
          </p:cNvSpPr>
          <p:nvPr>
            <p:ph type="subTitle" idx="3"/>
          </p:nvPr>
        </p:nvSpPr>
        <p:spPr>
          <a:xfrm>
            <a:off x="5414339" y="2269375"/>
            <a:ext cx="2200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4"/>
          <p:cNvSpPr txBox="1">
            <a:spLocks noGrp="1"/>
          </p:cNvSpPr>
          <p:nvPr>
            <p:ph type="title" idx="4"/>
          </p:nvPr>
        </p:nvSpPr>
        <p:spPr>
          <a:xfrm>
            <a:off x="1529225" y="3116250"/>
            <a:ext cx="2200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24"/>
          <p:cNvSpPr txBox="1">
            <a:spLocks noGrp="1"/>
          </p:cNvSpPr>
          <p:nvPr>
            <p:ph type="subTitle" idx="5"/>
          </p:nvPr>
        </p:nvSpPr>
        <p:spPr>
          <a:xfrm>
            <a:off x="1529225" y="3702775"/>
            <a:ext cx="2200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24"/>
          <p:cNvSpPr txBox="1">
            <a:spLocks noGrp="1"/>
          </p:cNvSpPr>
          <p:nvPr>
            <p:ph type="title" idx="6"/>
          </p:nvPr>
        </p:nvSpPr>
        <p:spPr>
          <a:xfrm>
            <a:off x="5414339" y="3116250"/>
            <a:ext cx="2200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0" name="Google Shape;110;p24"/>
          <p:cNvSpPr txBox="1">
            <a:spLocks noGrp="1"/>
          </p:cNvSpPr>
          <p:nvPr>
            <p:ph type="subTitle" idx="7"/>
          </p:nvPr>
        </p:nvSpPr>
        <p:spPr>
          <a:xfrm>
            <a:off x="5414339" y="3702775"/>
            <a:ext cx="2200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2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12"/>
        <p:cNvGrpSpPr/>
        <p:nvPr/>
      </p:nvGrpSpPr>
      <p:grpSpPr>
        <a:xfrm>
          <a:off x="0" y="0"/>
          <a:ext cx="0" cy="0"/>
          <a:chOff x="0" y="0"/>
          <a:chExt cx="0" cy="0"/>
        </a:xfrm>
      </p:grpSpPr>
      <p:sp>
        <p:nvSpPr>
          <p:cNvPr id="113" name="Google Shape;113;p25"/>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25"/>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5"/>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25"/>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5"/>
          <p:cNvSpPr txBox="1">
            <a:spLocks noGrp="1"/>
          </p:cNvSpPr>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25"/>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25"/>
          <p:cNvSpPr txBox="1">
            <a:spLocks noGrp="1"/>
          </p:cNvSpPr>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25"/>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25"/>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25"/>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5"/>
          <p:cNvSpPr txBox="1">
            <a:spLocks noGrp="1"/>
          </p:cNvSpPr>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 name="Google Shape;124;p25"/>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5"/>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26"/>
        <p:cNvGrpSpPr/>
        <p:nvPr/>
      </p:nvGrpSpPr>
      <p:grpSpPr>
        <a:xfrm>
          <a:off x="0" y="0"/>
          <a:ext cx="0" cy="0"/>
          <a:chOff x="0" y="0"/>
          <a:chExt cx="0" cy="0"/>
        </a:xfrm>
      </p:grpSpPr>
      <p:sp>
        <p:nvSpPr>
          <p:cNvPr id="127" name="Google Shape;127;p26"/>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8" name="Google Shape;128;p26"/>
          <p:cNvSpPr txBox="1">
            <a:spLocks noGrp="1"/>
          </p:cNvSpPr>
          <p:nvPr>
            <p:ph type="subTitle" idx="1"/>
          </p:nvPr>
        </p:nvSpPr>
        <p:spPr>
          <a:xfrm>
            <a:off x="1284000" y="1246025"/>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6"/>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0" name="Google Shape;130;p26"/>
          <p:cNvSpPr txBox="1">
            <a:spLocks noGrp="1"/>
          </p:cNvSpPr>
          <p:nvPr>
            <p:ph type="subTitle" idx="3"/>
          </p:nvPr>
        </p:nvSpPr>
        <p:spPr>
          <a:xfrm>
            <a:off x="1284000" y="270216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6"/>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2" name="Google Shape;132;p26"/>
          <p:cNvSpPr txBox="1">
            <a:spLocks noGrp="1"/>
          </p:cNvSpPr>
          <p:nvPr>
            <p:ph type="subTitle" idx="5"/>
          </p:nvPr>
        </p:nvSpPr>
        <p:spPr>
          <a:xfrm>
            <a:off x="1284000" y="415831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33"/>
        <p:cNvGrpSpPr/>
        <p:nvPr/>
      </p:nvGrpSpPr>
      <p:grpSpPr>
        <a:xfrm>
          <a:off x="0" y="0"/>
          <a:ext cx="0" cy="0"/>
          <a:chOff x="0" y="0"/>
          <a:chExt cx="0" cy="0"/>
        </a:xfrm>
      </p:grpSpPr>
      <p:sp>
        <p:nvSpPr>
          <p:cNvPr id="134" name="Google Shape;134;p27"/>
          <p:cNvSpPr txBox="1">
            <a:spLocks noGrp="1"/>
          </p:cNvSpPr>
          <p:nvPr>
            <p:ph type="ctrTitle"/>
          </p:nvPr>
        </p:nvSpPr>
        <p:spPr>
          <a:xfrm>
            <a:off x="2429950" y="669825"/>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5" name="Google Shape;135;p27"/>
          <p:cNvSpPr txBox="1">
            <a:spLocks noGrp="1"/>
          </p:cNvSpPr>
          <p:nvPr>
            <p:ph type="subTitle" idx="1"/>
          </p:nvPr>
        </p:nvSpPr>
        <p:spPr>
          <a:xfrm>
            <a:off x="2425075" y="1704550"/>
            <a:ext cx="4293900" cy="182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290763" y="2303125"/>
            <a:ext cx="2907600" cy="713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0" name="Google Shape;20;p5"/>
          <p:cNvSpPr txBox="1">
            <a:spLocks noGrp="1"/>
          </p:cNvSpPr>
          <p:nvPr>
            <p:ph type="subTitle" idx="2"/>
          </p:nvPr>
        </p:nvSpPr>
        <p:spPr>
          <a:xfrm>
            <a:off x="4945638"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1" name="Google Shape;21;p5"/>
          <p:cNvSpPr txBox="1">
            <a:spLocks noGrp="1"/>
          </p:cNvSpPr>
          <p:nvPr>
            <p:ph type="subTitle" idx="3"/>
          </p:nvPr>
        </p:nvSpPr>
        <p:spPr>
          <a:xfrm>
            <a:off x="1290763"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subTitle" idx="4"/>
          </p:nvPr>
        </p:nvSpPr>
        <p:spPr>
          <a:xfrm>
            <a:off x="4945638"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862279"/>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500" b="1">
                <a:solidFill>
                  <a:srgbClr val="00000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6"/>
          <p:cNvSpPr/>
          <p:nvPr/>
        </p:nvSpPr>
        <p:spPr>
          <a:xfrm>
            <a:off x="0" y="571500"/>
            <a:ext cx="9144000" cy="40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367423"/>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 name="Google Shape;39;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3500"/>
              <a:buFont typeface="Playfair Display"/>
              <a:buNone/>
              <a:defRPr sz="3500">
                <a:solidFill>
                  <a:schemeClr val="lt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1pPr>
            <a:lvl2pPr marL="914400" lvl="1" indent="-3175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2pPr>
            <a:lvl3pPr marL="1371600" lvl="2" indent="-3175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3pPr>
            <a:lvl4pPr marL="1828800" lvl="3" indent="-3175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4pPr>
            <a:lvl5pPr marL="2286000" lvl="4" indent="-3175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5pPr>
            <a:lvl6pPr marL="2743200" lvl="5" indent="-3175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marL="3200400" lvl="6" indent="-3175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7pPr>
            <a:lvl8pPr marL="3657600" lvl="7" indent="-3175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lt1"/>
              </a:buClr>
              <a:buSzPts val="1400"/>
              <a:buFont typeface="Montserrat"/>
              <a:buChar char="■"/>
              <a:defRPr>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1"/>
          <p:cNvSpPr/>
          <p:nvPr/>
        </p:nvSpPr>
        <p:spPr>
          <a:xfrm>
            <a:off x="0" y="0"/>
            <a:ext cx="9144000" cy="5143500"/>
          </a:xfrm>
          <a:prstGeom prst="frame">
            <a:avLst>
              <a:gd name="adj1" fmla="val 125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46" name="Google Shape;146;p31"/>
          <p:cNvSpPr txBox="1">
            <a:spLocks noGrp="1"/>
          </p:cNvSpPr>
          <p:nvPr>
            <p:ph type="ctrTitle"/>
          </p:nvPr>
        </p:nvSpPr>
        <p:spPr>
          <a:xfrm>
            <a:off x="1385700" y="1238850"/>
            <a:ext cx="6372600" cy="218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solidFill>
                  <a:schemeClr val="lt1"/>
                </a:solidFill>
              </a:rPr>
              <a:t>Using Python to Analyze the Surface Activity of Cobalt Catalysts for Oxygen </a:t>
            </a:r>
            <a:br>
              <a:rPr lang="en-US" sz="3200" dirty="0">
                <a:solidFill>
                  <a:schemeClr val="lt1"/>
                </a:solidFill>
              </a:rPr>
            </a:br>
            <a:r>
              <a:rPr lang="en-US" sz="3200" dirty="0">
                <a:solidFill>
                  <a:schemeClr val="lt1"/>
                </a:solidFill>
              </a:rPr>
              <a:t>Evolution Reaction</a:t>
            </a:r>
            <a:endParaRPr sz="3200" dirty="0">
              <a:solidFill>
                <a:schemeClr val="lt1"/>
              </a:solidFill>
            </a:endParaRPr>
          </a:p>
        </p:txBody>
      </p:sp>
      <p:sp>
        <p:nvSpPr>
          <p:cNvPr id="147" name="Google Shape;147;p31"/>
          <p:cNvSpPr txBox="1">
            <a:spLocks noGrp="1"/>
          </p:cNvSpPr>
          <p:nvPr>
            <p:ph type="subTitle" idx="1"/>
          </p:nvPr>
        </p:nvSpPr>
        <p:spPr>
          <a:xfrm>
            <a:off x="2392500" y="3667125"/>
            <a:ext cx="4359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Poppy Mak</a:t>
            </a:r>
          </a:p>
          <a:p>
            <a:pPr marL="0" lvl="0" indent="0" algn="ctr" rtl="0">
              <a:spcBef>
                <a:spcPts val="0"/>
              </a:spcBef>
              <a:spcAft>
                <a:spcPts val="0"/>
              </a:spcAft>
              <a:buNone/>
            </a:pPr>
            <a:r>
              <a:rPr lang="en" dirty="0">
                <a:solidFill>
                  <a:schemeClr val="lt1"/>
                </a:solidFill>
              </a:rPr>
              <a:t>CME 502</a:t>
            </a:r>
          </a:p>
          <a:p>
            <a:pPr marL="0" lvl="0" indent="0" algn="ctr" rtl="0">
              <a:spcBef>
                <a:spcPts val="0"/>
              </a:spcBef>
              <a:spcAft>
                <a:spcPts val="0"/>
              </a:spcAft>
              <a:buNone/>
            </a:pPr>
            <a:r>
              <a:rPr lang="en" dirty="0">
                <a:solidFill>
                  <a:schemeClr val="lt1"/>
                </a:solidFill>
              </a:rPr>
              <a:t>Professor Nav Nidhi Rajput</a:t>
            </a:r>
            <a:endParaRPr dirty="0">
              <a:solidFill>
                <a:schemeClr val="lt1"/>
              </a:solidFill>
            </a:endParaRPr>
          </a:p>
        </p:txBody>
      </p:sp>
      <p:sp>
        <p:nvSpPr>
          <p:cNvPr id="2" name="TextBox 1">
            <a:extLst>
              <a:ext uri="{FF2B5EF4-FFF2-40B4-BE49-F238E27FC236}">
                <a16:creationId xmlns:a16="http://schemas.microsoft.com/office/drawing/2014/main" id="{0F6DFB60-F8D3-B4AA-41BE-34E3E3579F2E}"/>
              </a:ext>
            </a:extLst>
          </p:cNvPr>
          <p:cNvSpPr txBox="1"/>
          <p:nvPr/>
        </p:nvSpPr>
        <p:spPr>
          <a:xfrm>
            <a:off x="0" y="4596384"/>
            <a:ext cx="9144000" cy="461665"/>
          </a:xfrm>
          <a:prstGeom prst="rect">
            <a:avLst/>
          </a:prstGeom>
          <a:noFill/>
        </p:spPr>
        <p:txBody>
          <a:bodyPr wrap="square" rtlCol="0">
            <a:spAutoFit/>
          </a:bodyPr>
          <a:lstStyle/>
          <a:p>
            <a:pPr algn="ctr"/>
            <a:r>
              <a:rPr lang="en-US" sz="1200" b="0" i="0" dirty="0">
                <a:solidFill>
                  <a:srgbClr val="222222"/>
                </a:solidFill>
                <a:effectLst/>
                <a:highlight>
                  <a:srgbClr val="FFFFFF"/>
                </a:highlight>
                <a:latin typeface="-apple-system"/>
              </a:rPr>
              <a:t>Huang, J., </a:t>
            </a:r>
            <a:r>
              <a:rPr lang="en-US" sz="1200" b="0" i="0" dirty="0" err="1">
                <a:solidFill>
                  <a:srgbClr val="222222"/>
                </a:solidFill>
                <a:effectLst/>
                <a:highlight>
                  <a:srgbClr val="FFFFFF"/>
                </a:highlight>
                <a:latin typeface="-apple-system"/>
              </a:rPr>
              <a:t>Borca</a:t>
            </a:r>
            <a:r>
              <a:rPr lang="en-US" sz="1200" b="0" i="0" dirty="0">
                <a:solidFill>
                  <a:srgbClr val="222222"/>
                </a:solidFill>
                <a:effectLst/>
                <a:highlight>
                  <a:srgbClr val="FFFFFF"/>
                </a:highlight>
                <a:latin typeface="-apple-system"/>
              </a:rPr>
              <a:t>, C.N., </a:t>
            </a:r>
            <a:r>
              <a:rPr lang="en-US" sz="1200" b="0" i="0" dirty="0" err="1">
                <a:solidFill>
                  <a:srgbClr val="222222"/>
                </a:solidFill>
                <a:effectLst/>
                <a:highlight>
                  <a:srgbClr val="FFFFFF"/>
                </a:highlight>
                <a:latin typeface="-apple-system"/>
              </a:rPr>
              <a:t>Huthwelker</a:t>
            </a:r>
            <a:r>
              <a:rPr lang="en-US" sz="1200" b="0" i="0" dirty="0">
                <a:solidFill>
                  <a:srgbClr val="222222"/>
                </a:solidFill>
                <a:effectLst/>
                <a:highlight>
                  <a:srgbClr val="FFFFFF"/>
                </a:highlight>
                <a:latin typeface="-apple-system"/>
              </a:rPr>
              <a:t>, T. </a:t>
            </a:r>
            <a:r>
              <a:rPr lang="en-US" sz="1200" b="0" i="1" dirty="0">
                <a:solidFill>
                  <a:srgbClr val="222222"/>
                </a:solidFill>
                <a:effectLst/>
                <a:highlight>
                  <a:srgbClr val="FFFFFF"/>
                </a:highlight>
                <a:latin typeface="-apple-system"/>
              </a:rPr>
              <a:t>et al.</a:t>
            </a:r>
            <a:r>
              <a:rPr lang="en-US" sz="1200" b="0" i="0" dirty="0">
                <a:solidFill>
                  <a:srgbClr val="222222"/>
                </a:solidFill>
                <a:effectLst/>
                <a:highlight>
                  <a:srgbClr val="FFFFFF"/>
                </a:highlight>
                <a:latin typeface="-apple-system"/>
              </a:rPr>
              <a:t> Surface oxidation/spin state determines oxygen evolution reaction activity of cobalt-based catalysts in acidic environment. </a:t>
            </a:r>
            <a:r>
              <a:rPr lang="en-US" sz="1200" b="0" i="1" dirty="0">
                <a:solidFill>
                  <a:srgbClr val="222222"/>
                </a:solidFill>
                <a:effectLst/>
                <a:highlight>
                  <a:srgbClr val="FFFFFF"/>
                </a:highlight>
                <a:latin typeface="-apple-system"/>
              </a:rPr>
              <a:t>Nat </a:t>
            </a:r>
            <a:r>
              <a:rPr lang="en-US" sz="1200" b="0" i="1" dirty="0" err="1">
                <a:solidFill>
                  <a:srgbClr val="222222"/>
                </a:solidFill>
                <a:effectLst/>
                <a:highlight>
                  <a:srgbClr val="FFFFFF"/>
                </a:highlight>
                <a:latin typeface="-apple-system"/>
              </a:rPr>
              <a:t>Commun</a:t>
            </a:r>
            <a:r>
              <a:rPr lang="en-US" sz="1200" b="0" i="0" dirty="0">
                <a:solidFill>
                  <a:srgbClr val="222222"/>
                </a:solidFill>
                <a:effectLst/>
                <a:highlight>
                  <a:srgbClr val="FFFFFF"/>
                </a:highlight>
                <a:latin typeface="-apple-system"/>
              </a:rPr>
              <a:t> </a:t>
            </a:r>
            <a:r>
              <a:rPr lang="en-US" sz="1200" b="1" i="0" dirty="0">
                <a:solidFill>
                  <a:srgbClr val="222222"/>
                </a:solidFill>
                <a:effectLst/>
                <a:highlight>
                  <a:srgbClr val="FFFFFF"/>
                </a:highlight>
                <a:latin typeface="-apple-system"/>
              </a:rPr>
              <a:t>15</a:t>
            </a:r>
            <a:r>
              <a:rPr lang="en-US" sz="1200" b="0" i="0" dirty="0">
                <a:solidFill>
                  <a:srgbClr val="222222"/>
                </a:solidFill>
                <a:effectLst/>
                <a:highlight>
                  <a:srgbClr val="FFFFFF"/>
                </a:highlight>
                <a:latin typeface="-apple-system"/>
              </a:rPr>
              <a:t>, 3067 (2024). https://doi.org/10.1038/s41467-024-47409-y</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2520-D0F8-CF14-5EF9-840F5855EB1A}"/>
              </a:ext>
            </a:extLst>
          </p:cNvPr>
          <p:cNvSpPr>
            <a:spLocks noGrp="1"/>
          </p:cNvSpPr>
          <p:nvPr>
            <p:ph type="title"/>
          </p:nvPr>
        </p:nvSpPr>
        <p:spPr/>
        <p:txBody>
          <a:bodyPr/>
          <a:lstStyle/>
          <a:p>
            <a:r>
              <a:rPr lang="en-US" dirty="0"/>
              <a:t>Isolate the Peak Values</a:t>
            </a:r>
          </a:p>
        </p:txBody>
      </p:sp>
      <p:pic>
        <p:nvPicPr>
          <p:cNvPr id="5" name="Picture 4">
            <a:extLst>
              <a:ext uri="{FF2B5EF4-FFF2-40B4-BE49-F238E27FC236}">
                <a16:creationId xmlns:a16="http://schemas.microsoft.com/office/drawing/2014/main" id="{0D26119D-6A0A-C2F7-1274-310F353B42AF}"/>
              </a:ext>
            </a:extLst>
          </p:cNvPr>
          <p:cNvPicPr>
            <a:picLocks noChangeAspect="1"/>
          </p:cNvPicPr>
          <p:nvPr/>
        </p:nvPicPr>
        <p:blipFill rotWithShape="1">
          <a:blip r:embed="rId3"/>
          <a:srcRect l="1433"/>
          <a:stretch/>
        </p:blipFill>
        <p:spPr>
          <a:xfrm>
            <a:off x="1207008" y="1462048"/>
            <a:ext cx="6829304" cy="2819173"/>
          </a:xfrm>
          <a:prstGeom prst="rect">
            <a:avLst/>
          </a:prstGeom>
        </p:spPr>
      </p:pic>
      <p:pic>
        <p:nvPicPr>
          <p:cNvPr id="7" name="Picture 6">
            <a:extLst>
              <a:ext uri="{FF2B5EF4-FFF2-40B4-BE49-F238E27FC236}">
                <a16:creationId xmlns:a16="http://schemas.microsoft.com/office/drawing/2014/main" id="{ED39FF80-8B7B-66ED-B666-68FE510E70B0}"/>
              </a:ext>
            </a:extLst>
          </p:cNvPr>
          <p:cNvPicPr>
            <a:picLocks noChangeAspect="1"/>
          </p:cNvPicPr>
          <p:nvPr/>
        </p:nvPicPr>
        <p:blipFill>
          <a:blip r:embed="rId4"/>
          <a:stretch>
            <a:fillRect/>
          </a:stretch>
        </p:blipFill>
        <p:spPr>
          <a:xfrm>
            <a:off x="939751" y="143506"/>
            <a:ext cx="7363817" cy="4856487"/>
          </a:xfrm>
          <a:prstGeom prst="rect">
            <a:avLst/>
          </a:prstGeom>
        </p:spPr>
      </p:pic>
    </p:spTree>
    <p:extLst>
      <p:ext uri="{BB962C8B-B14F-4D97-AF65-F5344CB8AC3E}">
        <p14:creationId xmlns:p14="http://schemas.microsoft.com/office/powerpoint/2010/main" val="188487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9" name="Picture 8">
            <a:extLst>
              <a:ext uri="{FF2B5EF4-FFF2-40B4-BE49-F238E27FC236}">
                <a16:creationId xmlns:a16="http://schemas.microsoft.com/office/drawing/2014/main" id="{0B6AE2B2-A69D-AFFA-5B6A-42DA6F69FAD5}"/>
              </a:ext>
            </a:extLst>
          </p:cNvPr>
          <p:cNvPicPr>
            <a:picLocks noChangeAspect="1"/>
          </p:cNvPicPr>
          <p:nvPr/>
        </p:nvPicPr>
        <p:blipFill>
          <a:blip r:embed="rId3"/>
          <a:stretch>
            <a:fillRect/>
          </a:stretch>
        </p:blipFill>
        <p:spPr>
          <a:xfrm>
            <a:off x="161574" y="1319799"/>
            <a:ext cx="8820852" cy="2503902"/>
          </a:xfrm>
          <a:prstGeom prst="rect">
            <a:avLst/>
          </a:prstGeom>
        </p:spPr>
      </p:pic>
      <p:pic>
        <p:nvPicPr>
          <p:cNvPr id="11" name="Picture 10">
            <a:extLst>
              <a:ext uri="{FF2B5EF4-FFF2-40B4-BE49-F238E27FC236}">
                <a16:creationId xmlns:a16="http://schemas.microsoft.com/office/drawing/2014/main" id="{3D4C720A-E4D1-E953-42DE-BB8FD71C3D81}"/>
              </a:ext>
            </a:extLst>
          </p:cNvPr>
          <p:cNvPicPr>
            <a:picLocks noChangeAspect="1"/>
          </p:cNvPicPr>
          <p:nvPr/>
        </p:nvPicPr>
        <p:blipFill>
          <a:blip r:embed="rId4"/>
          <a:stretch>
            <a:fillRect/>
          </a:stretch>
        </p:blipFill>
        <p:spPr>
          <a:xfrm>
            <a:off x="1706193" y="540918"/>
            <a:ext cx="5731613" cy="40616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0"/>
          <p:cNvSpPr/>
          <p:nvPr/>
        </p:nvSpPr>
        <p:spPr>
          <a:xfrm>
            <a:off x="715100" y="1921450"/>
            <a:ext cx="2486100" cy="25242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solidFill>
                <a:latin typeface="Montserrat" panose="00000500000000000000" pitchFamily="2" charset="0"/>
              </a:rPr>
              <a:t>Allow analysis to become more efficient by removing the need to isolate data by hand</a:t>
            </a:r>
            <a:endParaRPr dirty="0">
              <a:solidFill>
                <a:schemeClr val="bg1"/>
              </a:solidFill>
              <a:latin typeface="Montserrat" panose="00000500000000000000" pitchFamily="2" charset="0"/>
            </a:endParaRPr>
          </a:p>
        </p:txBody>
      </p:sp>
      <p:sp>
        <p:nvSpPr>
          <p:cNvPr id="395" name="Google Shape;395;p40"/>
          <p:cNvSpPr/>
          <p:nvPr/>
        </p:nvSpPr>
        <p:spPr>
          <a:xfrm>
            <a:off x="1605100" y="1573575"/>
            <a:ext cx="706200" cy="7062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p:nvPr/>
        </p:nvSpPr>
        <p:spPr>
          <a:xfrm>
            <a:off x="3328950" y="1921450"/>
            <a:ext cx="2486100" cy="25242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solidFill>
                <a:latin typeface="Montserrat" panose="00000500000000000000" pitchFamily="2" charset="0"/>
              </a:rPr>
              <a:t>Surface state is more critical in determining the final OER activity, highlighting the importance of surface engineering</a:t>
            </a:r>
            <a:endParaRPr dirty="0">
              <a:solidFill>
                <a:schemeClr val="bg1"/>
              </a:solidFill>
              <a:latin typeface="Montserrat" panose="00000500000000000000" pitchFamily="2" charset="0"/>
            </a:endParaRPr>
          </a:p>
        </p:txBody>
      </p:sp>
      <p:sp>
        <p:nvSpPr>
          <p:cNvPr id="405" name="Google Shape;405;p40"/>
          <p:cNvSpPr/>
          <p:nvPr/>
        </p:nvSpPr>
        <p:spPr>
          <a:xfrm>
            <a:off x="4218950" y="1573575"/>
            <a:ext cx="706200" cy="7062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a:off x="5942800" y="1921450"/>
            <a:ext cx="2486100" cy="2524200"/>
          </a:xfrm>
          <a:prstGeom prst="rect">
            <a:avLst/>
          </a:prstGeom>
          <a:solidFill>
            <a:srgbClr val="A6B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solidFill>
                <a:latin typeface="Montserrat" panose="00000500000000000000" pitchFamily="2" charset="0"/>
              </a:rPr>
              <a:t>Future Work:</a:t>
            </a:r>
          </a:p>
          <a:p>
            <a:pPr marL="0" lvl="0" indent="0" algn="l" rtl="0">
              <a:spcBef>
                <a:spcPts val="0"/>
              </a:spcBef>
              <a:spcAft>
                <a:spcPts val="0"/>
              </a:spcAft>
              <a:buNone/>
            </a:pPr>
            <a:r>
              <a:rPr lang="en-US" dirty="0">
                <a:solidFill>
                  <a:schemeClr val="bg1"/>
                </a:solidFill>
                <a:latin typeface="Montserrat" panose="00000500000000000000" pitchFamily="2" charset="0"/>
              </a:rPr>
              <a:t>Create a user interface that allows the input of data as it is collected</a:t>
            </a:r>
            <a:endParaRPr dirty="0">
              <a:solidFill>
                <a:schemeClr val="bg1"/>
              </a:solidFill>
              <a:latin typeface="Montserrat" panose="00000500000000000000" pitchFamily="2" charset="0"/>
            </a:endParaRPr>
          </a:p>
        </p:txBody>
      </p:sp>
      <p:sp>
        <p:nvSpPr>
          <p:cNvPr id="415" name="Google Shape;415;p40"/>
          <p:cNvSpPr/>
          <p:nvPr/>
        </p:nvSpPr>
        <p:spPr>
          <a:xfrm>
            <a:off x="6832800" y="1573575"/>
            <a:ext cx="706200" cy="7062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40"/>
          <p:cNvGrpSpPr/>
          <p:nvPr/>
        </p:nvGrpSpPr>
        <p:grpSpPr>
          <a:xfrm>
            <a:off x="4341881" y="1768170"/>
            <a:ext cx="460244" cy="317006"/>
            <a:chOff x="3516850" y="3406526"/>
            <a:chExt cx="369674" cy="254644"/>
          </a:xfrm>
        </p:grpSpPr>
        <p:sp>
          <p:nvSpPr>
            <p:cNvPr id="417" name="Google Shape;417;p40"/>
            <p:cNvSpPr/>
            <p:nvPr/>
          </p:nvSpPr>
          <p:spPr>
            <a:xfrm>
              <a:off x="3570421" y="3564577"/>
              <a:ext cx="32" cy="32"/>
            </a:xfrm>
            <a:custGeom>
              <a:avLst/>
              <a:gdLst/>
              <a:ahLst/>
              <a:cxnLst/>
              <a:rect l="l" t="t" r="r" b="b"/>
              <a:pathLst>
                <a:path w="1" h="1" extrusionOk="0">
                  <a:moveTo>
                    <a:pt x="0"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a:off x="3516850" y="3406526"/>
              <a:ext cx="184473" cy="253503"/>
            </a:xfrm>
            <a:custGeom>
              <a:avLst/>
              <a:gdLst/>
              <a:ahLst/>
              <a:cxnLst/>
              <a:rect l="l" t="t" r="r" b="b"/>
              <a:pathLst>
                <a:path w="5823" h="8002" extrusionOk="0">
                  <a:moveTo>
                    <a:pt x="3060" y="382"/>
                  </a:moveTo>
                  <a:cubicBezTo>
                    <a:pt x="3275" y="382"/>
                    <a:pt x="3453" y="560"/>
                    <a:pt x="3453" y="774"/>
                  </a:cubicBezTo>
                  <a:lnTo>
                    <a:pt x="3453" y="882"/>
                  </a:lnTo>
                  <a:lnTo>
                    <a:pt x="3453" y="917"/>
                  </a:lnTo>
                  <a:cubicBezTo>
                    <a:pt x="3465" y="1084"/>
                    <a:pt x="3453" y="2489"/>
                    <a:pt x="3453" y="3346"/>
                  </a:cubicBezTo>
                  <a:cubicBezTo>
                    <a:pt x="3453" y="3441"/>
                    <a:pt x="3525" y="3513"/>
                    <a:pt x="3620" y="3525"/>
                  </a:cubicBezTo>
                  <a:cubicBezTo>
                    <a:pt x="3703" y="3525"/>
                    <a:pt x="3775" y="3453"/>
                    <a:pt x="3775" y="3358"/>
                  </a:cubicBezTo>
                  <a:cubicBezTo>
                    <a:pt x="3775" y="3358"/>
                    <a:pt x="3799" y="2751"/>
                    <a:pt x="3799" y="2156"/>
                  </a:cubicBezTo>
                  <a:lnTo>
                    <a:pt x="3799" y="953"/>
                  </a:lnTo>
                  <a:cubicBezTo>
                    <a:pt x="3870" y="882"/>
                    <a:pt x="3953" y="846"/>
                    <a:pt x="4061" y="846"/>
                  </a:cubicBezTo>
                  <a:cubicBezTo>
                    <a:pt x="4275" y="846"/>
                    <a:pt x="4453" y="1024"/>
                    <a:pt x="4453" y="1227"/>
                  </a:cubicBezTo>
                  <a:lnTo>
                    <a:pt x="4453" y="1608"/>
                  </a:lnTo>
                  <a:lnTo>
                    <a:pt x="4453" y="3358"/>
                  </a:lnTo>
                  <a:cubicBezTo>
                    <a:pt x="4453" y="3453"/>
                    <a:pt x="4525" y="3525"/>
                    <a:pt x="4608" y="3525"/>
                  </a:cubicBezTo>
                  <a:cubicBezTo>
                    <a:pt x="4703" y="3525"/>
                    <a:pt x="4775" y="3453"/>
                    <a:pt x="4775" y="3358"/>
                  </a:cubicBezTo>
                  <a:lnTo>
                    <a:pt x="4775" y="1691"/>
                  </a:lnTo>
                  <a:cubicBezTo>
                    <a:pt x="4823" y="1667"/>
                    <a:pt x="4870" y="1644"/>
                    <a:pt x="4906" y="1644"/>
                  </a:cubicBezTo>
                  <a:cubicBezTo>
                    <a:pt x="5061" y="1644"/>
                    <a:pt x="5180" y="1763"/>
                    <a:pt x="5180" y="1917"/>
                  </a:cubicBezTo>
                  <a:lnTo>
                    <a:pt x="5192" y="6930"/>
                  </a:lnTo>
                  <a:lnTo>
                    <a:pt x="3179" y="6930"/>
                  </a:lnTo>
                  <a:lnTo>
                    <a:pt x="3179" y="6358"/>
                  </a:lnTo>
                  <a:cubicBezTo>
                    <a:pt x="3179" y="6204"/>
                    <a:pt x="3168" y="6061"/>
                    <a:pt x="3156" y="5906"/>
                  </a:cubicBezTo>
                  <a:cubicBezTo>
                    <a:pt x="3145" y="5833"/>
                    <a:pt x="3070" y="5759"/>
                    <a:pt x="2995" y="5759"/>
                  </a:cubicBezTo>
                  <a:cubicBezTo>
                    <a:pt x="2985" y="5759"/>
                    <a:pt x="2975" y="5760"/>
                    <a:pt x="2965" y="5763"/>
                  </a:cubicBezTo>
                  <a:cubicBezTo>
                    <a:pt x="2870" y="5775"/>
                    <a:pt x="2798" y="5858"/>
                    <a:pt x="2810" y="5954"/>
                  </a:cubicBezTo>
                  <a:cubicBezTo>
                    <a:pt x="2822" y="6085"/>
                    <a:pt x="2846" y="6216"/>
                    <a:pt x="2846" y="6358"/>
                  </a:cubicBezTo>
                  <a:lnTo>
                    <a:pt x="2846" y="6918"/>
                  </a:lnTo>
                  <a:lnTo>
                    <a:pt x="1679" y="6918"/>
                  </a:lnTo>
                  <a:lnTo>
                    <a:pt x="1679" y="4989"/>
                  </a:lnTo>
                  <a:lnTo>
                    <a:pt x="1679" y="4965"/>
                  </a:lnTo>
                  <a:cubicBezTo>
                    <a:pt x="1679" y="4930"/>
                    <a:pt x="1667" y="4894"/>
                    <a:pt x="1632" y="4858"/>
                  </a:cubicBezTo>
                  <a:lnTo>
                    <a:pt x="501" y="3727"/>
                  </a:lnTo>
                  <a:cubicBezTo>
                    <a:pt x="370" y="3596"/>
                    <a:pt x="370" y="3370"/>
                    <a:pt x="501" y="3251"/>
                  </a:cubicBezTo>
                  <a:cubicBezTo>
                    <a:pt x="572" y="3185"/>
                    <a:pt x="661" y="3153"/>
                    <a:pt x="751" y="3153"/>
                  </a:cubicBezTo>
                  <a:cubicBezTo>
                    <a:pt x="840" y="3153"/>
                    <a:pt x="929" y="3185"/>
                    <a:pt x="1001" y="3251"/>
                  </a:cubicBezTo>
                  <a:lnTo>
                    <a:pt x="1417" y="3656"/>
                  </a:lnTo>
                  <a:lnTo>
                    <a:pt x="1965" y="4203"/>
                  </a:lnTo>
                  <a:cubicBezTo>
                    <a:pt x="2275" y="4525"/>
                    <a:pt x="2525" y="4906"/>
                    <a:pt x="2679" y="5323"/>
                  </a:cubicBezTo>
                  <a:cubicBezTo>
                    <a:pt x="2698" y="5399"/>
                    <a:pt x="2771" y="5437"/>
                    <a:pt x="2848" y="5437"/>
                  </a:cubicBezTo>
                  <a:cubicBezTo>
                    <a:pt x="2867" y="5437"/>
                    <a:pt x="2887" y="5435"/>
                    <a:pt x="2906" y="5430"/>
                  </a:cubicBezTo>
                  <a:cubicBezTo>
                    <a:pt x="2989" y="5394"/>
                    <a:pt x="3037" y="5299"/>
                    <a:pt x="3001" y="5204"/>
                  </a:cubicBezTo>
                  <a:cubicBezTo>
                    <a:pt x="2846" y="4751"/>
                    <a:pt x="2560" y="4311"/>
                    <a:pt x="2203" y="3977"/>
                  </a:cubicBezTo>
                  <a:lnTo>
                    <a:pt x="1691" y="3477"/>
                  </a:lnTo>
                  <a:lnTo>
                    <a:pt x="1691" y="1072"/>
                  </a:lnTo>
                  <a:cubicBezTo>
                    <a:pt x="1691" y="858"/>
                    <a:pt x="1870" y="679"/>
                    <a:pt x="2084" y="679"/>
                  </a:cubicBezTo>
                  <a:cubicBezTo>
                    <a:pt x="2191" y="679"/>
                    <a:pt x="2275" y="727"/>
                    <a:pt x="2346" y="798"/>
                  </a:cubicBezTo>
                  <a:lnTo>
                    <a:pt x="2346" y="3346"/>
                  </a:lnTo>
                  <a:cubicBezTo>
                    <a:pt x="2346" y="3441"/>
                    <a:pt x="2429" y="3513"/>
                    <a:pt x="2513" y="3513"/>
                  </a:cubicBezTo>
                  <a:cubicBezTo>
                    <a:pt x="2608" y="3513"/>
                    <a:pt x="2679" y="3441"/>
                    <a:pt x="2679" y="3346"/>
                  </a:cubicBezTo>
                  <a:lnTo>
                    <a:pt x="2679" y="739"/>
                  </a:lnTo>
                  <a:cubicBezTo>
                    <a:pt x="2691" y="536"/>
                    <a:pt x="2858" y="382"/>
                    <a:pt x="3060" y="382"/>
                  </a:cubicBezTo>
                  <a:close/>
                  <a:moveTo>
                    <a:pt x="3072" y="1"/>
                  </a:moveTo>
                  <a:cubicBezTo>
                    <a:pt x="2798" y="1"/>
                    <a:pt x="2560" y="167"/>
                    <a:pt x="2441" y="405"/>
                  </a:cubicBezTo>
                  <a:cubicBezTo>
                    <a:pt x="2334" y="346"/>
                    <a:pt x="2215" y="310"/>
                    <a:pt x="2084" y="310"/>
                  </a:cubicBezTo>
                  <a:cubicBezTo>
                    <a:pt x="1679" y="310"/>
                    <a:pt x="1358" y="643"/>
                    <a:pt x="1358" y="1036"/>
                  </a:cubicBezTo>
                  <a:lnTo>
                    <a:pt x="1358" y="3120"/>
                  </a:lnTo>
                  <a:lnTo>
                    <a:pt x="1239" y="3001"/>
                  </a:lnTo>
                  <a:cubicBezTo>
                    <a:pt x="1102" y="2870"/>
                    <a:pt x="926" y="2804"/>
                    <a:pt x="751" y="2804"/>
                  </a:cubicBezTo>
                  <a:cubicBezTo>
                    <a:pt x="575" y="2804"/>
                    <a:pt x="399" y="2870"/>
                    <a:pt x="262" y="3001"/>
                  </a:cubicBezTo>
                  <a:cubicBezTo>
                    <a:pt x="1" y="3275"/>
                    <a:pt x="1" y="3703"/>
                    <a:pt x="262" y="3977"/>
                  </a:cubicBezTo>
                  <a:lnTo>
                    <a:pt x="1358" y="5061"/>
                  </a:lnTo>
                  <a:lnTo>
                    <a:pt x="1358" y="6918"/>
                  </a:lnTo>
                  <a:lnTo>
                    <a:pt x="1251" y="6918"/>
                  </a:lnTo>
                  <a:cubicBezTo>
                    <a:pt x="1155" y="6918"/>
                    <a:pt x="1084" y="6990"/>
                    <a:pt x="1084" y="7085"/>
                  </a:cubicBezTo>
                  <a:lnTo>
                    <a:pt x="1084" y="7847"/>
                  </a:lnTo>
                  <a:cubicBezTo>
                    <a:pt x="1084" y="7930"/>
                    <a:pt x="1155" y="8002"/>
                    <a:pt x="1251" y="8002"/>
                  </a:cubicBezTo>
                  <a:lnTo>
                    <a:pt x="4061" y="8002"/>
                  </a:lnTo>
                  <a:cubicBezTo>
                    <a:pt x="4156" y="8002"/>
                    <a:pt x="4227" y="7930"/>
                    <a:pt x="4227" y="7847"/>
                  </a:cubicBezTo>
                  <a:cubicBezTo>
                    <a:pt x="4227" y="7752"/>
                    <a:pt x="4156" y="7680"/>
                    <a:pt x="4061" y="7680"/>
                  </a:cubicBezTo>
                  <a:lnTo>
                    <a:pt x="1417" y="7680"/>
                  </a:lnTo>
                  <a:lnTo>
                    <a:pt x="1417" y="7263"/>
                  </a:lnTo>
                  <a:lnTo>
                    <a:pt x="5465" y="7263"/>
                  </a:lnTo>
                  <a:lnTo>
                    <a:pt x="5465" y="7680"/>
                  </a:lnTo>
                  <a:lnTo>
                    <a:pt x="4715" y="7680"/>
                  </a:lnTo>
                  <a:cubicBezTo>
                    <a:pt x="4632" y="7680"/>
                    <a:pt x="4549" y="7752"/>
                    <a:pt x="4549" y="7847"/>
                  </a:cubicBezTo>
                  <a:cubicBezTo>
                    <a:pt x="4549" y="7930"/>
                    <a:pt x="4632" y="8002"/>
                    <a:pt x="4715" y="8002"/>
                  </a:cubicBezTo>
                  <a:lnTo>
                    <a:pt x="5644" y="8002"/>
                  </a:lnTo>
                  <a:cubicBezTo>
                    <a:pt x="5727" y="8002"/>
                    <a:pt x="5799" y="7930"/>
                    <a:pt x="5799" y="7847"/>
                  </a:cubicBezTo>
                  <a:lnTo>
                    <a:pt x="5799" y="7097"/>
                  </a:lnTo>
                  <a:cubicBezTo>
                    <a:pt x="5823" y="7013"/>
                    <a:pt x="5739" y="6930"/>
                    <a:pt x="5656" y="6930"/>
                  </a:cubicBezTo>
                  <a:lnTo>
                    <a:pt x="5549" y="6930"/>
                  </a:lnTo>
                  <a:lnTo>
                    <a:pt x="5549" y="1894"/>
                  </a:lnTo>
                  <a:cubicBezTo>
                    <a:pt x="5549" y="1548"/>
                    <a:pt x="5287" y="1275"/>
                    <a:pt x="4942" y="1275"/>
                  </a:cubicBezTo>
                  <a:cubicBezTo>
                    <a:pt x="4894" y="1275"/>
                    <a:pt x="4846" y="1275"/>
                    <a:pt x="4799" y="1298"/>
                  </a:cubicBezTo>
                  <a:lnTo>
                    <a:pt x="4799" y="1191"/>
                  </a:lnTo>
                  <a:cubicBezTo>
                    <a:pt x="4799" y="786"/>
                    <a:pt x="4477" y="465"/>
                    <a:pt x="4072" y="465"/>
                  </a:cubicBezTo>
                  <a:cubicBezTo>
                    <a:pt x="3965" y="465"/>
                    <a:pt x="3870" y="489"/>
                    <a:pt x="3775" y="524"/>
                  </a:cubicBezTo>
                  <a:cubicBezTo>
                    <a:pt x="3691" y="227"/>
                    <a:pt x="3406"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3768073" y="3480087"/>
              <a:ext cx="11341" cy="37731"/>
            </a:xfrm>
            <a:custGeom>
              <a:avLst/>
              <a:gdLst/>
              <a:ahLst/>
              <a:cxnLst/>
              <a:rect l="l" t="t" r="r" b="b"/>
              <a:pathLst>
                <a:path w="358" h="1191" extrusionOk="0">
                  <a:moveTo>
                    <a:pt x="167" y="0"/>
                  </a:moveTo>
                  <a:cubicBezTo>
                    <a:pt x="72" y="0"/>
                    <a:pt x="0" y="84"/>
                    <a:pt x="0" y="179"/>
                  </a:cubicBezTo>
                  <a:cubicBezTo>
                    <a:pt x="12" y="405"/>
                    <a:pt x="12" y="667"/>
                    <a:pt x="12" y="1012"/>
                  </a:cubicBezTo>
                  <a:cubicBezTo>
                    <a:pt x="12" y="1096"/>
                    <a:pt x="95" y="1191"/>
                    <a:pt x="179" y="1191"/>
                  </a:cubicBezTo>
                  <a:cubicBezTo>
                    <a:pt x="274" y="1191"/>
                    <a:pt x="345" y="1119"/>
                    <a:pt x="345" y="1024"/>
                  </a:cubicBezTo>
                  <a:cubicBezTo>
                    <a:pt x="357" y="667"/>
                    <a:pt x="357" y="381"/>
                    <a:pt x="345" y="167"/>
                  </a:cubicBezTo>
                  <a:cubicBezTo>
                    <a:pt x="345" y="72"/>
                    <a:pt x="25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a:off x="3705061" y="3407286"/>
              <a:ext cx="181463" cy="253884"/>
            </a:xfrm>
            <a:custGeom>
              <a:avLst/>
              <a:gdLst/>
              <a:ahLst/>
              <a:cxnLst/>
              <a:rect l="l" t="t" r="r" b="b"/>
              <a:pathLst>
                <a:path w="5728" h="8014" extrusionOk="0">
                  <a:moveTo>
                    <a:pt x="2692" y="358"/>
                  </a:moveTo>
                  <a:cubicBezTo>
                    <a:pt x="2894" y="358"/>
                    <a:pt x="3061" y="524"/>
                    <a:pt x="3073" y="715"/>
                  </a:cubicBezTo>
                  <a:lnTo>
                    <a:pt x="3073" y="3322"/>
                  </a:lnTo>
                  <a:cubicBezTo>
                    <a:pt x="3073" y="3406"/>
                    <a:pt x="3156" y="3489"/>
                    <a:pt x="3239" y="3489"/>
                  </a:cubicBezTo>
                  <a:cubicBezTo>
                    <a:pt x="3334" y="3489"/>
                    <a:pt x="3406" y="3406"/>
                    <a:pt x="3406" y="3322"/>
                  </a:cubicBezTo>
                  <a:lnTo>
                    <a:pt x="3406" y="774"/>
                  </a:lnTo>
                  <a:cubicBezTo>
                    <a:pt x="3477" y="703"/>
                    <a:pt x="3573" y="655"/>
                    <a:pt x="3668" y="655"/>
                  </a:cubicBezTo>
                  <a:cubicBezTo>
                    <a:pt x="3882" y="655"/>
                    <a:pt x="4061" y="834"/>
                    <a:pt x="4061" y="1048"/>
                  </a:cubicBezTo>
                  <a:lnTo>
                    <a:pt x="4061" y="3453"/>
                  </a:lnTo>
                  <a:lnTo>
                    <a:pt x="3549" y="3941"/>
                  </a:lnTo>
                  <a:cubicBezTo>
                    <a:pt x="2918" y="4572"/>
                    <a:pt x="2561" y="5430"/>
                    <a:pt x="2561" y="6323"/>
                  </a:cubicBezTo>
                  <a:lnTo>
                    <a:pt x="2561" y="6894"/>
                  </a:lnTo>
                  <a:lnTo>
                    <a:pt x="548" y="6894"/>
                  </a:lnTo>
                  <a:lnTo>
                    <a:pt x="596" y="1870"/>
                  </a:lnTo>
                  <a:cubicBezTo>
                    <a:pt x="596" y="1715"/>
                    <a:pt x="715" y="1596"/>
                    <a:pt x="858" y="1596"/>
                  </a:cubicBezTo>
                  <a:cubicBezTo>
                    <a:pt x="906" y="1596"/>
                    <a:pt x="953" y="1608"/>
                    <a:pt x="989" y="1643"/>
                  </a:cubicBezTo>
                  <a:lnTo>
                    <a:pt x="989" y="3310"/>
                  </a:lnTo>
                  <a:cubicBezTo>
                    <a:pt x="989" y="3394"/>
                    <a:pt x="1072" y="3477"/>
                    <a:pt x="1156" y="3477"/>
                  </a:cubicBezTo>
                  <a:cubicBezTo>
                    <a:pt x="1251" y="3477"/>
                    <a:pt x="1322" y="3394"/>
                    <a:pt x="1322" y="3310"/>
                  </a:cubicBezTo>
                  <a:lnTo>
                    <a:pt x="1322" y="1548"/>
                  </a:lnTo>
                  <a:lnTo>
                    <a:pt x="1322" y="1179"/>
                  </a:lnTo>
                  <a:cubicBezTo>
                    <a:pt x="1322" y="977"/>
                    <a:pt x="1501" y="798"/>
                    <a:pt x="1703" y="798"/>
                  </a:cubicBezTo>
                  <a:cubicBezTo>
                    <a:pt x="1810" y="798"/>
                    <a:pt x="1906" y="834"/>
                    <a:pt x="1977" y="917"/>
                  </a:cubicBezTo>
                  <a:lnTo>
                    <a:pt x="1977" y="1846"/>
                  </a:lnTo>
                  <a:cubicBezTo>
                    <a:pt x="1977" y="1941"/>
                    <a:pt x="2049" y="2013"/>
                    <a:pt x="2144" y="2013"/>
                  </a:cubicBezTo>
                  <a:cubicBezTo>
                    <a:pt x="2227" y="2013"/>
                    <a:pt x="2299" y="1941"/>
                    <a:pt x="2299" y="1846"/>
                  </a:cubicBezTo>
                  <a:lnTo>
                    <a:pt x="2299" y="858"/>
                  </a:lnTo>
                  <a:lnTo>
                    <a:pt x="2299" y="750"/>
                  </a:lnTo>
                  <a:cubicBezTo>
                    <a:pt x="2299" y="536"/>
                    <a:pt x="2477" y="358"/>
                    <a:pt x="2692" y="358"/>
                  </a:cubicBezTo>
                  <a:close/>
                  <a:moveTo>
                    <a:pt x="5037" y="3132"/>
                  </a:moveTo>
                  <a:cubicBezTo>
                    <a:pt x="5132" y="3132"/>
                    <a:pt x="5216" y="3156"/>
                    <a:pt x="5275" y="3239"/>
                  </a:cubicBezTo>
                  <a:cubicBezTo>
                    <a:pt x="5335" y="3286"/>
                    <a:pt x="5382" y="3382"/>
                    <a:pt x="5382" y="3477"/>
                  </a:cubicBezTo>
                  <a:cubicBezTo>
                    <a:pt x="5382" y="3560"/>
                    <a:pt x="5359" y="3656"/>
                    <a:pt x="5275" y="3715"/>
                  </a:cubicBezTo>
                  <a:lnTo>
                    <a:pt x="4144" y="4858"/>
                  </a:lnTo>
                  <a:cubicBezTo>
                    <a:pt x="4120" y="4882"/>
                    <a:pt x="4108" y="4930"/>
                    <a:pt x="4108" y="4977"/>
                  </a:cubicBezTo>
                  <a:lnTo>
                    <a:pt x="4108" y="6906"/>
                  </a:lnTo>
                  <a:lnTo>
                    <a:pt x="2942" y="6906"/>
                  </a:lnTo>
                  <a:lnTo>
                    <a:pt x="2942" y="6334"/>
                  </a:lnTo>
                  <a:cubicBezTo>
                    <a:pt x="2942" y="5525"/>
                    <a:pt x="3275" y="4751"/>
                    <a:pt x="3835" y="4191"/>
                  </a:cubicBezTo>
                  <a:lnTo>
                    <a:pt x="4382" y="3632"/>
                  </a:lnTo>
                  <a:lnTo>
                    <a:pt x="4799" y="3239"/>
                  </a:lnTo>
                  <a:cubicBezTo>
                    <a:pt x="4858" y="3179"/>
                    <a:pt x="4954" y="3132"/>
                    <a:pt x="5037" y="3132"/>
                  </a:cubicBezTo>
                  <a:close/>
                  <a:moveTo>
                    <a:pt x="4370" y="7251"/>
                  </a:moveTo>
                  <a:lnTo>
                    <a:pt x="4382" y="7668"/>
                  </a:lnTo>
                  <a:lnTo>
                    <a:pt x="322" y="7668"/>
                  </a:lnTo>
                  <a:lnTo>
                    <a:pt x="322" y="7251"/>
                  </a:lnTo>
                  <a:close/>
                  <a:moveTo>
                    <a:pt x="2739" y="0"/>
                  </a:moveTo>
                  <a:cubicBezTo>
                    <a:pt x="2406" y="0"/>
                    <a:pt x="2120" y="227"/>
                    <a:pt x="2037" y="524"/>
                  </a:cubicBezTo>
                  <a:cubicBezTo>
                    <a:pt x="1941" y="477"/>
                    <a:pt x="1846" y="465"/>
                    <a:pt x="1739" y="465"/>
                  </a:cubicBezTo>
                  <a:cubicBezTo>
                    <a:pt x="1334" y="465"/>
                    <a:pt x="1013" y="798"/>
                    <a:pt x="1013" y="1191"/>
                  </a:cubicBezTo>
                  <a:lnTo>
                    <a:pt x="1013" y="1298"/>
                  </a:lnTo>
                  <a:cubicBezTo>
                    <a:pt x="965" y="1286"/>
                    <a:pt x="918" y="1286"/>
                    <a:pt x="870" y="1286"/>
                  </a:cubicBezTo>
                  <a:cubicBezTo>
                    <a:pt x="537" y="1286"/>
                    <a:pt x="263" y="1548"/>
                    <a:pt x="263" y="1893"/>
                  </a:cubicBezTo>
                  <a:lnTo>
                    <a:pt x="263" y="6918"/>
                  </a:lnTo>
                  <a:lnTo>
                    <a:pt x="156" y="6918"/>
                  </a:lnTo>
                  <a:cubicBezTo>
                    <a:pt x="72" y="6918"/>
                    <a:pt x="1" y="7001"/>
                    <a:pt x="1" y="7085"/>
                  </a:cubicBezTo>
                  <a:lnTo>
                    <a:pt x="1" y="7847"/>
                  </a:lnTo>
                  <a:cubicBezTo>
                    <a:pt x="1" y="7942"/>
                    <a:pt x="72" y="8013"/>
                    <a:pt x="156" y="8013"/>
                  </a:cubicBezTo>
                  <a:lnTo>
                    <a:pt x="4561" y="8013"/>
                  </a:lnTo>
                  <a:cubicBezTo>
                    <a:pt x="4656" y="8013"/>
                    <a:pt x="4728" y="7942"/>
                    <a:pt x="4728" y="7847"/>
                  </a:cubicBezTo>
                  <a:lnTo>
                    <a:pt x="4728" y="7073"/>
                  </a:lnTo>
                  <a:cubicBezTo>
                    <a:pt x="4728" y="6989"/>
                    <a:pt x="4656" y="6906"/>
                    <a:pt x="4561" y="6906"/>
                  </a:cubicBezTo>
                  <a:lnTo>
                    <a:pt x="4466" y="6906"/>
                  </a:lnTo>
                  <a:lnTo>
                    <a:pt x="4466" y="5049"/>
                  </a:lnTo>
                  <a:lnTo>
                    <a:pt x="5537" y="3965"/>
                  </a:lnTo>
                  <a:cubicBezTo>
                    <a:pt x="5668" y="3834"/>
                    <a:pt x="5728" y="3667"/>
                    <a:pt x="5728" y="3489"/>
                  </a:cubicBezTo>
                  <a:cubicBezTo>
                    <a:pt x="5728" y="3310"/>
                    <a:pt x="5656" y="3132"/>
                    <a:pt x="5537" y="3013"/>
                  </a:cubicBezTo>
                  <a:cubicBezTo>
                    <a:pt x="5394" y="2882"/>
                    <a:pt x="5239" y="2822"/>
                    <a:pt x="5061" y="2822"/>
                  </a:cubicBezTo>
                  <a:cubicBezTo>
                    <a:pt x="4870" y="2822"/>
                    <a:pt x="4704" y="2894"/>
                    <a:pt x="4573" y="3013"/>
                  </a:cubicBezTo>
                  <a:lnTo>
                    <a:pt x="4466" y="3132"/>
                  </a:lnTo>
                  <a:lnTo>
                    <a:pt x="4466" y="1048"/>
                  </a:lnTo>
                  <a:cubicBezTo>
                    <a:pt x="4466" y="643"/>
                    <a:pt x="4132" y="310"/>
                    <a:pt x="3727" y="310"/>
                  </a:cubicBezTo>
                  <a:cubicBezTo>
                    <a:pt x="3608" y="310"/>
                    <a:pt x="3489" y="346"/>
                    <a:pt x="3370" y="405"/>
                  </a:cubicBezTo>
                  <a:cubicBezTo>
                    <a:pt x="3251" y="167"/>
                    <a:pt x="3001" y="0"/>
                    <a:pt x="2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40"/>
          <p:cNvGrpSpPr/>
          <p:nvPr/>
        </p:nvGrpSpPr>
        <p:grpSpPr>
          <a:xfrm>
            <a:off x="1800028" y="1721987"/>
            <a:ext cx="316344" cy="409364"/>
            <a:chOff x="3119678" y="3360146"/>
            <a:chExt cx="269343" cy="348543"/>
          </a:xfrm>
        </p:grpSpPr>
        <p:sp>
          <p:nvSpPr>
            <p:cNvPr id="422" name="Google Shape;422;p40"/>
            <p:cNvSpPr/>
            <p:nvPr/>
          </p:nvSpPr>
          <p:spPr>
            <a:xfrm>
              <a:off x="3268289" y="3498271"/>
              <a:ext cx="43782" cy="46728"/>
            </a:xfrm>
            <a:custGeom>
              <a:avLst/>
              <a:gdLst/>
              <a:ahLst/>
              <a:cxnLst/>
              <a:rect l="l" t="t" r="r" b="b"/>
              <a:pathLst>
                <a:path w="1382" h="1475" extrusionOk="0">
                  <a:moveTo>
                    <a:pt x="196" y="0"/>
                  </a:moveTo>
                  <a:cubicBezTo>
                    <a:pt x="137" y="0"/>
                    <a:pt x="81" y="35"/>
                    <a:pt x="48" y="93"/>
                  </a:cubicBezTo>
                  <a:cubicBezTo>
                    <a:pt x="0" y="164"/>
                    <a:pt x="36" y="272"/>
                    <a:pt x="119" y="319"/>
                  </a:cubicBezTo>
                  <a:cubicBezTo>
                    <a:pt x="584" y="557"/>
                    <a:pt x="905" y="926"/>
                    <a:pt x="1048" y="1355"/>
                  </a:cubicBezTo>
                  <a:cubicBezTo>
                    <a:pt x="1060" y="1438"/>
                    <a:pt x="1131" y="1474"/>
                    <a:pt x="1191" y="1474"/>
                  </a:cubicBezTo>
                  <a:cubicBezTo>
                    <a:pt x="1203" y="1474"/>
                    <a:pt x="1227" y="1474"/>
                    <a:pt x="1239" y="1462"/>
                  </a:cubicBezTo>
                  <a:cubicBezTo>
                    <a:pt x="1322" y="1415"/>
                    <a:pt x="1381" y="1331"/>
                    <a:pt x="1358" y="1236"/>
                  </a:cubicBezTo>
                  <a:cubicBezTo>
                    <a:pt x="1191" y="736"/>
                    <a:pt x="810" y="284"/>
                    <a:pt x="274" y="22"/>
                  </a:cubicBezTo>
                  <a:cubicBezTo>
                    <a:pt x="249" y="7"/>
                    <a:pt x="222" y="0"/>
                    <a:pt x="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3147208" y="3475176"/>
              <a:ext cx="214664" cy="233513"/>
            </a:xfrm>
            <a:custGeom>
              <a:avLst/>
              <a:gdLst/>
              <a:ahLst/>
              <a:cxnLst/>
              <a:rect l="l" t="t" r="r" b="b"/>
              <a:pathLst>
                <a:path w="6776" h="7371" extrusionOk="0">
                  <a:moveTo>
                    <a:pt x="3537" y="4608"/>
                  </a:moveTo>
                  <a:lnTo>
                    <a:pt x="3537" y="4989"/>
                  </a:lnTo>
                  <a:lnTo>
                    <a:pt x="3179" y="4989"/>
                  </a:lnTo>
                  <a:lnTo>
                    <a:pt x="3179" y="4608"/>
                  </a:lnTo>
                  <a:cubicBezTo>
                    <a:pt x="3239" y="4620"/>
                    <a:pt x="3298" y="4620"/>
                    <a:pt x="3358" y="4620"/>
                  </a:cubicBezTo>
                  <a:cubicBezTo>
                    <a:pt x="3417" y="4620"/>
                    <a:pt x="3477" y="4620"/>
                    <a:pt x="3537" y="4608"/>
                  </a:cubicBezTo>
                  <a:close/>
                  <a:moveTo>
                    <a:pt x="5977" y="5299"/>
                  </a:moveTo>
                  <a:lnTo>
                    <a:pt x="5977" y="5763"/>
                  </a:lnTo>
                  <a:lnTo>
                    <a:pt x="798" y="5763"/>
                  </a:lnTo>
                  <a:lnTo>
                    <a:pt x="798" y="5299"/>
                  </a:lnTo>
                  <a:close/>
                  <a:moveTo>
                    <a:pt x="3406" y="0"/>
                  </a:moveTo>
                  <a:cubicBezTo>
                    <a:pt x="2751" y="0"/>
                    <a:pt x="2132" y="262"/>
                    <a:pt x="1667" y="715"/>
                  </a:cubicBezTo>
                  <a:cubicBezTo>
                    <a:pt x="1203" y="1179"/>
                    <a:pt x="953" y="1798"/>
                    <a:pt x="953" y="2465"/>
                  </a:cubicBezTo>
                  <a:lnTo>
                    <a:pt x="953" y="2715"/>
                  </a:lnTo>
                  <a:cubicBezTo>
                    <a:pt x="953" y="2798"/>
                    <a:pt x="1024" y="2882"/>
                    <a:pt x="1120" y="2882"/>
                  </a:cubicBezTo>
                  <a:cubicBezTo>
                    <a:pt x="1203" y="2882"/>
                    <a:pt x="1274" y="2798"/>
                    <a:pt x="1274" y="2715"/>
                  </a:cubicBezTo>
                  <a:lnTo>
                    <a:pt x="1274" y="2465"/>
                  </a:lnTo>
                  <a:cubicBezTo>
                    <a:pt x="1274" y="1894"/>
                    <a:pt x="1501" y="1358"/>
                    <a:pt x="1905" y="953"/>
                  </a:cubicBezTo>
                  <a:cubicBezTo>
                    <a:pt x="2310" y="548"/>
                    <a:pt x="2846" y="334"/>
                    <a:pt x="3406" y="334"/>
                  </a:cubicBezTo>
                  <a:cubicBezTo>
                    <a:pt x="4584" y="334"/>
                    <a:pt x="5549" y="1286"/>
                    <a:pt x="5549" y="2477"/>
                  </a:cubicBezTo>
                  <a:lnTo>
                    <a:pt x="5549" y="4989"/>
                  </a:lnTo>
                  <a:lnTo>
                    <a:pt x="3882" y="4989"/>
                  </a:lnTo>
                  <a:lnTo>
                    <a:pt x="3882" y="4489"/>
                  </a:lnTo>
                  <a:cubicBezTo>
                    <a:pt x="4060" y="4382"/>
                    <a:pt x="4215" y="4203"/>
                    <a:pt x="4299" y="3989"/>
                  </a:cubicBezTo>
                  <a:cubicBezTo>
                    <a:pt x="4334" y="3906"/>
                    <a:pt x="4287" y="3810"/>
                    <a:pt x="4215" y="3787"/>
                  </a:cubicBezTo>
                  <a:cubicBezTo>
                    <a:pt x="4193" y="3778"/>
                    <a:pt x="4171" y="3775"/>
                    <a:pt x="4149" y="3775"/>
                  </a:cubicBezTo>
                  <a:cubicBezTo>
                    <a:pt x="4079" y="3775"/>
                    <a:pt x="4019" y="3815"/>
                    <a:pt x="4001" y="3870"/>
                  </a:cubicBezTo>
                  <a:cubicBezTo>
                    <a:pt x="3941" y="4037"/>
                    <a:pt x="3822" y="4156"/>
                    <a:pt x="3668" y="4227"/>
                  </a:cubicBezTo>
                  <a:lnTo>
                    <a:pt x="3656" y="4227"/>
                  </a:lnTo>
                  <a:cubicBezTo>
                    <a:pt x="3572" y="4263"/>
                    <a:pt x="3477" y="4287"/>
                    <a:pt x="3394" y="4287"/>
                  </a:cubicBezTo>
                  <a:cubicBezTo>
                    <a:pt x="3036" y="4287"/>
                    <a:pt x="2739" y="3989"/>
                    <a:pt x="2739" y="3632"/>
                  </a:cubicBezTo>
                  <a:cubicBezTo>
                    <a:pt x="2739" y="3275"/>
                    <a:pt x="3036" y="2977"/>
                    <a:pt x="3394" y="2977"/>
                  </a:cubicBezTo>
                  <a:cubicBezTo>
                    <a:pt x="3644" y="2977"/>
                    <a:pt x="3882" y="3132"/>
                    <a:pt x="3989" y="3370"/>
                  </a:cubicBezTo>
                  <a:cubicBezTo>
                    <a:pt x="4006" y="3421"/>
                    <a:pt x="4067" y="3461"/>
                    <a:pt x="4126" y="3461"/>
                  </a:cubicBezTo>
                  <a:cubicBezTo>
                    <a:pt x="4149" y="3461"/>
                    <a:pt x="4171" y="3455"/>
                    <a:pt x="4191" y="3441"/>
                  </a:cubicBezTo>
                  <a:cubicBezTo>
                    <a:pt x="4263" y="3418"/>
                    <a:pt x="4310" y="3310"/>
                    <a:pt x="4263" y="3239"/>
                  </a:cubicBezTo>
                  <a:cubicBezTo>
                    <a:pt x="4108" y="2894"/>
                    <a:pt x="3763" y="2667"/>
                    <a:pt x="3370" y="2667"/>
                  </a:cubicBezTo>
                  <a:cubicBezTo>
                    <a:pt x="2834" y="2667"/>
                    <a:pt x="2394" y="3096"/>
                    <a:pt x="2394" y="3656"/>
                  </a:cubicBezTo>
                  <a:cubicBezTo>
                    <a:pt x="2394" y="4013"/>
                    <a:pt x="2584" y="4322"/>
                    <a:pt x="2870" y="4489"/>
                  </a:cubicBezTo>
                  <a:lnTo>
                    <a:pt x="2870" y="4989"/>
                  </a:lnTo>
                  <a:lnTo>
                    <a:pt x="1262" y="4989"/>
                  </a:lnTo>
                  <a:lnTo>
                    <a:pt x="1262" y="3358"/>
                  </a:lnTo>
                  <a:cubicBezTo>
                    <a:pt x="1262" y="3263"/>
                    <a:pt x="1191" y="3191"/>
                    <a:pt x="1096" y="3191"/>
                  </a:cubicBezTo>
                  <a:cubicBezTo>
                    <a:pt x="1012" y="3191"/>
                    <a:pt x="941" y="3263"/>
                    <a:pt x="941" y="3358"/>
                  </a:cubicBezTo>
                  <a:lnTo>
                    <a:pt x="941" y="4989"/>
                  </a:lnTo>
                  <a:lnTo>
                    <a:pt x="655" y="4989"/>
                  </a:lnTo>
                  <a:cubicBezTo>
                    <a:pt x="560" y="4989"/>
                    <a:pt x="489" y="5061"/>
                    <a:pt x="489" y="5156"/>
                  </a:cubicBezTo>
                  <a:lnTo>
                    <a:pt x="489" y="5775"/>
                  </a:lnTo>
                  <a:lnTo>
                    <a:pt x="167" y="5775"/>
                  </a:lnTo>
                  <a:cubicBezTo>
                    <a:pt x="72" y="5775"/>
                    <a:pt x="0" y="5858"/>
                    <a:pt x="0" y="5942"/>
                  </a:cubicBezTo>
                  <a:lnTo>
                    <a:pt x="0" y="7204"/>
                  </a:lnTo>
                  <a:cubicBezTo>
                    <a:pt x="0" y="7299"/>
                    <a:pt x="72" y="7370"/>
                    <a:pt x="167" y="7370"/>
                  </a:cubicBezTo>
                  <a:lnTo>
                    <a:pt x="3918" y="7370"/>
                  </a:lnTo>
                  <a:cubicBezTo>
                    <a:pt x="4001" y="7370"/>
                    <a:pt x="4072" y="7299"/>
                    <a:pt x="4072" y="7204"/>
                  </a:cubicBezTo>
                  <a:cubicBezTo>
                    <a:pt x="4072" y="7120"/>
                    <a:pt x="4001" y="7049"/>
                    <a:pt x="3918" y="7049"/>
                  </a:cubicBezTo>
                  <a:lnTo>
                    <a:pt x="322" y="7049"/>
                  </a:lnTo>
                  <a:lnTo>
                    <a:pt x="322" y="6108"/>
                  </a:lnTo>
                  <a:lnTo>
                    <a:pt x="6442" y="6108"/>
                  </a:lnTo>
                  <a:lnTo>
                    <a:pt x="6442" y="7049"/>
                  </a:lnTo>
                  <a:lnTo>
                    <a:pt x="4537" y="7049"/>
                  </a:lnTo>
                  <a:cubicBezTo>
                    <a:pt x="4453" y="7049"/>
                    <a:pt x="4370" y="7120"/>
                    <a:pt x="4370" y="7204"/>
                  </a:cubicBezTo>
                  <a:cubicBezTo>
                    <a:pt x="4370" y="7299"/>
                    <a:pt x="4453" y="7370"/>
                    <a:pt x="4537" y="7370"/>
                  </a:cubicBezTo>
                  <a:lnTo>
                    <a:pt x="6608" y="7370"/>
                  </a:lnTo>
                  <a:cubicBezTo>
                    <a:pt x="6692" y="7370"/>
                    <a:pt x="6775" y="7299"/>
                    <a:pt x="6775" y="7204"/>
                  </a:cubicBezTo>
                  <a:lnTo>
                    <a:pt x="6775" y="5942"/>
                  </a:lnTo>
                  <a:cubicBezTo>
                    <a:pt x="6775" y="5835"/>
                    <a:pt x="6716" y="5763"/>
                    <a:pt x="6620" y="5763"/>
                  </a:cubicBezTo>
                  <a:lnTo>
                    <a:pt x="6311" y="5763"/>
                  </a:lnTo>
                  <a:lnTo>
                    <a:pt x="6311" y="5144"/>
                  </a:lnTo>
                  <a:cubicBezTo>
                    <a:pt x="6311" y="5049"/>
                    <a:pt x="6239" y="4977"/>
                    <a:pt x="6144" y="4977"/>
                  </a:cubicBezTo>
                  <a:lnTo>
                    <a:pt x="5858" y="4977"/>
                  </a:lnTo>
                  <a:lnTo>
                    <a:pt x="5858" y="2465"/>
                  </a:lnTo>
                  <a:cubicBezTo>
                    <a:pt x="5858" y="1108"/>
                    <a:pt x="4763" y="0"/>
                    <a:pt x="3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3249408" y="3360146"/>
              <a:ext cx="10613" cy="97321"/>
            </a:xfrm>
            <a:custGeom>
              <a:avLst/>
              <a:gdLst/>
              <a:ahLst/>
              <a:cxnLst/>
              <a:rect l="l" t="t" r="r" b="b"/>
              <a:pathLst>
                <a:path w="335" h="3072" extrusionOk="0">
                  <a:moveTo>
                    <a:pt x="168" y="0"/>
                  </a:moveTo>
                  <a:cubicBezTo>
                    <a:pt x="72" y="0"/>
                    <a:pt x="1" y="83"/>
                    <a:pt x="1" y="167"/>
                  </a:cubicBezTo>
                  <a:lnTo>
                    <a:pt x="1" y="2905"/>
                  </a:lnTo>
                  <a:cubicBezTo>
                    <a:pt x="1" y="3000"/>
                    <a:pt x="72" y="3072"/>
                    <a:pt x="168" y="3072"/>
                  </a:cubicBezTo>
                  <a:cubicBezTo>
                    <a:pt x="251" y="3072"/>
                    <a:pt x="334" y="3000"/>
                    <a:pt x="334" y="2905"/>
                  </a:cubicBezTo>
                  <a:lnTo>
                    <a:pt x="334" y="167"/>
                  </a:lnTo>
                  <a:cubicBezTo>
                    <a:pt x="334" y="83"/>
                    <a:pt x="251"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3175879" y="3377919"/>
              <a:ext cx="54331" cy="86740"/>
            </a:xfrm>
            <a:custGeom>
              <a:avLst/>
              <a:gdLst/>
              <a:ahLst/>
              <a:cxnLst/>
              <a:rect l="l" t="t" r="r" b="b"/>
              <a:pathLst>
                <a:path w="1715" h="2738" extrusionOk="0">
                  <a:moveTo>
                    <a:pt x="188" y="1"/>
                  </a:moveTo>
                  <a:cubicBezTo>
                    <a:pt x="161" y="1"/>
                    <a:pt x="134" y="8"/>
                    <a:pt x="107" y="22"/>
                  </a:cubicBezTo>
                  <a:cubicBezTo>
                    <a:pt x="36" y="70"/>
                    <a:pt x="0" y="153"/>
                    <a:pt x="48" y="249"/>
                  </a:cubicBezTo>
                  <a:lnTo>
                    <a:pt x="1381" y="2642"/>
                  </a:lnTo>
                  <a:cubicBezTo>
                    <a:pt x="1417" y="2701"/>
                    <a:pt x="1477" y="2737"/>
                    <a:pt x="1524" y="2737"/>
                  </a:cubicBezTo>
                  <a:cubicBezTo>
                    <a:pt x="1548" y="2737"/>
                    <a:pt x="1584" y="2737"/>
                    <a:pt x="1596" y="2713"/>
                  </a:cubicBezTo>
                  <a:cubicBezTo>
                    <a:pt x="1679" y="2654"/>
                    <a:pt x="1715" y="2559"/>
                    <a:pt x="1667" y="2475"/>
                  </a:cubicBezTo>
                  <a:lnTo>
                    <a:pt x="334" y="82"/>
                  </a:lnTo>
                  <a:cubicBezTo>
                    <a:pt x="301" y="33"/>
                    <a:pt x="246" y="1"/>
                    <a:pt x="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3119678" y="3429399"/>
              <a:ext cx="89401" cy="50720"/>
            </a:xfrm>
            <a:custGeom>
              <a:avLst/>
              <a:gdLst/>
              <a:ahLst/>
              <a:cxnLst/>
              <a:rect l="l" t="t" r="r" b="b"/>
              <a:pathLst>
                <a:path w="2822" h="1601" extrusionOk="0">
                  <a:moveTo>
                    <a:pt x="200" y="0"/>
                  </a:moveTo>
                  <a:cubicBezTo>
                    <a:pt x="142" y="0"/>
                    <a:pt x="81" y="27"/>
                    <a:pt x="48" y="76"/>
                  </a:cubicBezTo>
                  <a:cubicBezTo>
                    <a:pt x="0" y="160"/>
                    <a:pt x="36" y="255"/>
                    <a:pt x="107" y="302"/>
                  </a:cubicBezTo>
                  <a:lnTo>
                    <a:pt x="2536" y="1588"/>
                  </a:lnTo>
                  <a:cubicBezTo>
                    <a:pt x="2560" y="1600"/>
                    <a:pt x="2584" y="1600"/>
                    <a:pt x="2608" y="1600"/>
                  </a:cubicBezTo>
                  <a:cubicBezTo>
                    <a:pt x="2667" y="1600"/>
                    <a:pt x="2727" y="1565"/>
                    <a:pt x="2762" y="1505"/>
                  </a:cubicBezTo>
                  <a:cubicBezTo>
                    <a:pt x="2822" y="1445"/>
                    <a:pt x="2786" y="1350"/>
                    <a:pt x="2703" y="1303"/>
                  </a:cubicBezTo>
                  <a:lnTo>
                    <a:pt x="274" y="17"/>
                  </a:lnTo>
                  <a:cubicBezTo>
                    <a:pt x="252" y="6"/>
                    <a:pt x="226" y="0"/>
                    <a:pt x="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3279219" y="3377919"/>
              <a:ext cx="54363" cy="85980"/>
            </a:xfrm>
            <a:custGeom>
              <a:avLst/>
              <a:gdLst/>
              <a:ahLst/>
              <a:cxnLst/>
              <a:rect l="l" t="t" r="r" b="b"/>
              <a:pathLst>
                <a:path w="1716" h="2714" extrusionOk="0">
                  <a:moveTo>
                    <a:pt x="1533" y="1"/>
                  </a:moveTo>
                  <a:cubicBezTo>
                    <a:pt x="1475" y="1"/>
                    <a:pt x="1414" y="33"/>
                    <a:pt x="1382" y="82"/>
                  </a:cubicBezTo>
                  <a:lnTo>
                    <a:pt x="48" y="2475"/>
                  </a:lnTo>
                  <a:cubicBezTo>
                    <a:pt x="1" y="2559"/>
                    <a:pt x="24" y="2654"/>
                    <a:pt x="108" y="2701"/>
                  </a:cubicBezTo>
                  <a:cubicBezTo>
                    <a:pt x="132" y="2713"/>
                    <a:pt x="143" y="2713"/>
                    <a:pt x="179" y="2713"/>
                  </a:cubicBezTo>
                  <a:cubicBezTo>
                    <a:pt x="239" y="2713"/>
                    <a:pt x="286" y="2689"/>
                    <a:pt x="310" y="2630"/>
                  </a:cubicBezTo>
                  <a:lnTo>
                    <a:pt x="1656" y="237"/>
                  </a:lnTo>
                  <a:cubicBezTo>
                    <a:pt x="1715" y="153"/>
                    <a:pt x="1679" y="70"/>
                    <a:pt x="1608" y="22"/>
                  </a:cubicBezTo>
                  <a:cubicBezTo>
                    <a:pt x="1585" y="8"/>
                    <a:pt x="1560" y="1"/>
                    <a:pt x="15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3300349" y="3429399"/>
              <a:ext cx="88672" cy="51100"/>
            </a:xfrm>
            <a:custGeom>
              <a:avLst/>
              <a:gdLst/>
              <a:ahLst/>
              <a:cxnLst/>
              <a:rect l="l" t="t" r="r" b="b"/>
              <a:pathLst>
                <a:path w="2799" h="1613" extrusionOk="0">
                  <a:moveTo>
                    <a:pt x="2615" y="0"/>
                  </a:moveTo>
                  <a:cubicBezTo>
                    <a:pt x="2589" y="0"/>
                    <a:pt x="2562" y="6"/>
                    <a:pt x="2536" y="17"/>
                  </a:cubicBezTo>
                  <a:lnTo>
                    <a:pt x="107" y="1303"/>
                  </a:lnTo>
                  <a:cubicBezTo>
                    <a:pt x="36" y="1350"/>
                    <a:pt x="0" y="1434"/>
                    <a:pt x="48" y="1529"/>
                  </a:cubicBezTo>
                  <a:cubicBezTo>
                    <a:pt x="72" y="1588"/>
                    <a:pt x="131" y="1612"/>
                    <a:pt x="191" y="1612"/>
                  </a:cubicBezTo>
                  <a:cubicBezTo>
                    <a:pt x="227" y="1612"/>
                    <a:pt x="238" y="1612"/>
                    <a:pt x="274" y="1600"/>
                  </a:cubicBezTo>
                  <a:lnTo>
                    <a:pt x="2691" y="314"/>
                  </a:lnTo>
                  <a:cubicBezTo>
                    <a:pt x="2774" y="255"/>
                    <a:pt x="2798" y="172"/>
                    <a:pt x="2751" y="76"/>
                  </a:cubicBezTo>
                  <a:cubicBezTo>
                    <a:pt x="2726" y="27"/>
                    <a:pt x="2673" y="0"/>
                    <a:pt x="2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40"/>
          <p:cNvGrpSpPr/>
          <p:nvPr/>
        </p:nvGrpSpPr>
        <p:grpSpPr>
          <a:xfrm>
            <a:off x="6969683" y="1718341"/>
            <a:ext cx="432433" cy="416657"/>
            <a:chOff x="3967213" y="3356947"/>
            <a:chExt cx="368185" cy="354753"/>
          </a:xfrm>
        </p:grpSpPr>
        <p:sp>
          <p:nvSpPr>
            <p:cNvPr id="430" name="Google Shape;430;p40"/>
            <p:cNvSpPr/>
            <p:nvPr/>
          </p:nvSpPr>
          <p:spPr>
            <a:xfrm>
              <a:off x="4180705" y="3356947"/>
              <a:ext cx="154693" cy="164292"/>
            </a:xfrm>
            <a:custGeom>
              <a:avLst/>
              <a:gdLst/>
              <a:ahLst/>
              <a:cxnLst/>
              <a:rect l="l" t="t" r="r" b="b"/>
              <a:pathLst>
                <a:path w="4883" h="5186" extrusionOk="0">
                  <a:moveTo>
                    <a:pt x="2526" y="0"/>
                  </a:moveTo>
                  <a:cubicBezTo>
                    <a:pt x="1765" y="0"/>
                    <a:pt x="1017" y="368"/>
                    <a:pt x="560" y="1042"/>
                  </a:cubicBezTo>
                  <a:cubicBezTo>
                    <a:pt x="1" y="1875"/>
                    <a:pt x="24" y="2959"/>
                    <a:pt x="632" y="3768"/>
                  </a:cubicBezTo>
                  <a:lnTo>
                    <a:pt x="572" y="5006"/>
                  </a:lnTo>
                  <a:cubicBezTo>
                    <a:pt x="572" y="5066"/>
                    <a:pt x="608" y="5126"/>
                    <a:pt x="655" y="5149"/>
                  </a:cubicBezTo>
                  <a:cubicBezTo>
                    <a:pt x="679" y="5161"/>
                    <a:pt x="715" y="5185"/>
                    <a:pt x="739" y="5185"/>
                  </a:cubicBezTo>
                  <a:cubicBezTo>
                    <a:pt x="774" y="5185"/>
                    <a:pt x="786" y="5185"/>
                    <a:pt x="810" y="5161"/>
                  </a:cubicBezTo>
                  <a:lnTo>
                    <a:pt x="1929" y="4649"/>
                  </a:lnTo>
                  <a:cubicBezTo>
                    <a:pt x="2120" y="4685"/>
                    <a:pt x="2334" y="4721"/>
                    <a:pt x="2525" y="4721"/>
                  </a:cubicBezTo>
                  <a:cubicBezTo>
                    <a:pt x="3299" y="4721"/>
                    <a:pt x="4049" y="4328"/>
                    <a:pt x="4489" y="3673"/>
                  </a:cubicBezTo>
                  <a:cubicBezTo>
                    <a:pt x="4703" y="3363"/>
                    <a:pt x="4834" y="3006"/>
                    <a:pt x="4882" y="2637"/>
                  </a:cubicBezTo>
                  <a:cubicBezTo>
                    <a:pt x="4882" y="2518"/>
                    <a:pt x="4811" y="2447"/>
                    <a:pt x="4715" y="2423"/>
                  </a:cubicBezTo>
                  <a:cubicBezTo>
                    <a:pt x="4709" y="2422"/>
                    <a:pt x="4703" y="2422"/>
                    <a:pt x="4697" y="2422"/>
                  </a:cubicBezTo>
                  <a:cubicBezTo>
                    <a:pt x="4619" y="2422"/>
                    <a:pt x="4536" y="2489"/>
                    <a:pt x="4525" y="2578"/>
                  </a:cubicBezTo>
                  <a:cubicBezTo>
                    <a:pt x="4489" y="2899"/>
                    <a:pt x="4370" y="3197"/>
                    <a:pt x="4192" y="3471"/>
                  </a:cubicBezTo>
                  <a:cubicBezTo>
                    <a:pt x="3809" y="4040"/>
                    <a:pt x="3177" y="4368"/>
                    <a:pt x="2514" y="4368"/>
                  </a:cubicBezTo>
                  <a:cubicBezTo>
                    <a:pt x="2332" y="4368"/>
                    <a:pt x="2147" y="4343"/>
                    <a:pt x="1965" y="4292"/>
                  </a:cubicBezTo>
                  <a:cubicBezTo>
                    <a:pt x="1944" y="4281"/>
                    <a:pt x="1927" y="4275"/>
                    <a:pt x="1911" y="4275"/>
                  </a:cubicBezTo>
                  <a:cubicBezTo>
                    <a:pt x="1891" y="4275"/>
                    <a:pt x="1872" y="4284"/>
                    <a:pt x="1846" y="4304"/>
                  </a:cubicBezTo>
                  <a:lnTo>
                    <a:pt x="917" y="4733"/>
                  </a:lnTo>
                  <a:lnTo>
                    <a:pt x="965" y="3721"/>
                  </a:lnTo>
                  <a:cubicBezTo>
                    <a:pt x="965" y="3673"/>
                    <a:pt x="953" y="3649"/>
                    <a:pt x="929" y="3602"/>
                  </a:cubicBezTo>
                  <a:cubicBezTo>
                    <a:pt x="382" y="2923"/>
                    <a:pt x="358" y="1947"/>
                    <a:pt x="846" y="1220"/>
                  </a:cubicBezTo>
                  <a:cubicBezTo>
                    <a:pt x="1235" y="644"/>
                    <a:pt x="1873" y="327"/>
                    <a:pt x="2524" y="327"/>
                  </a:cubicBezTo>
                  <a:cubicBezTo>
                    <a:pt x="2909" y="327"/>
                    <a:pt x="3299" y="438"/>
                    <a:pt x="3644" y="673"/>
                  </a:cubicBezTo>
                  <a:cubicBezTo>
                    <a:pt x="4084" y="970"/>
                    <a:pt x="4406" y="1435"/>
                    <a:pt x="4501" y="1970"/>
                  </a:cubicBezTo>
                  <a:cubicBezTo>
                    <a:pt x="4523" y="2047"/>
                    <a:pt x="4594" y="2103"/>
                    <a:pt x="4679" y="2103"/>
                  </a:cubicBezTo>
                  <a:cubicBezTo>
                    <a:pt x="4687" y="2103"/>
                    <a:pt x="4695" y="2102"/>
                    <a:pt x="4703" y="2101"/>
                  </a:cubicBezTo>
                  <a:cubicBezTo>
                    <a:pt x="4787" y="2089"/>
                    <a:pt x="4846" y="1994"/>
                    <a:pt x="4834" y="1911"/>
                  </a:cubicBezTo>
                  <a:cubicBezTo>
                    <a:pt x="4715" y="1280"/>
                    <a:pt x="4358" y="744"/>
                    <a:pt x="3834" y="399"/>
                  </a:cubicBezTo>
                  <a:cubicBezTo>
                    <a:pt x="3432" y="129"/>
                    <a:pt x="2977" y="0"/>
                    <a:pt x="2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4093585" y="3484237"/>
              <a:ext cx="21891" cy="37002"/>
            </a:xfrm>
            <a:custGeom>
              <a:avLst/>
              <a:gdLst/>
              <a:ahLst/>
              <a:cxnLst/>
              <a:rect l="l" t="t" r="r" b="b"/>
              <a:pathLst>
                <a:path w="691" h="1168" extrusionOk="0">
                  <a:moveTo>
                    <a:pt x="155" y="0"/>
                  </a:moveTo>
                  <a:cubicBezTo>
                    <a:pt x="72" y="0"/>
                    <a:pt x="0" y="72"/>
                    <a:pt x="0" y="167"/>
                  </a:cubicBezTo>
                  <a:lnTo>
                    <a:pt x="0" y="1000"/>
                  </a:lnTo>
                  <a:cubicBezTo>
                    <a:pt x="0" y="1084"/>
                    <a:pt x="72" y="1167"/>
                    <a:pt x="155" y="1167"/>
                  </a:cubicBezTo>
                  <a:lnTo>
                    <a:pt x="536" y="1167"/>
                  </a:lnTo>
                  <a:cubicBezTo>
                    <a:pt x="619" y="1167"/>
                    <a:pt x="691" y="1084"/>
                    <a:pt x="691" y="1000"/>
                  </a:cubicBezTo>
                  <a:cubicBezTo>
                    <a:pt x="691" y="893"/>
                    <a:pt x="619" y="822"/>
                    <a:pt x="512" y="822"/>
                  </a:cubicBezTo>
                  <a:lnTo>
                    <a:pt x="322" y="822"/>
                  </a:lnTo>
                  <a:lnTo>
                    <a:pt x="322" y="167"/>
                  </a:lnTo>
                  <a:cubicBezTo>
                    <a:pt x="322" y="72"/>
                    <a:pt x="250"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3967213" y="3408047"/>
              <a:ext cx="275394" cy="303653"/>
            </a:xfrm>
            <a:custGeom>
              <a:avLst/>
              <a:gdLst/>
              <a:ahLst/>
              <a:cxnLst/>
              <a:rect l="l" t="t" r="r" b="b"/>
              <a:pathLst>
                <a:path w="8693" h="9585" extrusionOk="0">
                  <a:moveTo>
                    <a:pt x="3549" y="417"/>
                  </a:moveTo>
                  <a:lnTo>
                    <a:pt x="3549" y="417"/>
                  </a:lnTo>
                  <a:cubicBezTo>
                    <a:pt x="3346" y="1024"/>
                    <a:pt x="3001" y="1322"/>
                    <a:pt x="2775" y="1465"/>
                  </a:cubicBezTo>
                  <a:cubicBezTo>
                    <a:pt x="2799" y="976"/>
                    <a:pt x="3120" y="572"/>
                    <a:pt x="3549" y="417"/>
                  </a:cubicBezTo>
                  <a:close/>
                  <a:moveTo>
                    <a:pt x="4727" y="334"/>
                  </a:moveTo>
                  <a:cubicBezTo>
                    <a:pt x="5382" y="334"/>
                    <a:pt x="5906" y="869"/>
                    <a:pt x="5906" y="1524"/>
                  </a:cubicBezTo>
                  <a:lnTo>
                    <a:pt x="5906" y="2262"/>
                  </a:lnTo>
                  <a:cubicBezTo>
                    <a:pt x="4501" y="2155"/>
                    <a:pt x="4108" y="846"/>
                    <a:pt x="4001" y="334"/>
                  </a:cubicBezTo>
                  <a:close/>
                  <a:moveTo>
                    <a:pt x="2441" y="2643"/>
                  </a:moveTo>
                  <a:lnTo>
                    <a:pt x="2441" y="2893"/>
                  </a:lnTo>
                  <a:cubicBezTo>
                    <a:pt x="2441" y="3036"/>
                    <a:pt x="2453" y="3179"/>
                    <a:pt x="2477" y="3310"/>
                  </a:cubicBezTo>
                  <a:cubicBezTo>
                    <a:pt x="2334" y="3251"/>
                    <a:pt x="2239" y="3120"/>
                    <a:pt x="2239" y="2977"/>
                  </a:cubicBezTo>
                  <a:cubicBezTo>
                    <a:pt x="2239" y="2822"/>
                    <a:pt x="2322" y="2703"/>
                    <a:pt x="2441" y="2643"/>
                  </a:cubicBezTo>
                  <a:close/>
                  <a:moveTo>
                    <a:pt x="6251" y="2655"/>
                  </a:moveTo>
                  <a:cubicBezTo>
                    <a:pt x="6359" y="2715"/>
                    <a:pt x="6442" y="2834"/>
                    <a:pt x="6442" y="2989"/>
                  </a:cubicBezTo>
                  <a:cubicBezTo>
                    <a:pt x="6442" y="3155"/>
                    <a:pt x="6335" y="3286"/>
                    <a:pt x="6204" y="3334"/>
                  </a:cubicBezTo>
                  <a:cubicBezTo>
                    <a:pt x="6228" y="3179"/>
                    <a:pt x="6251" y="3048"/>
                    <a:pt x="6251" y="2917"/>
                  </a:cubicBezTo>
                  <a:lnTo>
                    <a:pt x="6251" y="2655"/>
                  </a:lnTo>
                  <a:close/>
                  <a:moveTo>
                    <a:pt x="3775" y="786"/>
                  </a:moveTo>
                  <a:cubicBezTo>
                    <a:pt x="3846" y="1012"/>
                    <a:pt x="3953" y="1274"/>
                    <a:pt x="4120" y="1524"/>
                  </a:cubicBezTo>
                  <a:cubicBezTo>
                    <a:pt x="4537" y="2167"/>
                    <a:pt x="5144" y="2536"/>
                    <a:pt x="5906" y="2584"/>
                  </a:cubicBezTo>
                  <a:lnTo>
                    <a:pt x="5906" y="2893"/>
                  </a:lnTo>
                  <a:cubicBezTo>
                    <a:pt x="5906" y="3548"/>
                    <a:pt x="5549" y="4179"/>
                    <a:pt x="4977" y="4501"/>
                  </a:cubicBezTo>
                  <a:lnTo>
                    <a:pt x="4727" y="4656"/>
                  </a:lnTo>
                  <a:cubicBezTo>
                    <a:pt x="4608" y="4721"/>
                    <a:pt x="4474" y="4754"/>
                    <a:pt x="4340" y="4754"/>
                  </a:cubicBezTo>
                  <a:cubicBezTo>
                    <a:pt x="4206" y="4754"/>
                    <a:pt x="4073" y="4721"/>
                    <a:pt x="3953" y="4656"/>
                  </a:cubicBezTo>
                  <a:lnTo>
                    <a:pt x="3703" y="4501"/>
                  </a:lnTo>
                  <a:cubicBezTo>
                    <a:pt x="3120" y="4179"/>
                    <a:pt x="2775" y="3572"/>
                    <a:pt x="2775" y="2893"/>
                  </a:cubicBezTo>
                  <a:lnTo>
                    <a:pt x="2775" y="2417"/>
                  </a:lnTo>
                  <a:lnTo>
                    <a:pt x="2775" y="1858"/>
                  </a:lnTo>
                  <a:cubicBezTo>
                    <a:pt x="3001" y="1750"/>
                    <a:pt x="3465" y="1465"/>
                    <a:pt x="3775" y="786"/>
                  </a:cubicBezTo>
                  <a:close/>
                  <a:moveTo>
                    <a:pt x="5001" y="4906"/>
                  </a:moveTo>
                  <a:lnTo>
                    <a:pt x="5001" y="5751"/>
                  </a:lnTo>
                  <a:lnTo>
                    <a:pt x="4965" y="5775"/>
                  </a:lnTo>
                  <a:lnTo>
                    <a:pt x="4334" y="6203"/>
                  </a:lnTo>
                  <a:lnTo>
                    <a:pt x="3692" y="5751"/>
                  </a:lnTo>
                  <a:lnTo>
                    <a:pt x="3692" y="4906"/>
                  </a:lnTo>
                  <a:lnTo>
                    <a:pt x="3775" y="4953"/>
                  </a:lnTo>
                  <a:cubicBezTo>
                    <a:pt x="3953" y="5048"/>
                    <a:pt x="4144" y="5096"/>
                    <a:pt x="4346" y="5096"/>
                  </a:cubicBezTo>
                  <a:cubicBezTo>
                    <a:pt x="4537" y="5096"/>
                    <a:pt x="4727" y="5048"/>
                    <a:pt x="4906" y="4953"/>
                  </a:cubicBezTo>
                  <a:lnTo>
                    <a:pt x="5001" y="4906"/>
                  </a:lnTo>
                  <a:close/>
                  <a:moveTo>
                    <a:pt x="3680" y="6168"/>
                  </a:moveTo>
                  <a:lnTo>
                    <a:pt x="4084" y="6453"/>
                  </a:lnTo>
                  <a:lnTo>
                    <a:pt x="3680" y="6930"/>
                  </a:lnTo>
                  <a:lnTo>
                    <a:pt x="3680" y="6263"/>
                  </a:lnTo>
                  <a:lnTo>
                    <a:pt x="3680" y="6168"/>
                  </a:lnTo>
                  <a:close/>
                  <a:moveTo>
                    <a:pt x="4977" y="6168"/>
                  </a:moveTo>
                  <a:lnTo>
                    <a:pt x="4977" y="6263"/>
                  </a:lnTo>
                  <a:lnTo>
                    <a:pt x="4977" y="6930"/>
                  </a:lnTo>
                  <a:lnTo>
                    <a:pt x="4573" y="6453"/>
                  </a:lnTo>
                  <a:lnTo>
                    <a:pt x="4977" y="6168"/>
                  </a:lnTo>
                  <a:close/>
                  <a:moveTo>
                    <a:pt x="4977" y="7453"/>
                  </a:moveTo>
                  <a:lnTo>
                    <a:pt x="4977" y="8406"/>
                  </a:lnTo>
                  <a:lnTo>
                    <a:pt x="4906" y="7656"/>
                  </a:lnTo>
                  <a:lnTo>
                    <a:pt x="4977" y="7453"/>
                  </a:lnTo>
                  <a:close/>
                  <a:moveTo>
                    <a:pt x="3692" y="7453"/>
                  </a:moveTo>
                  <a:lnTo>
                    <a:pt x="3763" y="7656"/>
                  </a:lnTo>
                  <a:lnTo>
                    <a:pt x="3692" y="8418"/>
                  </a:lnTo>
                  <a:lnTo>
                    <a:pt x="3692" y="7453"/>
                  </a:lnTo>
                  <a:close/>
                  <a:moveTo>
                    <a:pt x="4311" y="6703"/>
                  </a:moveTo>
                  <a:lnTo>
                    <a:pt x="4704" y="7168"/>
                  </a:lnTo>
                  <a:lnTo>
                    <a:pt x="4537" y="7584"/>
                  </a:lnTo>
                  <a:cubicBezTo>
                    <a:pt x="4525" y="7620"/>
                    <a:pt x="4525" y="7632"/>
                    <a:pt x="4525" y="7656"/>
                  </a:cubicBezTo>
                  <a:lnTo>
                    <a:pt x="4680" y="9251"/>
                  </a:lnTo>
                  <a:lnTo>
                    <a:pt x="3942" y="9251"/>
                  </a:lnTo>
                  <a:lnTo>
                    <a:pt x="4108" y="7656"/>
                  </a:lnTo>
                  <a:cubicBezTo>
                    <a:pt x="4108" y="7632"/>
                    <a:pt x="4108" y="7596"/>
                    <a:pt x="4084" y="7584"/>
                  </a:cubicBezTo>
                  <a:lnTo>
                    <a:pt x="3930" y="7168"/>
                  </a:lnTo>
                  <a:lnTo>
                    <a:pt x="4311" y="6703"/>
                  </a:lnTo>
                  <a:close/>
                  <a:moveTo>
                    <a:pt x="3965" y="0"/>
                  </a:moveTo>
                  <a:cubicBezTo>
                    <a:pt x="3906" y="0"/>
                    <a:pt x="3846" y="0"/>
                    <a:pt x="3787" y="12"/>
                  </a:cubicBezTo>
                  <a:cubicBezTo>
                    <a:pt x="3013" y="95"/>
                    <a:pt x="2453" y="750"/>
                    <a:pt x="2441" y="1524"/>
                  </a:cubicBezTo>
                  <a:lnTo>
                    <a:pt x="2441" y="1750"/>
                  </a:lnTo>
                  <a:lnTo>
                    <a:pt x="2441" y="2286"/>
                  </a:lnTo>
                  <a:cubicBezTo>
                    <a:pt x="2120" y="2358"/>
                    <a:pt x="1894" y="2643"/>
                    <a:pt x="1894" y="2977"/>
                  </a:cubicBezTo>
                  <a:cubicBezTo>
                    <a:pt x="1894" y="3358"/>
                    <a:pt x="2191" y="3667"/>
                    <a:pt x="2584" y="3691"/>
                  </a:cubicBezTo>
                  <a:cubicBezTo>
                    <a:pt x="2739" y="4084"/>
                    <a:pt x="3001" y="4441"/>
                    <a:pt x="3358" y="4703"/>
                  </a:cubicBezTo>
                  <a:lnTo>
                    <a:pt x="3358" y="5727"/>
                  </a:lnTo>
                  <a:lnTo>
                    <a:pt x="1620" y="6275"/>
                  </a:lnTo>
                  <a:cubicBezTo>
                    <a:pt x="655" y="6584"/>
                    <a:pt x="12" y="7465"/>
                    <a:pt x="1" y="8489"/>
                  </a:cubicBezTo>
                  <a:lnTo>
                    <a:pt x="1" y="9418"/>
                  </a:lnTo>
                  <a:cubicBezTo>
                    <a:pt x="1" y="9501"/>
                    <a:pt x="72" y="9585"/>
                    <a:pt x="155" y="9585"/>
                  </a:cubicBezTo>
                  <a:lnTo>
                    <a:pt x="1822" y="9585"/>
                  </a:lnTo>
                  <a:cubicBezTo>
                    <a:pt x="1917" y="9585"/>
                    <a:pt x="1989" y="9501"/>
                    <a:pt x="1989" y="9418"/>
                  </a:cubicBezTo>
                  <a:cubicBezTo>
                    <a:pt x="1989" y="9323"/>
                    <a:pt x="1917" y="9251"/>
                    <a:pt x="1822" y="9251"/>
                  </a:cubicBezTo>
                  <a:lnTo>
                    <a:pt x="334" y="9251"/>
                  </a:lnTo>
                  <a:lnTo>
                    <a:pt x="334" y="8489"/>
                  </a:lnTo>
                  <a:cubicBezTo>
                    <a:pt x="334" y="8299"/>
                    <a:pt x="370" y="8120"/>
                    <a:pt x="417" y="7942"/>
                  </a:cubicBezTo>
                  <a:cubicBezTo>
                    <a:pt x="429" y="7894"/>
                    <a:pt x="441" y="7834"/>
                    <a:pt x="453" y="7799"/>
                  </a:cubicBezTo>
                  <a:cubicBezTo>
                    <a:pt x="477" y="7751"/>
                    <a:pt x="501" y="7704"/>
                    <a:pt x="513" y="7644"/>
                  </a:cubicBezTo>
                  <a:cubicBezTo>
                    <a:pt x="739" y="7156"/>
                    <a:pt x="1167" y="6763"/>
                    <a:pt x="1703" y="6608"/>
                  </a:cubicBezTo>
                  <a:lnTo>
                    <a:pt x="2703" y="6287"/>
                  </a:lnTo>
                  <a:lnTo>
                    <a:pt x="3358" y="6084"/>
                  </a:lnTo>
                  <a:lnTo>
                    <a:pt x="3358" y="9251"/>
                  </a:lnTo>
                  <a:lnTo>
                    <a:pt x="2513" y="9251"/>
                  </a:lnTo>
                  <a:cubicBezTo>
                    <a:pt x="2418" y="9251"/>
                    <a:pt x="2346" y="9323"/>
                    <a:pt x="2346" y="9418"/>
                  </a:cubicBezTo>
                  <a:cubicBezTo>
                    <a:pt x="2346" y="9501"/>
                    <a:pt x="2418" y="9585"/>
                    <a:pt x="2513" y="9585"/>
                  </a:cubicBezTo>
                  <a:lnTo>
                    <a:pt x="8525" y="9585"/>
                  </a:lnTo>
                  <a:cubicBezTo>
                    <a:pt x="8609" y="9585"/>
                    <a:pt x="8692" y="9501"/>
                    <a:pt x="8692" y="9418"/>
                  </a:cubicBezTo>
                  <a:lnTo>
                    <a:pt x="8692" y="8489"/>
                  </a:lnTo>
                  <a:cubicBezTo>
                    <a:pt x="8692" y="7930"/>
                    <a:pt x="8466" y="7358"/>
                    <a:pt x="8073" y="6942"/>
                  </a:cubicBezTo>
                  <a:cubicBezTo>
                    <a:pt x="8042" y="6904"/>
                    <a:pt x="8001" y="6886"/>
                    <a:pt x="7957" y="6886"/>
                  </a:cubicBezTo>
                  <a:cubicBezTo>
                    <a:pt x="7917" y="6886"/>
                    <a:pt x="7875" y="6901"/>
                    <a:pt x="7835" y="6930"/>
                  </a:cubicBezTo>
                  <a:cubicBezTo>
                    <a:pt x="7763" y="6989"/>
                    <a:pt x="7763" y="7096"/>
                    <a:pt x="7823" y="7168"/>
                  </a:cubicBezTo>
                  <a:cubicBezTo>
                    <a:pt x="8156" y="7537"/>
                    <a:pt x="8335" y="8001"/>
                    <a:pt x="8335" y="8489"/>
                  </a:cubicBezTo>
                  <a:lnTo>
                    <a:pt x="8335" y="9251"/>
                  </a:lnTo>
                  <a:lnTo>
                    <a:pt x="5311" y="9251"/>
                  </a:lnTo>
                  <a:lnTo>
                    <a:pt x="5311" y="6084"/>
                  </a:lnTo>
                  <a:lnTo>
                    <a:pt x="6942" y="6608"/>
                  </a:lnTo>
                  <a:cubicBezTo>
                    <a:pt x="7085" y="6644"/>
                    <a:pt x="7216" y="6703"/>
                    <a:pt x="7335" y="6763"/>
                  </a:cubicBezTo>
                  <a:cubicBezTo>
                    <a:pt x="7359" y="6779"/>
                    <a:pt x="7388" y="6787"/>
                    <a:pt x="7418" y="6787"/>
                  </a:cubicBezTo>
                  <a:cubicBezTo>
                    <a:pt x="7474" y="6787"/>
                    <a:pt x="7534" y="6758"/>
                    <a:pt x="7573" y="6703"/>
                  </a:cubicBezTo>
                  <a:cubicBezTo>
                    <a:pt x="7621" y="6632"/>
                    <a:pt x="7585" y="6525"/>
                    <a:pt x="7513" y="6465"/>
                  </a:cubicBezTo>
                  <a:cubicBezTo>
                    <a:pt x="7359" y="6394"/>
                    <a:pt x="7216" y="6322"/>
                    <a:pt x="7061" y="6275"/>
                  </a:cubicBezTo>
                  <a:lnTo>
                    <a:pt x="5323" y="5715"/>
                  </a:lnTo>
                  <a:lnTo>
                    <a:pt x="5323" y="4679"/>
                  </a:lnTo>
                  <a:cubicBezTo>
                    <a:pt x="5680" y="4429"/>
                    <a:pt x="5954" y="4072"/>
                    <a:pt x="6097" y="3667"/>
                  </a:cubicBezTo>
                  <a:cubicBezTo>
                    <a:pt x="6466" y="3655"/>
                    <a:pt x="6787" y="3346"/>
                    <a:pt x="6787" y="2953"/>
                  </a:cubicBezTo>
                  <a:cubicBezTo>
                    <a:pt x="6787" y="2631"/>
                    <a:pt x="6561" y="2346"/>
                    <a:pt x="6251" y="2274"/>
                  </a:cubicBezTo>
                  <a:lnTo>
                    <a:pt x="6251" y="1512"/>
                  </a:lnTo>
                  <a:cubicBezTo>
                    <a:pt x="6251" y="679"/>
                    <a:pt x="5561" y="0"/>
                    <a:pt x="4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4239154" y="3387518"/>
              <a:ext cx="44922" cy="65071"/>
            </a:xfrm>
            <a:custGeom>
              <a:avLst/>
              <a:gdLst/>
              <a:ahLst/>
              <a:cxnLst/>
              <a:rect l="l" t="t" r="r" b="b"/>
              <a:pathLst>
                <a:path w="1418" h="2054" extrusionOk="0">
                  <a:moveTo>
                    <a:pt x="664" y="1"/>
                  </a:moveTo>
                  <a:cubicBezTo>
                    <a:pt x="396" y="1"/>
                    <a:pt x="158" y="171"/>
                    <a:pt x="49" y="422"/>
                  </a:cubicBezTo>
                  <a:cubicBezTo>
                    <a:pt x="1" y="505"/>
                    <a:pt x="49" y="612"/>
                    <a:pt x="132" y="648"/>
                  </a:cubicBezTo>
                  <a:cubicBezTo>
                    <a:pt x="156" y="657"/>
                    <a:pt x="181" y="662"/>
                    <a:pt x="204" y="662"/>
                  </a:cubicBezTo>
                  <a:cubicBezTo>
                    <a:pt x="272" y="662"/>
                    <a:pt x="332" y="624"/>
                    <a:pt x="358" y="553"/>
                  </a:cubicBezTo>
                  <a:cubicBezTo>
                    <a:pt x="412" y="436"/>
                    <a:pt x="532" y="347"/>
                    <a:pt x="668" y="347"/>
                  </a:cubicBezTo>
                  <a:cubicBezTo>
                    <a:pt x="683" y="347"/>
                    <a:pt x="699" y="348"/>
                    <a:pt x="715" y="351"/>
                  </a:cubicBezTo>
                  <a:cubicBezTo>
                    <a:pt x="894" y="362"/>
                    <a:pt x="1037" y="505"/>
                    <a:pt x="1049" y="684"/>
                  </a:cubicBezTo>
                  <a:cubicBezTo>
                    <a:pt x="1049" y="767"/>
                    <a:pt x="1037" y="851"/>
                    <a:pt x="1001" y="910"/>
                  </a:cubicBezTo>
                  <a:cubicBezTo>
                    <a:pt x="953" y="982"/>
                    <a:pt x="882" y="1029"/>
                    <a:pt x="799" y="1065"/>
                  </a:cubicBezTo>
                  <a:cubicBezTo>
                    <a:pt x="561" y="1136"/>
                    <a:pt x="406" y="1208"/>
                    <a:pt x="406" y="1374"/>
                  </a:cubicBezTo>
                  <a:lnTo>
                    <a:pt x="406" y="1898"/>
                  </a:lnTo>
                  <a:cubicBezTo>
                    <a:pt x="406" y="1982"/>
                    <a:pt x="477" y="2053"/>
                    <a:pt x="561" y="2053"/>
                  </a:cubicBezTo>
                  <a:cubicBezTo>
                    <a:pt x="656" y="2053"/>
                    <a:pt x="727" y="1982"/>
                    <a:pt x="727" y="1898"/>
                  </a:cubicBezTo>
                  <a:lnTo>
                    <a:pt x="727" y="1446"/>
                  </a:lnTo>
                  <a:cubicBezTo>
                    <a:pt x="763" y="1434"/>
                    <a:pt x="799" y="1422"/>
                    <a:pt x="882" y="1386"/>
                  </a:cubicBezTo>
                  <a:cubicBezTo>
                    <a:pt x="1037" y="1339"/>
                    <a:pt x="1180" y="1243"/>
                    <a:pt x="1263" y="1101"/>
                  </a:cubicBezTo>
                  <a:cubicBezTo>
                    <a:pt x="1370" y="958"/>
                    <a:pt x="1418" y="803"/>
                    <a:pt x="1394" y="660"/>
                  </a:cubicBezTo>
                  <a:cubicBezTo>
                    <a:pt x="1370" y="315"/>
                    <a:pt x="1096" y="29"/>
                    <a:pt x="739" y="5"/>
                  </a:cubicBezTo>
                  <a:cubicBezTo>
                    <a:pt x="714" y="2"/>
                    <a:pt x="689" y="1"/>
                    <a:pt x="6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4250876" y="3457816"/>
              <a:ext cx="14351" cy="14383"/>
            </a:xfrm>
            <a:custGeom>
              <a:avLst/>
              <a:gdLst/>
              <a:ahLst/>
              <a:cxnLst/>
              <a:rect l="l" t="t" r="r" b="b"/>
              <a:pathLst>
                <a:path w="453" h="454" extrusionOk="0">
                  <a:moveTo>
                    <a:pt x="226" y="1"/>
                  </a:moveTo>
                  <a:cubicBezTo>
                    <a:pt x="107" y="1"/>
                    <a:pt x="0" y="108"/>
                    <a:pt x="0" y="227"/>
                  </a:cubicBezTo>
                  <a:cubicBezTo>
                    <a:pt x="0" y="346"/>
                    <a:pt x="107" y="453"/>
                    <a:pt x="226" y="453"/>
                  </a:cubicBezTo>
                  <a:cubicBezTo>
                    <a:pt x="345" y="453"/>
                    <a:pt x="453" y="346"/>
                    <a:pt x="453" y="227"/>
                  </a:cubicBezTo>
                  <a:cubicBezTo>
                    <a:pt x="453" y="108"/>
                    <a:pt x="345"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7CB927D0-D854-EE6E-017F-889E02E1D80C}"/>
              </a:ext>
            </a:extLst>
          </p:cNvPr>
          <p:cNvSpPr>
            <a:spLocks noGrp="1"/>
          </p:cNvSpPr>
          <p:nvPr>
            <p:ph type="title"/>
          </p:nvPr>
        </p:nvSpPr>
        <p:spPr/>
        <p:txBody>
          <a:bodyPr/>
          <a:lstStyle/>
          <a:p>
            <a:r>
              <a:rPr lang="en-US" dirty="0"/>
              <a:t>Conclusions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94" name="Google Shape;194;p33"/>
          <p:cNvSpPr txBox="1">
            <a:spLocks noGrp="1"/>
          </p:cNvSpPr>
          <p:nvPr>
            <p:ph type="title"/>
          </p:nvPr>
        </p:nvSpPr>
        <p:spPr>
          <a:xfrm>
            <a:off x="720000" y="86227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Oxygen Evolution Reaction (OER)</a:t>
            </a:r>
            <a:endParaRPr dirty="0"/>
          </a:p>
        </p:txBody>
      </p:sp>
      <p:pic>
        <p:nvPicPr>
          <p:cNvPr id="1026" name="Picture 2" descr="Recent advances in cobalt based heterogeneous catalysts for oxygen  evolution reaction - ScienceDirect">
            <a:extLst>
              <a:ext uri="{FF2B5EF4-FFF2-40B4-BE49-F238E27FC236}">
                <a16:creationId xmlns:a16="http://schemas.microsoft.com/office/drawing/2014/main" id="{6FC5C456-E11D-B832-14D8-1A546F6F6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08" y="1671964"/>
            <a:ext cx="4487208" cy="248598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65;p36">
            <a:extLst>
              <a:ext uri="{FF2B5EF4-FFF2-40B4-BE49-F238E27FC236}">
                <a16:creationId xmlns:a16="http://schemas.microsoft.com/office/drawing/2014/main" id="{02F5CA59-DF13-E27E-270B-386BD266B361}"/>
              </a:ext>
            </a:extLst>
          </p:cNvPr>
          <p:cNvSpPr txBox="1"/>
          <p:nvPr/>
        </p:nvSpPr>
        <p:spPr>
          <a:xfrm>
            <a:off x="5054768" y="1548695"/>
            <a:ext cx="3369232" cy="2732526"/>
          </a:xfrm>
          <a:prstGeom prst="rect">
            <a:avLst/>
          </a:prstGeom>
          <a:noFill/>
          <a:ln>
            <a:noFill/>
          </a:ln>
        </p:spPr>
        <p:txBody>
          <a:bodyPr spcFirstLastPara="1" wrap="square" lIns="91425" tIns="91425" rIns="91425" bIns="91425" anchor="t" anchorCtr="0">
            <a:noAutofit/>
          </a:bodyPr>
          <a:lstStyle/>
          <a:p>
            <a:pPr marL="285750" lvl="0" indent="-285750" rtl="0">
              <a:lnSpc>
                <a:spcPct val="100000"/>
              </a:lnSpc>
              <a:spcBef>
                <a:spcPts val="0"/>
              </a:spcBef>
              <a:spcAft>
                <a:spcPts val="0"/>
              </a:spcAft>
              <a:buFont typeface="Arial" panose="020B0604020202020204" pitchFamily="34" charset="0"/>
              <a:buChar char="•"/>
            </a:pPr>
            <a:r>
              <a:rPr lang="en-US" dirty="0">
                <a:solidFill>
                  <a:schemeClr val="dk1"/>
                </a:solidFill>
                <a:latin typeface="Montserrat"/>
                <a:ea typeface="Montserrat"/>
                <a:cs typeface="Montserrat"/>
                <a:sym typeface="Montserrat"/>
              </a:rPr>
              <a:t>Limiting reaction in the process of generating molecular oxygen through a chemical reaction</a:t>
            </a:r>
          </a:p>
          <a:p>
            <a:pPr marL="285750" lvl="0" indent="-285750" rtl="0">
              <a:lnSpc>
                <a:spcPct val="100000"/>
              </a:lnSpc>
              <a:spcBef>
                <a:spcPts val="0"/>
              </a:spcBef>
              <a:spcAft>
                <a:spcPts val="0"/>
              </a:spcAft>
              <a:buFont typeface="Arial" panose="020B0604020202020204" pitchFamily="34" charset="0"/>
              <a:buChar char="•"/>
            </a:pPr>
            <a:r>
              <a:rPr lang="en-US" dirty="0">
                <a:solidFill>
                  <a:schemeClr val="dk1"/>
                </a:solidFill>
                <a:latin typeface="Montserrat"/>
                <a:ea typeface="Montserrat"/>
                <a:cs typeface="Montserrat"/>
                <a:sym typeface="Montserrat"/>
              </a:rPr>
              <a:t>A critical semi-reaction that severely limits the occurrence of water splitting due to the slow kinetics of four-electron transfer</a:t>
            </a:r>
          </a:p>
          <a:p>
            <a:pPr marL="285750" lvl="0" indent="-285750" rtl="0">
              <a:lnSpc>
                <a:spcPct val="100000"/>
              </a:lnSpc>
              <a:spcBef>
                <a:spcPts val="0"/>
              </a:spcBef>
              <a:spcAft>
                <a:spcPts val="0"/>
              </a:spcAft>
              <a:buFont typeface="Arial" panose="020B0604020202020204" pitchFamily="34" charset="0"/>
              <a:buChar char="•"/>
            </a:pPr>
            <a:r>
              <a:rPr lang="en-US" dirty="0">
                <a:solidFill>
                  <a:schemeClr val="dk1"/>
                </a:solidFill>
                <a:latin typeface="Montserrat"/>
                <a:ea typeface="Montserrat"/>
                <a:cs typeface="Montserrat"/>
                <a:sym typeface="Montserrat"/>
              </a:rPr>
              <a:t>Cobalt-based materials are the well-stocked conductive catalytic feedstock, which can lower the energy cost needed by lowering the overpotential</a:t>
            </a:r>
            <a:endParaRPr dirty="0">
              <a:solidFill>
                <a:schemeClr val="dk1"/>
              </a:solidFill>
              <a:latin typeface="Montserrat"/>
              <a:ea typeface="Montserrat"/>
              <a:cs typeface="Montserrat"/>
              <a:sym typeface="Montserrat"/>
            </a:endParaRPr>
          </a:p>
        </p:txBody>
      </p:sp>
      <p:sp>
        <p:nvSpPr>
          <p:cNvPr id="5" name="TextBox 4">
            <a:extLst>
              <a:ext uri="{FF2B5EF4-FFF2-40B4-BE49-F238E27FC236}">
                <a16:creationId xmlns:a16="http://schemas.microsoft.com/office/drawing/2014/main" id="{00018346-2A24-EEB8-46EA-C8E03834E770}"/>
              </a:ext>
            </a:extLst>
          </p:cNvPr>
          <p:cNvSpPr txBox="1"/>
          <p:nvPr/>
        </p:nvSpPr>
        <p:spPr>
          <a:xfrm>
            <a:off x="121920" y="4619048"/>
            <a:ext cx="9022080" cy="430887"/>
          </a:xfrm>
          <a:prstGeom prst="rect">
            <a:avLst/>
          </a:prstGeom>
          <a:noFill/>
        </p:spPr>
        <p:txBody>
          <a:bodyPr wrap="square">
            <a:spAutoFit/>
          </a:bodyPr>
          <a:lstStyle/>
          <a:p>
            <a:r>
              <a:rPr lang="en-US" sz="1100"/>
              <a:t>Afreenuzzaman Badruzzaman, Afdhal Yuda, Anchu Ashok, Anand Kumar, Recent advances in cobalt based heterogeneous catalysts for oxygen evolution reaction, Inorganica Chimica Acta, Volume 511, 2020, 119854, ISSN 0020-1693, https://doi.org/10.1016/j.ica.2020.119854.</a:t>
            </a:r>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720000" y="86227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Cobalt-Based Catalysts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22A7FCF-B768-FC23-5B04-C9CE7ACF4C91}"/>
                  </a:ext>
                </a:extLst>
              </p:cNvPr>
              <p:cNvSpPr txBox="1"/>
              <p:nvPr/>
            </p:nvSpPr>
            <p:spPr>
              <a:xfrm>
                <a:off x="414528" y="1552640"/>
                <a:ext cx="8363712" cy="181588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0000500000000000000" pitchFamily="2" charset="0"/>
                  </a:rPr>
                  <a:t>Crystalline cobalt spinel oxide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𝐶𝑜</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4</m:t>
                        </m:r>
                      </m:sub>
                    </m:sSub>
                  </m:oMath>
                </a14:m>
                <a:r>
                  <a:rPr lang="en-US" dirty="0">
                    <a:latin typeface="Montserrat" panose="00000500000000000000" pitchFamily="2" charset="0"/>
                  </a:rPr>
                  <a:t>) can drive the OER in strong acidic electrolytes</a:t>
                </a:r>
              </a:p>
              <a:p>
                <a:pPr marL="285750" indent="-285750">
                  <a:buFont typeface="Arial" panose="020B0604020202020204" pitchFamily="34" charset="0"/>
                  <a:buChar char="•"/>
                </a:pPr>
                <a:r>
                  <a:rPr lang="en-US" dirty="0">
                    <a:latin typeface="Montserrat" panose="00000500000000000000" pitchFamily="2" charset="0"/>
                  </a:rPr>
                  <a:t>Co dissolution is inevitable under strongly acidic conditions</a:t>
                </a:r>
              </a:p>
              <a:p>
                <a:pPr lvl="6"/>
                <a:r>
                  <a:rPr lang="en-US" dirty="0">
                    <a:latin typeface="Montserrat" panose="00000500000000000000" pitchFamily="2" charset="0"/>
                  </a:rPr>
                  <a:t>	- incorporating Mn into the spinel structure can slow down the dissolution rate</a:t>
                </a:r>
              </a:p>
              <a:p>
                <a:pPr lvl="6"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𝐶𝑜</m:t>
                          </m:r>
                        </m:e>
                        <m:sub>
                          <m:r>
                            <a:rPr lang="en-US" b="0" i="1" smtClean="0">
                              <a:latin typeface="Cambria Math" panose="02040503050406030204" pitchFamily="18" charset="0"/>
                            </a:rPr>
                            <m:t>𝑥</m:t>
                          </m:r>
                        </m:sub>
                      </m:sSub>
                      <m:sSub>
                        <m:sSubPr>
                          <m:ctrlPr>
                            <a:rPr lang="en-US" i="1">
                              <a:latin typeface="Cambria Math" panose="02040503050406030204" pitchFamily="18" charset="0"/>
                            </a:rPr>
                          </m:ctrlPr>
                        </m:sSubPr>
                        <m:e>
                          <m:r>
                            <a:rPr lang="en-US" b="0" i="1" smtClean="0">
                              <a:latin typeface="Cambria Math" panose="02040503050406030204" pitchFamily="18" charset="0"/>
                            </a:rPr>
                            <m:t>𝑀𝑛</m:t>
                          </m:r>
                        </m:e>
                        <m:sub>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𝑥</m:t>
                          </m:r>
                        </m:sub>
                      </m:sSub>
                      <m:sSub>
                        <m:sSubPr>
                          <m:ctrlPr>
                            <a:rPr lang="en-US" i="1">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𝑦</m:t>
                          </m:r>
                        </m:sub>
                      </m:sSub>
                    </m:oMath>
                  </m:oMathPara>
                </a14:m>
                <a:endParaRPr lang="en-US" dirty="0">
                  <a:latin typeface="Montserrat" panose="00000500000000000000" pitchFamily="2" charset="0"/>
                </a:endParaRPr>
              </a:p>
              <a:p>
                <a:pPr marL="285750" indent="-285750">
                  <a:buFont typeface="Arial" panose="020B0604020202020204" pitchFamily="34" charset="0"/>
                  <a:buChar char="•"/>
                </a:pPr>
                <a:r>
                  <a:rPr lang="en-US" dirty="0">
                    <a:latin typeface="Montserrat" panose="00000500000000000000" pitchFamily="2" charset="0"/>
                  </a:rPr>
                  <a:t>The reaction mechanism and the active species under acidic conditions are unclear</a:t>
                </a:r>
              </a:p>
              <a:p>
                <a:pPr marL="285750" indent="-285750">
                  <a:buFont typeface="Arial" panose="020B0604020202020204" pitchFamily="34" charset="0"/>
                  <a:buChar char="•"/>
                </a:pPr>
                <a:r>
                  <a:rPr lang="en-US" dirty="0">
                    <a:latin typeface="Montserrat" panose="00000500000000000000" pitchFamily="2" charset="0"/>
                  </a:rPr>
                  <a:t>The type of electrolyte influences the surface reconstruction process and ultimately the OER performance</a:t>
                </a:r>
              </a:p>
              <a:p>
                <a:pPr marL="285750" indent="-285750">
                  <a:buFont typeface="Arial" panose="020B0604020202020204" pitchFamily="34" charset="0"/>
                  <a:buChar char="•"/>
                </a:pPr>
                <a:r>
                  <a:rPr lang="en-US" dirty="0">
                    <a:latin typeface="Montserrat" panose="00000500000000000000" pitchFamily="2" charset="0"/>
                  </a:rPr>
                  <a:t>Six representative Co-based catalysts</a:t>
                </a:r>
              </a:p>
            </p:txBody>
          </p:sp>
        </mc:Choice>
        <mc:Fallback>
          <p:sp>
            <p:nvSpPr>
              <p:cNvPr id="3" name="TextBox 2">
                <a:extLst>
                  <a:ext uri="{FF2B5EF4-FFF2-40B4-BE49-F238E27FC236}">
                    <a16:creationId xmlns:a16="http://schemas.microsoft.com/office/drawing/2014/main" id="{722A7FCF-B768-FC23-5B04-C9CE7ACF4C91}"/>
                  </a:ext>
                </a:extLst>
              </p:cNvPr>
              <p:cNvSpPr txBox="1">
                <a:spLocks noRot="1" noChangeAspect="1" noMove="1" noResize="1" noEditPoints="1" noAdjustHandles="1" noChangeArrowheads="1" noChangeShapeType="1" noTextEdit="1"/>
              </p:cNvSpPr>
              <p:nvPr/>
            </p:nvSpPr>
            <p:spPr>
              <a:xfrm>
                <a:off x="414528" y="1552640"/>
                <a:ext cx="8363712" cy="1815882"/>
              </a:xfrm>
              <a:prstGeom prst="rect">
                <a:avLst/>
              </a:prstGeom>
              <a:blipFill>
                <a:blip r:embed="rId3"/>
                <a:stretch>
                  <a:fillRect l="-73" t="-671" b="-33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14E31D8-AB81-34CD-9EC5-7117873AA51B}"/>
                  </a:ext>
                </a:extLst>
              </p:cNvPr>
              <p:cNvSpPr txBox="1"/>
              <p:nvPr/>
            </p:nvSpPr>
            <p:spPr>
              <a:xfrm>
                <a:off x="414528" y="3413034"/>
                <a:ext cx="4157472"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0000500000000000000" pitchFamily="2" charset="0"/>
                  </a:rPr>
                  <a:t> With surface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𝐶𝑜</m:t>
                        </m:r>
                      </m:e>
                      <m:sup>
                        <m:r>
                          <a:rPr lang="en-US" b="0" i="1" smtClean="0">
                            <a:latin typeface="Cambria Math" panose="02040503050406030204" pitchFamily="18" charset="0"/>
                          </a:rPr>
                          <m:t>𝐼𝐼𝐼</m:t>
                        </m:r>
                      </m:sup>
                    </m:sSup>
                  </m:oMath>
                </a14:m>
                <a:r>
                  <a:rPr lang="en-US" dirty="0">
                    <a:latin typeface="Montserrat" panose="00000500000000000000" pitchFamily="2" charset="0"/>
                  </a:rPr>
                  <a:t> species</a:t>
                </a:r>
              </a:p>
              <a:p>
                <a:r>
                  <a:rPr lang="en-US" dirty="0">
                    <a:latin typeface="Montserrat" panose="00000500000000000000" pitchFamily="2" charset="0"/>
                  </a:rPr>
                  <a:t>	- commercial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𝐶𝑜</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4</m:t>
                        </m:r>
                      </m:sub>
                    </m:sSub>
                  </m:oMath>
                </a14:m>
                <a:endParaRPr lang="en-US" dirty="0">
                  <a:latin typeface="Montserrat" panose="00000500000000000000" pitchFamily="2" charset="0"/>
                </a:endParaRPr>
              </a:p>
              <a:p>
                <a:r>
                  <a:rPr lang="en-US" dirty="0">
                    <a:latin typeface="Montserrat" panose="00000500000000000000" pitchFamily="2" charset="0"/>
                  </a:rPr>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𝐹𝑒𝐶𝑜</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4</m:t>
                        </m:r>
                      </m:sub>
                    </m:sSub>
                  </m:oMath>
                </a14:m>
                <a:endParaRPr lang="en-US" dirty="0">
                  <a:latin typeface="Montserrat" panose="00000500000000000000" pitchFamily="2" charset="0"/>
                </a:endParaRPr>
              </a:p>
              <a:p>
                <a:r>
                  <a:rPr lang="en-US" dirty="0">
                    <a:latin typeface="Montserrat" panose="00000500000000000000" pitchFamily="2" charset="0"/>
                  </a:rPr>
                  <a:t>	- reconstructed </a:t>
                </a:r>
                <a14:m>
                  <m:oMath xmlns:m="http://schemas.openxmlformats.org/officeDocument/2006/math">
                    <m:r>
                      <m:rPr>
                        <m:sty m:val="p"/>
                      </m:rPr>
                      <a:rPr lang="en-US" b="0" i="0" smtClean="0">
                        <a:latin typeface="Cambria Math" panose="02040503050406030204" pitchFamily="18" charset="0"/>
                      </a:rPr>
                      <m:t>Co</m:t>
                    </m:r>
                    <m:r>
                      <a:rPr lang="en-US" b="0" i="1" smtClean="0">
                        <a:latin typeface="Cambria Math" panose="02040503050406030204" pitchFamily="18" charset="0"/>
                      </a:rPr>
                      <m:t>𝑂</m:t>
                    </m:r>
                  </m:oMath>
                </a14:m>
                <a:endParaRPr lang="en-US" dirty="0">
                  <a:latin typeface="Montserrat" panose="00000500000000000000" pitchFamily="2" charset="0"/>
                </a:endParaRPr>
              </a:p>
            </p:txBody>
          </p:sp>
        </mc:Choice>
        <mc:Fallback>
          <p:sp>
            <p:nvSpPr>
              <p:cNvPr id="6" name="TextBox 5">
                <a:extLst>
                  <a:ext uri="{FF2B5EF4-FFF2-40B4-BE49-F238E27FC236}">
                    <a16:creationId xmlns:a16="http://schemas.microsoft.com/office/drawing/2014/main" id="{214E31D8-AB81-34CD-9EC5-7117873AA51B}"/>
                  </a:ext>
                </a:extLst>
              </p:cNvPr>
              <p:cNvSpPr txBox="1">
                <a:spLocks noRot="1" noChangeAspect="1" noMove="1" noResize="1" noEditPoints="1" noAdjustHandles="1" noChangeArrowheads="1" noChangeShapeType="1" noTextEdit="1"/>
              </p:cNvSpPr>
              <p:nvPr/>
            </p:nvSpPr>
            <p:spPr>
              <a:xfrm>
                <a:off x="414528" y="3413034"/>
                <a:ext cx="4157472" cy="954107"/>
              </a:xfrm>
              <a:prstGeom prst="rect">
                <a:avLst/>
              </a:prstGeom>
              <a:blipFill>
                <a:blip r:embed="rId4"/>
                <a:stretch>
                  <a:fillRect l="-147" t="-1282" b="-5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7998407-F9E6-F929-B7F9-F067AAD08FFD}"/>
                  </a:ext>
                </a:extLst>
              </p:cNvPr>
              <p:cNvSpPr txBox="1"/>
              <p:nvPr/>
            </p:nvSpPr>
            <p:spPr>
              <a:xfrm>
                <a:off x="4596384" y="3413033"/>
                <a:ext cx="4157472"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0000500000000000000" pitchFamily="2" charset="0"/>
                  </a:rPr>
                  <a:t> Without surface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𝐶𝑜</m:t>
                        </m:r>
                      </m:e>
                      <m:sup>
                        <m:r>
                          <a:rPr lang="en-US" b="0" i="1" smtClean="0">
                            <a:latin typeface="Cambria Math" panose="02040503050406030204" pitchFamily="18" charset="0"/>
                          </a:rPr>
                          <m:t>𝐼𝐼𝐼</m:t>
                        </m:r>
                      </m:sup>
                    </m:sSup>
                  </m:oMath>
                </a14:m>
                <a:r>
                  <a:rPr lang="en-US" dirty="0">
                    <a:latin typeface="Montserrat" panose="00000500000000000000" pitchFamily="2" charset="0"/>
                  </a:rPr>
                  <a:t> species</a:t>
                </a:r>
              </a:p>
              <a:p>
                <a:r>
                  <a:rPr lang="en-US" dirty="0">
                    <a:latin typeface="Montserrat" panose="00000500000000000000" pitchFamily="2" charset="0"/>
                  </a:rPr>
                  <a:t>	- commercial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𝐶𝑜</m:t>
                        </m:r>
                        <m:r>
                          <a:rPr lang="en-US" b="0" i="1" smtClean="0">
                            <a:latin typeface="Cambria Math" panose="02040503050406030204" pitchFamily="18" charset="0"/>
                          </a:rPr>
                          <m:t>(</m:t>
                        </m:r>
                        <m:r>
                          <a:rPr lang="en-US" b="0" i="1" smtClean="0">
                            <a:latin typeface="Cambria Math" panose="02040503050406030204" pitchFamily="18" charset="0"/>
                          </a:rPr>
                          <m:t>𝑂𝐻</m:t>
                        </m:r>
                        <m:r>
                          <a:rPr lang="en-US" b="0" i="1" smtClean="0">
                            <a:latin typeface="Cambria Math" panose="02040503050406030204" pitchFamily="18" charset="0"/>
                          </a:rPr>
                          <m:t>)</m:t>
                        </m:r>
                      </m:e>
                      <m:sub>
                        <m:r>
                          <a:rPr lang="en-US" b="0" i="1" smtClean="0">
                            <a:latin typeface="Cambria Math" panose="02040503050406030204" pitchFamily="18" charset="0"/>
                          </a:rPr>
                          <m:t>2</m:t>
                        </m:r>
                      </m:sub>
                    </m:sSub>
                  </m:oMath>
                </a14:m>
                <a:endParaRPr lang="en-US" dirty="0">
                  <a:latin typeface="Montserrat" panose="00000500000000000000" pitchFamily="2" charset="0"/>
                </a:endParaRPr>
              </a:p>
              <a:p>
                <a:r>
                  <a:rPr lang="en-US" dirty="0">
                    <a:latin typeface="Montserrat" panose="00000500000000000000" pitchFamily="2" charset="0"/>
                  </a:rPr>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𝐶𝑜𝐶𝑟</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4</m:t>
                        </m:r>
                      </m:sub>
                    </m:sSub>
                  </m:oMath>
                </a14:m>
                <a:endParaRPr lang="en-US" dirty="0">
                  <a:latin typeface="Montserrat" panose="00000500000000000000" pitchFamily="2" charset="0"/>
                </a:endParaRPr>
              </a:p>
              <a:p>
                <a:r>
                  <a:rPr lang="en-US" dirty="0">
                    <a:latin typeface="Montserrat" panose="00000500000000000000" pitchFamily="2" charset="0"/>
                  </a:rPr>
                  <a:t>	- co-doped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𝐶𝑒𝑂</m:t>
                        </m:r>
                      </m:e>
                      <m:sub>
                        <m:r>
                          <a:rPr lang="en-US" b="0" i="1" smtClean="0">
                            <a:latin typeface="Cambria Math" panose="02040503050406030204" pitchFamily="18" charset="0"/>
                          </a:rPr>
                          <m:t>2</m:t>
                        </m:r>
                      </m:sub>
                    </m:sSub>
                  </m:oMath>
                </a14:m>
                <a:endParaRPr lang="en-US" dirty="0">
                  <a:latin typeface="Montserrat" panose="00000500000000000000" pitchFamily="2" charset="0"/>
                </a:endParaRPr>
              </a:p>
            </p:txBody>
          </p:sp>
        </mc:Choice>
        <mc:Fallback>
          <p:sp>
            <p:nvSpPr>
              <p:cNvPr id="7" name="TextBox 6">
                <a:extLst>
                  <a:ext uri="{FF2B5EF4-FFF2-40B4-BE49-F238E27FC236}">
                    <a16:creationId xmlns:a16="http://schemas.microsoft.com/office/drawing/2014/main" id="{97998407-F9E6-F929-B7F9-F067AAD08FFD}"/>
                  </a:ext>
                </a:extLst>
              </p:cNvPr>
              <p:cNvSpPr txBox="1">
                <a:spLocks noRot="1" noChangeAspect="1" noMove="1" noResize="1" noEditPoints="1" noAdjustHandles="1" noChangeArrowheads="1" noChangeShapeType="1" noTextEdit="1"/>
              </p:cNvSpPr>
              <p:nvPr/>
            </p:nvSpPr>
            <p:spPr>
              <a:xfrm>
                <a:off x="4596384" y="3413033"/>
                <a:ext cx="4157472" cy="954107"/>
              </a:xfrm>
              <a:prstGeom prst="rect">
                <a:avLst/>
              </a:prstGeom>
              <a:blipFill>
                <a:blip r:embed="rId5"/>
                <a:stretch>
                  <a:fillRect l="-147" t="-1282" b="-5769"/>
                </a:stretch>
              </a:blipFill>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700"/>
              <a:t>The Goal</a:t>
            </a:r>
          </a:p>
        </p:txBody>
      </p:sp>
      <p:pic>
        <p:nvPicPr>
          <p:cNvPr id="2050" name="Picture 2" descr="Atomic High-Spin Cobalt(II) Center for ...">
            <a:extLst>
              <a:ext uri="{FF2B5EF4-FFF2-40B4-BE49-F238E27FC236}">
                <a16:creationId xmlns:a16="http://schemas.microsoft.com/office/drawing/2014/main" id="{88787E88-C50C-83E2-08D6-C7A2C8A027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 r="446" b="2"/>
          <a:stretch/>
        </p:blipFill>
        <p:spPr bwMode="auto">
          <a:xfrm>
            <a:off x="206932" y="1463648"/>
            <a:ext cx="4269819" cy="2753561"/>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6322B2E-4CAA-73F1-4391-53299BF3ADB8}"/>
              </a:ext>
            </a:extLst>
          </p:cNvPr>
          <p:cNvSpPr txBox="1"/>
          <p:nvPr/>
        </p:nvSpPr>
        <p:spPr>
          <a:xfrm>
            <a:off x="4667251" y="1463647"/>
            <a:ext cx="4165050" cy="2753561"/>
          </a:xfrm>
          <a:prstGeom prst="rect">
            <a:avLst/>
          </a:prstGeom>
          <a:noFill/>
          <a:ln>
            <a:noFill/>
          </a:ln>
        </p:spPr>
        <p:txBody>
          <a:bodyPr rtlCol="0" anchor="t">
            <a:normAutofit/>
          </a:bodyPr>
          <a:lstStyle/>
          <a:p>
            <a:pPr marL="285750" indent="-285750">
              <a:spcAft>
                <a:spcPts val="600"/>
              </a:spcAft>
              <a:buFont typeface="Arial"/>
              <a:buChar char="•"/>
            </a:pPr>
            <a:r>
              <a:rPr lang="en-US" dirty="0">
                <a:solidFill>
                  <a:schemeClr val="lt1"/>
                </a:solidFill>
              </a:rPr>
              <a:t>Reveal a s</a:t>
            </a:r>
            <a:r>
              <a:rPr lang="en-US" b="0" i="0" u="none" strike="noStrike" cap="none" dirty="0">
                <a:solidFill>
                  <a:schemeClr val="lt1"/>
                </a:solidFill>
              </a:rPr>
              <a:t>tructure-activity relationship between the OER activity of Co-based samples in an acidic environment and the Co oxidation/spin state</a:t>
            </a:r>
          </a:p>
          <a:p>
            <a:pPr marL="285750" indent="-285750">
              <a:spcAft>
                <a:spcPts val="600"/>
              </a:spcAft>
              <a:buFont typeface="Arial"/>
              <a:buChar char="•"/>
            </a:pPr>
            <a:r>
              <a:rPr lang="en-US" b="0" i="0" u="none" strike="noStrike" cap="none" dirty="0">
                <a:solidFill>
                  <a:schemeClr val="lt1"/>
                </a:solidFill>
              </a:rPr>
              <a:t>Overall oxidation state and spin state of Co depend on the fraction of Co in the structure</a:t>
            </a:r>
          </a:p>
          <a:p>
            <a:pPr marL="285750" indent="-285750">
              <a:spcAft>
                <a:spcPts val="600"/>
              </a:spcAft>
              <a:buFont typeface="Arial"/>
              <a:buChar char="•"/>
            </a:pPr>
            <a:r>
              <a:rPr lang="en-US" b="0" i="0" u="none" strike="noStrike" cap="none" dirty="0">
                <a:solidFill>
                  <a:schemeClr val="lt1"/>
                </a:solidFill>
              </a:rPr>
              <a:t>Show the differences between the catalytic activity in basic and acidic conditions</a:t>
            </a:r>
          </a:p>
          <a:p>
            <a:pPr marL="285750" indent="-285750">
              <a:spcAft>
                <a:spcPts val="600"/>
              </a:spcAft>
              <a:buFont typeface="Arial"/>
              <a:buChar char="•"/>
            </a:pPr>
            <a:r>
              <a:rPr lang="en-US" dirty="0">
                <a:solidFill>
                  <a:schemeClr val="lt1"/>
                </a:solidFill>
              </a:rPr>
              <a:t>If Co is assumed to be the predominant active center for OER catalysis, the catalytic activity should increase with increasing Co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3" name="Google Shape;253;p36"/>
          <p:cNvSpPr txBox="1">
            <a:spLocks noGrp="1"/>
          </p:cNvSpPr>
          <p:nvPr>
            <p:ph type="title"/>
          </p:nvPr>
        </p:nvSpPr>
        <p:spPr>
          <a:xfrm>
            <a:off x="183552" y="764743"/>
            <a:ext cx="3278976"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Approach</a:t>
            </a:r>
          </a:p>
        </p:txBody>
      </p:sp>
      <p:pic>
        <p:nvPicPr>
          <p:cNvPr id="3" name="Picture 2">
            <a:extLst>
              <a:ext uri="{FF2B5EF4-FFF2-40B4-BE49-F238E27FC236}">
                <a16:creationId xmlns:a16="http://schemas.microsoft.com/office/drawing/2014/main" id="{D9BFB52E-B7E0-8ABF-04B8-94BF16877202}"/>
              </a:ext>
            </a:extLst>
          </p:cNvPr>
          <p:cNvPicPr>
            <a:picLocks noChangeAspect="1"/>
          </p:cNvPicPr>
          <p:nvPr/>
        </p:nvPicPr>
        <p:blipFill>
          <a:blip r:embed="rId3"/>
          <a:stretch>
            <a:fillRect/>
          </a:stretch>
        </p:blipFill>
        <p:spPr>
          <a:xfrm>
            <a:off x="828885" y="1337443"/>
            <a:ext cx="7656917" cy="322342"/>
          </a:xfrm>
          <a:prstGeom prst="rect">
            <a:avLst/>
          </a:prstGeom>
        </p:spPr>
      </p:pic>
      <p:pic>
        <p:nvPicPr>
          <p:cNvPr id="5" name="Picture 4">
            <a:extLst>
              <a:ext uri="{FF2B5EF4-FFF2-40B4-BE49-F238E27FC236}">
                <a16:creationId xmlns:a16="http://schemas.microsoft.com/office/drawing/2014/main" id="{13BB1A70-A668-87BF-7A22-E2A4BA5E7E43}"/>
              </a:ext>
            </a:extLst>
          </p:cNvPr>
          <p:cNvPicPr>
            <a:picLocks noChangeAspect="1"/>
          </p:cNvPicPr>
          <p:nvPr/>
        </p:nvPicPr>
        <p:blipFill>
          <a:blip r:embed="rId4"/>
          <a:stretch>
            <a:fillRect/>
          </a:stretch>
        </p:blipFill>
        <p:spPr>
          <a:xfrm>
            <a:off x="2222271" y="2080830"/>
            <a:ext cx="4699458" cy="1573573"/>
          </a:xfrm>
          <a:prstGeom prst="rect">
            <a:avLst/>
          </a:prstGeom>
        </p:spPr>
      </p:pic>
      <p:pic>
        <p:nvPicPr>
          <p:cNvPr id="7" name="Picture 6">
            <a:extLst>
              <a:ext uri="{FF2B5EF4-FFF2-40B4-BE49-F238E27FC236}">
                <a16:creationId xmlns:a16="http://schemas.microsoft.com/office/drawing/2014/main" id="{32F627E4-C270-B74B-5D77-BCC79B97A279}"/>
              </a:ext>
            </a:extLst>
          </p:cNvPr>
          <p:cNvPicPr>
            <a:picLocks noChangeAspect="1"/>
          </p:cNvPicPr>
          <p:nvPr/>
        </p:nvPicPr>
        <p:blipFill>
          <a:blip r:embed="rId5"/>
          <a:stretch>
            <a:fillRect/>
          </a:stretch>
        </p:blipFill>
        <p:spPr>
          <a:xfrm>
            <a:off x="1528558" y="421729"/>
            <a:ext cx="6086883" cy="430004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59A24B-B26B-043D-CDAD-61AFFF69FDF0}"/>
              </a:ext>
            </a:extLst>
          </p:cNvPr>
          <p:cNvPicPr>
            <a:picLocks noChangeAspect="1"/>
          </p:cNvPicPr>
          <p:nvPr/>
        </p:nvPicPr>
        <p:blipFill>
          <a:blip r:embed="rId3"/>
          <a:stretch>
            <a:fillRect/>
          </a:stretch>
        </p:blipFill>
        <p:spPr>
          <a:xfrm>
            <a:off x="2176128" y="199694"/>
            <a:ext cx="4791744" cy="4744112"/>
          </a:xfrm>
          <a:prstGeom prst="rect">
            <a:avLst/>
          </a:prstGeom>
        </p:spPr>
      </p:pic>
      <p:pic>
        <p:nvPicPr>
          <p:cNvPr id="6" name="Picture 5">
            <a:extLst>
              <a:ext uri="{FF2B5EF4-FFF2-40B4-BE49-F238E27FC236}">
                <a16:creationId xmlns:a16="http://schemas.microsoft.com/office/drawing/2014/main" id="{F45DE244-62EB-3B71-13F9-0C00B1D80DF1}"/>
              </a:ext>
            </a:extLst>
          </p:cNvPr>
          <p:cNvPicPr>
            <a:picLocks noChangeAspect="1"/>
          </p:cNvPicPr>
          <p:nvPr/>
        </p:nvPicPr>
        <p:blipFill>
          <a:blip r:embed="rId4"/>
          <a:stretch>
            <a:fillRect/>
          </a:stretch>
        </p:blipFill>
        <p:spPr>
          <a:xfrm>
            <a:off x="1437837" y="204457"/>
            <a:ext cx="6268325" cy="4734586"/>
          </a:xfrm>
          <a:prstGeom prst="rect">
            <a:avLst/>
          </a:prstGeom>
        </p:spPr>
      </p:pic>
    </p:spTree>
    <p:extLst>
      <p:ext uri="{BB962C8B-B14F-4D97-AF65-F5344CB8AC3E}">
        <p14:creationId xmlns:p14="http://schemas.microsoft.com/office/powerpoint/2010/main" val="412857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7" name="Picture 6">
            <a:extLst>
              <a:ext uri="{FF2B5EF4-FFF2-40B4-BE49-F238E27FC236}">
                <a16:creationId xmlns:a16="http://schemas.microsoft.com/office/drawing/2014/main" id="{88213AE6-5A68-934A-6D60-E5210EF28D4C}"/>
              </a:ext>
            </a:extLst>
          </p:cNvPr>
          <p:cNvPicPr>
            <a:picLocks noChangeAspect="1"/>
          </p:cNvPicPr>
          <p:nvPr/>
        </p:nvPicPr>
        <p:blipFill>
          <a:blip r:embed="rId3"/>
          <a:stretch>
            <a:fillRect/>
          </a:stretch>
        </p:blipFill>
        <p:spPr>
          <a:xfrm>
            <a:off x="1735026" y="583894"/>
            <a:ext cx="5673948" cy="39757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291D40-A99F-3E8D-9C5C-84D50D748B2C}"/>
              </a:ext>
            </a:extLst>
          </p:cNvPr>
          <p:cNvPicPr>
            <a:picLocks noChangeAspect="1"/>
          </p:cNvPicPr>
          <p:nvPr/>
        </p:nvPicPr>
        <p:blipFill>
          <a:blip r:embed="rId3"/>
          <a:stretch>
            <a:fillRect/>
          </a:stretch>
        </p:blipFill>
        <p:spPr>
          <a:xfrm>
            <a:off x="2325950" y="1146066"/>
            <a:ext cx="4492100" cy="2851368"/>
          </a:xfrm>
          <a:prstGeom prst="rect">
            <a:avLst/>
          </a:prstGeom>
        </p:spPr>
      </p:pic>
      <p:pic>
        <p:nvPicPr>
          <p:cNvPr id="6" name="Picture 5">
            <a:extLst>
              <a:ext uri="{FF2B5EF4-FFF2-40B4-BE49-F238E27FC236}">
                <a16:creationId xmlns:a16="http://schemas.microsoft.com/office/drawing/2014/main" id="{6C1496AD-2A98-AFE9-55C6-6D52552EA23E}"/>
              </a:ext>
            </a:extLst>
          </p:cNvPr>
          <p:cNvPicPr>
            <a:picLocks noChangeAspect="1"/>
          </p:cNvPicPr>
          <p:nvPr/>
        </p:nvPicPr>
        <p:blipFill>
          <a:blip r:embed="rId4"/>
          <a:stretch>
            <a:fillRect/>
          </a:stretch>
        </p:blipFill>
        <p:spPr>
          <a:xfrm>
            <a:off x="1527683" y="422820"/>
            <a:ext cx="6088633" cy="4297859"/>
          </a:xfrm>
          <a:prstGeom prst="rect">
            <a:avLst/>
          </a:prstGeom>
        </p:spPr>
      </p:pic>
    </p:spTree>
    <p:extLst>
      <p:ext uri="{BB962C8B-B14F-4D97-AF65-F5344CB8AC3E}">
        <p14:creationId xmlns:p14="http://schemas.microsoft.com/office/powerpoint/2010/main" val="284719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5" name="Picture 4">
            <a:extLst>
              <a:ext uri="{FF2B5EF4-FFF2-40B4-BE49-F238E27FC236}">
                <a16:creationId xmlns:a16="http://schemas.microsoft.com/office/drawing/2014/main" id="{232F8EF7-7E2F-AD69-04BF-C417294B33FA}"/>
              </a:ext>
            </a:extLst>
          </p:cNvPr>
          <p:cNvPicPr>
            <a:picLocks noChangeAspect="1"/>
          </p:cNvPicPr>
          <p:nvPr/>
        </p:nvPicPr>
        <p:blipFill>
          <a:blip r:embed="rId3"/>
          <a:stretch>
            <a:fillRect/>
          </a:stretch>
        </p:blipFill>
        <p:spPr>
          <a:xfrm>
            <a:off x="972003" y="665465"/>
            <a:ext cx="7199994" cy="3812569"/>
          </a:xfrm>
          <a:prstGeom prst="rect">
            <a:avLst/>
          </a:prstGeom>
        </p:spPr>
      </p:pic>
      <p:pic>
        <p:nvPicPr>
          <p:cNvPr id="14" name="Picture 13">
            <a:extLst>
              <a:ext uri="{FF2B5EF4-FFF2-40B4-BE49-F238E27FC236}">
                <a16:creationId xmlns:a16="http://schemas.microsoft.com/office/drawing/2014/main" id="{EFDC4856-EBEF-554B-066C-AAFB1422B433}"/>
              </a:ext>
            </a:extLst>
          </p:cNvPr>
          <p:cNvPicPr>
            <a:picLocks noChangeAspect="1"/>
          </p:cNvPicPr>
          <p:nvPr/>
        </p:nvPicPr>
        <p:blipFill>
          <a:blip r:embed="rId4"/>
          <a:stretch>
            <a:fillRect/>
          </a:stretch>
        </p:blipFill>
        <p:spPr>
          <a:xfrm>
            <a:off x="972003" y="235008"/>
            <a:ext cx="7199995" cy="4673482"/>
          </a:xfrm>
          <a:prstGeom prst="rect">
            <a:avLst/>
          </a:prstGeom>
        </p:spPr>
      </p:pic>
      <p:sp>
        <p:nvSpPr>
          <p:cNvPr id="12" name="Rectangle 11">
            <a:extLst>
              <a:ext uri="{FF2B5EF4-FFF2-40B4-BE49-F238E27FC236}">
                <a16:creationId xmlns:a16="http://schemas.microsoft.com/office/drawing/2014/main" id="{439622A0-EDEF-B89D-E7A0-21AEF475334E}"/>
              </a:ext>
            </a:extLst>
          </p:cNvPr>
          <p:cNvSpPr/>
          <p:nvPr/>
        </p:nvSpPr>
        <p:spPr>
          <a:xfrm>
            <a:off x="2194560" y="358901"/>
            <a:ext cx="341376" cy="43106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 name="Rectangle 15">
            <a:extLst>
              <a:ext uri="{FF2B5EF4-FFF2-40B4-BE49-F238E27FC236}">
                <a16:creationId xmlns:a16="http://schemas.microsoft.com/office/drawing/2014/main" id="{607C1AF3-C4A3-B5E7-63E6-7447081CB7A8}"/>
              </a:ext>
            </a:extLst>
          </p:cNvPr>
          <p:cNvSpPr/>
          <p:nvPr/>
        </p:nvSpPr>
        <p:spPr>
          <a:xfrm>
            <a:off x="2584704" y="358901"/>
            <a:ext cx="390144" cy="43106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7" name="Google Shape;395;p40">
                <a:extLst>
                  <a:ext uri="{FF2B5EF4-FFF2-40B4-BE49-F238E27FC236}">
                    <a16:creationId xmlns:a16="http://schemas.microsoft.com/office/drawing/2014/main" id="{807F7411-FBB0-226F-2815-9F474A22EC33}"/>
                  </a:ext>
                </a:extLst>
              </p:cNvPr>
              <p:cNvSpPr/>
              <p:nvPr/>
            </p:nvSpPr>
            <p:spPr>
              <a:xfrm>
                <a:off x="1439592" y="358901"/>
                <a:ext cx="706200" cy="7062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𝐶𝑜</m:t>
                          </m:r>
                        </m:e>
                        <m:sup>
                          <m:r>
                            <a:rPr lang="en-US" b="0" i="1" smtClean="0">
                              <a:latin typeface="Cambria Math" panose="02040503050406030204" pitchFamily="18" charset="0"/>
                            </a:rPr>
                            <m:t>𝐼𝐼</m:t>
                          </m:r>
                        </m:sup>
                      </m:sSup>
                    </m:oMath>
                  </m:oMathPara>
                </a14:m>
                <a:endParaRPr dirty="0"/>
              </a:p>
            </p:txBody>
          </p:sp>
        </mc:Choice>
        <mc:Fallback>
          <p:sp>
            <p:nvSpPr>
              <p:cNvPr id="17" name="Google Shape;395;p40">
                <a:extLst>
                  <a:ext uri="{FF2B5EF4-FFF2-40B4-BE49-F238E27FC236}">
                    <a16:creationId xmlns:a16="http://schemas.microsoft.com/office/drawing/2014/main" id="{807F7411-FBB0-226F-2815-9F474A22EC33}"/>
                  </a:ext>
                </a:extLst>
              </p:cNvPr>
              <p:cNvSpPr>
                <a:spLocks noRot="1" noChangeAspect="1" noMove="1" noResize="1" noEditPoints="1" noAdjustHandles="1" noChangeArrowheads="1" noChangeShapeType="1" noTextEdit="1"/>
              </p:cNvSpPr>
              <p:nvPr/>
            </p:nvSpPr>
            <p:spPr>
              <a:xfrm>
                <a:off x="1439592" y="358901"/>
                <a:ext cx="706200" cy="706200"/>
              </a:xfrm>
              <a:prstGeom prst="rect">
                <a:avLst/>
              </a:prstGeom>
              <a:blipFill>
                <a:blip r:embed="rId5"/>
                <a:stretch>
                  <a:fillRect/>
                </a:stretch>
              </a:blipFill>
              <a:ln w="19050" cap="flat" cmpd="sng">
                <a:solidFill>
                  <a:schemeClr val="dk2"/>
                </a:solidFill>
                <a:prstDash val="solid"/>
                <a:round/>
                <a:headEnd type="none" w="sm" len="sm"/>
                <a:tailEnd type="none" w="sm" len="sm"/>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Google Shape;395;p40">
                <a:extLst>
                  <a:ext uri="{FF2B5EF4-FFF2-40B4-BE49-F238E27FC236}">
                    <a16:creationId xmlns:a16="http://schemas.microsoft.com/office/drawing/2014/main" id="{7503C34F-0846-AAA9-DAB8-83BAE2FC8FA5}"/>
                  </a:ext>
                </a:extLst>
              </p:cNvPr>
              <p:cNvSpPr/>
              <p:nvPr/>
            </p:nvSpPr>
            <p:spPr>
              <a:xfrm>
                <a:off x="3052293" y="358901"/>
                <a:ext cx="706200" cy="7062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14:m>
                  <m:oMathPara xmlns:m="http://schemas.openxmlformats.org/officeDocument/2006/math">
                    <m:oMathParaPr>
                      <m:jc m:val="centerGroup"/>
                    </m:oMathParaPr>
                    <m:oMath xmlns:m="http://schemas.openxmlformats.org/officeDocument/2006/math">
                      <m:sSup>
                        <m:sSupPr>
                          <m:ctrlPr>
                            <a:rPr lang="ar-AE" i="1" smtClean="0">
                              <a:latin typeface="Cambria Math" panose="02040503050406030204" pitchFamily="18" charset="0"/>
                            </a:rPr>
                          </m:ctrlPr>
                        </m:sSupPr>
                        <m:e>
                          <m:r>
                            <a:rPr lang="ar-AE" b="0" i="1" smtClean="0">
                              <a:latin typeface="Cambria Math" panose="02040503050406030204" pitchFamily="18" charset="0"/>
                            </a:rPr>
                            <m:t>𝐶𝑜</m:t>
                          </m:r>
                        </m:e>
                        <m:sup>
                          <m:r>
                            <a:rPr lang="ar-AE" b="0" i="1" smtClean="0">
                              <a:latin typeface="Cambria Math" panose="02040503050406030204" pitchFamily="18" charset="0"/>
                            </a:rPr>
                            <m:t>𝐼𝐼</m:t>
                          </m:r>
                          <m:r>
                            <a:rPr lang="en-US" b="0" i="1" smtClean="0">
                              <a:latin typeface="Cambria Math" panose="02040503050406030204" pitchFamily="18" charset="0"/>
                            </a:rPr>
                            <m:t>𝐼</m:t>
                          </m:r>
                        </m:sup>
                      </m:sSup>
                    </m:oMath>
                  </m:oMathPara>
                </a14:m>
                <a:endParaRPr lang="ar-AE" dirty="0"/>
              </a:p>
            </p:txBody>
          </p:sp>
        </mc:Choice>
        <mc:Fallback>
          <p:sp>
            <p:nvSpPr>
              <p:cNvPr id="18" name="Google Shape;395;p40">
                <a:extLst>
                  <a:ext uri="{FF2B5EF4-FFF2-40B4-BE49-F238E27FC236}">
                    <a16:creationId xmlns:a16="http://schemas.microsoft.com/office/drawing/2014/main" id="{7503C34F-0846-AAA9-DAB8-83BAE2FC8FA5}"/>
                  </a:ext>
                </a:extLst>
              </p:cNvPr>
              <p:cNvSpPr>
                <a:spLocks noRot="1" noChangeAspect="1" noMove="1" noResize="1" noEditPoints="1" noAdjustHandles="1" noChangeArrowheads="1" noChangeShapeType="1" noTextEdit="1"/>
              </p:cNvSpPr>
              <p:nvPr/>
            </p:nvSpPr>
            <p:spPr>
              <a:xfrm>
                <a:off x="3052293" y="358901"/>
                <a:ext cx="706200" cy="706200"/>
              </a:xfrm>
              <a:prstGeom prst="rect">
                <a:avLst/>
              </a:prstGeom>
              <a:blipFill>
                <a:blip r:embed="rId6"/>
                <a:stretch>
                  <a:fillRect/>
                </a:stretch>
              </a:blipFill>
              <a:ln w="19050" cap="flat" cmpd="sng">
                <a:solidFill>
                  <a:schemeClr val="dk2"/>
                </a:solidFill>
                <a:prstDash val="solid"/>
                <a:round/>
                <a:headEnd type="none" w="sm" len="sm"/>
                <a:tailEnd type="none" w="sm" len="sm"/>
              </a:ln>
            </p:spPr>
            <p:txBody>
              <a:bodyPr/>
              <a:lstStyle/>
              <a:p>
                <a:r>
                  <a:rPr lang="en-US">
                    <a:noFill/>
                  </a:rPr>
                  <a:t> </a:t>
                </a:r>
              </a:p>
            </p:txBody>
          </p:sp>
        </mc:Fallback>
      </mc:AlternateContent>
      <p:sp>
        <p:nvSpPr>
          <p:cNvPr id="19" name="Rectangle 18">
            <a:extLst>
              <a:ext uri="{FF2B5EF4-FFF2-40B4-BE49-F238E27FC236}">
                <a16:creationId xmlns:a16="http://schemas.microsoft.com/office/drawing/2014/main" id="{38B36219-94B7-41D9-6BD1-07273860267D}"/>
              </a:ext>
            </a:extLst>
          </p:cNvPr>
          <p:cNvSpPr/>
          <p:nvPr/>
        </p:nvSpPr>
        <p:spPr>
          <a:xfrm>
            <a:off x="6321552" y="358900"/>
            <a:ext cx="390144" cy="43106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0" name="Google Shape;395;p40">
                <a:extLst>
                  <a:ext uri="{FF2B5EF4-FFF2-40B4-BE49-F238E27FC236}">
                    <a16:creationId xmlns:a16="http://schemas.microsoft.com/office/drawing/2014/main" id="{DB598CDA-0F4A-CCBB-E93C-7C5497CAC65A}"/>
                  </a:ext>
                </a:extLst>
              </p:cNvPr>
              <p:cNvSpPr/>
              <p:nvPr/>
            </p:nvSpPr>
            <p:spPr>
              <a:xfrm>
                <a:off x="5529540" y="3771834"/>
                <a:ext cx="706200" cy="7062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m:oMathPara>
                </a14:m>
                <a:endParaRPr lang="ar-AE" dirty="0"/>
              </a:p>
            </p:txBody>
          </p:sp>
        </mc:Choice>
        <mc:Fallback>
          <p:sp>
            <p:nvSpPr>
              <p:cNvPr id="20" name="Google Shape;395;p40">
                <a:extLst>
                  <a:ext uri="{FF2B5EF4-FFF2-40B4-BE49-F238E27FC236}">
                    <a16:creationId xmlns:a16="http://schemas.microsoft.com/office/drawing/2014/main" id="{DB598CDA-0F4A-CCBB-E93C-7C5497CAC65A}"/>
                  </a:ext>
                </a:extLst>
              </p:cNvPr>
              <p:cNvSpPr>
                <a:spLocks noRot="1" noChangeAspect="1" noMove="1" noResize="1" noEditPoints="1" noAdjustHandles="1" noChangeArrowheads="1" noChangeShapeType="1" noTextEdit="1"/>
              </p:cNvSpPr>
              <p:nvPr/>
            </p:nvSpPr>
            <p:spPr>
              <a:xfrm>
                <a:off x="5529540" y="3771834"/>
                <a:ext cx="706200" cy="706200"/>
              </a:xfrm>
              <a:prstGeom prst="rect">
                <a:avLst/>
              </a:prstGeom>
              <a:blipFill>
                <a:blip r:embed="rId7"/>
                <a:stretch>
                  <a:fillRect/>
                </a:stretch>
              </a:blipFill>
              <a:ln w="19050" cap="flat" cmpd="sng">
                <a:solidFill>
                  <a:schemeClr val="dk2"/>
                </a:solidFill>
                <a:prstDash val="solid"/>
                <a:round/>
                <a:headEnd type="none" w="sm" len="sm"/>
                <a:tailEnd type="none" w="sm" len="sm"/>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Google Shape;395;p40">
                <a:extLst>
                  <a:ext uri="{FF2B5EF4-FFF2-40B4-BE49-F238E27FC236}">
                    <a16:creationId xmlns:a16="http://schemas.microsoft.com/office/drawing/2014/main" id="{830FED25-6447-909A-1BD7-279D7F9E984E}"/>
                  </a:ext>
                </a:extLst>
              </p:cNvPr>
              <p:cNvSpPr/>
              <p:nvPr/>
            </p:nvSpPr>
            <p:spPr>
              <a:xfrm>
                <a:off x="3052293" y="3771834"/>
                <a:ext cx="706200" cy="7062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3</m:t>
                          </m:r>
                        </m:sub>
                      </m:sSub>
                    </m:oMath>
                  </m:oMathPara>
                </a14:m>
                <a:endParaRPr lang="ar-AE" dirty="0"/>
              </a:p>
            </p:txBody>
          </p:sp>
        </mc:Choice>
        <mc:Fallback>
          <p:sp>
            <p:nvSpPr>
              <p:cNvPr id="21" name="Google Shape;395;p40">
                <a:extLst>
                  <a:ext uri="{FF2B5EF4-FFF2-40B4-BE49-F238E27FC236}">
                    <a16:creationId xmlns:a16="http://schemas.microsoft.com/office/drawing/2014/main" id="{830FED25-6447-909A-1BD7-279D7F9E984E}"/>
                  </a:ext>
                </a:extLst>
              </p:cNvPr>
              <p:cNvSpPr>
                <a:spLocks noRot="1" noChangeAspect="1" noMove="1" noResize="1" noEditPoints="1" noAdjustHandles="1" noChangeArrowheads="1" noChangeShapeType="1" noTextEdit="1"/>
              </p:cNvSpPr>
              <p:nvPr/>
            </p:nvSpPr>
            <p:spPr>
              <a:xfrm>
                <a:off x="3052293" y="3771834"/>
                <a:ext cx="706200" cy="706200"/>
              </a:xfrm>
              <a:prstGeom prst="rect">
                <a:avLst/>
              </a:prstGeom>
              <a:blipFill>
                <a:blip r:embed="rId8"/>
                <a:stretch>
                  <a:fillRect/>
                </a:stretch>
              </a:blipFill>
              <a:ln w="19050" cap="flat" cmpd="sng">
                <a:solidFill>
                  <a:schemeClr val="dk2"/>
                </a:solidFill>
                <a:prstDash val="solid"/>
                <a:round/>
                <a:headEnd type="none" w="sm" len="sm"/>
                <a:tailEnd type="none" w="sm" len="sm"/>
              </a:ln>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19" grpId="0" animBg="1"/>
      <p:bldP spid="20" grpId="0" animBg="1"/>
      <p:bldP spid="21" grpId="0" animBg="1"/>
    </p:bldLst>
  </p:timing>
</p:sld>
</file>

<file path=ppt/theme/theme1.xml><?xml version="1.0" encoding="utf-8"?>
<a:theme xmlns:a="http://schemas.openxmlformats.org/drawingml/2006/main" name="Minimalist Green Slides Infographics by Slidesgo">
  <a:themeElements>
    <a:clrScheme name="Simple Light">
      <a:dk1>
        <a:srgbClr val="191919"/>
      </a:dk1>
      <a:lt1>
        <a:srgbClr val="FFFFFF"/>
      </a:lt1>
      <a:dk2>
        <a:srgbClr val="A6BFA5"/>
      </a:dk2>
      <a:lt2>
        <a:srgbClr val="C9D8C8"/>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939</Words>
  <Application>Microsoft Office PowerPoint</Application>
  <PresentationFormat>On-screen Show (16:9)</PresentationFormat>
  <Paragraphs>82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Cambria Math</vt:lpstr>
      <vt:lpstr>Bebas Neue</vt:lpstr>
      <vt:lpstr>Montserrat</vt:lpstr>
      <vt:lpstr>-apple-system</vt:lpstr>
      <vt:lpstr>Arial</vt:lpstr>
      <vt:lpstr>Playfair Display</vt:lpstr>
      <vt:lpstr>Minimalist Green Slides Infographics by Slidesgo</vt:lpstr>
      <vt:lpstr>Using Python to Analyze the Surface Activity of Cobalt Catalysts for Oxygen  Evolution Reaction</vt:lpstr>
      <vt:lpstr>Oxygen Evolution Reaction (OER)</vt:lpstr>
      <vt:lpstr>Cobalt-Based Catalysts</vt:lpstr>
      <vt:lpstr>The Goal</vt:lpstr>
      <vt:lpstr>Approach</vt:lpstr>
      <vt:lpstr>PowerPoint Presentation</vt:lpstr>
      <vt:lpstr>PowerPoint Presentation</vt:lpstr>
      <vt:lpstr>PowerPoint Presentation</vt:lpstr>
      <vt:lpstr>PowerPoint Presentation</vt:lpstr>
      <vt:lpstr>Isolate the Peak Values</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Python to Analyze the Surface Activity of Cobalt Catalysts for Oxygen  Evolution Reaction</dc:title>
  <cp:lastModifiedBy>Poppy Mak</cp:lastModifiedBy>
  <cp:revision>3</cp:revision>
  <dcterms:modified xsi:type="dcterms:W3CDTF">2024-04-23T13:05:18Z</dcterms:modified>
</cp:coreProperties>
</file>