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6"/>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BDE011-6EFB-421A-9B67-A32AF15AED81}">
          <p14:sldIdLst>
            <p14:sldId id="256"/>
            <p14:sldId id="257"/>
            <p14:sldId id="258"/>
            <p14:sldId id="259"/>
            <p14:sldId id="260"/>
            <p14:sldId id="262"/>
            <p14:sldId id="263"/>
            <p14:sldId id="261"/>
            <p14:sldId id="264"/>
            <p14:sldId id="265"/>
            <p14:sldId id="266"/>
            <p14:sldId id="267"/>
            <p14:sldId id="268"/>
            <p14:sldId id="269"/>
          </p14:sldIdLst>
        </p14:section>
        <p14:section name="Untitled Section" id="{E315429C-771B-4F89-AB47-D4C46488685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DE6C8-83FA-486F-AD8E-4D778FC9461E}"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BDAF7-707F-4D77-A8B0-4B9266D53991}" type="slidenum">
              <a:rPr lang="en-US" smtClean="0"/>
              <a:t>‹#›</a:t>
            </a:fld>
            <a:endParaRPr lang="en-US"/>
          </a:p>
        </p:txBody>
      </p:sp>
    </p:spTree>
    <p:extLst>
      <p:ext uri="{BB962C8B-B14F-4D97-AF65-F5344CB8AC3E}">
        <p14:creationId xmlns:p14="http://schemas.microsoft.com/office/powerpoint/2010/main" val="404142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ABDAF7-707F-4D77-A8B0-4B9266D53991}" type="slidenum">
              <a:rPr lang="en-US" smtClean="0"/>
              <a:t>10</a:t>
            </a:fld>
            <a:endParaRPr lang="en-US"/>
          </a:p>
        </p:txBody>
      </p:sp>
    </p:spTree>
    <p:extLst>
      <p:ext uri="{BB962C8B-B14F-4D97-AF65-F5344CB8AC3E}">
        <p14:creationId xmlns:p14="http://schemas.microsoft.com/office/powerpoint/2010/main" val="303395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143332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15226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008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401298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300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283567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320044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9104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47622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D3C9-BBE1-4771-89B7-07C38AA58E4E}"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7325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7D3C9-BBE1-4771-89B7-07C38AA58E4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350131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7D3C9-BBE1-4771-89B7-07C38AA58E4E}"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250686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7D3C9-BBE1-4771-89B7-07C38AA58E4E}"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426684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7D3C9-BBE1-4771-89B7-07C38AA58E4E}"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33823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7D3C9-BBE1-4771-89B7-07C38AA58E4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180021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F7D3C9-BBE1-4771-89B7-07C38AA58E4E}"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3FE1A-60BB-493A-8AF5-508510910CC8}" type="slidenum">
              <a:rPr lang="en-US" smtClean="0"/>
              <a:t>‹#›</a:t>
            </a:fld>
            <a:endParaRPr lang="en-US"/>
          </a:p>
        </p:txBody>
      </p:sp>
    </p:spTree>
    <p:extLst>
      <p:ext uri="{BB962C8B-B14F-4D97-AF65-F5344CB8AC3E}">
        <p14:creationId xmlns:p14="http://schemas.microsoft.com/office/powerpoint/2010/main" val="278192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F7D3C9-BBE1-4771-89B7-07C38AA58E4E}" type="datetimeFigureOut">
              <a:rPr lang="en-US" smtClean="0"/>
              <a:t>4/30/2024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3FE1A-60BB-493A-8AF5-508510910CC8}" type="slidenum">
              <a:rPr lang="en-US" smtClean="0"/>
              <a:t>‹#›</a:t>
            </a:fld>
            <a:endParaRPr lang="en-US"/>
          </a:p>
        </p:txBody>
      </p:sp>
    </p:spTree>
    <p:extLst>
      <p:ext uri="{BB962C8B-B14F-4D97-AF65-F5344CB8AC3E}">
        <p14:creationId xmlns:p14="http://schemas.microsoft.com/office/powerpoint/2010/main" val="151446184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F0D0-589A-B652-C255-827AC75FFBEF}"/>
              </a:ext>
            </a:extLst>
          </p:cNvPr>
          <p:cNvSpPr>
            <a:spLocks noGrp="1"/>
          </p:cNvSpPr>
          <p:nvPr>
            <p:ph type="ctrTitle"/>
          </p:nvPr>
        </p:nvSpPr>
        <p:spPr/>
        <p:txBody>
          <a:bodyPr/>
          <a:lstStyle/>
          <a:p>
            <a:r>
              <a:rPr lang="en-US" dirty="0"/>
              <a:t>Data-driven electrolyte design for lithium metal anodes</a:t>
            </a:r>
          </a:p>
        </p:txBody>
      </p:sp>
      <p:sp>
        <p:nvSpPr>
          <p:cNvPr id="3" name="Subtitle 2">
            <a:extLst>
              <a:ext uri="{FF2B5EF4-FFF2-40B4-BE49-F238E27FC236}">
                <a16:creationId xmlns:a16="http://schemas.microsoft.com/office/drawing/2014/main" id="{DECB7D16-FCE4-6F52-D39E-E0738824AE6C}"/>
              </a:ext>
            </a:extLst>
          </p:cNvPr>
          <p:cNvSpPr>
            <a:spLocks noGrp="1"/>
          </p:cNvSpPr>
          <p:nvPr>
            <p:ph type="subTitle" idx="1"/>
          </p:nvPr>
        </p:nvSpPr>
        <p:spPr/>
        <p:txBody>
          <a:bodyPr>
            <a:normAutofit lnSpcReduction="10000"/>
          </a:bodyPr>
          <a:lstStyle/>
          <a:p>
            <a:r>
              <a:rPr lang="en-US" dirty="0"/>
              <a:t>CME 502 Mathematical analysis and modeling</a:t>
            </a:r>
          </a:p>
          <a:p>
            <a:r>
              <a:rPr lang="en-US" dirty="0"/>
              <a:t>Shuo Xu</a:t>
            </a:r>
          </a:p>
          <a:p>
            <a:r>
              <a:rPr lang="en-US" dirty="0"/>
              <a:t>4-30-2024</a:t>
            </a:r>
          </a:p>
        </p:txBody>
      </p:sp>
    </p:spTree>
    <p:extLst>
      <p:ext uri="{BB962C8B-B14F-4D97-AF65-F5344CB8AC3E}">
        <p14:creationId xmlns:p14="http://schemas.microsoft.com/office/powerpoint/2010/main" val="2302104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A2A05E-306F-F071-04EB-85534A8EABDF}"/>
              </a:ext>
            </a:extLst>
          </p:cNvPr>
          <p:cNvPicPr>
            <a:picLocks noChangeAspect="1"/>
          </p:cNvPicPr>
          <p:nvPr/>
        </p:nvPicPr>
        <p:blipFill>
          <a:blip r:embed="rId3"/>
          <a:stretch>
            <a:fillRect/>
          </a:stretch>
        </p:blipFill>
        <p:spPr>
          <a:xfrm>
            <a:off x="873112" y="3568754"/>
            <a:ext cx="4742008" cy="3127959"/>
          </a:xfrm>
          <a:prstGeom prst="rect">
            <a:avLst/>
          </a:prstGeom>
        </p:spPr>
      </p:pic>
      <p:sp>
        <p:nvSpPr>
          <p:cNvPr id="2" name="Title 1">
            <a:extLst>
              <a:ext uri="{FF2B5EF4-FFF2-40B4-BE49-F238E27FC236}">
                <a16:creationId xmlns:a16="http://schemas.microsoft.com/office/drawing/2014/main" id="{9BA4E7BC-1FEF-DDD6-B10F-152300A9CB04}"/>
              </a:ext>
            </a:extLst>
          </p:cNvPr>
          <p:cNvSpPr>
            <a:spLocks noGrp="1"/>
          </p:cNvSpPr>
          <p:nvPr>
            <p:ph type="title"/>
          </p:nvPr>
        </p:nvSpPr>
        <p:spPr/>
        <p:txBody>
          <a:bodyPr>
            <a:normAutofit/>
          </a:bodyPr>
          <a:lstStyle/>
          <a:p>
            <a:r>
              <a:rPr lang="en-US" sz="2000" dirty="0">
                <a:solidFill>
                  <a:schemeClr val="tx1"/>
                </a:solidFill>
              </a:rPr>
              <a:t>Choose model complexity</a:t>
            </a:r>
          </a:p>
        </p:txBody>
      </p:sp>
      <p:sp>
        <p:nvSpPr>
          <p:cNvPr id="4" name="TextBox 3">
            <a:extLst>
              <a:ext uri="{FF2B5EF4-FFF2-40B4-BE49-F238E27FC236}">
                <a16:creationId xmlns:a16="http://schemas.microsoft.com/office/drawing/2014/main" id="{6E703B05-19F5-E64E-56AD-40057022328A}"/>
              </a:ext>
            </a:extLst>
          </p:cNvPr>
          <p:cNvSpPr txBox="1"/>
          <p:nvPr/>
        </p:nvSpPr>
        <p:spPr>
          <a:xfrm>
            <a:off x="677334" y="1104123"/>
            <a:ext cx="4520967" cy="2462213"/>
          </a:xfrm>
          <a:prstGeom prst="rect">
            <a:avLst/>
          </a:prstGeom>
          <a:noFill/>
        </p:spPr>
        <p:txBody>
          <a:bodyPr wrap="square" rtlCol="0">
            <a:spAutoFit/>
          </a:bodyPr>
          <a:lstStyle/>
          <a:p>
            <a:r>
              <a:rPr lang="en-US" dirty="0"/>
              <a:t>Reference to 2 criterion</a:t>
            </a:r>
          </a:p>
          <a:p>
            <a:pPr marL="342900" indent="-342900">
              <a:buAutoNum type="arabicParenR"/>
            </a:pPr>
            <a:r>
              <a:rPr lang="en-US" dirty="0"/>
              <a:t>4-fold cross validation</a:t>
            </a:r>
          </a:p>
          <a:p>
            <a:endParaRPr lang="en-US" dirty="0"/>
          </a:p>
          <a:p>
            <a:endParaRPr lang="en-US" dirty="0"/>
          </a:p>
          <a:p>
            <a:endParaRPr lang="en-US" dirty="0"/>
          </a:p>
          <a:p>
            <a:endParaRPr lang="en-US" dirty="0"/>
          </a:p>
          <a:p>
            <a:r>
              <a:rPr lang="en-US" dirty="0"/>
              <a:t>2) Bayesian information criterion</a:t>
            </a:r>
          </a:p>
          <a:p>
            <a:r>
              <a:rPr lang="en-US" sz="1400" dirty="0"/>
              <a:t>Add a factor relate to number of parameters to cost function</a:t>
            </a:r>
          </a:p>
        </p:txBody>
      </p:sp>
      <p:pic>
        <p:nvPicPr>
          <p:cNvPr id="8" name="Picture 7">
            <a:extLst>
              <a:ext uri="{FF2B5EF4-FFF2-40B4-BE49-F238E27FC236}">
                <a16:creationId xmlns:a16="http://schemas.microsoft.com/office/drawing/2014/main" id="{1DEFF626-1591-FDB4-A60F-7E74EDB7E97B}"/>
              </a:ext>
            </a:extLst>
          </p:cNvPr>
          <p:cNvPicPr>
            <a:picLocks noChangeAspect="1"/>
          </p:cNvPicPr>
          <p:nvPr/>
        </p:nvPicPr>
        <p:blipFill>
          <a:blip r:embed="rId4"/>
          <a:stretch>
            <a:fillRect/>
          </a:stretch>
        </p:blipFill>
        <p:spPr>
          <a:xfrm>
            <a:off x="5469708" y="1270000"/>
            <a:ext cx="3437107" cy="2392653"/>
          </a:xfrm>
          <a:prstGeom prst="rect">
            <a:avLst/>
          </a:prstGeom>
        </p:spPr>
      </p:pic>
      <p:pic>
        <p:nvPicPr>
          <p:cNvPr id="10" name="Picture 9">
            <a:extLst>
              <a:ext uri="{FF2B5EF4-FFF2-40B4-BE49-F238E27FC236}">
                <a16:creationId xmlns:a16="http://schemas.microsoft.com/office/drawing/2014/main" id="{9C67C0F9-58F6-C431-EED9-5495CCC88577}"/>
              </a:ext>
            </a:extLst>
          </p:cNvPr>
          <p:cNvPicPr>
            <a:picLocks noChangeAspect="1"/>
          </p:cNvPicPr>
          <p:nvPr/>
        </p:nvPicPr>
        <p:blipFill>
          <a:blip r:embed="rId5"/>
          <a:stretch>
            <a:fillRect/>
          </a:stretch>
        </p:blipFill>
        <p:spPr>
          <a:xfrm>
            <a:off x="8806199" y="1376471"/>
            <a:ext cx="3264480" cy="2286182"/>
          </a:xfrm>
          <a:prstGeom prst="rect">
            <a:avLst/>
          </a:prstGeom>
        </p:spPr>
      </p:pic>
      <p:sp>
        <p:nvSpPr>
          <p:cNvPr id="11" name="TextBox 10">
            <a:extLst>
              <a:ext uri="{FF2B5EF4-FFF2-40B4-BE49-F238E27FC236}">
                <a16:creationId xmlns:a16="http://schemas.microsoft.com/office/drawing/2014/main" id="{3D627261-523B-591E-CC49-C8A981DCB5B6}"/>
              </a:ext>
            </a:extLst>
          </p:cNvPr>
          <p:cNvSpPr txBox="1"/>
          <p:nvPr/>
        </p:nvSpPr>
        <p:spPr>
          <a:xfrm>
            <a:off x="8136416" y="823250"/>
            <a:ext cx="1759906" cy="369332"/>
          </a:xfrm>
          <a:prstGeom prst="rect">
            <a:avLst/>
          </a:prstGeom>
          <a:noFill/>
        </p:spPr>
        <p:txBody>
          <a:bodyPr wrap="square" rtlCol="0">
            <a:spAutoFit/>
          </a:bodyPr>
          <a:lstStyle/>
          <a:p>
            <a:r>
              <a:rPr lang="en-US" dirty="0"/>
              <a:t>My results</a:t>
            </a:r>
          </a:p>
        </p:txBody>
      </p:sp>
      <p:pic>
        <p:nvPicPr>
          <p:cNvPr id="13" name="Picture 12">
            <a:extLst>
              <a:ext uri="{FF2B5EF4-FFF2-40B4-BE49-F238E27FC236}">
                <a16:creationId xmlns:a16="http://schemas.microsoft.com/office/drawing/2014/main" id="{C93E368D-21ED-AAE8-7F5C-8209B9021134}"/>
              </a:ext>
            </a:extLst>
          </p:cNvPr>
          <p:cNvPicPr>
            <a:picLocks noChangeAspect="1"/>
          </p:cNvPicPr>
          <p:nvPr/>
        </p:nvPicPr>
        <p:blipFill>
          <a:blip r:embed="rId6"/>
          <a:stretch>
            <a:fillRect/>
          </a:stretch>
        </p:blipFill>
        <p:spPr>
          <a:xfrm>
            <a:off x="5448105" y="4304060"/>
            <a:ext cx="3264149" cy="2392653"/>
          </a:xfrm>
          <a:prstGeom prst="rect">
            <a:avLst/>
          </a:prstGeom>
        </p:spPr>
      </p:pic>
      <p:pic>
        <p:nvPicPr>
          <p:cNvPr id="15" name="Picture 14">
            <a:extLst>
              <a:ext uri="{FF2B5EF4-FFF2-40B4-BE49-F238E27FC236}">
                <a16:creationId xmlns:a16="http://schemas.microsoft.com/office/drawing/2014/main" id="{FD751A24-524B-9026-8A7F-459D45684B21}"/>
              </a:ext>
            </a:extLst>
          </p:cNvPr>
          <p:cNvPicPr>
            <a:picLocks noChangeAspect="1"/>
          </p:cNvPicPr>
          <p:nvPr/>
        </p:nvPicPr>
        <p:blipFill>
          <a:blip r:embed="rId7"/>
          <a:stretch>
            <a:fillRect/>
          </a:stretch>
        </p:blipFill>
        <p:spPr>
          <a:xfrm>
            <a:off x="8712254" y="4339600"/>
            <a:ext cx="3192250" cy="2414173"/>
          </a:xfrm>
          <a:prstGeom prst="rect">
            <a:avLst/>
          </a:prstGeom>
        </p:spPr>
      </p:pic>
      <p:sp>
        <p:nvSpPr>
          <p:cNvPr id="17" name="TextBox 16">
            <a:extLst>
              <a:ext uri="{FF2B5EF4-FFF2-40B4-BE49-F238E27FC236}">
                <a16:creationId xmlns:a16="http://schemas.microsoft.com/office/drawing/2014/main" id="{355B587C-E2DE-96E1-CB5C-04B2FD8934DC}"/>
              </a:ext>
            </a:extLst>
          </p:cNvPr>
          <p:cNvSpPr txBox="1"/>
          <p:nvPr/>
        </p:nvSpPr>
        <p:spPr>
          <a:xfrm>
            <a:off x="7018463" y="3916958"/>
            <a:ext cx="4135964" cy="369332"/>
          </a:xfrm>
          <a:prstGeom prst="rect">
            <a:avLst/>
          </a:prstGeom>
          <a:noFill/>
        </p:spPr>
        <p:txBody>
          <a:bodyPr wrap="square">
            <a:spAutoFit/>
          </a:bodyPr>
          <a:lstStyle/>
          <a:p>
            <a:r>
              <a:rPr lang="en-US" dirty="0"/>
              <a:t>Results use paper feature sequence</a:t>
            </a:r>
          </a:p>
        </p:txBody>
      </p:sp>
      <p:pic>
        <p:nvPicPr>
          <p:cNvPr id="19" name="Picture 18">
            <a:extLst>
              <a:ext uri="{FF2B5EF4-FFF2-40B4-BE49-F238E27FC236}">
                <a16:creationId xmlns:a16="http://schemas.microsoft.com/office/drawing/2014/main" id="{F6F88430-C0DA-82B9-CA86-E32FFA6B386A}"/>
              </a:ext>
            </a:extLst>
          </p:cNvPr>
          <p:cNvPicPr>
            <a:picLocks noChangeAspect="1"/>
          </p:cNvPicPr>
          <p:nvPr/>
        </p:nvPicPr>
        <p:blipFill>
          <a:blip r:embed="rId8"/>
          <a:stretch>
            <a:fillRect/>
          </a:stretch>
        </p:blipFill>
        <p:spPr>
          <a:xfrm>
            <a:off x="1750470" y="3297450"/>
            <a:ext cx="2562583" cy="371527"/>
          </a:xfrm>
          <a:prstGeom prst="rect">
            <a:avLst/>
          </a:prstGeom>
        </p:spPr>
      </p:pic>
      <p:pic>
        <p:nvPicPr>
          <p:cNvPr id="5" name="Picture 4">
            <a:extLst>
              <a:ext uri="{FF2B5EF4-FFF2-40B4-BE49-F238E27FC236}">
                <a16:creationId xmlns:a16="http://schemas.microsoft.com/office/drawing/2014/main" id="{4EC0EA12-84F3-F5E1-3FA4-FAA283228878}"/>
              </a:ext>
            </a:extLst>
          </p:cNvPr>
          <p:cNvPicPr>
            <a:picLocks noChangeAspect="1"/>
          </p:cNvPicPr>
          <p:nvPr/>
        </p:nvPicPr>
        <p:blipFill>
          <a:blip r:embed="rId9"/>
          <a:stretch>
            <a:fillRect/>
          </a:stretch>
        </p:blipFill>
        <p:spPr>
          <a:xfrm>
            <a:off x="1419532" y="1672543"/>
            <a:ext cx="2500925" cy="1199804"/>
          </a:xfrm>
          <a:prstGeom prst="rect">
            <a:avLst/>
          </a:prstGeom>
        </p:spPr>
      </p:pic>
      <p:pic>
        <p:nvPicPr>
          <p:cNvPr id="9" name="Picture 8">
            <a:extLst>
              <a:ext uri="{FF2B5EF4-FFF2-40B4-BE49-F238E27FC236}">
                <a16:creationId xmlns:a16="http://schemas.microsoft.com/office/drawing/2014/main" id="{0972BD2E-5F72-7422-0DEE-22C8B1AFB906}"/>
              </a:ext>
            </a:extLst>
          </p:cNvPr>
          <p:cNvPicPr>
            <a:picLocks noChangeAspect="1"/>
          </p:cNvPicPr>
          <p:nvPr/>
        </p:nvPicPr>
        <p:blipFill>
          <a:blip r:embed="rId10"/>
          <a:stretch>
            <a:fillRect/>
          </a:stretch>
        </p:blipFill>
        <p:spPr>
          <a:xfrm>
            <a:off x="3994819" y="1571965"/>
            <a:ext cx="1011423" cy="1320800"/>
          </a:xfrm>
          <a:prstGeom prst="rect">
            <a:avLst/>
          </a:prstGeom>
        </p:spPr>
      </p:pic>
      <p:pic>
        <p:nvPicPr>
          <p:cNvPr id="14" name="Picture 13">
            <a:extLst>
              <a:ext uri="{FF2B5EF4-FFF2-40B4-BE49-F238E27FC236}">
                <a16:creationId xmlns:a16="http://schemas.microsoft.com/office/drawing/2014/main" id="{835FDED1-466C-A89E-CECC-FA1ECF3A4CCD}"/>
              </a:ext>
            </a:extLst>
          </p:cNvPr>
          <p:cNvPicPr>
            <a:picLocks noChangeAspect="1"/>
          </p:cNvPicPr>
          <p:nvPr/>
        </p:nvPicPr>
        <p:blipFill>
          <a:blip r:embed="rId11"/>
          <a:stretch>
            <a:fillRect/>
          </a:stretch>
        </p:blipFill>
        <p:spPr>
          <a:xfrm>
            <a:off x="3373837" y="1265444"/>
            <a:ext cx="1878432" cy="287290"/>
          </a:xfrm>
          <a:prstGeom prst="rect">
            <a:avLst/>
          </a:prstGeom>
        </p:spPr>
      </p:pic>
    </p:spTree>
    <p:extLst>
      <p:ext uri="{BB962C8B-B14F-4D97-AF65-F5344CB8AC3E}">
        <p14:creationId xmlns:p14="http://schemas.microsoft.com/office/powerpoint/2010/main" val="307657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3EA-4C9A-5736-4F31-3073B8611D3F}"/>
              </a:ext>
            </a:extLst>
          </p:cNvPr>
          <p:cNvSpPr>
            <a:spLocks noGrp="1"/>
          </p:cNvSpPr>
          <p:nvPr>
            <p:ph type="title"/>
          </p:nvPr>
        </p:nvSpPr>
        <p:spPr/>
        <p:txBody>
          <a:bodyPr>
            <a:normAutofit/>
          </a:bodyPr>
          <a:lstStyle/>
          <a:p>
            <a:r>
              <a:rPr lang="en-US" sz="2000" dirty="0">
                <a:solidFill>
                  <a:schemeClr val="tx1"/>
                </a:solidFill>
              </a:rPr>
              <a:t>Best model for this dataset</a:t>
            </a:r>
          </a:p>
        </p:txBody>
      </p:sp>
      <p:pic>
        <p:nvPicPr>
          <p:cNvPr id="5" name="Picture 4">
            <a:extLst>
              <a:ext uri="{FF2B5EF4-FFF2-40B4-BE49-F238E27FC236}">
                <a16:creationId xmlns:a16="http://schemas.microsoft.com/office/drawing/2014/main" id="{73C61C0C-2191-1A36-98CD-E7A7768AED5D}"/>
              </a:ext>
            </a:extLst>
          </p:cNvPr>
          <p:cNvPicPr>
            <a:picLocks noChangeAspect="1"/>
          </p:cNvPicPr>
          <p:nvPr/>
        </p:nvPicPr>
        <p:blipFill>
          <a:blip r:embed="rId2"/>
          <a:stretch>
            <a:fillRect/>
          </a:stretch>
        </p:blipFill>
        <p:spPr>
          <a:xfrm>
            <a:off x="455251" y="1351420"/>
            <a:ext cx="5211811" cy="3514942"/>
          </a:xfrm>
          <a:prstGeom prst="rect">
            <a:avLst/>
          </a:prstGeom>
        </p:spPr>
      </p:pic>
      <p:pic>
        <p:nvPicPr>
          <p:cNvPr id="7" name="Picture 6">
            <a:extLst>
              <a:ext uri="{FF2B5EF4-FFF2-40B4-BE49-F238E27FC236}">
                <a16:creationId xmlns:a16="http://schemas.microsoft.com/office/drawing/2014/main" id="{A345BFA7-2D28-9859-B455-DC0B4D819F08}"/>
              </a:ext>
            </a:extLst>
          </p:cNvPr>
          <p:cNvPicPr>
            <a:picLocks noChangeAspect="1"/>
          </p:cNvPicPr>
          <p:nvPr/>
        </p:nvPicPr>
        <p:blipFill>
          <a:blip r:embed="rId3"/>
          <a:stretch>
            <a:fillRect/>
          </a:stretch>
        </p:blipFill>
        <p:spPr>
          <a:xfrm>
            <a:off x="6212240" y="234802"/>
            <a:ext cx="3500371" cy="3090571"/>
          </a:xfrm>
          <a:prstGeom prst="rect">
            <a:avLst/>
          </a:prstGeom>
        </p:spPr>
      </p:pic>
      <p:pic>
        <p:nvPicPr>
          <p:cNvPr id="9" name="Picture 8">
            <a:extLst>
              <a:ext uri="{FF2B5EF4-FFF2-40B4-BE49-F238E27FC236}">
                <a16:creationId xmlns:a16="http://schemas.microsoft.com/office/drawing/2014/main" id="{B0510F48-3F55-1D11-1050-871DFA2ACAC5}"/>
              </a:ext>
            </a:extLst>
          </p:cNvPr>
          <p:cNvPicPr>
            <a:picLocks noChangeAspect="1"/>
          </p:cNvPicPr>
          <p:nvPr/>
        </p:nvPicPr>
        <p:blipFill>
          <a:blip r:embed="rId4"/>
          <a:stretch>
            <a:fillRect/>
          </a:stretch>
        </p:blipFill>
        <p:spPr>
          <a:xfrm>
            <a:off x="6274871" y="3441526"/>
            <a:ext cx="3500371" cy="3105721"/>
          </a:xfrm>
          <a:prstGeom prst="rect">
            <a:avLst/>
          </a:prstGeom>
        </p:spPr>
      </p:pic>
      <p:sp>
        <p:nvSpPr>
          <p:cNvPr id="10" name="TextBox 9">
            <a:extLst>
              <a:ext uri="{FF2B5EF4-FFF2-40B4-BE49-F238E27FC236}">
                <a16:creationId xmlns:a16="http://schemas.microsoft.com/office/drawing/2014/main" id="{5D25CB9D-218E-0F1F-FFBD-A2D2C70999E7}"/>
              </a:ext>
            </a:extLst>
          </p:cNvPr>
          <p:cNvSpPr txBox="1"/>
          <p:nvPr/>
        </p:nvSpPr>
        <p:spPr>
          <a:xfrm>
            <a:off x="10257789" y="2824619"/>
            <a:ext cx="1647173" cy="369332"/>
          </a:xfrm>
          <a:prstGeom prst="rect">
            <a:avLst/>
          </a:prstGeom>
          <a:noFill/>
        </p:spPr>
        <p:txBody>
          <a:bodyPr wrap="square" rtlCol="0">
            <a:spAutoFit/>
          </a:bodyPr>
          <a:lstStyle/>
          <a:p>
            <a:r>
              <a:rPr lang="en-US" dirty="0"/>
              <a:t>Formulas </a:t>
            </a:r>
          </a:p>
        </p:txBody>
      </p:sp>
      <p:cxnSp>
        <p:nvCxnSpPr>
          <p:cNvPr id="12" name="Straight Arrow Connector 11">
            <a:extLst>
              <a:ext uri="{FF2B5EF4-FFF2-40B4-BE49-F238E27FC236}">
                <a16:creationId xmlns:a16="http://schemas.microsoft.com/office/drawing/2014/main" id="{EB602C22-D573-8E44-E31D-93304E00F18D}"/>
              </a:ext>
            </a:extLst>
          </p:cNvPr>
          <p:cNvCxnSpPr>
            <a:cxnSpLocks/>
          </p:cNvCxnSpPr>
          <p:nvPr/>
        </p:nvCxnSpPr>
        <p:spPr>
          <a:xfrm>
            <a:off x="9425836" y="407096"/>
            <a:ext cx="1189972" cy="2223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6536CE9-FF97-676C-6C1A-2FABDA3A3893}"/>
              </a:ext>
            </a:extLst>
          </p:cNvPr>
          <p:cNvCxnSpPr>
            <a:cxnSpLocks/>
          </p:cNvCxnSpPr>
          <p:nvPr/>
        </p:nvCxnSpPr>
        <p:spPr>
          <a:xfrm flipV="1">
            <a:off x="8943584" y="3193951"/>
            <a:ext cx="1158657" cy="247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91DF5178-F539-9EEB-43A4-7205F35D3C7C}"/>
              </a:ext>
            </a:extLst>
          </p:cNvPr>
          <p:cNvSpPr txBox="1"/>
          <p:nvPr/>
        </p:nvSpPr>
        <p:spPr>
          <a:xfrm>
            <a:off x="970767" y="5160723"/>
            <a:ext cx="3889332" cy="646331"/>
          </a:xfrm>
          <a:prstGeom prst="rect">
            <a:avLst/>
          </a:prstGeom>
          <a:noFill/>
        </p:spPr>
        <p:txBody>
          <a:bodyPr wrap="square" rtlCol="0">
            <a:spAutoFit/>
          </a:bodyPr>
          <a:lstStyle/>
          <a:p>
            <a:r>
              <a:rPr lang="en-US" dirty="0"/>
              <a:t>They use random forest model get similar testing MSE</a:t>
            </a:r>
          </a:p>
        </p:txBody>
      </p:sp>
    </p:spTree>
    <p:extLst>
      <p:ext uri="{BB962C8B-B14F-4D97-AF65-F5344CB8AC3E}">
        <p14:creationId xmlns:p14="http://schemas.microsoft.com/office/powerpoint/2010/main" val="205459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491575C-583E-6B87-1CE2-F64BD48E6C85}"/>
              </a:ext>
            </a:extLst>
          </p:cNvPr>
          <p:cNvPicPr>
            <a:picLocks noChangeAspect="1"/>
          </p:cNvPicPr>
          <p:nvPr/>
        </p:nvPicPr>
        <p:blipFill>
          <a:blip r:embed="rId2"/>
          <a:stretch>
            <a:fillRect/>
          </a:stretch>
        </p:blipFill>
        <p:spPr>
          <a:xfrm>
            <a:off x="4205614" y="1328077"/>
            <a:ext cx="2753109" cy="2410161"/>
          </a:xfrm>
          <a:prstGeom prst="rect">
            <a:avLst/>
          </a:prstGeom>
        </p:spPr>
      </p:pic>
      <p:sp>
        <p:nvSpPr>
          <p:cNvPr id="2" name="Title 1">
            <a:extLst>
              <a:ext uri="{FF2B5EF4-FFF2-40B4-BE49-F238E27FC236}">
                <a16:creationId xmlns:a16="http://schemas.microsoft.com/office/drawing/2014/main" id="{064117DA-BCA3-E39A-92DE-5A61851D890F}"/>
              </a:ext>
            </a:extLst>
          </p:cNvPr>
          <p:cNvSpPr>
            <a:spLocks noGrp="1"/>
          </p:cNvSpPr>
          <p:nvPr>
            <p:ph type="title"/>
          </p:nvPr>
        </p:nvSpPr>
        <p:spPr>
          <a:xfrm>
            <a:off x="802594" y="396658"/>
            <a:ext cx="8596668" cy="1320800"/>
          </a:xfrm>
        </p:spPr>
        <p:txBody>
          <a:bodyPr>
            <a:normAutofit/>
          </a:bodyPr>
          <a:lstStyle/>
          <a:p>
            <a:r>
              <a:rPr lang="en-US" sz="2000" dirty="0">
                <a:solidFill>
                  <a:schemeClr val="tx1"/>
                </a:solidFill>
              </a:rPr>
              <a:t>Experiment results</a:t>
            </a:r>
          </a:p>
        </p:txBody>
      </p:sp>
      <p:pic>
        <p:nvPicPr>
          <p:cNvPr id="5" name="Picture 4">
            <a:extLst>
              <a:ext uri="{FF2B5EF4-FFF2-40B4-BE49-F238E27FC236}">
                <a16:creationId xmlns:a16="http://schemas.microsoft.com/office/drawing/2014/main" id="{AD3EBD22-632B-0D46-6C9F-7A649FFE9CFE}"/>
              </a:ext>
            </a:extLst>
          </p:cNvPr>
          <p:cNvPicPr>
            <a:picLocks noChangeAspect="1"/>
          </p:cNvPicPr>
          <p:nvPr/>
        </p:nvPicPr>
        <p:blipFill>
          <a:blip r:embed="rId3"/>
          <a:stretch>
            <a:fillRect/>
          </a:stretch>
        </p:blipFill>
        <p:spPr>
          <a:xfrm>
            <a:off x="1146368" y="1617839"/>
            <a:ext cx="2229161" cy="1924319"/>
          </a:xfrm>
          <a:prstGeom prst="rect">
            <a:avLst/>
          </a:prstGeom>
        </p:spPr>
      </p:pic>
      <p:sp>
        <p:nvSpPr>
          <p:cNvPr id="6" name="TextBox 5">
            <a:extLst>
              <a:ext uri="{FF2B5EF4-FFF2-40B4-BE49-F238E27FC236}">
                <a16:creationId xmlns:a16="http://schemas.microsoft.com/office/drawing/2014/main" id="{F6668598-F46E-E121-269D-48A66A4D479D}"/>
              </a:ext>
            </a:extLst>
          </p:cNvPr>
          <p:cNvSpPr txBox="1"/>
          <p:nvPr/>
        </p:nvSpPr>
        <p:spPr>
          <a:xfrm>
            <a:off x="864296" y="1212358"/>
            <a:ext cx="6682636" cy="369332"/>
          </a:xfrm>
          <a:prstGeom prst="rect">
            <a:avLst/>
          </a:prstGeom>
          <a:noFill/>
        </p:spPr>
        <p:txBody>
          <a:bodyPr wrap="square" rtlCol="0">
            <a:spAutoFit/>
          </a:bodyPr>
          <a:lstStyle/>
          <a:p>
            <a:r>
              <a:rPr lang="en-US" dirty="0" err="1"/>
              <a:t>sO</a:t>
            </a:r>
            <a:r>
              <a:rPr lang="en-US" dirty="0"/>
              <a:t> is most important feature, and coefficient is negative</a:t>
            </a:r>
          </a:p>
        </p:txBody>
      </p:sp>
      <p:sp>
        <p:nvSpPr>
          <p:cNvPr id="9" name="TextBox 8">
            <a:extLst>
              <a:ext uri="{FF2B5EF4-FFF2-40B4-BE49-F238E27FC236}">
                <a16:creationId xmlns:a16="http://schemas.microsoft.com/office/drawing/2014/main" id="{72D12397-D8AF-00BE-6A09-C14D71DEA1AB}"/>
              </a:ext>
            </a:extLst>
          </p:cNvPr>
          <p:cNvSpPr txBox="1"/>
          <p:nvPr/>
        </p:nvSpPr>
        <p:spPr>
          <a:xfrm>
            <a:off x="864296" y="959831"/>
            <a:ext cx="2605414" cy="307777"/>
          </a:xfrm>
          <a:prstGeom prst="rect">
            <a:avLst/>
          </a:prstGeom>
          <a:noFill/>
        </p:spPr>
        <p:txBody>
          <a:bodyPr wrap="square" rtlCol="0">
            <a:spAutoFit/>
          </a:bodyPr>
          <a:lstStyle/>
          <a:p>
            <a:r>
              <a:rPr lang="en-US" sz="1400" dirty="0"/>
              <a:t>Solvent oxygen ratio</a:t>
            </a:r>
          </a:p>
        </p:txBody>
      </p:sp>
      <p:sp>
        <p:nvSpPr>
          <p:cNvPr id="14" name="TextBox 13">
            <a:extLst>
              <a:ext uri="{FF2B5EF4-FFF2-40B4-BE49-F238E27FC236}">
                <a16:creationId xmlns:a16="http://schemas.microsoft.com/office/drawing/2014/main" id="{A9C193F6-9976-98A2-CF53-CB8EBE670253}"/>
              </a:ext>
            </a:extLst>
          </p:cNvPr>
          <p:cNvSpPr txBox="1"/>
          <p:nvPr/>
        </p:nvSpPr>
        <p:spPr>
          <a:xfrm>
            <a:off x="864295" y="3933173"/>
            <a:ext cx="8906005" cy="2308324"/>
          </a:xfrm>
          <a:prstGeom prst="rect">
            <a:avLst/>
          </a:prstGeom>
          <a:noFill/>
        </p:spPr>
        <p:txBody>
          <a:bodyPr wrap="square" rtlCol="0">
            <a:spAutoFit/>
          </a:bodyPr>
          <a:lstStyle/>
          <a:p>
            <a:r>
              <a:rPr lang="en-US" dirty="0"/>
              <a:t>Further study</a:t>
            </a:r>
          </a:p>
          <a:p>
            <a:endParaRPr lang="en-US" dirty="0"/>
          </a:p>
          <a:p>
            <a:pPr marL="342900" indent="-342900">
              <a:buAutoNum type="arabicParenR"/>
            </a:pPr>
            <a:r>
              <a:rPr lang="en-US" dirty="0"/>
              <a:t>Have a larger dataset </a:t>
            </a:r>
          </a:p>
          <a:p>
            <a:pPr marL="342900" indent="-342900">
              <a:buAutoNum type="arabicParenR"/>
            </a:pPr>
            <a:endParaRPr lang="en-US" dirty="0"/>
          </a:p>
          <a:p>
            <a:pPr marL="342900" indent="-342900">
              <a:buAutoNum type="arabicParenR"/>
            </a:pPr>
            <a:r>
              <a:rPr lang="en-US" dirty="0"/>
              <a:t>Control experiment condition like current density, electrolyte amount</a:t>
            </a:r>
          </a:p>
          <a:p>
            <a:endParaRPr lang="en-US" dirty="0"/>
          </a:p>
          <a:p>
            <a:r>
              <a:rPr lang="en-US" dirty="0"/>
              <a:t>3) Include more features from electrolyte formula (use molecule SMILES as input)</a:t>
            </a:r>
          </a:p>
          <a:p>
            <a:endParaRPr lang="en-US" dirty="0"/>
          </a:p>
        </p:txBody>
      </p:sp>
    </p:spTree>
    <p:extLst>
      <p:ext uri="{BB962C8B-B14F-4D97-AF65-F5344CB8AC3E}">
        <p14:creationId xmlns:p14="http://schemas.microsoft.com/office/powerpoint/2010/main" val="326071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801815-8F4F-91AB-4CC3-B82FA67D899D}"/>
              </a:ext>
            </a:extLst>
          </p:cNvPr>
          <p:cNvSpPr txBox="1"/>
          <p:nvPr/>
        </p:nvSpPr>
        <p:spPr>
          <a:xfrm>
            <a:off x="607513" y="491739"/>
            <a:ext cx="9200365" cy="4339650"/>
          </a:xfrm>
          <a:prstGeom prst="rect">
            <a:avLst/>
          </a:prstGeom>
          <a:noFill/>
        </p:spPr>
        <p:txBody>
          <a:bodyPr wrap="square">
            <a:spAutoFit/>
          </a:bodyPr>
          <a:lstStyle/>
          <a:p>
            <a:endParaRPr lang="en-US" sz="2800" dirty="0"/>
          </a:p>
          <a:p>
            <a:r>
              <a:rPr lang="en-US" sz="2800" dirty="0">
                <a:solidFill>
                  <a:schemeClr val="tx1"/>
                </a:solidFill>
              </a:rPr>
              <a:t>References</a:t>
            </a:r>
          </a:p>
          <a:p>
            <a:pPr algn="l"/>
            <a:endParaRPr lang="en-US" sz="2000" dirty="0">
              <a:latin typeface="+mj-lt"/>
            </a:endParaRPr>
          </a:p>
          <a:p>
            <a:pPr algn="l"/>
            <a:endParaRPr lang="en-US" sz="2000" dirty="0">
              <a:latin typeface="+mj-lt"/>
            </a:endParaRPr>
          </a:p>
          <a:p>
            <a:pPr algn="l"/>
            <a:r>
              <a:rPr lang="en-US" sz="2000" dirty="0">
                <a:latin typeface="+mj-lt"/>
              </a:rPr>
              <a:t>[1] Kim S. C., </a:t>
            </a:r>
            <a:r>
              <a:rPr lang="en-US" sz="2000" dirty="0" err="1">
                <a:latin typeface="+mj-lt"/>
              </a:rPr>
              <a:t>Oyakhire</a:t>
            </a:r>
            <a:r>
              <a:rPr lang="en-US" sz="2000" dirty="0">
                <a:latin typeface="+mj-lt"/>
              </a:rPr>
              <a:t> S.T., </a:t>
            </a:r>
            <a:r>
              <a:rPr lang="en-US" sz="2000" dirty="0" err="1">
                <a:latin typeface="+mj-lt"/>
              </a:rPr>
              <a:t>Athanitis</a:t>
            </a:r>
            <a:r>
              <a:rPr lang="en-US" sz="2000" dirty="0">
                <a:latin typeface="+mj-lt"/>
              </a:rPr>
              <a:t> C. et al. </a:t>
            </a:r>
            <a:r>
              <a:rPr lang="en-US" sz="2000" i="1" dirty="0">
                <a:latin typeface="+mj-lt"/>
              </a:rPr>
              <a:t>Data-driven electrolyte design for lithium metal anodes</a:t>
            </a:r>
            <a:r>
              <a:rPr lang="en-US" sz="2000" dirty="0">
                <a:latin typeface="+mj-lt"/>
              </a:rPr>
              <a:t>. PNAS(2023)</a:t>
            </a:r>
            <a:r>
              <a:rPr lang="en-US" sz="2000" dirty="0">
                <a:solidFill>
                  <a:srgbClr val="0B0B0B"/>
                </a:solidFill>
                <a:highlight>
                  <a:srgbClr val="FFFFFF"/>
                </a:highlight>
                <a:latin typeface="+mj-lt"/>
              </a:rPr>
              <a:t>,</a:t>
            </a:r>
            <a:r>
              <a:rPr lang="en-US" sz="2000" b="0" i="0" dirty="0">
                <a:solidFill>
                  <a:srgbClr val="0B0B0B"/>
                </a:solidFill>
                <a:effectLst/>
                <a:highlight>
                  <a:srgbClr val="FFFFFF"/>
                </a:highlight>
                <a:latin typeface="+mj-lt"/>
              </a:rPr>
              <a:t>120 (10) e2214357120</a:t>
            </a:r>
            <a:endParaRPr lang="en-US" sz="2000" dirty="0"/>
          </a:p>
          <a:p>
            <a:r>
              <a:rPr lang="en-US" sz="2000" dirty="0"/>
              <a:t>[2] </a:t>
            </a:r>
            <a:r>
              <a:rPr lang="en-US" sz="2000" dirty="0" err="1"/>
              <a:t>Cosma</a:t>
            </a:r>
            <a:r>
              <a:rPr lang="en-US" sz="2000" dirty="0"/>
              <a:t> Shalizi ‘</a:t>
            </a:r>
            <a:r>
              <a:rPr lang="en-US" sz="2000" i="1" dirty="0"/>
              <a:t>Lecture 21: Model Selection</a:t>
            </a:r>
            <a:r>
              <a:rPr lang="en-US" sz="2000" dirty="0"/>
              <a:t>’ 12:14 Friday 13th November, 2015</a:t>
            </a:r>
          </a:p>
          <a:p>
            <a:r>
              <a:rPr lang="en-US" sz="2000" dirty="0"/>
              <a:t>[3] Xiao, J., Li, Q., Bi, Y. et al. </a:t>
            </a:r>
            <a:r>
              <a:rPr lang="en-US" sz="2000" i="1" dirty="0"/>
              <a:t>Understanding and applying coulombic efficiency in lithium metal batteries</a:t>
            </a:r>
            <a:r>
              <a:rPr lang="en-US" sz="2000" dirty="0"/>
              <a:t>. Nat Energy 5, 561–568 (2020). </a:t>
            </a:r>
          </a:p>
          <a:p>
            <a:r>
              <a:rPr lang="en-US" sz="2000" dirty="0"/>
              <a:t>[4] Huang F., Ma G. Wen. Z. et al. </a:t>
            </a:r>
            <a:r>
              <a:rPr lang="en-US" sz="2000" i="1" dirty="0"/>
              <a:t>Enhancing metallic lithium battery performance by tuning the electrolyte solution structure</a:t>
            </a:r>
            <a:r>
              <a:rPr lang="en-US" sz="2000" dirty="0"/>
              <a:t>. Journal of material chemistry A, 4 (2018)</a:t>
            </a:r>
          </a:p>
        </p:txBody>
      </p:sp>
    </p:spTree>
    <p:extLst>
      <p:ext uri="{BB962C8B-B14F-4D97-AF65-F5344CB8AC3E}">
        <p14:creationId xmlns:p14="http://schemas.microsoft.com/office/powerpoint/2010/main" val="220750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957A-2B1F-4D9C-DFA2-7588314C3500}"/>
              </a:ext>
            </a:extLst>
          </p:cNvPr>
          <p:cNvSpPr>
            <a:spLocks noGrp="1"/>
          </p:cNvSpPr>
          <p:nvPr>
            <p:ph type="title"/>
          </p:nvPr>
        </p:nvSpPr>
        <p:spPr>
          <a:xfrm>
            <a:off x="519695" y="2160827"/>
            <a:ext cx="8584834" cy="1320800"/>
          </a:xfrm>
        </p:spPr>
        <p:txBody>
          <a:bodyPr>
            <a:normAutofit/>
          </a:bodyPr>
          <a:lstStyle/>
          <a:p>
            <a:pPr algn="r"/>
            <a:r>
              <a:rPr lang="en-US" sz="8000" dirty="0"/>
              <a:t>Thank you!</a:t>
            </a:r>
          </a:p>
        </p:txBody>
      </p:sp>
    </p:spTree>
    <p:extLst>
      <p:ext uri="{BB962C8B-B14F-4D97-AF65-F5344CB8AC3E}">
        <p14:creationId xmlns:p14="http://schemas.microsoft.com/office/powerpoint/2010/main" val="1864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1EF8-F3B7-F217-C404-3443C610F9CD}"/>
              </a:ext>
            </a:extLst>
          </p:cNvPr>
          <p:cNvSpPr>
            <a:spLocks noGrp="1"/>
          </p:cNvSpPr>
          <p:nvPr>
            <p:ph type="title"/>
          </p:nvPr>
        </p:nvSpPr>
        <p:spPr/>
        <p:txBody>
          <a:bodyPr>
            <a:normAutofit/>
          </a:bodyPr>
          <a:lstStyle/>
          <a:p>
            <a:r>
              <a:rPr lang="en-US" sz="2000" dirty="0">
                <a:solidFill>
                  <a:schemeClr val="tx1"/>
                </a:solidFill>
              </a:rPr>
              <a:t>Background general</a:t>
            </a:r>
          </a:p>
        </p:txBody>
      </p:sp>
      <p:sp>
        <p:nvSpPr>
          <p:cNvPr id="3" name="Content Placeholder 2">
            <a:extLst>
              <a:ext uri="{FF2B5EF4-FFF2-40B4-BE49-F238E27FC236}">
                <a16:creationId xmlns:a16="http://schemas.microsoft.com/office/drawing/2014/main" id="{9088563D-C709-462F-12CF-AD510AD454EE}"/>
              </a:ext>
            </a:extLst>
          </p:cNvPr>
          <p:cNvSpPr>
            <a:spLocks noGrp="1"/>
          </p:cNvSpPr>
          <p:nvPr>
            <p:ph idx="1"/>
          </p:nvPr>
        </p:nvSpPr>
        <p:spPr>
          <a:xfrm>
            <a:off x="677334" y="1270000"/>
            <a:ext cx="8596668" cy="3880773"/>
          </a:xfrm>
        </p:spPr>
        <p:txBody>
          <a:bodyPr>
            <a:normAutofit lnSpcReduction="10000"/>
          </a:bodyPr>
          <a:lstStyle/>
          <a:p>
            <a:pPr marL="0" indent="0">
              <a:buNone/>
            </a:pPr>
            <a:r>
              <a:rPr lang="en-US" dirty="0"/>
              <a:t>Past study on </a:t>
            </a:r>
            <a:r>
              <a:rPr lang="en-US" b="1" dirty="0"/>
              <a:t>lithium metal anode</a:t>
            </a:r>
            <a:r>
              <a:rPr lang="en-US" dirty="0"/>
              <a:t> batteries shows electrolyte engineering greatly improve cycling </a:t>
            </a:r>
            <a:r>
              <a:rPr lang="en-US" b="1" dirty="0"/>
              <a:t>Coulombic efficiency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rocking-chair battery CE is a measurement of capacity retention, as total lithium ion is fixed. In lithium metal anode, CE can be an indicator of forming better Solid Electrolyte Interface(decomposed electrolyte at anode surface) but not necessary. Still, it can used to compare electrolyte property at low potential.</a:t>
            </a:r>
          </a:p>
          <a:p>
            <a:pPr marL="0" indent="0">
              <a:buNone/>
            </a:pPr>
            <a:r>
              <a:rPr lang="en-US" dirty="0"/>
              <a:t>Huang F. et al push CE to 99.2% average for 300 cycles, and many study have CE 99.5% for 10-40 cycles</a:t>
            </a:r>
            <a:endParaRPr lang="en-US" b="1"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5211AE17-083F-FEAF-CB97-10A5B9F2DA97}"/>
              </a:ext>
            </a:extLst>
          </p:cNvPr>
          <p:cNvPicPr>
            <a:picLocks noChangeAspect="1"/>
          </p:cNvPicPr>
          <p:nvPr/>
        </p:nvPicPr>
        <p:blipFill>
          <a:blip r:embed="rId2"/>
          <a:stretch>
            <a:fillRect/>
          </a:stretch>
        </p:blipFill>
        <p:spPr>
          <a:xfrm>
            <a:off x="677334" y="1930400"/>
            <a:ext cx="4878940" cy="1363885"/>
          </a:xfrm>
          <a:prstGeom prst="rect">
            <a:avLst/>
          </a:prstGeom>
        </p:spPr>
      </p:pic>
      <p:sp>
        <p:nvSpPr>
          <p:cNvPr id="8" name="TextBox 7">
            <a:extLst>
              <a:ext uri="{FF2B5EF4-FFF2-40B4-BE49-F238E27FC236}">
                <a16:creationId xmlns:a16="http://schemas.microsoft.com/office/drawing/2014/main" id="{AFED1223-D421-592E-5725-B9327737C2A5}"/>
              </a:ext>
            </a:extLst>
          </p:cNvPr>
          <p:cNvSpPr txBox="1"/>
          <p:nvPr/>
        </p:nvSpPr>
        <p:spPr>
          <a:xfrm>
            <a:off x="761310" y="5225661"/>
            <a:ext cx="7374986" cy="1631216"/>
          </a:xfrm>
          <a:prstGeom prst="rect">
            <a:avLst/>
          </a:prstGeom>
          <a:noFill/>
        </p:spPr>
        <p:txBody>
          <a:bodyPr wrap="square" rtlCol="0">
            <a:spAutoFit/>
          </a:bodyPr>
          <a:lstStyle/>
          <a:p>
            <a:r>
              <a:rPr lang="en-US" b="1" dirty="0"/>
              <a:t>Goal</a:t>
            </a:r>
            <a:r>
              <a:rPr lang="en-US" dirty="0"/>
              <a:t>: find an electrolyte formula for higher CE using ML regression model (like a more rigorous  curve fitting and interpolate extrapolate method)</a:t>
            </a:r>
          </a:p>
          <a:p>
            <a:r>
              <a:rPr lang="en-US" sz="1400" dirty="0"/>
              <a:t>Process data from past study and find different factors relation with CE and which factor is more important, so they may have some insights for factors influencing CE </a:t>
            </a:r>
          </a:p>
          <a:p>
            <a:endParaRPr lang="en-US" dirty="0"/>
          </a:p>
        </p:txBody>
      </p:sp>
      <p:pic>
        <p:nvPicPr>
          <p:cNvPr id="5" name="Picture 4">
            <a:extLst>
              <a:ext uri="{FF2B5EF4-FFF2-40B4-BE49-F238E27FC236}">
                <a16:creationId xmlns:a16="http://schemas.microsoft.com/office/drawing/2014/main" id="{EB4D1660-72E6-11DF-DDE5-5196F5F70AFB}"/>
              </a:ext>
            </a:extLst>
          </p:cNvPr>
          <p:cNvPicPr>
            <a:picLocks noChangeAspect="1"/>
          </p:cNvPicPr>
          <p:nvPr/>
        </p:nvPicPr>
        <p:blipFill>
          <a:blip r:embed="rId3"/>
          <a:stretch>
            <a:fillRect/>
          </a:stretch>
        </p:blipFill>
        <p:spPr>
          <a:xfrm>
            <a:off x="6384210" y="1713447"/>
            <a:ext cx="1752086" cy="1590247"/>
          </a:xfrm>
          <a:prstGeom prst="rect">
            <a:avLst/>
          </a:prstGeom>
        </p:spPr>
      </p:pic>
    </p:spTree>
    <p:extLst>
      <p:ext uri="{BB962C8B-B14F-4D97-AF65-F5344CB8AC3E}">
        <p14:creationId xmlns:p14="http://schemas.microsoft.com/office/powerpoint/2010/main" val="158524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4910-0EC7-014E-188D-6A2ABBE7698C}"/>
              </a:ext>
            </a:extLst>
          </p:cNvPr>
          <p:cNvSpPr>
            <a:spLocks noGrp="1"/>
          </p:cNvSpPr>
          <p:nvPr>
            <p:ph type="title"/>
          </p:nvPr>
        </p:nvSpPr>
        <p:spPr/>
        <p:txBody>
          <a:bodyPr>
            <a:normAutofit/>
          </a:bodyPr>
          <a:lstStyle/>
          <a:p>
            <a:r>
              <a:rPr lang="en-US" sz="2000" dirty="0">
                <a:solidFill>
                  <a:schemeClr val="tx1"/>
                </a:solidFill>
              </a:rPr>
              <a:t>Background dataset</a:t>
            </a:r>
            <a:endParaRPr lang="en-US" sz="2000" dirty="0"/>
          </a:p>
        </p:txBody>
      </p:sp>
      <p:sp>
        <p:nvSpPr>
          <p:cNvPr id="4" name="TextBox 3">
            <a:extLst>
              <a:ext uri="{FF2B5EF4-FFF2-40B4-BE49-F238E27FC236}">
                <a16:creationId xmlns:a16="http://schemas.microsoft.com/office/drawing/2014/main" id="{6E95FE3F-8DE4-DDD3-5CC0-91B2624DCFCF}"/>
              </a:ext>
            </a:extLst>
          </p:cNvPr>
          <p:cNvSpPr txBox="1"/>
          <p:nvPr/>
        </p:nvSpPr>
        <p:spPr>
          <a:xfrm>
            <a:off x="677334" y="1270000"/>
            <a:ext cx="9628632" cy="369332"/>
          </a:xfrm>
          <a:prstGeom prst="rect">
            <a:avLst/>
          </a:prstGeom>
          <a:noFill/>
        </p:spPr>
        <p:txBody>
          <a:bodyPr wrap="square" rtlCol="0">
            <a:spAutoFit/>
          </a:bodyPr>
          <a:lstStyle/>
          <a:p>
            <a:r>
              <a:rPr lang="en-US" dirty="0"/>
              <a:t>150 sets of data with different electrolyte formula and CE for </a:t>
            </a:r>
            <a:r>
              <a:rPr lang="en-US" dirty="0" err="1"/>
              <a:t>Li|Cu</a:t>
            </a:r>
            <a:r>
              <a:rPr lang="en-US" dirty="0"/>
              <a:t> </a:t>
            </a:r>
            <a:r>
              <a:rPr lang="en-US" dirty="0" err="1"/>
              <a:t>cystem</a:t>
            </a:r>
            <a:endParaRPr lang="en-US" dirty="0"/>
          </a:p>
        </p:txBody>
      </p:sp>
      <p:pic>
        <p:nvPicPr>
          <p:cNvPr id="6" name="Picture 5">
            <a:extLst>
              <a:ext uri="{FF2B5EF4-FFF2-40B4-BE49-F238E27FC236}">
                <a16:creationId xmlns:a16="http://schemas.microsoft.com/office/drawing/2014/main" id="{2993076A-E435-4391-9871-054C91D1D363}"/>
              </a:ext>
            </a:extLst>
          </p:cNvPr>
          <p:cNvPicPr>
            <a:picLocks noChangeAspect="1"/>
          </p:cNvPicPr>
          <p:nvPr/>
        </p:nvPicPr>
        <p:blipFill>
          <a:blip r:embed="rId2"/>
          <a:stretch>
            <a:fillRect/>
          </a:stretch>
        </p:blipFill>
        <p:spPr>
          <a:xfrm>
            <a:off x="677334" y="1808740"/>
            <a:ext cx="7423849" cy="3018107"/>
          </a:xfrm>
          <a:prstGeom prst="rect">
            <a:avLst/>
          </a:prstGeom>
        </p:spPr>
      </p:pic>
      <p:pic>
        <p:nvPicPr>
          <p:cNvPr id="8" name="Picture 7">
            <a:extLst>
              <a:ext uri="{FF2B5EF4-FFF2-40B4-BE49-F238E27FC236}">
                <a16:creationId xmlns:a16="http://schemas.microsoft.com/office/drawing/2014/main" id="{B0B37C6E-04D1-8C2C-843D-C7D015C03B79}"/>
              </a:ext>
            </a:extLst>
          </p:cNvPr>
          <p:cNvPicPr>
            <a:picLocks noChangeAspect="1"/>
          </p:cNvPicPr>
          <p:nvPr/>
        </p:nvPicPr>
        <p:blipFill>
          <a:blip r:embed="rId3"/>
          <a:stretch>
            <a:fillRect/>
          </a:stretch>
        </p:blipFill>
        <p:spPr>
          <a:xfrm>
            <a:off x="677334" y="5213292"/>
            <a:ext cx="7423849" cy="1253153"/>
          </a:xfrm>
          <a:prstGeom prst="rect">
            <a:avLst/>
          </a:prstGeom>
        </p:spPr>
      </p:pic>
      <p:pic>
        <p:nvPicPr>
          <p:cNvPr id="10" name="Picture 9">
            <a:extLst>
              <a:ext uri="{FF2B5EF4-FFF2-40B4-BE49-F238E27FC236}">
                <a16:creationId xmlns:a16="http://schemas.microsoft.com/office/drawing/2014/main" id="{05110616-0F2E-F91F-3ED7-5AED2416923A}"/>
              </a:ext>
            </a:extLst>
          </p:cNvPr>
          <p:cNvPicPr>
            <a:picLocks noChangeAspect="1"/>
          </p:cNvPicPr>
          <p:nvPr/>
        </p:nvPicPr>
        <p:blipFill>
          <a:blip r:embed="rId4"/>
          <a:stretch>
            <a:fillRect/>
          </a:stretch>
        </p:blipFill>
        <p:spPr>
          <a:xfrm>
            <a:off x="3342884" y="4872411"/>
            <a:ext cx="1419423" cy="295316"/>
          </a:xfrm>
          <a:prstGeom prst="rect">
            <a:avLst/>
          </a:prstGeom>
        </p:spPr>
      </p:pic>
      <p:pic>
        <p:nvPicPr>
          <p:cNvPr id="12" name="Picture 11">
            <a:extLst>
              <a:ext uri="{FF2B5EF4-FFF2-40B4-BE49-F238E27FC236}">
                <a16:creationId xmlns:a16="http://schemas.microsoft.com/office/drawing/2014/main" id="{6FE9E4D0-FCD1-4AAA-C487-465C33BDAE9F}"/>
              </a:ext>
            </a:extLst>
          </p:cNvPr>
          <p:cNvPicPr>
            <a:picLocks noChangeAspect="1"/>
          </p:cNvPicPr>
          <p:nvPr/>
        </p:nvPicPr>
        <p:blipFill>
          <a:blip r:embed="rId5"/>
          <a:stretch>
            <a:fillRect/>
          </a:stretch>
        </p:blipFill>
        <p:spPr>
          <a:xfrm>
            <a:off x="8676565" y="1808740"/>
            <a:ext cx="476139" cy="3080897"/>
          </a:xfrm>
          <a:prstGeom prst="rect">
            <a:avLst/>
          </a:prstGeom>
        </p:spPr>
      </p:pic>
      <p:pic>
        <p:nvPicPr>
          <p:cNvPr id="14" name="Picture 13">
            <a:extLst>
              <a:ext uri="{FF2B5EF4-FFF2-40B4-BE49-F238E27FC236}">
                <a16:creationId xmlns:a16="http://schemas.microsoft.com/office/drawing/2014/main" id="{CAC424AA-589A-E2DE-EE5E-934C09DE08C8}"/>
              </a:ext>
            </a:extLst>
          </p:cNvPr>
          <p:cNvPicPr>
            <a:picLocks noChangeAspect="1"/>
          </p:cNvPicPr>
          <p:nvPr/>
        </p:nvPicPr>
        <p:blipFill>
          <a:blip r:embed="rId6"/>
          <a:stretch>
            <a:fillRect/>
          </a:stretch>
        </p:blipFill>
        <p:spPr>
          <a:xfrm>
            <a:off x="8720278" y="5144400"/>
            <a:ext cx="432426" cy="1253153"/>
          </a:xfrm>
          <a:prstGeom prst="rect">
            <a:avLst/>
          </a:prstGeom>
        </p:spPr>
      </p:pic>
    </p:spTree>
    <p:extLst>
      <p:ext uri="{BB962C8B-B14F-4D97-AF65-F5344CB8AC3E}">
        <p14:creationId xmlns:p14="http://schemas.microsoft.com/office/powerpoint/2010/main" val="393051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5D2C-BEF9-30F0-7953-40669E5AC7C0}"/>
              </a:ext>
            </a:extLst>
          </p:cNvPr>
          <p:cNvSpPr>
            <a:spLocks noGrp="1"/>
          </p:cNvSpPr>
          <p:nvPr>
            <p:ph type="title"/>
          </p:nvPr>
        </p:nvSpPr>
        <p:spPr/>
        <p:txBody>
          <a:bodyPr>
            <a:normAutofit/>
          </a:bodyPr>
          <a:lstStyle/>
          <a:p>
            <a:r>
              <a:rPr lang="en-US" sz="2000" dirty="0">
                <a:solidFill>
                  <a:schemeClr val="tx1"/>
                </a:solidFill>
              </a:rPr>
              <a:t>Background data processing</a:t>
            </a:r>
            <a:endParaRPr lang="en-US" sz="2000" dirty="0"/>
          </a:p>
        </p:txBody>
      </p:sp>
      <p:pic>
        <p:nvPicPr>
          <p:cNvPr id="5" name="Picture 4">
            <a:extLst>
              <a:ext uri="{FF2B5EF4-FFF2-40B4-BE49-F238E27FC236}">
                <a16:creationId xmlns:a16="http://schemas.microsoft.com/office/drawing/2014/main" id="{B254E78E-01CC-9751-1D6D-99B48420F4CF}"/>
              </a:ext>
            </a:extLst>
          </p:cNvPr>
          <p:cNvPicPr>
            <a:picLocks noChangeAspect="1"/>
          </p:cNvPicPr>
          <p:nvPr/>
        </p:nvPicPr>
        <p:blipFill>
          <a:blip r:embed="rId2"/>
          <a:stretch>
            <a:fillRect/>
          </a:stretch>
        </p:blipFill>
        <p:spPr>
          <a:xfrm>
            <a:off x="1389857" y="1270000"/>
            <a:ext cx="7212967" cy="2438740"/>
          </a:xfrm>
          <a:prstGeom prst="rect">
            <a:avLst/>
          </a:prstGeom>
        </p:spPr>
      </p:pic>
      <p:pic>
        <p:nvPicPr>
          <p:cNvPr id="7" name="Picture 6">
            <a:extLst>
              <a:ext uri="{FF2B5EF4-FFF2-40B4-BE49-F238E27FC236}">
                <a16:creationId xmlns:a16="http://schemas.microsoft.com/office/drawing/2014/main" id="{EB116392-384F-92BC-F70B-8903C54CF9C4}"/>
              </a:ext>
            </a:extLst>
          </p:cNvPr>
          <p:cNvPicPr>
            <a:picLocks noChangeAspect="1"/>
          </p:cNvPicPr>
          <p:nvPr/>
        </p:nvPicPr>
        <p:blipFill>
          <a:blip r:embed="rId3"/>
          <a:stretch>
            <a:fillRect/>
          </a:stretch>
        </p:blipFill>
        <p:spPr>
          <a:xfrm>
            <a:off x="1389857" y="3624764"/>
            <a:ext cx="3913327" cy="3022551"/>
          </a:xfrm>
          <a:prstGeom prst="rect">
            <a:avLst/>
          </a:prstGeom>
        </p:spPr>
      </p:pic>
      <p:sp>
        <p:nvSpPr>
          <p:cNvPr id="8" name="TextBox 7">
            <a:extLst>
              <a:ext uri="{FF2B5EF4-FFF2-40B4-BE49-F238E27FC236}">
                <a16:creationId xmlns:a16="http://schemas.microsoft.com/office/drawing/2014/main" id="{35E7D213-DB93-7251-A84A-90BC090DF0FF}"/>
              </a:ext>
            </a:extLst>
          </p:cNvPr>
          <p:cNvSpPr txBox="1"/>
          <p:nvPr/>
        </p:nvSpPr>
        <p:spPr>
          <a:xfrm>
            <a:off x="6204857" y="4065853"/>
            <a:ext cx="3536302" cy="2308324"/>
          </a:xfrm>
          <a:prstGeom prst="rect">
            <a:avLst/>
          </a:prstGeom>
          <a:noFill/>
        </p:spPr>
        <p:txBody>
          <a:bodyPr wrap="square" rtlCol="0">
            <a:spAutoFit/>
          </a:bodyPr>
          <a:lstStyle/>
          <a:p>
            <a:r>
              <a:rPr lang="en-US" dirty="0"/>
              <a:t>13 features based on composition</a:t>
            </a:r>
          </a:p>
          <a:p>
            <a:endParaRPr lang="en-US" dirty="0"/>
          </a:p>
          <a:p>
            <a:r>
              <a:rPr lang="en-US" dirty="0"/>
              <a:t>Concentration is important for electrolyte performance</a:t>
            </a:r>
          </a:p>
          <a:p>
            <a:endParaRPr lang="en-US" dirty="0"/>
          </a:p>
          <a:p>
            <a:r>
              <a:rPr lang="en-US" dirty="0" err="1"/>
              <a:t>InOr</a:t>
            </a:r>
            <a:r>
              <a:rPr lang="en-US" dirty="0"/>
              <a:t> contains some (S,N,P…information)</a:t>
            </a:r>
          </a:p>
        </p:txBody>
      </p:sp>
    </p:spTree>
    <p:extLst>
      <p:ext uri="{BB962C8B-B14F-4D97-AF65-F5344CB8AC3E}">
        <p14:creationId xmlns:p14="http://schemas.microsoft.com/office/powerpoint/2010/main" val="79268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C45AEB-63F3-804E-1CA5-20890C83D3B8}"/>
              </a:ext>
            </a:extLst>
          </p:cNvPr>
          <p:cNvPicPr>
            <a:picLocks noChangeAspect="1"/>
          </p:cNvPicPr>
          <p:nvPr/>
        </p:nvPicPr>
        <p:blipFill>
          <a:blip r:embed="rId2"/>
          <a:stretch>
            <a:fillRect/>
          </a:stretch>
        </p:blipFill>
        <p:spPr>
          <a:xfrm>
            <a:off x="392273" y="1416833"/>
            <a:ext cx="2704203" cy="2225427"/>
          </a:xfrm>
          <a:prstGeom prst="rect">
            <a:avLst/>
          </a:prstGeom>
        </p:spPr>
      </p:pic>
      <p:sp>
        <p:nvSpPr>
          <p:cNvPr id="2" name="Title 1">
            <a:extLst>
              <a:ext uri="{FF2B5EF4-FFF2-40B4-BE49-F238E27FC236}">
                <a16:creationId xmlns:a16="http://schemas.microsoft.com/office/drawing/2014/main" id="{23761AE0-F2E8-AE45-B70E-F01D82EC066A}"/>
              </a:ext>
            </a:extLst>
          </p:cNvPr>
          <p:cNvSpPr>
            <a:spLocks noGrp="1"/>
          </p:cNvSpPr>
          <p:nvPr>
            <p:ph type="title"/>
          </p:nvPr>
        </p:nvSpPr>
        <p:spPr/>
        <p:txBody>
          <a:bodyPr>
            <a:normAutofit/>
          </a:bodyPr>
          <a:lstStyle/>
          <a:p>
            <a:r>
              <a:rPr lang="en-US" sz="2000" dirty="0">
                <a:solidFill>
                  <a:schemeClr val="tx1"/>
                </a:solidFill>
              </a:rPr>
              <a:t>Background data processing</a:t>
            </a:r>
            <a:endParaRPr lang="en-US" sz="2000" dirty="0"/>
          </a:p>
        </p:txBody>
      </p:sp>
      <p:sp>
        <p:nvSpPr>
          <p:cNvPr id="4" name="TextBox 3">
            <a:extLst>
              <a:ext uri="{FF2B5EF4-FFF2-40B4-BE49-F238E27FC236}">
                <a16:creationId xmlns:a16="http://schemas.microsoft.com/office/drawing/2014/main" id="{6A8C768E-3104-0D38-C117-4D37641D7C8B}"/>
              </a:ext>
            </a:extLst>
          </p:cNvPr>
          <p:cNvSpPr txBox="1"/>
          <p:nvPr/>
        </p:nvSpPr>
        <p:spPr>
          <a:xfrm>
            <a:off x="677334" y="1218886"/>
            <a:ext cx="7625418" cy="400110"/>
          </a:xfrm>
          <a:prstGeom prst="rect">
            <a:avLst/>
          </a:prstGeom>
          <a:noFill/>
        </p:spPr>
        <p:txBody>
          <a:bodyPr wrap="square" rtlCol="0">
            <a:spAutoFit/>
          </a:bodyPr>
          <a:lstStyle/>
          <a:p>
            <a:r>
              <a:rPr lang="en-US" sz="2000" dirty="0"/>
              <a:t>First step: Plot!</a:t>
            </a:r>
          </a:p>
        </p:txBody>
      </p:sp>
      <p:pic>
        <p:nvPicPr>
          <p:cNvPr id="8" name="Picture 7">
            <a:extLst>
              <a:ext uri="{FF2B5EF4-FFF2-40B4-BE49-F238E27FC236}">
                <a16:creationId xmlns:a16="http://schemas.microsoft.com/office/drawing/2014/main" id="{31CDBBD8-CC67-8DAB-A06B-7DCF36D0A2C1}"/>
              </a:ext>
            </a:extLst>
          </p:cNvPr>
          <p:cNvPicPr>
            <a:picLocks noChangeAspect="1"/>
          </p:cNvPicPr>
          <p:nvPr/>
        </p:nvPicPr>
        <p:blipFill>
          <a:blip r:embed="rId3"/>
          <a:stretch>
            <a:fillRect/>
          </a:stretch>
        </p:blipFill>
        <p:spPr>
          <a:xfrm>
            <a:off x="2900327" y="1616359"/>
            <a:ext cx="2447296" cy="1992798"/>
          </a:xfrm>
          <a:prstGeom prst="rect">
            <a:avLst/>
          </a:prstGeom>
        </p:spPr>
      </p:pic>
      <p:pic>
        <p:nvPicPr>
          <p:cNvPr id="10" name="Picture 9">
            <a:extLst>
              <a:ext uri="{FF2B5EF4-FFF2-40B4-BE49-F238E27FC236}">
                <a16:creationId xmlns:a16="http://schemas.microsoft.com/office/drawing/2014/main" id="{D5F6FB4A-150D-AB0D-CFFA-2DD3E727F398}"/>
              </a:ext>
            </a:extLst>
          </p:cNvPr>
          <p:cNvPicPr>
            <a:picLocks noChangeAspect="1"/>
          </p:cNvPicPr>
          <p:nvPr/>
        </p:nvPicPr>
        <p:blipFill>
          <a:blip r:embed="rId4"/>
          <a:stretch>
            <a:fillRect/>
          </a:stretch>
        </p:blipFill>
        <p:spPr>
          <a:xfrm>
            <a:off x="5299960" y="1464305"/>
            <a:ext cx="2512313" cy="2150762"/>
          </a:xfrm>
          <a:prstGeom prst="rect">
            <a:avLst/>
          </a:prstGeom>
        </p:spPr>
      </p:pic>
      <p:pic>
        <p:nvPicPr>
          <p:cNvPr id="12" name="Picture 11">
            <a:extLst>
              <a:ext uri="{FF2B5EF4-FFF2-40B4-BE49-F238E27FC236}">
                <a16:creationId xmlns:a16="http://schemas.microsoft.com/office/drawing/2014/main" id="{79B1923E-5739-B3F7-0352-31459603310C}"/>
              </a:ext>
            </a:extLst>
          </p:cNvPr>
          <p:cNvPicPr>
            <a:picLocks noChangeAspect="1"/>
          </p:cNvPicPr>
          <p:nvPr/>
        </p:nvPicPr>
        <p:blipFill>
          <a:blip r:embed="rId5"/>
          <a:stretch>
            <a:fillRect/>
          </a:stretch>
        </p:blipFill>
        <p:spPr>
          <a:xfrm>
            <a:off x="562854" y="3528583"/>
            <a:ext cx="2268958" cy="2015914"/>
          </a:xfrm>
          <a:prstGeom prst="rect">
            <a:avLst/>
          </a:prstGeom>
        </p:spPr>
      </p:pic>
      <p:pic>
        <p:nvPicPr>
          <p:cNvPr id="14" name="Picture 13">
            <a:extLst>
              <a:ext uri="{FF2B5EF4-FFF2-40B4-BE49-F238E27FC236}">
                <a16:creationId xmlns:a16="http://schemas.microsoft.com/office/drawing/2014/main" id="{174100B3-E081-C6BF-77BC-83DF630EB96F}"/>
              </a:ext>
            </a:extLst>
          </p:cNvPr>
          <p:cNvPicPr>
            <a:picLocks noChangeAspect="1"/>
          </p:cNvPicPr>
          <p:nvPr/>
        </p:nvPicPr>
        <p:blipFill>
          <a:blip r:embed="rId6"/>
          <a:stretch>
            <a:fillRect/>
          </a:stretch>
        </p:blipFill>
        <p:spPr>
          <a:xfrm>
            <a:off x="2907903" y="3565240"/>
            <a:ext cx="2571834" cy="2123364"/>
          </a:xfrm>
          <a:prstGeom prst="rect">
            <a:avLst/>
          </a:prstGeom>
        </p:spPr>
      </p:pic>
      <p:pic>
        <p:nvPicPr>
          <p:cNvPr id="16" name="Picture 15">
            <a:extLst>
              <a:ext uri="{FF2B5EF4-FFF2-40B4-BE49-F238E27FC236}">
                <a16:creationId xmlns:a16="http://schemas.microsoft.com/office/drawing/2014/main" id="{9F005B13-BCFA-7DB8-E481-5FECEAB43CFA}"/>
              </a:ext>
            </a:extLst>
          </p:cNvPr>
          <p:cNvPicPr>
            <a:picLocks noChangeAspect="1"/>
          </p:cNvPicPr>
          <p:nvPr/>
        </p:nvPicPr>
        <p:blipFill>
          <a:blip r:embed="rId7"/>
          <a:stretch>
            <a:fillRect/>
          </a:stretch>
        </p:blipFill>
        <p:spPr>
          <a:xfrm>
            <a:off x="5319469" y="3575500"/>
            <a:ext cx="2607639" cy="2203638"/>
          </a:xfrm>
          <a:prstGeom prst="rect">
            <a:avLst/>
          </a:prstGeom>
        </p:spPr>
      </p:pic>
      <p:sp>
        <p:nvSpPr>
          <p:cNvPr id="17" name="TextBox 16">
            <a:extLst>
              <a:ext uri="{FF2B5EF4-FFF2-40B4-BE49-F238E27FC236}">
                <a16:creationId xmlns:a16="http://schemas.microsoft.com/office/drawing/2014/main" id="{8D7FED85-6472-A3A3-598C-22679371D79F}"/>
              </a:ext>
            </a:extLst>
          </p:cNvPr>
          <p:cNvSpPr txBox="1"/>
          <p:nvPr/>
        </p:nvSpPr>
        <p:spPr>
          <a:xfrm>
            <a:off x="816789" y="5749574"/>
            <a:ext cx="4124130" cy="923330"/>
          </a:xfrm>
          <a:prstGeom prst="rect">
            <a:avLst/>
          </a:prstGeom>
          <a:noFill/>
        </p:spPr>
        <p:txBody>
          <a:bodyPr wrap="square" rtlCol="0">
            <a:spAutoFit/>
          </a:bodyPr>
          <a:lstStyle/>
          <a:p>
            <a:r>
              <a:rPr lang="en-US" dirty="0"/>
              <a:t>Many random distributed but dense part kind of linear</a:t>
            </a:r>
          </a:p>
          <a:p>
            <a:r>
              <a:rPr lang="en-US" dirty="0"/>
              <a:t>linear model is the simplest model</a:t>
            </a:r>
          </a:p>
        </p:txBody>
      </p:sp>
      <p:sp>
        <p:nvSpPr>
          <p:cNvPr id="18" name="Arrow: Right 17">
            <a:extLst>
              <a:ext uri="{FF2B5EF4-FFF2-40B4-BE49-F238E27FC236}">
                <a16:creationId xmlns:a16="http://schemas.microsoft.com/office/drawing/2014/main" id="{ED47545D-655E-32B0-A44B-6713F1F8BECE}"/>
              </a:ext>
            </a:extLst>
          </p:cNvPr>
          <p:cNvSpPr/>
          <p:nvPr/>
        </p:nvSpPr>
        <p:spPr>
          <a:xfrm>
            <a:off x="4575023" y="6113624"/>
            <a:ext cx="1110343" cy="26955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5E93BD3-1811-AE11-CB07-0F16264F7D22}"/>
              </a:ext>
            </a:extLst>
          </p:cNvPr>
          <p:cNvSpPr txBox="1"/>
          <p:nvPr/>
        </p:nvSpPr>
        <p:spPr>
          <a:xfrm>
            <a:off x="6096000" y="5789398"/>
            <a:ext cx="2376854" cy="923330"/>
          </a:xfrm>
          <a:prstGeom prst="rect">
            <a:avLst/>
          </a:prstGeom>
          <a:noFill/>
        </p:spPr>
        <p:txBody>
          <a:bodyPr wrap="square" rtlCol="0">
            <a:spAutoFit/>
          </a:bodyPr>
          <a:lstStyle/>
          <a:p>
            <a:r>
              <a:rPr lang="en-US" b="1" dirty="0"/>
              <a:t>Linear regression model with multiple variables</a:t>
            </a:r>
          </a:p>
        </p:txBody>
      </p:sp>
    </p:spTree>
    <p:extLst>
      <p:ext uri="{BB962C8B-B14F-4D97-AF65-F5344CB8AC3E}">
        <p14:creationId xmlns:p14="http://schemas.microsoft.com/office/powerpoint/2010/main" val="10936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2A48EAB-B8B6-5370-9421-0D2718ABE93B}"/>
              </a:ext>
            </a:extLst>
          </p:cNvPr>
          <p:cNvPicPr>
            <a:picLocks noChangeAspect="1"/>
          </p:cNvPicPr>
          <p:nvPr/>
        </p:nvPicPr>
        <p:blipFill>
          <a:blip r:embed="rId2"/>
          <a:stretch>
            <a:fillRect/>
          </a:stretch>
        </p:blipFill>
        <p:spPr>
          <a:xfrm>
            <a:off x="6435302" y="2436268"/>
            <a:ext cx="1934172" cy="838341"/>
          </a:xfrm>
          <a:prstGeom prst="rect">
            <a:avLst/>
          </a:prstGeom>
        </p:spPr>
      </p:pic>
      <p:sp>
        <p:nvSpPr>
          <p:cNvPr id="2" name="Title 1">
            <a:extLst>
              <a:ext uri="{FF2B5EF4-FFF2-40B4-BE49-F238E27FC236}">
                <a16:creationId xmlns:a16="http://schemas.microsoft.com/office/drawing/2014/main" id="{8DE6BEC0-DEC0-4DCA-EED9-B46C4CBA5298}"/>
              </a:ext>
            </a:extLst>
          </p:cNvPr>
          <p:cNvSpPr>
            <a:spLocks noGrp="1"/>
          </p:cNvSpPr>
          <p:nvPr>
            <p:ph type="title"/>
          </p:nvPr>
        </p:nvSpPr>
        <p:spPr/>
        <p:txBody>
          <a:bodyPr>
            <a:normAutofit/>
          </a:bodyPr>
          <a:lstStyle/>
          <a:p>
            <a:r>
              <a:rPr lang="en-US" sz="2000" dirty="0">
                <a:solidFill>
                  <a:schemeClr val="tx1"/>
                </a:solidFill>
              </a:rPr>
              <a:t>load dataset</a:t>
            </a:r>
            <a:endParaRPr lang="en-US" sz="2000" dirty="0"/>
          </a:p>
        </p:txBody>
      </p:sp>
      <p:pic>
        <p:nvPicPr>
          <p:cNvPr id="5" name="Picture 4">
            <a:extLst>
              <a:ext uri="{FF2B5EF4-FFF2-40B4-BE49-F238E27FC236}">
                <a16:creationId xmlns:a16="http://schemas.microsoft.com/office/drawing/2014/main" id="{EEB10B6A-EBCA-6135-33D6-0FA5714E8848}"/>
              </a:ext>
            </a:extLst>
          </p:cNvPr>
          <p:cNvPicPr>
            <a:picLocks noChangeAspect="1"/>
          </p:cNvPicPr>
          <p:nvPr/>
        </p:nvPicPr>
        <p:blipFill>
          <a:blip r:embed="rId3"/>
          <a:stretch>
            <a:fillRect/>
          </a:stretch>
        </p:blipFill>
        <p:spPr>
          <a:xfrm>
            <a:off x="677335" y="1135937"/>
            <a:ext cx="3249576" cy="2037332"/>
          </a:xfrm>
          <a:prstGeom prst="rect">
            <a:avLst/>
          </a:prstGeom>
        </p:spPr>
      </p:pic>
      <p:pic>
        <p:nvPicPr>
          <p:cNvPr id="7" name="Picture 6">
            <a:extLst>
              <a:ext uri="{FF2B5EF4-FFF2-40B4-BE49-F238E27FC236}">
                <a16:creationId xmlns:a16="http://schemas.microsoft.com/office/drawing/2014/main" id="{875713B8-ACA5-D59C-ACA2-FD07B55C8673}"/>
              </a:ext>
            </a:extLst>
          </p:cNvPr>
          <p:cNvPicPr>
            <a:picLocks noChangeAspect="1"/>
          </p:cNvPicPr>
          <p:nvPr/>
        </p:nvPicPr>
        <p:blipFill>
          <a:blip r:embed="rId4"/>
          <a:stretch>
            <a:fillRect/>
          </a:stretch>
        </p:blipFill>
        <p:spPr>
          <a:xfrm>
            <a:off x="376145" y="3699606"/>
            <a:ext cx="8509506" cy="2821293"/>
          </a:xfrm>
          <a:prstGeom prst="rect">
            <a:avLst/>
          </a:prstGeom>
        </p:spPr>
      </p:pic>
      <p:cxnSp>
        <p:nvCxnSpPr>
          <p:cNvPr id="9" name="Straight Connector 8">
            <a:extLst>
              <a:ext uri="{FF2B5EF4-FFF2-40B4-BE49-F238E27FC236}">
                <a16:creationId xmlns:a16="http://schemas.microsoft.com/office/drawing/2014/main" id="{403FA64F-FA4D-70F4-AF1E-4A12692C0CE0}"/>
              </a:ext>
            </a:extLst>
          </p:cNvPr>
          <p:cNvCxnSpPr/>
          <p:nvPr/>
        </p:nvCxnSpPr>
        <p:spPr>
          <a:xfrm>
            <a:off x="1133605" y="3620022"/>
            <a:ext cx="65699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256A62-1FC1-B0CD-9C48-6C3D78340796}"/>
              </a:ext>
            </a:extLst>
          </p:cNvPr>
          <p:cNvSpPr txBox="1"/>
          <p:nvPr/>
        </p:nvSpPr>
        <p:spPr>
          <a:xfrm>
            <a:off x="3407079" y="3263031"/>
            <a:ext cx="2688921" cy="369332"/>
          </a:xfrm>
          <a:prstGeom prst="rect">
            <a:avLst/>
          </a:prstGeom>
          <a:noFill/>
        </p:spPr>
        <p:txBody>
          <a:bodyPr wrap="square" rtlCol="0">
            <a:spAutoFit/>
          </a:bodyPr>
          <a:lstStyle/>
          <a:p>
            <a:r>
              <a:rPr lang="en-US" dirty="0"/>
              <a:t>Independent features</a:t>
            </a:r>
          </a:p>
        </p:txBody>
      </p:sp>
      <p:cxnSp>
        <p:nvCxnSpPr>
          <p:cNvPr id="12" name="Straight Arrow Connector 11">
            <a:extLst>
              <a:ext uri="{FF2B5EF4-FFF2-40B4-BE49-F238E27FC236}">
                <a16:creationId xmlns:a16="http://schemas.microsoft.com/office/drawing/2014/main" id="{1383BCC7-AFAE-2DD2-4FB8-7BF4C1B9ECE7}"/>
              </a:ext>
            </a:extLst>
          </p:cNvPr>
          <p:cNvCxnSpPr/>
          <p:nvPr/>
        </p:nvCxnSpPr>
        <p:spPr>
          <a:xfrm flipV="1">
            <a:off x="8699326" y="3447697"/>
            <a:ext cx="0" cy="251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F52B8B-8AA6-FCB6-A487-566776D3EEB1}"/>
              </a:ext>
            </a:extLst>
          </p:cNvPr>
          <p:cNvSpPr txBox="1"/>
          <p:nvPr/>
        </p:nvSpPr>
        <p:spPr>
          <a:xfrm>
            <a:off x="8091814" y="3118343"/>
            <a:ext cx="1434230" cy="369332"/>
          </a:xfrm>
          <a:prstGeom prst="rect">
            <a:avLst/>
          </a:prstGeom>
          <a:noFill/>
        </p:spPr>
        <p:txBody>
          <a:bodyPr wrap="square" rtlCol="0">
            <a:spAutoFit/>
          </a:bodyPr>
          <a:lstStyle/>
          <a:p>
            <a:r>
              <a:rPr lang="en-US" dirty="0"/>
              <a:t>dependent</a:t>
            </a:r>
          </a:p>
        </p:txBody>
      </p:sp>
      <p:cxnSp>
        <p:nvCxnSpPr>
          <p:cNvPr id="15" name="Straight Arrow Connector 14">
            <a:extLst>
              <a:ext uri="{FF2B5EF4-FFF2-40B4-BE49-F238E27FC236}">
                <a16:creationId xmlns:a16="http://schemas.microsoft.com/office/drawing/2014/main" id="{35EBDFD2-244A-DFDC-2C29-0C7885803BDC}"/>
              </a:ext>
            </a:extLst>
          </p:cNvPr>
          <p:cNvCxnSpPr/>
          <p:nvPr/>
        </p:nvCxnSpPr>
        <p:spPr>
          <a:xfrm flipV="1">
            <a:off x="4630898" y="2229633"/>
            <a:ext cx="636297" cy="88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18F94A4-CF50-A870-47AA-A1F05EEA1B04}"/>
              </a:ext>
            </a:extLst>
          </p:cNvPr>
          <p:cNvSpPr txBox="1"/>
          <p:nvPr/>
        </p:nvSpPr>
        <p:spPr>
          <a:xfrm>
            <a:off x="6501007" y="231917"/>
            <a:ext cx="3876805" cy="369332"/>
          </a:xfrm>
          <a:prstGeom prst="rect">
            <a:avLst/>
          </a:prstGeom>
          <a:noFill/>
        </p:spPr>
        <p:txBody>
          <a:bodyPr wrap="square" rtlCol="0">
            <a:spAutoFit/>
          </a:bodyPr>
          <a:lstStyle/>
          <a:p>
            <a:r>
              <a:rPr lang="en-US" dirty="0"/>
              <a:t>Linear model</a:t>
            </a:r>
          </a:p>
        </p:txBody>
      </p:sp>
      <p:sp>
        <p:nvSpPr>
          <p:cNvPr id="17" name="TextBox 16">
            <a:extLst>
              <a:ext uri="{FF2B5EF4-FFF2-40B4-BE49-F238E27FC236}">
                <a16:creationId xmlns:a16="http://schemas.microsoft.com/office/drawing/2014/main" id="{6AA8837F-BB9C-31EA-5FEA-AC28773CD180}"/>
              </a:ext>
            </a:extLst>
          </p:cNvPr>
          <p:cNvSpPr txBox="1"/>
          <p:nvPr/>
        </p:nvSpPr>
        <p:spPr>
          <a:xfrm>
            <a:off x="5198301" y="845507"/>
            <a:ext cx="3594970" cy="1200329"/>
          </a:xfrm>
          <a:prstGeom prst="rect">
            <a:avLst/>
          </a:prstGeom>
          <a:noFill/>
        </p:spPr>
        <p:txBody>
          <a:bodyPr wrap="square" rtlCol="0">
            <a:spAutoFit/>
          </a:bodyPr>
          <a:lstStyle/>
          <a:p>
            <a:r>
              <a:rPr lang="en-US" dirty="0"/>
              <a:t>FC1,    OC1, …… ,    aC1</a:t>
            </a:r>
          </a:p>
          <a:p>
            <a:r>
              <a:rPr lang="en-US" dirty="0"/>
              <a:t>FC2,    OC2, …… ,    aC2</a:t>
            </a:r>
          </a:p>
          <a:p>
            <a:r>
              <a:rPr lang="en-US" dirty="0"/>
              <a:t>……</a:t>
            </a:r>
          </a:p>
          <a:p>
            <a:r>
              <a:rPr lang="en-US" dirty="0"/>
              <a:t>FC150, OC150, …… ,aC150</a:t>
            </a:r>
          </a:p>
        </p:txBody>
      </p:sp>
      <p:sp>
        <p:nvSpPr>
          <p:cNvPr id="19" name="Double Bracket 18">
            <a:extLst>
              <a:ext uri="{FF2B5EF4-FFF2-40B4-BE49-F238E27FC236}">
                <a16:creationId xmlns:a16="http://schemas.microsoft.com/office/drawing/2014/main" id="{E13E1893-7EE0-AC61-E17E-741CCDA5B5D4}"/>
              </a:ext>
            </a:extLst>
          </p:cNvPr>
          <p:cNvSpPr/>
          <p:nvPr/>
        </p:nvSpPr>
        <p:spPr>
          <a:xfrm>
            <a:off x="4897677" y="657616"/>
            <a:ext cx="3367414" cy="1572012"/>
          </a:xfrm>
          <a:prstGeom prst="bracketPair">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sp>
        <p:nvSpPr>
          <p:cNvPr id="20" name="Double Bracket 19">
            <a:extLst>
              <a:ext uri="{FF2B5EF4-FFF2-40B4-BE49-F238E27FC236}">
                <a16:creationId xmlns:a16="http://schemas.microsoft.com/office/drawing/2014/main" id="{85B4F883-8887-FFD6-CD74-7E584F834335}"/>
              </a:ext>
            </a:extLst>
          </p:cNvPr>
          <p:cNvSpPr/>
          <p:nvPr/>
        </p:nvSpPr>
        <p:spPr>
          <a:xfrm>
            <a:off x="8498989" y="684881"/>
            <a:ext cx="775013" cy="1112662"/>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C8FB6D56-DC7C-B319-41B3-A1140C227C52}"/>
              </a:ext>
            </a:extLst>
          </p:cNvPr>
          <p:cNvSpPr txBox="1"/>
          <p:nvPr/>
        </p:nvSpPr>
        <p:spPr>
          <a:xfrm>
            <a:off x="8619517" y="640718"/>
            <a:ext cx="1139868" cy="1200329"/>
          </a:xfrm>
          <a:prstGeom prst="rect">
            <a:avLst/>
          </a:prstGeom>
          <a:noFill/>
        </p:spPr>
        <p:txBody>
          <a:bodyPr wrap="square" rtlCol="0">
            <a:spAutoFit/>
          </a:bodyPr>
          <a:lstStyle/>
          <a:p>
            <a:r>
              <a:rPr lang="en-US" dirty="0"/>
              <a:t>w1</a:t>
            </a:r>
          </a:p>
          <a:p>
            <a:r>
              <a:rPr lang="en-US" dirty="0"/>
              <a:t>w2</a:t>
            </a:r>
          </a:p>
          <a:p>
            <a:r>
              <a:rPr lang="en-US" dirty="0"/>
              <a:t>…</a:t>
            </a:r>
          </a:p>
          <a:p>
            <a:r>
              <a:rPr lang="en-US" dirty="0"/>
              <a:t>w13</a:t>
            </a:r>
          </a:p>
        </p:txBody>
      </p:sp>
      <p:sp>
        <p:nvSpPr>
          <p:cNvPr id="23" name="TextBox 22">
            <a:extLst>
              <a:ext uri="{FF2B5EF4-FFF2-40B4-BE49-F238E27FC236}">
                <a16:creationId xmlns:a16="http://schemas.microsoft.com/office/drawing/2014/main" id="{C2777DAF-DFF6-1C1D-1BAC-A6F2B7C88EC8}"/>
              </a:ext>
            </a:extLst>
          </p:cNvPr>
          <p:cNvSpPr txBox="1"/>
          <p:nvPr/>
        </p:nvSpPr>
        <p:spPr>
          <a:xfrm>
            <a:off x="9375741" y="1136492"/>
            <a:ext cx="1045923" cy="369332"/>
          </a:xfrm>
          <a:prstGeom prst="rect">
            <a:avLst/>
          </a:prstGeom>
          <a:noFill/>
        </p:spPr>
        <p:txBody>
          <a:bodyPr wrap="square" rtlCol="0">
            <a:spAutoFit/>
          </a:bodyPr>
          <a:lstStyle/>
          <a:p>
            <a:r>
              <a:rPr lang="en-US" dirty="0"/>
              <a:t>=</a:t>
            </a:r>
          </a:p>
        </p:txBody>
      </p:sp>
      <p:sp>
        <p:nvSpPr>
          <p:cNvPr id="24" name="Double Bracket 23">
            <a:extLst>
              <a:ext uri="{FF2B5EF4-FFF2-40B4-BE49-F238E27FC236}">
                <a16:creationId xmlns:a16="http://schemas.microsoft.com/office/drawing/2014/main" id="{5D763833-FDF3-62DB-84ED-F8481C346D99}"/>
              </a:ext>
            </a:extLst>
          </p:cNvPr>
          <p:cNvSpPr/>
          <p:nvPr/>
        </p:nvSpPr>
        <p:spPr>
          <a:xfrm>
            <a:off x="9898702" y="601249"/>
            <a:ext cx="624701" cy="1544747"/>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chemeClr val="tx1"/>
                </a:solidFill>
              </a:ln>
            </a:endParaRPr>
          </a:p>
        </p:txBody>
      </p:sp>
      <p:sp>
        <p:nvSpPr>
          <p:cNvPr id="25" name="TextBox 24">
            <a:extLst>
              <a:ext uri="{FF2B5EF4-FFF2-40B4-BE49-F238E27FC236}">
                <a16:creationId xmlns:a16="http://schemas.microsoft.com/office/drawing/2014/main" id="{E0F536DC-E786-7E48-AC9C-5614F7722BC7}"/>
              </a:ext>
            </a:extLst>
          </p:cNvPr>
          <p:cNvSpPr txBox="1"/>
          <p:nvPr/>
        </p:nvSpPr>
        <p:spPr>
          <a:xfrm>
            <a:off x="9920631" y="566459"/>
            <a:ext cx="1139868" cy="1477328"/>
          </a:xfrm>
          <a:prstGeom prst="rect">
            <a:avLst/>
          </a:prstGeom>
          <a:noFill/>
        </p:spPr>
        <p:txBody>
          <a:bodyPr wrap="square" rtlCol="0">
            <a:spAutoFit/>
          </a:bodyPr>
          <a:lstStyle/>
          <a:p>
            <a:r>
              <a:rPr lang="en-US" dirty="0"/>
              <a:t>Y1</a:t>
            </a:r>
          </a:p>
          <a:p>
            <a:r>
              <a:rPr lang="en-US" dirty="0"/>
              <a:t>Y2</a:t>
            </a:r>
          </a:p>
          <a:p>
            <a:r>
              <a:rPr lang="en-US" dirty="0"/>
              <a:t>…</a:t>
            </a:r>
          </a:p>
          <a:p>
            <a:endParaRPr lang="en-US" dirty="0"/>
          </a:p>
          <a:p>
            <a:r>
              <a:rPr lang="en-US" dirty="0"/>
              <a:t>Y150</a:t>
            </a:r>
          </a:p>
        </p:txBody>
      </p:sp>
      <p:sp>
        <p:nvSpPr>
          <p:cNvPr id="26" name="TextBox 25">
            <a:extLst>
              <a:ext uri="{FF2B5EF4-FFF2-40B4-BE49-F238E27FC236}">
                <a16:creationId xmlns:a16="http://schemas.microsoft.com/office/drawing/2014/main" id="{56AFD507-9C57-B640-AE9D-65DB89684887}"/>
              </a:ext>
            </a:extLst>
          </p:cNvPr>
          <p:cNvSpPr txBox="1"/>
          <p:nvPr/>
        </p:nvSpPr>
        <p:spPr>
          <a:xfrm>
            <a:off x="5906588" y="2239929"/>
            <a:ext cx="3367414" cy="646331"/>
          </a:xfrm>
          <a:prstGeom prst="rect">
            <a:avLst/>
          </a:prstGeom>
          <a:noFill/>
        </p:spPr>
        <p:txBody>
          <a:bodyPr wrap="square" rtlCol="0">
            <a:spAutoFit/>
          </a:bodyPr>
          <a:lstStyle/>
          <a:p>
            <a:r>
              <a:rPr lang="en-US" dirty="0"/>
              <a:t>Minimize least square cost</a:t>
            </a:r>
          </a:p>
          <a:p>
            <a:endParaRPr lang="en-US" dirty="0"/>
          </a:p>
        </p:txBody>
      </p:sp>
    </p:spTree>
    <p:extLst>
      <p:ext uri="{BB962C8B-B14F-4D97-AF65-F5344CB8AC3E}">
        <p14:creationId xmlns:p14="http://schemas.microsoft.com/office/powerpoint/2010/main" val="199389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07BF-9441-A144-CD3C-154D402C52C9}"/>
              </a:ext>
            </a:extLst>
          </p:cNvPr>
          <p:cNvSpPr>
            <a:spLocks noGrp="1"/>
          </p:cNvSpPr>
          <p:nvPr>
            <p:ph type="title"/>
          </p:nvPr>
        </p:nvSpPr>
        <p:spPr>
          <a:xfrm>
            <a:off x="514496" y="245602"/>
            <a:ext cx="8596668" cy="1320800"/>
          </a:xfrm>
        </p:spPr>
        <p:txBody>
          <a:bodyPr>
            <a:normAutofit/>
          </a:bodyPr>
          <a:lstStyle/>
          <a:p>
            <a:r>
              <a:rPr lang="en-US" sz="2000" dirty="0">
                <a:solidFill>
                  <a:schemeClr val="tx1"/>
                </a:solidFill>
              </a:rPr>
              <a:t>Perform linear regression</a:t>
            </a:r>
            <a:endParaRPr lang="en-US" sz="2000" dirty="0"/>
          </a:p>
        </p:txBody>
      </p:sp>
      <p:pic>
        <p:nvPicPr>
          <p:cNvPr id="7" name="Picture 6">
            <a:extLst>
              <a:ext uri="{FF2B5EF4-FFF2-40B4-BE49-F238E27FC236}">
                <a16:creationId xmlns:a16="http://schemas.microsoft.com/office/drawing/2014/main" id="{12FDCDEA-550D-4C99-C290-A77C495D9200}"/>
              </a:ext>
            </a:extLst>
          </p:cNvPr>
          <p:cNvPicPr>
            <a:picLocks noChangeAspect="1"/>
          </p:cNvPicPr>
          <p:nvPr/>
        </p:nvPicPr>
        <p:blipFill>
          <a:blip r:embed="rId2"/>
          <a:stretch>
            <a:fillRect/>
          </a:stretch>
        </p:blipFill>
        <p:spPr>
          <a:xfrm>
            <a:off x="510272" y="825453"/>
            <a:ext cx="5669284" cy="2002424"/>
          </a:xfrm>
          <a:prstGeom prst="rect">
            <a:avLst/>
          </a:prstGeom>
        </p:spPr>
      </p:pic>
      <p:cxnSp>
        <p:nvCxnSpPr>
          <p:cNvPr id="9" name="Straight Arrow Connector 8">
            <a:extLst>
              <a:ext uri="{FF2B5EF4-FFF2-40B4-BE49-F238E27FC236}">
                <a16:creationId xmlns:a16="http://schemas.microsoft.com/office/drawing/2014/main" id="{5A450555-3D93-C272-BD33-5B98834A6905}"/>
              </a:ext>
            </a:extLst>
          </p:cNvPr>
          <p:cNvCxnSpPr>
            <a:cxnSpLocks/>
          </p:cNvCxnSpPr>
          <p:nvPr/>
        </p:nvCxnSpPr>
        <p:spPr>
          <a:xfrm>
            <a:off x="4198307" y="1334394"/>
            <a:ext cx="2334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6A45CD-FFE3-9649-E602-B35620F237A7}"/>
              </a:ext>
            </a:extLst>
          </p:cNvPr>
          <p:cNvSpPr txBox="1"/>
          <p:nvPr/>
        </p:nvSpPr>
        <p:spPr>
          <a:xfrm>
            <a:off x="6905137" y="595730"/>
            <a:ext cx="4734838" cy="1477328"/>
          </a:xfrm>
          <a:prstGeom prst="rect">
            <a:avLst/>
          </a:prstGeom>
          <a:noFill/>
        </p:spPr>
        <p:txBody>
          <a:bodyPr wrap="square" rtlCol="0">
            <a:spAutoFit/>
          </a:bodyPr>
          <a:lstStyle/>
          <a:p>
            <a:r>
              <a:rPr lang="en-US" dirty="0"/>
              <a:t>Train set: performing regression minimize cost function</a:t>
            </a:r>
          </a:p>
          <a:p>
            <a:r>
              <a:rPr lang="en-US" dirty="0"/>
              <a:t>Test set: unseen data, use to test model’s prediction accuracy for similar distribution unknown data</a:t>
            </a:r>
          </a:p>
        </p:txBody>
      </p:sp>
      <p:pic>
        <p:nvPicPr>
          <p:cNvPr id="16" name="Picture 15">
            <a:extLst>
              <a:ext uri="{FF2B5EF4-FFF2-40B4-BE49-F238E27FC236}">
                <a16:creationId xmlns:a16="http://schemas.microsoft.com/office/drawing/2014/main" id="{0C268690-9FB4-3B27-BF83-105032F83145}"/>
              </a:ext>
            </a:extLst>
          </p:cNvPr>
          <p:cNvPicPr>
            <a:picLocks noChangeAspect="1"/>
          </p:cNvPicPr>
          <p:nvPr/>
        </p:nvPicPr>
        <p:blipFill>
          <a:blip r:embed="rId3"/>
          <a:stretch>
            <a:fillRect/>
          </a:stretch>
        </p:blipFill>
        <p:spPr>
          <a:xfrm>
            <a:off x="510272" y="3081643"/>
            <a:ext cx="5468636" cy="3321922"/>
          </a:xfrm>
          <a:prstGeom prst="rect">
            <a:avLst/>
          </a:prstGeom>
        </p:spPr>
      </p:pic>
      <p:pic>
        <p:nvPicPr>
          <p:cNvPr id="18" name="Picture 17">
            <a:extLst>
              <a:ext uri="{FF2B5EF4-FFF2-40B4-BE49-F238E27FC236}">
                <a16:creationId xmlns:a16="http://schemas.microsoft.com/office/drawing/2014/main" id="{CFE1A95C-8C8D-1478-0956-8ACCF70602E0}"/>
              </a:ext>
            </a:extLst>
          </p:cNvPr>
          <p:cNvPicPr>
            <a:picLocks noChangeAspect="1"/>
          </p:cNvPicPr>
          <p:nvPr/>
        </p:nvPicPr>
        <p:blipFill>
          <a:blip r:embed="rId4"/>
          <a:stretch>
            <a:fillRect/>
          </a:stretch>
        </p:blipFill>
        <p:spPr>
          <a:xfrm>
            <a:off x="6971888" y="2423186"/>
            <a:ext cx="4278552" cy="4278552"/>
          </a:xfrm>
          <a:prstGeom prst="rect">
            <a:avLst/>
          </a:prstGeom>
        </p:spPr>
      </p:pic>
      <p:sp>
        <p:nvSpPr>
          <p:cNvPr id="19" name="TextBox 18">
            <a:extLst>
              <a:ext uri="{FF2B5EF4-FFF2-40B4-BE49-F238E27FC236}">
                <a16:creationId xmlns:a16="http://schemas.microsoft.com/office/drawing/2014/main" id="{2114B5CB-F056-705A-929D-ECFE4172C40B}"/>
              </a:ext>
            </a:extLst>
          </p:cNvPr>
          <p:cNvSpPr txBox="1"/>
          <p:nvPr/>
        </p:nvSpPr>
        <p:spPr>
          <a:xfrm>
            <a:off x="4984916" y="6063862"/>
            <a:ext cx="1590806" cy="369332"/>
          </a:xfrm>
          <a:prstGeom prst="rect">
            <a:avLst/>
          </a:prstGeom>
          <a:noFill/>
        </p:spPr>
        <p:txBody>
          <a:bodyPr wrap="square" rtlCol="0">
            <a:spAutoFit/>
          </a:bodyPr>
          <a:lstStyle/>
          <a:p>
            <a:r>
              <a:rPr lang="en-US" dirty="0"/>
              <a:t>Seems good?</a:t>
            </a:r>
          </a:p>
        </p:txBody>
      </p:sp>
    </p:spTree>
    <p:extLst>
      <p:ext uri="{BB962C8B-B14F-4D97-AF65-F5344CB8AC3E}">
        <p14:creationId xmlns:p14="http://schemas.microsoft.com/office/powerpoint/2010/main" val="260032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9EA3FC-0938-5A51-5262-BC72EE793451}"/>
              </a:ext>
            </a:extLst>
          </p:cNvPr>
          <p:cNvSpPr txBox="1"/>
          <p:nvPr/>
        </p:nvSpPr>
        <p:spPr>
          <a:xfrm>
            <a:off x="765017" y="789446"/>
            <a:ext cx="7633686" cy="5632311"/>
          </a:xfrm>
          <a:prstGeom prst="rect">
            <a:avLst/>
          </a:prstGeom>
          <a:noFill/>
        </p:spPr>
        <p:txBody>
          <a:bodyPr wrap="square" rtlCol="0">
            <a:spAutoFit/>
          </a:bodyPr>
          <a:lstStyle/>
          <a:p>
            <a:r>
              <a:rPr lang="en-US" dirty="0"/>
              <a:t>Many factors with small dataset (some specific formula have only one data points) tend to </a:t>
            </a:r>
            <a:r>
              <a:rPr lang="en-US" b="1" dirty="0"/>
              <a:t>overfit</a:t>
            </a:r>
            <a:r>
              <a:rPr lang="en-US" dirty="0"/>
              <a:t> </a:t>
            </a:r>
          </a:p>
          <a:p>
            <a:r>
              <a:rPr lang="en-US" dirty="0"/>
              <a:t>Select important features and leave out not important features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Determine Feature Importance using greedy strategy: </a:t>
            </a:r>
          </a:p>
          <a:p>
            <a:r>
              <a:rPr lang="en-US" dirty="0"/>
              <a:t>1)Regression use only one feature, choose the one with lowest square cost</a:t>
            </a:r>
          </a:p>
          <a:p>
            <a:r>
              <a:rPr lang="en-US" dirty="0"/>
              <a:t>2)Add another feature to the first, choose the one with lowest square cost as second important feature</a:t>
            </a:r>
          </a:p>
          <a:p>
            <a:r>
              <a:rPr lang="en-US" dirty="0"/>
              <a:t>…</a:t>
            </a:r>
          </a:p>
          <a:p>
            <a:r>
              <a:rPr lang="en-US" dirty="0"/>
              <a:t> </a:t>
            </a:r>
          </a:p>
        </p:txBody>
      </p:sp>
      <p:pic>
        <p:nvPicPr>
          <p:cNvPr id="6" name="Picture 5">
            <a:extLst>
              <a:ext uri="{FF2B5EF4-FFF2-40B4-BE49-F238E27FC236}">
                <a16:creationId xmlns:a16="http://schemas.microsoft.com/office/drawing/2014/main" id="{4E3050DC-65FF-4C2B-DB5B-5E11ED598D75}"/>
              </a:ext>
            </a:extLst>
          </p:cNvPr>
          <p:cNvPicPr>
            <a:picLocks noChangeAspect="1"/>
          </p:cNvPicPr>
          <p:nvPr/>
        </p:nvPicPr>
        <p:blipFill>
          <a:blip r:embed="rId2"/>
          <a:stretch>
            <a:fillRect/>
          </a:stretch>
        </p:blipFill>
        <p:spPr>
          <a:xfrm>
            <a:off x="8574068" y="4044478"/>
            <a:ext cx="2514951" cy="2581635"/>
          </a:xfrm>
          <a:prstGeom prst="rect">
            <a:avLst/>
          </a:prstGeom>
        </p:spPr>
      </p:pic>
      <p:pic>
        <p:nvPicPr>
          <p:cNvPr id="10" name="Picture 9">
            <a:extLst>
              <a:ext uri="{FF2B5EF4-FFF2-40B4-BE49-F238E27FC236}">
                <a16:creationId xmlns:a16="http://schemas.microsoft.com/office/drawing/2014/main" id="{D78CE9E1-661B-9C35-D926-7BE5011AD5DC}"/>
              </a:ext>
            </a:extLst>
          </p:cNvPr>
          <p:cNvPicPr>
            <a:picLocks noChangeAspect="1"/>
          </p:cNvPicPr>
          <p:nvPr/>
        </p:nvPicPr>
        <p:blipFill>
          <a:blip r:embed="rId3"/>
          <a:stretch>
            <a:fillRect/>
          </a:stretch>
        </p:blipFill>
        <p:spPr>
          <a:xfrm>
            <a:off x="489755" y="1909831"/>
            <a:ext cx="5936097" cy="1946757"/>
          </a:xfrm>
          <a:prstGeom prst="rect">
            <a:avLst/>
          </a:prstGeom>
        </p:spPr>
      </p:pic>
      <p:pic>
        <p:nvPicPr>
          <p:cNvPr id="12" name="Picture 11">
            <a:extLst>
              <a:ext uri="{FF2B5EF4-FFF2-40B4-BE49-F238E27FC236}">
                <a16:creationId xmlns:a16="http://schemas.microsoft.com/office/drawing/2014/main" id="{AFC234F6-D4CE-867E-4D73-914BB467684C}"/>
              </a:ext>
            </a:extLst>
          </p:cNvPr>
          <p:cNvPicPr>
            <a:picLocks noChangeAspect="1"/>
          </p:cNvPicPr>
          <p:nvPr/>
        </p:nvPicPr>
        <p:blipFill>
          <a:blip r:embed="rId4"/>
          <a:stretch>
            <a:fillRect/>
          </a:stretch>
        </p:blipFill>
        <p:spPr>
          <a:xfrm>
            <a:off x="6561574" y="1710977"/>
            <a:ext cx="2582428" cy="1894567"/>
          </a:xfrm>
          <a:prstGeom prst="rect">
            <a:avLst/>
          </a:prstGeom>
        </p:spPr>
      </p:pic>
      <p:sp>
        <p:nvSpPr>
          <p:cNvPr id="13" name="TextBox 12">
            <a:extLst>
              <a:ext uri="{FF2B5EF4-FFF2-40B4-BE49-F238E27FC236}">
                <a16:creationId xmlns:a16="http://schemas.microsoft.com/office/drawing/2014/main" id="{9ECF946C-2717-4129-C559-34684D5C7AB3}"/>
              </a:ext>
            </a:extLst>
          </p:cNvPr>
          <p:cNvSpPr txBox="1"/>
          <p:nvPr/>
        </p:nvSpPr>
        <p:spPr>
          <a:xfrm>
            <a:off x="4014590" y="3782860"/>
            <a:ext cx="3288083" cy="338554"/>
          </a:xfrm>
          <a:prstGeom prst="rect">
            <a:avLst/>
          </a:prstGeom>
          <a:noFill/>
        </p:spPr>
        <p:txBody>
          <a:bodyPr wrap="square" rtlCol="0">
            <a:spAutoFit/>
          </a:bodyPr>
          <a:lstStyle/>
          <a:p>
            <a:r>
              <a:rPr lang="en-US" sz="1600" dirty="0"/>
              <a:t>Catching random error’s pattern</a:t>
            </a:r>
          </a:p>
        </p:txBody>
      </p:sp>
      <p:sp>
        <p:nvSpPr>
          <p:cNvPr id="15" name="TextBox 14">
            <a:extLst>
              <a:ext uri="{FF2B5EF4-FFF2-40B4-BE49-F238E27FC236}">
                <a16:creationId xmlns:a16="http://schemas.microsoft.com/office/drawing/2014/main" id="{AA33C501-4EAE-E35B-E238-FEF54CADFF64}"/>
              </a:ext>
            </a:extLst>
          </p:cNvPr>
          <p:cNvSpPr txBox="1"/>
          <p:nvPr/>
        </p:nvSpPr>
        <p:spPr>
          <a:xfrm>
            <a:off x="8849640" y="2562695"/>
            <a:ext cx="3444657" cy="923330"/>
          </a:xfrm>
          <a:prstGeom prst="rect">
            <a:avLst/>
          </a:prstGeom>
          <a:noFill/>
        </p:spPr>
        <p:txBody>
          <a:bodyPr wrap="square" rtlCol="0">
            <a:spAutoFit/>
          </a:bodyPr>
          <a:lstStyle/>
          <a:p>
            <a:r>
              <a:rPr lang="en-US" dirty="0"/>
              <a:t>1)Sequence features by importance </a:t>
            </a:r>
          </a:p>
          <a:p>
            <a:r>
              <a:rPr lang="en-US" dirty="0"/>
              <a:t>2)choose lowest error point</a:t>
            </a:r>
          </a:p>
        </p:txBody>
      </p:sp>
      <p:pic>
        <p:nvPicPr>
          <p:cNvPr id="3" name="Picture 2">
            <a:extLst>
              <a:ext uri="{FF2B5EF4-FFF2-40B4-BE49-F238E27FC236}">
                <a16:creationId xmlns:a16="http://schemas.microsoft.com/office/drawing/2014/main" id="{9930CB76-0A4C-063C-AFD3-91E48C9DAB65}"/>
              </a:ext>
            </a:extLst>
          </p:cNvPr>
          <p:cNvPicPr>
            <a:picLocks noChangeAspect="1"/>
          </p:cNvPicPr>
          <p:nvPr/>
        </p:nvPicPr>
        <p:blipFill>
          <a:blip r:embed="rId5"/>
          <a:stretch>
            <a:fillRect/>
          </a:stretch>
        </p:blipFill>
        <p:spPr>
          <a:xfrm>
            <a:off x="7370122" y="3668563"/>
            <a:ext cx="1479518" cy="751830"/>
          </a:xfrm>
          <a:prstGeom prst="rect">
            <a:avLst/>
          </a:prstGeom>
        </p:spPr>
      </p:pic>
      <p:pic>
        <p:nvPicPr>
          <p:cNvPr id="7" name="Picture 6">
            <a:extLst>
              <a:ext uri="{FF2B5EF4-FFF2-40B4-BE49-F238E27FC236}">
                <a16:creationId xmlns:a16="http://schemas.microsoft.com/office/drawing/2014/main" id="{47BE46AE-8C33-F19D-F0C5-16F19CEC9A2D}"/>
              </a:ext>
            </a:extLst>
          </p:cNvPr>
          <p:cNvPicPr>
            <a:picLocks noChangeAspect="1"/>
          </p:cNvPicPr>
          <p:nvPr/>
        </p:nvPicPr>
        <p:blipFill>
          <a:blip r:embed="rId6"/>
          <a:stretch>
            <a:fillRect/>
          </a:stretch>
        </p:blipFill>
        <p:spPr>
          <a:xfrm>
            <a:off x="8960291" y="3803331"/>
            <a:ext cx="1118348" cy="275956"/>
          </a:xfrm>
          <a:prstGeom prst="rect">
            <a:avLst/>
          </a:prstGeom>
        </p:spPr>
      </p:pic>
    </p:spTree>
    <p:extLst>
      <p:ext uri="{BB962C8B-B14F-4D97-AF65-F5344CB8AC3E}">
        <p14:creationId xmlns:p14="http://schemas.microsoft.com/office/powerpoint/2010/main" val="306357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5E5E6-900D-C6C0-3309-EA753C95C603}"/>
              </a:ext>
            </a:extLst>
          </p:cNvPr>
          <p:cNvPicPr>
            <a:picLocks noChangeAspect="1"/>
          </p:cNvPicPr>
          <p:nvPr/>
        </p:nvPicPr>
        <p:blipFill>
          <a:blip r:embed="rId2"/>
          <a:stretch>
            <a:fillRect/>
          </a:stretch>
        </p:blipFill>
        <p:spPr>
          <a:xfrm>
            <a:off x="619357" y="989554"/>
            <a:ext cx="8198965" cy="5241375"/>
          </a:xfrm>
          <a:prstGeom prst="rect">
            <a:avLst/>
          </a:prstGeom>
        </p:spPr>
      </p:pic>
      <p:sp>
        <p:nvSpPr>
          <p:cNvPr id="7" name="TextBox 6">
            <a:extLst>
              <a:ext uri="{FF2B5EF4-FFF2-40B4-BE49-F238E27FC236}">
                <a16:creationId xmlns:a16="http://schemas.microsoft.com/office/drawing/2014/main" id="{E2DC99B7-DBA8-A4A7-DE39-C5DA05E03939}"/>
              </a:ext>
            </a:extLst>
          </p:cNvPr>
          <p:cNvSpPr txBox="1"/>
          <p:nvPr/>
        </p:nvSpPr>
        <p:spPr>
          <a:xfrm>
            <a:off x="619357" y="328901"/>
            <a:ext cx="6100174" cy="369332"/>
          </a:xfrm>
          <a:prstGeom prst="rect">
            <a:avLst/>
          </a:prstGeom>
          <a:noFill/>
        </p:spPr>
        <p:txBody>
          <a:bodyPr wrap="square">
            <a:spAutoFit/>
          </a:bodyPr>
          <a:lstStyle/>
          <a:p>
            <a:r>
              <a:rPr lang="en-US" sz="1800" dirty="0">
                <a:solidFill>
                  <a:schemeClr val="tx1"/>
                </a:solidFill>
              </a:rPr>
              <a:t>Stepwise feature selection</a:t>
            </a:r>
            <a:endParaRPr lang="en-US" dirty="0"/>
          </a:p>
        </p:txBody>
      </p:sp>
      <p:pic>
        <p:nvPicPr>
          <p:cNvPr id="9" name="Picture 8">
            <a:extLst>
              <a:ext uri="{FF2B5EF4-FFF2-40B4-BE49-F238E27FC236}">
                <a16:creationId xmlns:a16="http://schemas.microsoft.com/office/drawing/2014/main" id="{61689E79-EF85-34AA-77E1-4D0901045DFF}"/>
              </a:ext>
            </a:extLst>
          </p:cNvPr>
          <p:cNvPicPr>
            <a:picLocks noChangeAspect="1"/>
          </p:cNvPicPr>
          <p:nvPr/>
        </p:nvPicPr>
        <p:blipFill>
          <a:blip r:embed="rId3"/>
          <a:stretch>
            <a:fillRect/>
          </a:stretch>
        </p:blipFill>
        <p:spPr>
          <a:xfrm>
            <a:off x="5988791" y="452303"/>
            <a:ext cx="5215741" cy="3948898"/>
          </a:xfrm>
          <a:prstGeom prst="rect">
            <a:avLst/>
          </a:prstGeom>
        </p:spPr>
      </p:pic>
      <p:pic>
        <p:nvPicPr>
          <p:cNvPr id="10" name="Picture 9">
            <a:extLst>
              <a:ext uri="{FF2B5EF4-FFF2-40B4-BE49-F238E27FC236}">
                <a16:creationId xmlns:a16="http://schemas.microsoft.com/office/drawing/2014/main" id="{D968C7BD-BFD8-8A9A-C06E-D4E713AF6F35}"/>
              </a:ext>
            </a:extLst>
          </p:cNvPr>
          <p:cNvPicPr>
            <a:picLocks noChangeAspect="1"/>
          </p:cNvPicPr>
          <p:nvPr/>
        </p:nvPicPr>
        <p:blipFill>
          <a:blip r:embed="rId4"/>
          <a:stretch>
            <a:fillRect/>
          </a:stretch>
        </p:blipFill>
        <p:spPr>
          <a:xfrm>
            <a:off x="9450889" y="1819566"/>
            <a:ext cx="2514951" cy="2581635"/>
          </a:xfrm>
          <a:prstGeom prst="rect">
            <a:avLst/>
          </a:prstGeom>
        </p:spPr>
      </p:pic>
      <p:pic>
        <p:nvPicPr>
          <p:cNvPr id="12" name="Picture 11">
            <a:extLst>
              <a:ext uri="{FF2B5EF4-FFF2-40B4-BE49-F238E27FC236}">
                <a16:creationId xmlns:a16="http://schemas.microsoft.com/office/drawing/2014/main" id="{6EE60279-E9A9-33D4-5B9E-72A557B1638A}"/>
              </a:ext>
            </a:extLst>
          </p:cNvPr>
          <p:cNvPicPr>
            <a:picLocks noChangeAspect="1"/>
          </p:cNvPicPr>
          <p:nvPr/>
        </p:nvPicPr>
        <p:blipFill>
          <a:blip r:embed="rId5"/>
          <a:stretch>
            <a:fillRect/>
          </a:stretch>
        </p:blipFill>
        <p:spPr>
          <a:xfrm>
            <a:off x="6222397" y="4524603"/>
            <a:ext cx="5191850" cy="238158"/>
          </a:xfrm>
          <a:prstGeom prst="rect">
            <a:avLst/>
          </a:prstGeom>
        </p:spPr>
      </p:pic>
      <p:sp>
        <p:nvSpPr>
          <p:cNvPr id="13" name="TextBox 12">
            <a:extLst>
              <a:ext uri="{FF2B5EF4-FFF2-40B4-BE49-F238E27FC236}">
                <a16:creationId xmlns:a16="http://schemas.microsoft.com/office/drawing/2014/main" id="{AD8C9EFB-ABDB-3355-3862-3729DEAA5F45}"/>
              </a:ext>
            </a:extLst>
          </p:cNvPr>
          <p:cNvSpPr txBox="1"/>
          <p:nvPr/>
        </p:nvSpPr>
        <p:spPr>
          <a:xfrm>
            <a:off x="9306839" y="4769024"/>
            <a:ext cx="1897693" cy="369332"/>
          </a:xfrm>
          <a:prstGeom prst="rect">
            <a:avLst/>
          </a:prstGeom>
          <a:noFill/>
        </p:spPr>
        <p:txBody>
          <a:bodyPr wrap="square" rtlCol="0">
            <a:spAutoFit/>
          </a:bodyPr>
          <a:lstStyle/>
          <a:p>
            <a:r>
              <a:rPr lang="en-US" dirty="0"/>
              <a:t>Paper result</a:t>
            </a:r>
          </a:p>
        </p:txBody>
      </p:sp>
    </p:spTree>
    <p:extLst>
      <p:ext uri="{BB962C8B-B14F-4D97-AF65-F5344CB8AC3E}">
        <p14:creationId xmlns:p14="http://schemas.microsoft.com/office/powerpoint/2010/main" val="34496462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493</TotalTime>
  <Words>633</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Data-driven electrolyte design for lithium metal anodes</vt:lpstr>
      <vt:lpstr>Background general</vt:lpstr>
      <vt:lpstr>Background dataset</vt:lpstr>
      <vt:lpstr>Background data processing</vt:lpstr>
      <vt:lpstr>Background data processing</vt:lpstr>
      <vt:lpstr>load dataset</vt:lpstr>
      <vt:lpstr>Perform linear regression</vt:lpstr>
      <vt:lpstr>PowerPoint Presentation</vt:lpstr>
      <vt:lpstr>PowerPoint Presentation</vt:lpstr>
      <vt:lpstr>Choose model complexity</vt:lpstr>
      <vt:lpstr>Best model for this dataset</vt:lpstr>
      <vt:lpstr>Experiment 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electrolyte design for lithium metal anodes</dc:title>
  <dc:creator>Shuo Xu</dc:creator>
  <cp:lastModifiedBy>Shuo Xu</cp:lastModifiedBy>
  <cp:revision>13</cp:revision>
  <dcterms:created xsi:type="dcterms:W3CDTF">2024-04-29T17:01:55Z</dcterms:created>
  <dcterms:modified xsi:type="dcterms:W3CDTF">2024-04-30T16:20:48Z</dcterms:modified>
</cp:coreProperties>
</file>