
<file path=[Content_Types].xml><?xml version="1.0" encoding="utf-8"?>
<Types xmlns="http://schemas.openxmlformats.org/package/2006/content-types">
  <Default Extension="rels" ContentType="application/vnd.openxmlformats-package.relationships+xml"/>
  <Default Extension="xml" ContentType="application/xml"/>
  <Override PartName="/docProps/core.xml" ContentType="application/vnd.openxmlformats-package.core-properties+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7562088" cy="10692384"/>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PictId1" Type="http://schemas.openxmlformats.org/officeDocument/2006/relationships/image" Target="../media/image2.jpeg"/><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PictId0" Type="http://schemas.openxmlformats.org/officeDocument/2006/relationships/image" Target="../media/image4.jpeg"/><Relationship Id="rPictId1" Type="http://schemas.openxmlformats.org/officeDocument/2006/relationships/image" Target="../media/image5.jpeg"/><Relationship Id="rId1" Type="http://schemas.openxmlformats.org/officeDocument/2006/relationships/slideLayout" Target="../slideLayouts/slideLayout.xml"/></Relationships>
</file>

<file path=ppt/slides/_rels/slide11.xml.rels>&#65279;<?xml version="1.0" encoding="UTF-8" standalone="yes"?>
<Relationships xmlns="http://schemas.openxmlformats.org/package/2006/relationships"><Relationship Id="rPictId0" Type="http://schemas.openxmlformats.org/officeDocument/2006/relationships/image" Target="../media/image6.jpeg"/><Relationship Id="rPictId1" Type="http://schemas.openxmlformats.org/officeDocument/2006/relationships/image" Target="../media/image7.jpeg"/><Relationship Id="rId1" Type="http://schemas.openxmlformats.org/officeDocument/2006/relationships/slideLayout" Target="../slideLayouts/slideLayout.xml"/></Relationships>
</file>

<file path=ppt/slides/_rels/slide1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3.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docs.suricata.io/en/latest/configuration/suricata-yanl.htnl" TargetMode="External"/></Relationships>
</file>

<file path=ppt/slides/_rels/slide14.xml.rels>&#65279;<?xml version="1.0" encoding="UTF-8" standalone="yes"?>
<Relationships xmlns="http://schemas.openxmlformats.org/package/2006/relationships"><Relationship Id="rPictId0" Type="http://schemas.openxmlformats.org/officeDocument/2006/relationships/image" Target="../media/image8.jpeg"/><Relationship Id="rId1" Type="http://schemas.openxmlformats.org/officeDocument/2006/relationships/slideLayout" Target="../slideLayouts/slideLayout.xml"/></Relationships>
</file>

<file path=ppt/slides/_rels/slide1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0.xml.rels>&#65279;<?xml version="1.0" encoding="UTF-8" standalone="yes"?>
<Relationships xmlns="http://schemas.openxmlformats.org/package/2006/relationships"><Relationship Id="rPictId0" Type="http://schemas.openxmlformats.org/officeDocument/2006/relationships/image" Target="../media/image9.jpeg"/><Relationship Id="rId1" Type="http://schemas.openxmlformats.org/officeDocument/2006/relationships/slideLayout" Target="../slideLayouts/slideLayout.xml"/></Relationships>
</file>

<file path=ppt/slides/_rels/slide2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5.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suricata.io/" TargetMode="External"/><Relationship Id="rLinkId1" Type="http://schemas.openxmlformats.org/officeDocument/2006/relationships/hyperlink" Target="https://www.snort.org/" TargetMode="External"/><Relationship Id="rLinkId2" Type="http://schemas.openxmlformats.org/officeDocument/2006/relationships/hyperlink" Target="https://bard.google.com/" TargetMode="External"/><Relationship Id="rLinkId3" Type="http://schemas.openxmlformats.org/officeDocument/2006/relationships/hyperlink" Target="https://www.youtube.com/" TargetMode="External"/></Relationships>
</file>

<file path=ppt/slides/_rels/slide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PictId0" Type="http://schemas.openxmlformats.org/officeDocument/2006/relationships/image" Target="../media/image3.jpeg"/><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1405128"/>
            <a:ext cx="655320" cy="975360"/>
          </a:xfrm>
          <a:prstGeom prst="rect">
            <a:avLst/>
          </a:prstGeom>
        </p:spPr>
      </p:pic>
      <p:pic>
        <p:nvPicPr>
          <p:cNvPr id="3" name=""/>
          <p:cNvPicPr>
            <a:picLocks noChangeAspect="1"/>
          </p:cNvPicPr>
          <p:nvPr/>
        </p:nvPicPr>
        <p:blipFill>
          <a:blip r:embed="rPictId1"/>
          <a:stretch>
            <a:fillRect/>
          </a:stretch>
        </p:blipFill>
        <p:spPr>
          <a:xfrm>
            <a:off x="4642104" y="1734312"/>
            <a:ext cx="1706880" cy="649224"/>
          </a:xfrm>
          <a:prstGeom prst="rect">
            <a:avLst/>
          </a:prstGeom>
        </p:spPr>
      </p:pic>
      <p:sp>
        <p:nvSpPr>
          <p:cNvPr id="4" name=""/>
          <p:cNvSpPr/>
          <p:nvPr/>
        </p:nvSpPr>
        <p:spPr>
          <a:xfrm>
            <a:off x="1191768" y="2910840"/>
            <a:ext cx="4953000" cy="2663952"/>
          </a:xfrm>
          <a:prstGeom prst="rect">
            <a:avLst/>
          </a:prstGeom>
        </p:spPr>
        <p:txBody>
          <a:bodyPr lIns="0" tIns="0" rIns="0" bIns="0">
            <a:noAutofit/>
          </a:bodyPr>
          <a:p>
            <a:pPr algn="ctr" indent="0">
              <a:lnSpc>
                <a:spcPts val="2232"/>
              </a:lnSpc>
            </a:pPr>
            <a:r>
              <a:rPr lang="en-US" sz="1600">
                <a:latin typeface="Times New Roman"/>
              </a:rPr>
              <a:t>INSTITUTE FOR ADVANCED COMPUTING</a:t>
            </a:r>
          </a:p>
          <a:p>
            <a:pPr algn="ctr" indent="0">
              <a:lnSpc>
                <a:spcPts val="2232"/>
              </a:lnSpc>
            </a:pPr>
            <a:r>
              <a:rPr lang="en-US" sz="1600">
                <a:latin typeface="Times New Roman"/>
              </a:rPr>
              <a:t>AND</a:t>
            </a:r>
          </a:p>
          <a:p>
            <a:pPr algn="ctr" indent="0">
              <a:lnSpc>
                <a:spcPts val="2232"/>
              </a:lnSpc>
              <a:spcAft>
                <a:spcPts val="2100"/>
              </a:spcAft>
            </a:pPr>
            <a:r>
              <a:rPr lang="en-US" sz="1600">
                <a:latin typeface="Times New Roman"/>
              </a:rPr>
              <a:t>SOFTWARE DEVELOPMENT AKURDI, PUNE</a:t>
            </a:r>
          </a:p>
          <a:p>
            <a:pPr algn="ctr" indent="0">
              <a:spcAft>
                <a:spcPts val="1680"/>
              </a:spcAft>
            </a:pPr>
            <a:r>
              <a:rPr lang="en-US" sz="1600">
                <a:latin typeface="Times New Roman"/>
              </a:rPr>
              <a:t>DOCUMENTATION ON</a:t>
            </a:r>
          </a:p>
          <a:p>
            <a:pPr algn="ctr" indent="0">
              <a:spcAft>
                <a:spcPts val="1680"/>
              </a:spcAft>
            </a:pPr>
            <a:r>
              <a:rPr lang="en-US" b="1" sz="1600">
                <a:latin typeface="Times New Roman"/>
              </a:rPr>
              <a:t>IDPS using Snort/Suricata and alert notification via mail</a:t>
            </a:r>
          </a:p>
          <a:p>
            <a:pPr algn="ctr" indent="0">
              <a:spcAft>
                <a:spcPts val="3780"/>
              </a:spcAft>
            </a:pPr>
            <a:r>
              <a:rPr lang="en-US" sz="1600">
                <a:latin typeface="Times New Roman"/>
              </a:rPr>
              <a:t>PG-DITISS March-2023</a:t>
            </a:r>
          </a:p>
        </p:txBody>
      </p:sp>
      <p:sp>
        <p:nvSpPr>
          <p:cNvPr id="5" name=""/>
          <p:cNvSpPr/>
          <p:nvPr/>
        </p:nvSpPr>
        <p:spPr>
          <a:xfrm>
            <a:off x="2758440" y="6269736"/>
            <a:ext cx="2075688" cy="1228344"/>
          </a:xfrm>
          <a:prstGeom prst="rect">
            <a:avLst/>
          </a:prstGeom>
        </p:spPr>
        <p:txBody>
          <a:bodyPr lIns="0" tIns="0" rIns="0" bIns="0">
            <a:noAutofit/>
          </a:bodyPr>
          <a:p>
            <a:pPr algn="ctr" indent="0">
              <a:spcBef>
                <a:spcPts val="3780"/>
              </a:spcBef>
              <a:spcAft>
                <a:spcPts val="1680"/>
              </a:spcAft>
            </a:pPr>
            <a:r>
              <a:rPr lang="en-US" i="1" u="sng" sz="1600">
                <a:latin typeface="Times New Roman"/>
              </a:rPr>
              <a:t>SUBMITTED BY:</a:t>
            </a:r>
          </a:p>
          <a:p>
            <a:pPr indent="457200">
              <a:lnSpc>
                <a:spcPts val="2208"/>
              </a:lnSpc>
            </a:pPr>
            <a:r>
              <a:rPr lang="en-US" b="1" sz="1200">
                <a:latin typeface="Times New Roman"/>
              </a:rPr>
              <a:t>GROUP NO: 26 SANSKAR GUPTA (233452) KULDEEP PATEL (233416)</a:t>
            </a:r>
          </a:p>
        </p:txBody>
      </p:sp>
      <p:sp>
        <p:nvSpPr>
          <p:cNvPr id="6" name=""/>
          <p:cNvSpPr/>
          <p:nvPr/>
        </p:nvSpPr>
        <p:spPr>
          <a:xfrm>
            <a:off x="618744" y="8247888"/>
            <a:ext cx="2066544" cy="408432"/>
          </a:xfrm>
          <a:prstGeom prst="rect">
            <a:avLst/>
          </a:prstGeom>
        </p:spPr>
        <p:txBody>
          <a:bodyPr lIns="0" tIns="0" rIns="0" bIns="0">
            <a:noAutofit/>
          </a:bodyPr>
          <a:p>
            <a:pPr indent="0">
              <a:spcAft>
                <a:spcPts val="420"/>
              </a:spcAft>
            </a:pPr>
            <a:r>
              <a:rPr lang="en-US" b="1" sz="1600">
                <a:latin typeface="Times New Roman"/>
              </a:rPr>
              <a:t>MR. KARTIK AWARI</a:t>
            </a:r>
          </a:p>
          <a:p>
            <a:pPr marL="241300" indent="0"/>
            <a:r>
              <a:rPr lang="en-US" sz="1200">
                <a:latin typeface="Times New Roman"/>
              </a:rPr>
              <a:t>PROJECT GUIDE</a:t>
            </a:r>
          </a:p>
        </p:txBody>
      </p:sp>
      <p:sp>
        <p:nvSpPr>
          <p:cNvPr id="7" name=""/>
          <p:cNvSpPr/>
          <p:nvPr/>
        </p:nvSpPr>
        <p:spPr>
          <a:xfrm>
            <a:off x="4456176" y="8247888"/>
            <a:ext cx="2353056" cy="408432"/>
          </a:xfrm>
          <a:prstGeom prst="rect">
            <a:avLst/>
          </a:prstGeom>
        </p:spPr>
        <p:txBody>
          <a:bodyPr lIns="0" tIns="0" rIns="0" bIns="0">
            <a:noAutofit/>
          </a:bodyPr>
          <a:p>
            <a:pPr indent="0">
              <a:spcAft>
                <a:spcPts val="210"/>
              </a:spcAft>
            </a:pPr>
            <a:r>
              <a:rPr lang="en-US" b="1" sz="1600">
                <a:latin typeface="Times New Roman"/>
              </a:rPr>
              <a:t>MR. ROHIT PURANIK</a:t>
            </a:r>
          </a:p>
          <a:p>
            <a:pPr indent="0"/>
            <a:r>
              <a:rPr lang="en-US" sz="1600">
                <a:latin typeface="Times New Roman"/>
              </a:rPr>
              <a:t>CENTRE COORDINATOR</a:t>
            </a:r>
          </a:p>
        </p:txBody>
      </p:sp>
      <p:sp>
        <p:nvSpPr>
          <p:cNvPr id="8" name=""/>
          <p:cNvSpPr/>
          <p:nvPr/>
        </p:nvSpPr>
        <p:spPr>
          <a:xfrm>
            <a:off x="6580632" y="9363456"/>
            <a:ext cx="554736" cy="164592"/>
          </a:xfrm>
          <a:prstGeom prst="rect">
            <a:avLst/>
          </a:prstGeom>
        </p:spPr>
        <p:txBody>
          <a:bodyPr lIns="0" tIns="0" rIns="0" bIns="0" wrap="none">
            <a:noAutofit/>
          </a:bodyPr>
          <a:p>
            <a:pPr indent="0"/>
            <a:r>
              <a:rPr lang="en-US" sz="1050">
                <a:latin typeface="Times New Roman"/>
              </a:rPr>
              <a:t>1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57072" y="1063752"/>
            <a:ext cx="5340096" cy="2795016"/>
          </a:xfrm>
          <a:prstGeom prst="rect">
            <a:avLst/>
          </a:prstGeom>
        </p:spPr>
      </p:pic>
      <p:pic>
        <p:nvPicPr>
          <p:cNvPr id="3" name=""/>
          <p:cNvPicPr>
            <a:picLocks noChangeAspect="1"/>
          </p:cNvPicPr>
          <p:nvPr/>
        </p:nvPicPr>
        <p:blipFill>
          <a:blip r:embed="rPictId1"/>
          <a:stretch>
            <a:fillRect/>
          </a:stretch>
        </p:blipFill>
        <p:spPr>
          <a:xfrm>
            <a:off x="1152144" y="4468368"/>
            <a:ext cx="5309616" cy="2432304"/>
          </a:xfrm>
          <a:prstGeom prst="rect">
            <a:avLst/>
          </a:prstGeom>
        </p:spPr>
      </p:pic>
      <p:sp>
        <p:nvSpPr>
          <p:cNvPr id="4" name=""/>
          <p:cNvSpPr/>
          <p:nvPr/>
        </p:nvSpPr>
        <p:spPr>
          <a:xfrm>
            <a:off x="3346704" y="7107936"/>
            <a:ext cx="890016" cy="213360"/>
          </a:xfrm>
          <a:prstGeom prst="rect">
            <a:avLst/>
          </a:prstGeom>
        </p:spPr>
        <p:txBody>
          <a:bodyPr lIns="0" tIns="0" rIns="0" bIns="0" wrap="none">
            <a:noAutofit/>
          </a:bodyPr>
          <a:p>
            <a:pPr indent="0"/>
            <a:r>
              <a:rPr lang="en-US" b="1" sz="1400">
                <a:latin typeface="Times New Roman"/>
              </a:rPr>
              <a:t>Diagram 3</a:t>
            </a:r>
          </a:p>
        </p:txBody>
      </p:sp>
      <p:sp>
        <p:nvSpPr>
          <p:cNvPr id="5" name=""/>
          <p:cNvSpPr/>
          <p:nvPr/>
        </p:nvSpPr>
        <p:spPr>
          <a:xfrm>
            <a:off x="6480048" y="9351264"/>
            <a:ext cx="688848" cy="170688"/>
          </a:xfrm>
          <a:prstGeom prst="rect">
            <a:avLst/>
          </a:prstGeom>
        </p:spPr>
        <p:txBody>
          <a:bodyPr lIns="0" tIns="0" rIns="0" bIns="0" wrap="none">
            <a:noAutofit/>
          </a:bodyPr>
          <a:p>
            <a:pPr indent="0"/>
            <a:r>
              <a:rPr lang="en-US" sz="1050">
                <a:latin typeface="Times New Roman"/>
              </a:rPr>
              <a:t>10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2340864"/>
            <a:ext cx="5574792" cy="2615184"/>
          </a:xfrm>
          <a:prstGeom prst="rect">
            <a:avLst/>
          </a:prstGeom>
        </p:spPr>
      </p:pic>
      <p:pic>
        <p:nvPicPr>
          <p:cNvPr id="3" name=""/>
          <p:cNvPicPr>
            <a:picLocks noChangeAspect="1"/>
          </p:cNvPicPr>
          <p:nvPr/>
        </p:nvPicPr>
        <p:blipFill>
          <a:blip r:embed="rPictId1"/>
          <a:stretch>
            <a:fillRect/>
          </a:stretch>
        </p:blipFill>
        <p:spPr>
          <a:xfrm>
            <a:off x="981456" y="6211824"/>
            <a:ext cx="5620512" cy="2968752"/>
          </a:xfrm>
          <a:prstGeom prst="rect">
            <a:avLst/>
          </a:prstGeom>
        </p:spPr>
      </p:pic>
      <p:sp>
        <p:nvSpPr>
          <p:cNvPr id="4" name=""/>
          <p:cNvSpPr/>
          <p:nvPr/>
        </p:nvSpPr>
        <p:spPr>
          <a:xfrm>
            <a:off x="490728" y="1908048"/>
            <a:ext cx="2093976" cy="219456"/>
          </a:xfrm>
          <a:prstGeom prst="rect">
            <a:avLst/>
          </a:prstGeom>
        </p:spPr>
        <p:txBody>
          <a:bodyPr lIns="0" tIns="0" rIns="0" bIns="0" wrap="none">
            <a:noAutofit/>
          </a:bodyPr>
          <a:p>
            <a:pPr indent="0"/>
            <a:r>
              <a:rPr lang="en-US" b="1" sz="1600">
                <a:latin typeface="Times New Roman"/>
              </a:rPr>
              <a:t>8. Alert system process:</a:t>
            </a:r>
          </a:p>
        </p:txBody>
      </p:sp>
      <p:sp>
        <p:nvSpPr>
          <p:cNvPr id="5" name=""/>
          <p:cNvSpPr/>
          <p:nvPr/>
        </p:nvSpPr>
        <p:spPr>
          <a:xfrm>
            <a:off x="3215640" y="5416296"/>
            <a:ext cx="832104" cy="198120"/>
          </a:xfrm>
          <a:prstGeom prst="rect">
            <a:avLst/>
          </a:prstGeom>
        </p:spPr>
        <p:txBody>
          <a:bodyPr lIns="0" tIns="0" rIns="0" bIns="0" wrap="none">
            <a:noAutofit/>
          </a:bodyPr>
          <a:p>
            <a:pPr indent="0"/>
            <a:r>
              <a:rPr lang="en-US" b="1" sz="1400">
                <a:latin typeface="Times New Roman"/>
              </a:rPr>
              <a:t>Diagram 4</a:t>
            </a:r>
          </a:p>
        </p:txBody>
      </p:sp>
      <p:sp>
        <p:nvSpPr>
          <p:cNvPr id="6" name=""/>
          <p:cNvSpPr/>
          <p:nvPr/>
        </p:nvSpPr>
        <p:spPr>
          <a:xfrm>
            <a:off x="6510528" y="9363456"/>
            <a:ext cx="624840" cy="164592"/>
          </a:xfrm>
          <a:prstGeom prst="rect">
            <a:avLst/>
          </a:prstGeom>
        </p:spPr>
        <p:txBody>
          <a:bodyPr lIns="0" tIns="0" rIns="0" bIns="0" wrap="none">
            <a:noAutofit/>
          </a:bodyPr>
          <a:p>
            <a:pPr indent="0"/>
            <a:r>
              <a:rPr lang="en-US" sz="1050">
                <a:latin typeface="Times New Roman"/>
              </a:rPr>
              <a:t>11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218688" y="1234440"/>
            <a:ext cx="835152" cy="198120"/>
          </a:xfrm>
          <a:prstGeom prst="rect">
            <a:avLst/>
          </a:prstGeom>
        </p:spPr>
        <p:txBody>
          <a:bodyPr lIns="0" tIns="0" rIns="0" bIns="0" wrap="none">
            <a:noAutofit/>
          </a:bodyPr>
          <a:p>
            <a:pPr indent="0">
              <a:spcAft>
                <a:spcPts val="23940"/>
              </a:spcAft>
            </a:pPr>
            <a:r>
              <a:rPr lang="en-US" b="1" sz="1400">
                <a:latin typeface="Times New Roman"/>
              </a:rPr>
              <a:t>Diagram 5</a:t>
            </a:r>
          </a:p>
        </p:txBody>
      </p:sp>
      <p:sp>
        <p:nvSpPr>
          <p:cNvPr id="3" name=""/>
          <p:cNvSpPr/>
          <p:nvPr/>
        </p:nvSpPr>
        <p:spPr>
          <a:xfrm>
            <a:off x="490728" y="5739384"/>
            <a:ext cx="6623304" cy="2874264"/>
          </a:xfrm>
          <a:prstGeom prst="rect">
            <a:avLst/>
          </a:prstGeom>
        </p:spPr>
        <p:txBody>
          <a:bodyPr lIns="0" tIns="0" rIns="0" bIns="0">
            <a:noAutofit/>
          </a:bodyPr>
          <a:p>
            <a:pPr algn="just" indent="0">
              <a:spcBef>
                <a:spcPts val="23940"/>
              </a:spcBef>
              <a:spcAft>
                <a:spcPts val="2520"/>
              </a:spcAft>
            </a:pPr>
            <a:r>
              <a:rPr lang="en-US" b="1" sz="1600">
                <a:latin typeface="Times New Roman"/>
              </a:rPr>
              <a:t>9. Implementation Screenshots:</a:t>
            </a:r>
          </a:p>
          <a:p>
            <a:pPr marL="889000" indent="-228600">
              <a:lnSpc>
                <a:spcPts val="1608"/>
              </a:lnSpc>
              <a:spcAft>
                <a:spcPts val="1050"/>
              </a:spcAft>
            </a:pPr>
            <a:r>
              <a:rPr lang="en-US" b="1" sz="1400">
                <a:latin typeface="Times New Roman"/>
              </a:rPr>
              <a:t>a.</a:t>
            </a:r>
            <a:r>
              <a:rPr lang="en-US" sz="1200">
                <a:latin typeface="Times New Roman"/>
              </a:rPr>
              <a:t>    In Ubuntu system, first we have to install suricata and for installation we have to refer official documentation of suricata.</a:t>
            </a:r>
          </a:p>
          <a:p>
            <a:pPr marL="889000" indent="-228600">
              <a:lnSpc>
                <a:spcPts val="1608"/>
              </a:lnSpc>
              <a:spcAft>
                <a:spcPts val="1050"/>
              </a:spcAft>
            </a:pPr>
            <a:r>
              <a:rPr lang="en-US" b="1" sz="1400">
                <a:latin typeface="Times New Roman"/>
              </a:rPr>
              <a:t>b.</a:t>
            </a:r>
            <a:r>
              <a:rPr lang="en-US" sz="1200">
                <a:latin typeface="Times New Roman"/>
              </a:rPr>
              <a:t>    After installation we have to enable suricata service and also we have to check the status of suricata.</a:t>
            </a:r>
          </a:p>
          <a:p>
            <a:pPr marL="889000" indent="-228600">
              <a:lnSpc>
                <a:spcPts val="1608"/>
              </a:lnSpc>
              <a:spcAft>
                <a:spcPts val="1050"/>
              </a:spcAft>
            </a:pPr>
            <a:r>
              <a:rPr lang="en-US" b="1" sz="1400">
                <a:latin typeface="Times New Roman"/>
              </a:rPr>
              <a:t>c.</a:t>
            </a:r>
            <a:r>
              <a:rPr lang="en-US" sz="1200">
                <a:latin typeface="Times New Roman"/>
              </a:rPr>
              <a:t>    Also, there are some free sources available for suricata. We can enable those sources and install some extra and efficient libraries for suricata.</a:t>
            </a:r>
          </a:p>
          <a:p>
            <a:pPr marL="889000" indent="-228600">
              <a:lnSpc>
                <a:spcPts val="1608"/>
              </a:lnSpc>
            </a:pPr>
            <a:r>
              <a:rPr lang="en-US" b="1" sz="1400">
                <a:latin typeface="Times New Roman"/>
              </a:rPr>
              <a:t>d.</a:t>
            </a:r>
            <a:r>
              <a:rPr lang="en-US" sz="1200">
                <a:latin typeface="Times New Roman"/>
              </a:rPr>
              <a:t>    Now, to configure suricata we have to set network ip address and interface of system where suricata is running.</a:t>
            </a:r>
          </a:p>
        </p:txBody>
      </p:sp>
      <p:sp>
        <p:nvSpPr>
          <p:cNvPr id="4" name=""/>
          <p:cNvSpPr/>
          <p:nvPr/>
        </p:nvSpPr>
        <p:spPr>
          <a:xfrm>
            <a:off x="6510528" y="9363456"/>
            <a:ext cx="624840" cy="164592"/>
          </a:xfrm>
          <a:prstGeom prst="rect">
            <a:avLst/>
          </a:prstGeom>
        </p:spPr>
        <p:txBody>
          <a:bodyPr lIns="0" tIns="0" rIns="0" bIns="0" wrap="none">
            <a:noAutofit/>
          </a:bodyPr>
          <a:p>
            <a:pPr indent="0"/>
            <a:r>
              <a:rPr lang="en-US" sz="1050">
                <a:latin typeface="Times New Roman"/>
              </a:rPr>
              <a:t>12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graphicFrame>
        <p:nvGraphicFramePr>
          <p:cNvPr id="2" name=""/>
          <p:cNvGraphicFramePr>
            <a:graphicFrameLocks noGrp="1"/>
          </p:cNvGraphicFramePr>
          <p:nvPr/>
        </p:nvGraphicFramePr>
        <p:xfrm>
          <a:off x="1371600" y="1435608"/>
          <a:ext cx="5690616" cy="804672"/>
        </p:xfrm>
        <a:graphic>
          <a:graphicData uri="http://schemas.openxmlformats.org/drawingml/2006/table">
            <a:tbl>
              <a:tblPr/>
              <a:tblGrid>
                <a:gridCol w="1103376"/>
                <a:gridCol w="1234440"/>
                <a:gridCol w="1319784"/>
                <a:gridCol w="1447800"/>
                <a:gridCol w="585216"/>
              </a:tblGrid>
              <a:tr h="164592">
                <a:tc>
                  <a:txBody>
                    <a:bodyPr lIns="0" tIns="0" rIns="0" bIns="0">
                      <a:noAutofit/>
                    </a:bodyPr>
                    <a:p>
                      <a:pPr indent="0"/>
                      <a:r>
                        <a:rPr lang="en-US" sz="650">
                          <a:solidFill>
                            <a:srgbClr val="B4ACA8"/>
                          </a:solidFill>
                          <a:latin typeface="Arial"/>
                        </a:rPr>
                        <a:t>Activities </a:t>
                      </a:r>
                      <a:r>
                        <a:rPr lang="en-US" sz="650">
                          <a:solidFill>
                            <a:srgbClr val="FFFFFF"/>
                          </a:solidFill>
                          <a:latin typeface="Arial"/>
                        </a:rPr>
                        <a:t>B </a:t>
                      </a:r>
                      <a:r>
                        <a:rPr lang="en-US" sz="650">
                          <a:solidFill>
                            <a:srgbClr val="B4ACA8"/>
                          </a:solidFill>
                          <a:latin typeface="Arial"/>
                        </a:rPr>
                        <a:t>Terminal</a:t>
                      </a:r>
                      <a:r>
                        <a:rPr lang="en-US" baseline="30000" sz="650">
                          <a:solidFill>
                            <a:srgbClr val="FFFFFF"/>
                          </a:solidFill>
                          <a:latin typeface="Arial"/>
                        </a:rPr>
                        <a:t>T</a:t>
                      </a:r>
                    </a:p>
                  </a:txBody>
                  <a:tcPr marL="0" marR="0" marT="0" marB="0" anchor="b">
                    <a:solidFill>
                      <a:srgbClr val="262526"/>
                    </a:solidFill>
                  </a:tcPr>
                </a:tc>
                <a:tc>
                  <a:txBody>
                    <a:bodyPr lIns="0" tIns="0" rIns="0" bIns="0">
                      <a:noAutofit/>
                    </a:bodyPr>
                    <a:p>
                      <a:endParaRPr sz="800"/>
                    </a:p>
                  </a:txBody>
                  <a:tcPr marL="0" marR="0" marT="0" marB="0">
                    <a:solidFill>
                      <a:srgbClr val="262526"/>
                    </a:solidFill>
                  </a:tcPr>
                </a:tc>
                <a:tc>
                  <a:txBody>
                    <a:bodyPr lIns="0" tIns="0" rIns="0" bIns="0">
                      <a:noAutofit/>
                    </a:bodyPr>
                    <a:p>
                      <a:pPr algn="ctr" marR="101600" indent="0"/>
                      <a:r>
                        <a:rPr lang="en-US" sz="650">
                          <a:solidFill>
                            <a:srgbClr val="CDAE99"/>
                          </a:solidFill>
                          <a:latin typeface="Arial"/>
                        </a:rPr>
                        <a:t>Aug </a:t>
                      </a:r>
                      <a:r>
                        <a:rPr lang="en-US" sz="650">
                          <a:solidFill>
                            <a:srgbClr val="C1D3DD"/>
                          </a:solidFill>
                          <a:latin typeface="Arial"/>
                        </a:rPr>
                        <a:t>29 </a:t>
                      </a:r>
                      <a:r>
                        <a:rPr lang="en-US" sz="650">
                          <a:solidFill>
                            <a:srgbClr val="CDAE99"/>
                          </a:solidFill>
                          <a:latin typeface="Arial"/>
                        </a:rPr>
                        <a:t>10:39</a:t>
                      </a:r>
                    </a:p>
                  </a:txBody>
                  <a:tcPr marL="0" marR="0" marT="0" marB="0" anchor="b">
                    <a:solidFill>
                      <a:srgbClr val="262526"/>
                    </a:solidFill>
                  </a:tcPr>
                </a:tc>
                <a:tc>
                  <a:txBody>
                    <a:bodyPr lIns="0" tIns="0" rIns="0" bIns="0">
                      <a:noAutofit/>
                    </a:bodyPr>
                    <a:p>
                      <a:endParaRPr sz="800"/>
                    </a:p>
                  </a:txBody>
                  <a:tcPr marL="0" marR="0" marT="0" marB="0">
                    <a:solidFill>
                      <a:srgbClr val="262526"/>
                    </a:solidFill>
                  </a:tcPr>
                </a:tc>
                <a:tc>
                  <a:txBody>
                    <a:bodyPr lIns="0" tIns="0" rIns="0" bIns="0">
                      <a:noAutofit/>
                    </a:bodyPr>
                    <a:p>
                      <a:pPr algn="r" indent="0"/>
                      <a:r>
                        <a:rPr lang="en-US" sz="650">
                          <a:solidFill>
                            <a:srgbClr val="FFFFFF"/>
                          </a:solidFill>
                          <a:latin typeface="Arial"/>
                        </a:rPr>
                        <a:t>A ♦ </a:t>
                      </a:r>
                      <a:r>
                        <a:rPr lang="en-US" sz="650">
                          <a:solidFill>
                            <a:srgbClr val="C1BAB7"/>
                          </a:solidFill>
                          <a:latin typeface="Arial"/>
                        </a:rPr>
                        <a:t>0 </a:t>
                      </a:r>
                      <a:r>
                        <a:rPr lang="en-US" sz="650">
                          <a:solidFill>
                            <a:srgbClr val="FFFFFF"/>
                          </a:solidFill>
                          <a:latin typeface="Arial"/>
                        </a:rPr>
                        <a:t>'</a:t>
                      </a:r>
                    </a:p>
                  </a:txBody>
                  <a:tcPr marL="0" marR="0" marT="0" marB="0" anchor="b">
                    <a:solidFill>
                      <a:srgbClr val="262526"/>
                    </a:solidFill>
                  </a:tcPr>
                </a:tc>
              </a:tr>
              <a:tr h="265176">
                <a:tc>
                  <a:txBody>
                    <a:bodyPr lIns="0" tIns="0" rIns="0" bIns="0">
                      <a:noAutofit/>
                    </a:bodyPr>
                    <a:p>
                      <a:pPr algn="ctr" marL="114300" indent="0"/>
                      <a:r>
                        <a:rPr lang="en-US" i="1" baseline="30000" sz="1000">
                          <a:solidFill>
                            <a:srgbClr val="FFFFFF"/>
                          </a:solidFill>
                          <a:latin typeface="Consolas"/>
                        </a:rPr>
                        <a:t>a</a:t>
                      </a:r>
                    </a:p>
                  </a:txBody>
                  <a:tcPr marL="0" marR="0" marT="0" marB="0" anchor="ctr">
                    <a:solidFill>
                      <a:srgbClr val="262526"/>
                    </a:solidFill>
                  </a:tcPr>
                </a:tc>
                <a:tc>
                  <a:txBody>
                    <a:bodyPr lIns="0" tIns="0" rIns="0" bIns="0">
                      <a:noAutofit/>
                    </a:bodyPr>
                    <a:p>
                      <a:endParaRPr sz="1300"/>
                    </a:p>
                  </a:txBody>
                  <a:tcPr marL="0" marR="0" marT="0" marB="0">
                    <a:solidFill>
                      <a:srgbClr val="262526"/>
                    </a:solidFill>
                  </a:tcPr>
                </a:tc>
                <a:tc>
                  <a:txBody>
                    <a:bodyPr lIns="0" tIns="0" rIns="0" bIns="0">
                      <a:noAutofit/>
                    </a:bodyPr>
                    <a:p>
                      <a:pPr algn="ctr" marR="101600" indent="0"/>
                      <a:r>
                        <a:rPr lang="en-US" sz="650">
                          <a:solidFill>
                            <a:srgbClr val="E2EAE1"/>
                          </a:solidFill>
                          <a:latin typeface="Arial"/>
                        </a:rPr>
                        <a:t>ditiss@)ubuntu: -/project</a:t>
                      </a:r>
                    </a:p>
                  </a:txBody>
                  <a:tcPr marL="0" marR="0" marT="0" marB="0" anchor="ctr">
                    <a:solidFill>
                      <a:srgbClr val="262526"/>
                    </a:solidFill>
                  </a:tcPr>
                </a:tc>
                <a:tc>
                  <a:txBody>
                    <a:bodyPr lIns="0" tIns="0" rIns="0" bIns="0">
                      <a:noAutofit/>
                    </a:bodyPr>
                    <a:p>
                      <a:pPr algn="r" indent="0"/>
                      <a:r>
                        <a:rPr lang="en-US" sz="650" spc="100">
                          <a:solidFill>
                            <a:srgbClr val="504F50"/>
                          </a:solidFill>
                          <a:latin typeface="Arial"/>
                        </a:rPr>
                        <a:t>l</a:t>
                      </a:r>
                      <a:r>
                        <a:rPr lang="en-US" baseline="30000" sz="650" spc="100">
                          <a:solidFill>
                            <a:srgbClr val="504F50"/>
                          </a:solidFill>
                          <a:latin typeface="Arial"/>
                        </a:rPr>
                        <a:t>Q</a:t>
                      </a:r>
                      <a:r>
                        <a:rPr lang="en-US" sz="650" spc="100">
                          <a:solidFill>
                            <a:srgbClr val="504F50"/>
                          </a:solidFill>
                          <a:latin typeface="Arial"/>
                        </a:rPr>
                        <a:t>ll</a:t>
                      </a:r>
                    </a:p>
                  </a:txBody>
                  <a:tcPr marL="0" marR="0" marT="0" marB="0" anchor="ctr">
                    <a:solidFill>
                      <a:srgbClr val="262526"/>
                    </a:solidFill>
                  </a:tcPr>
                </a:tc>
                <a:tc>
                  <a:txBody>
                    <a:bodyPr lIns="0" tIns="0" rIns="0" bIns="0">
                      <a:noAutofit/>
                    </a:bodyPr>
                    <a:p>
                      <a:pPr algn="r" indent="0"/>
                      <a:r>
                        <a:rPr lang="en-US" sz="1000">
                          <a:solidFill>
                            <a:srgbClr val="FFFFFF"/>
                          </a:solidFill>
                          <a:latin typeface="Consolas"/>
                        </a:rPr>
                        <a:t>- D </a:t>
                      </a:r>
                      <a:r>
                        <a:rPr lang="en-US" sz="650" spc="100">
                          <a:solidFill>
                            <a:srgbClr val="EBDBB9"/>
                          </a:solidFill>
                          <a:latin typeface="Arial"/>
                        </a:rPr>
                        <a:t>®</a:t>
                      </a:r>
                    </a:p>
                  </a:txBody>
                  <a:tcPr marL="0" marR="0" marT="0" marB="0" anchor="ctr">
                    <a:solidFill>
                      <a:srgbClr val="262526"/>
                    </a:solidFill>
                  </a:tcPr>
                </a:tc>
              </a:tr>
              <a:tr h="237744">
                <a:tc>
                  <a:txBody>
                    <a:bodyPr lIns="0" tIns="0" rIns="0" bIns="0">
                      <a:noAutofit/>
                    </a:bodyPr>
                    <a:p>
                      <a:endParaRPr sz="1200"/>
                    </a:p>
                  </a:txBody>
                  <a:tcPr marL="0" marR="0" marT="0" marB="0">
                    <a:solidFill>
                      <a:srgbClr val="3E3E3E"/>
                    </a:solidFill>
                  </a:tcPr>
                </a:tc>
                <a:tc>
                  <a:txBody>
                    <a:bodyPr lIns="0" tIns="0" rIns="0" bIns="0">
                      <a:noAutofit/>
                    </a:bodyPr>
                    <a:p>
                      <a:pPr marL="114300" indent="0"/>
                      <a:r>
                        <a:rPr lang="en-US" sz="650">
                          <a:solidFill>
                            <a:srgbClr val="E2EAE1"/>
                          </a:solidFill>
                          <a:latin typeface="Arial"/>
                        </a:rPr>
                        <a:t>ditissrSiubuntu: -/project</a:t>
                      </a:r>
                    </a:p>
                  </a:txBody>
                  <a:tcPr marL="0" marR="0" marT="0" marB="0" anchor="ctr">
                    <a:solidFill>
                      <a:srgbClr val="3E3E3E"/>
                    </a:solidFill>
                  </a:tcPr>
                </a:tc>
                <a:tc>
                  <a:txBody>
                    <a:bodyPr lIns="0" tIns="0" rIns="0" bIns="0">
                      <a:noAutofit/>
                    </a:bodyPr>
                    <a:p>
                      <a:endParaRPr sz="1200"/>
                    </a:p>
                  </a:txBody>
                  <a:tcPr marL="0" marR="0" marT="0" marB="0">
                    <a:solidFill>
                      <a:srgbClr val="3E3E3E"/>
                    </a:solidFill>
                  </a:tcPr>
                </a:tc>
                <a:tc>
                  <a:txBody>
                    <a:bodyPr lIns="0" tIns="0" rIns="0" bIns="0">
                      <a:noAutofit/>
                    </a:bodyPr>
                    <a:p>
                      <a:pPr marL="127000" indent="0"/>
                      <a:r>
                        <a:rPr lang="en-US" sz="650">
                          <a:solidFill>
                            <a:srgbClr val="949591"/>
                          </a:solidFill>
                          <a:latin typeface="Arial"/>
                        </a:rPr>
                        <a:t>ditiss@ubuntu: -/project</a:t>
                      </a:r>
                    </a:p>
                  </a:txBody>
                  <a:tcPr marL="0" marR="0" marT="0" marB="0" anchor="ctr">
                    <a:solidFill>
                      <a:srgbClr val="3E3E3E"/>
                    </a:solidFill>
                  </a:tcPr>
                </a:tc>
                <a:tc>
                  <a:txBody>
                    <a:bodyPr lIns="0" tIns="0" rIns="0" bIns="0">
                      <a:noAutofit/>
                    </a:bodyPr>
                    <a:p>
                      <a:pPr algn="r" indent="0"/>
                      <a:r>
                        <a:rPr lang="en-US" sz="650">
                          <a:solidFill>
                            <a:srgbClr val="FFFFFF"/>
                          </a:solidFill>
                          <a:latin typeface="Arial"/>
                        </a:rPr>
                        <a:t>▼</a:t>
                      </a:r>
                    </a:p>
                  </a:txBody>
                  <a:tcPr marL="0" marR="0" marT="0" marB="0" anchor="ctr">
                    <a:solidFill>
                      <a:srgbClr val="3E3E3E"/>
                    </a:solidFill>
                  </a:tcPr>
                </a:tc>
              </a:tr>
              <a:tr h="137160">
                <a:tc>
                  <a:txBody>
                    <a:bodyPr lIns="0" tIns="0" rIns="0" bIns="0">
                      <a:noAutofit/>
                    </a:bodyPr>
                    <a:p>
                      <a:pPr indent="0"/>
                      <a:r>
                        <a:rPr lang="en-US" b="1" i="1" sz="900" spc="-150">
                          <a:solidFill>
                            <a:srgbClr val="343761"/>
                          </a:solidFill>
                          <a:latin typeface="Consolas"/>
                        </a:rPr>
                        <a:t>W'^Tt</a:t>
                      </a:r>
                      <a:r>
                        <a:rPr lang="en-US" sz="650">
                          <a:solidFill>
                            <a:srgbClr val="343761"/>
                          </a:solidFill>
                          <a:latin typeface="Arial"/>
                        </a:rPr>
                        <a:t> </a:t>
                      </a:r>
                      <a:r>
                        <a:rPr lang="en-US" baseline="30000" sz="650">
                          <a:solidFill>
                            <a:srgbClr val="5E66A2"/>
                          </a:solidFill>
                          <a:latin typeface="Arial"/>
                        </a:rPr>
                        <a:t>GNU </a:t>
                      </a:r>
                      <a:r>
                        <a:rPr lang="en-US" baseline="30000" sz="650">
                          <a:solidFill>
                            <a:srgbClr val="704C66"/>
                          </a:solidFill>
                          <a:latin typeface="Arial"/>
                        </a:rPr>
                        <a:t>nano 4</a:t>
                      </a:r>
                      <a:r>
                        <a:rPr lang="en-US" sz="650">
                          <a:solidFill>
                            <a:srgbClr val="704C66"/>
                          </a:solidFill>
                          <a:latin typeface="Arial"/>
                        </a:rPr>
                        <a:t>-</a:t>
                      </a:r>
                      <a:r>
                        <a:rPr lang="en-US" baseline="30000" sz="650">
                          <a:solidFill>
                            <a:srgbClr val="704C66"/>
                          </a:solidFill>
                          <a:latin typeface="Arial"/>
                        </a:rPr>
                        <a:t>8</a:t>
                      </a:r>
                    </a:p>
                  </a:txBody>
                  <a:tcPr marL="0" marR="0" marT="0" marB="0"/>
                </a:tc>
                <a:tc>
                  <a:txBody>
                    <a:bodyPr lIns="0" tIns="0" rIns="0" bIns="0">
                      <a:noAutofit/>
                    </a:bodyPr>
                    <a:p>
                      <a:endParaRPr sz="700"/>
                    </a:p>
                  </a:txBody>
                  <a:tcPr marL="0" marR="0" marT="0" marB="0">
                    <a:solidFill>
                      <a:srgbClr val="300A24"/>
                    </a:solidFill>
                  </a:tcPr>
                </a:tc>
                <a:tc>
                  <a:txBody>
                    <a:bodyPr lIns="0" tIns="0" rIns="0" bIns="0">
                      <a:noAutofit/>
                    </a:bodyPr>
                    <a:p>
                      <a:pPr algn="ctr" marR="101600" indent="0"/>
                      <a:r>
                        <a:rPr lang="en-US" sz="650">
                          <a:solidFill>
                            <a:srgbClr val="704C66"/>
                          </a:solidFill>
                          <a:latin typeface="Arial"/>
                        </a:rPr>
                        <a:t>/etc/suricata/suricata.yaml</a:t>
                      </a:r>
                    </a:p>
                  </a:txBody>
                  <a:tcPr marL="0" marR="0" marT="0" marB="0"/>
                </a:tc>
                <a:tc>
                  <a:txBody>
                    <a:bodyPr lIns="0" tIns="0" rIns="0" bIns="0">
                      <a:noAutofit/>
                    </a:bodyPr>
                    <a:p>
                      <a:endParaRPr sz="700"/>
                    </a:p>
                  </a:txBody>
                  <a:tcPr marL="0" marR="0" marT="0" marB="0">
                    <a:solidFill>
                      <a:srgbClr val="300A24"/>
                    </a:solidFill>
                  </a:tcPr>
                </a:tc>
                <a:tc>
                  <a:txBody>
                    <a:bodyPr lIns="0" tIns="0" rIns="0" bIns="0">
                      <a:noAutofit/>
                    </a:bodyPr>
                    <a:p>
                      <a:endParaRPr sz="700"/>
                    </a:p>
                  </a:txBody>
                  <a:tcPr marL="0" marR="0" marT="0" marB="0"/>
                </a:tc>
              </a:tr>
            </a:tbl>
          </a:graphicData>
        </a:graphic>
      </p:graphicFrame>
      <p:sp>
        <p:nvSpPr>
          <p:cNvPr id="3" name=""/>
          <p:cNvSpPr/>
          <p:nvPr/>
        </p:nvSpPr>
        <p:spPr>
          <a:xfrm>
            <a:off x="1676400" y="2462784"/>
            <a:ext cx="2615184" cy="518160"/>
          </a:xfrm>
          <a:prstGeom prst="rect">
            <a:avLst/>
          </a:prstGeom>
          <a:solidFill>
            <a:srgbClr val="300A24"/>
          </a:solidFill>
        </p:spPr>
        <p:txBody>
          <a:bodyPr lIns="0" tIns="0" rIns="0" bIns="0">
            <a:noAutofit/>
          </a:bodyPr>
          <a:p>
            <a:pPr algn="just" indent="0">
              <a:lnSpc>
                <a:spcPts val="672"/>
              </a:lnSpc>
            </a:pPr>
            <a:r>
              <a:rPr lang="en-US" sz="500">
                <a:solidFill>
                  <a:srgbClr val="13777B"/>
                </a:solidFill>
                <a:latin typeface="Consolas"/>
              </a:rPr>
              <a:t>#    Suricata configuration file. In addition to the contents describing all</a:t>
            </a:r>
          </a:p>
          <a:p>
            <a:pPr algn="just" indent="0">
              <a:lnSpc>
                <a:spcPts val="672"/>
              </a:lnSpc>
            </a:pPr>
            <a:r>
              <a:rPr lang="en-US" sz="500">
                <a:solidFill>
                  <a:srgbClr val="13777B"/>
                </a:solidFill>
                <a:latin typeface="Consolas"/>
              </a:rPr>
              <a:t>#    options in this file, full docunentation can be found at:</a:t>
            </a:r>
          </a:p>
          <a:p>
            <a:pPr algn="just" indent="0">
              <a:lnSpc>
                <a:spcPts val="672"/>
              </a:lnSpc>
              <a:spcAft>
                <a:spcPts val="420"/>
              </a:spcAft>
            </a:pPr>
            <a:r>
              <a:rPr lang="en-US" sz="500">
                <a:solidFill>
                  <a:srgbClr val="13777B"/>
                </a:solidFill>
                <a:latin typeface="Consolas"/>
              </a:rPr>
              <a:t>#    </a:t>
            </a:r>
            <a:r>
              <a:rPr lang="en-US" sz="500">
                <a:solidFill>
                  <a:srgbClr val="13777B"/>
                </a:solidFill>
                <a:latin typeface="Consolas"/>
                <a:hlinkClick r:id="rLinkId0"/>
              </a:rPr>
              <a:t>https://docs.suricata.io/en/latest/configuration/suricata-yanl.htnl</a:t>
            </a:r>
          </a:p>
          <a:p>
            <a:pPr marR="720852" indent="0">
              <a:lnSpc>
                <a:spcPts val="696"/>
              </a:lnSpc>
              <a:spcAft>
                <a:spcPts val="840"/>
              </a:spcAft>
            </a:pPr>
            <a:r>
              <a:rPr lang="en-US" sz="500">
                <a:solidFill>
                  <a:srgbClr val="13777B"/>
                </a:solidFill>
                <a:latin typeface="Consolas"/>
              </a:rPr>
              <a:t>#    This configuration file generated by Suricata 7.0.0. </a:t>
            </a:r>
            <a:r>
              <a:rPr lang="en-US" sz="500">
                <a:solidFill>
                  <a:srgbClr val="B4ACA8"/>
                </a:solidFill>
                <a:latin typeface="Consolas"/>
              </a:rPr>
              <a:t>suricata-version: "7,0"</a:t>
            </a:r>
          </a:p>
        </p:txBody>
      </p:sp>
      <p:sp>
        <p:nvSpPr>
          <p:cNvPr id="4" name=""/>
          <p:cNvSpPr/>
          <p:nvPr/>
        </p:nvSpPr>
        <p:spPr>
          <a:xfrm>
            <a:off x="1676400" y="3157728"/>
            <a:ext cx="1652016" cy="170688"/>
          </a:xfrm>
          <a:prstGeom prst="rect">
            <a:avLst/>
          </a:prstGeom>
          <a:solidFill>
            <a:srgbClr val="300A24"/>
          </a:solidFill>
        </p:spPr>
        <p:txBody>
          <a:bodyPr lIns="0" tIns="0" rIns="0" bIns="0">
            <a:noAutofit/>
          </a:bodyPr>
          <a:p>
            <a:pPr indent="0">
              <a:lnSpc>
                <a:spcPts val="696"/>
              </a:lnSpc>
              <a:spcBef>
                <a:spcPts val="840"/>
              </a:spcBef>
              <a:spcAft>
                <a:spcPts val="420"/>
              </a:spcAft>
            </a:pPr>
            <a:r>
              <a:rPr lang="en-US" sz="500">
                <a:solidFill>
                  <a:srgbClr val="13777B"/>
                </a:solidFill>
                <a:latin typeface="Consolas"/>
              </a:rPr>
              <a:t>## Step 1: Inform Suricata about your network ##</a:t>
            </a:r>
          </a:p>
        </p:txBody>
      </p:sp>
      <p:sp>
        <p:nvSpPr>
          <p:cNvPr id="5" name=""/>
          <p:cNvSpPr/>
          <p:nvPr/>
        </p:nvSpPr>
        <p:spPr>
          <a:xfrm>
            <a:off x="1676400" y="3432048"/>
            <a:ext cx="2237232" cy="341376"/>
          </a:xfrm>
          <a:prstGeom prst="rect">
            <a:avLst/>
          </a:prstGeom>
          <a:solidFill>
            <a:srgbClr val="300A24"/>
          </a:solidFill>
        </p:spPr>
        <p:txBody>
          <a:bodyPr lIns="0" tIns="0" rIns="0" bIns="0">
            <a:noAutofit/>
          </a:bodyPr>
          <a:p>
            <a:pPr algn="just" indent="0">
              <a:lnSpc>
                <a:spcPts val="672"/>
              </a:lnSpc>
              <a:spcBef>
                <a:spcPts val="420"/>
              </a:spcBef>
            </a:pPr>
            <a:r>
              <a:rPr lang="en-US" sz="500">
                <a:solidFill>
                  <a:srgbClr val="C1BAB7"/>
                </a:solidFill>
                <a:latin typeface="Consolas"/>
              </a:rPr>
              <a:t>vars:</a:t>
            </a:r>
          </a:p>
          <a:p>
            <a:pPr marL="109728" indent="0">
              <a:lnSpc>
                <a:spcPts val="672"/>
              </a:lnSpc>
            </a:pPr>
            <a:r>
              <a:rPr lang="en-US" sz="500">
                <a:solidFill>
                  <a:srgbClr val="13777B"/>
                </a:solidFill>
                <a:latin typeface="Consolas"/>
              </a:rPr>
              <a:t># more specific is better for alert accuracy and performance </a:t>
            </a:r>
            <a:r>
              <a:rPr lang="en-US" sz="500">
                <a:solidFill>
                  <a:srgbClr val="C1BAB7"/>
                </a:solidFill>
                <a:latin typeface="Consolas"/>
              </a:rPr>
              <a:t>address-groups:</a:t>
            </a:r>
          </a:p>
          <a:p>
            <a:pPr marL="185928" indent="0">
              <a:lnSpc>
                <a:spcPts val="672"/>
              </a:lnSpc>
            </a:pPr>
            <a:r>
              <a:rPr lang="en-US" sz="500">
                <a:solidFill>
                  <a:srgbClr val="C1BAB7"/>
                </a:solidFill>
                <a:latin typeface="Consolas"/>
              </a:rPr>
              <a:t>HOHEJET: "1192.168.80.0/24]"</a:t>
            </a:r>
          </a:p>
        </p:txBody>
      </p:sp>
      <p:sp>
        <p:nvSpPr>
          <p:cNvPr id="6" name=""/>
          <p:cNvSpPr/>
          <p:nvPr/>
        </p:nvSpPr>
        <p:spPr>
          <a:xfrm>
            <a:off x="1810512" y="3773424"/>
            <a:ext cx="377952" cy="335280"/>
          </a:xfrm>
          <a:prstGeom prst="rect">
            <a:avLst/>
          </a:prstGeom>
          <a:solidFill>
            <a:srgbClr val="300A24"/>
          </a:solidFill>
        </p:spPr>
        <p:txBody>
          <a:bodyPr lIns="0" tIns="0" rIns="0" bIns="0">
            <a:noAutofit/>
          </a:bodyPr>
          <a:p>
            <a:pPr indent="0">
              <a:lnSpc>
                <a:spcPts val="672"/>
              </a:lnSpc>
            </a:pPr>
            <a:r>
              <a:rPr lang="en-US" sz="500">
                <a:solidFill>
                  <a:srgbClr val="13777B"/>
                </a:solidFill>
                <a:latin typeface="Consolas"/>
              </a:rPr>
              <a:t>#H0ME_NET</a:t>
            </a:r>
          </a:p>
          <a:p>
            <a:pPr indent="0">
              <a:lnSpc>
                <a:spcPts val="672"/>
              </a:lnSpc>
            </a:pPr>
            <a:r>
              <a:rPr lang="en-US" sz="500">
                <a:solidFill>
                  <a:srgbClr val="13777B"/>
                </a:solidFill>
                <a:latin typeface="Consolas"/>
              </a:rPr>
              <a:t>#H0ME_NET</a:t>
            </a:r>
          </a:p>
          <a:p>
            <a:pPr indent="0">
              <a:lnSpc>
                <a:spcPts val="672"/>
              </a:lnSpc>
            </a:pPr>
            <a:r>
              <a:rPr lang="en-US" sz="500">
                <a:solidFill>
                  <a:srgbClr val="13777B"/>
                </a:solidFill>
                <a:latin typeface="Consolas"/>
              </a:rPr>
              <a:t>#H0ME_NET</a:t>
            </a:r>
          </a:p>
          <a:p>
            <a:pPr indent="0">
              <a:lnSpc>
                <a:spcPts val="672"/>
              </a:lnSpc>
              <a:spcAft>
                <a:spcPts val="420"/>
              </a:spcAft>
            </a:pPr>
            <a:r>
              <a:rPr lang="en-US" sz="500">
                <a:solidFill>
                  <a:srgbClr val="13777B"/>
                </a:solidFill>
                <a:latin typeface="Consolas"/>
              </a:rPr>
              <a:t>#H0ME_NET</a:t>
            </a:r>
          </a:p>
        </p:txBody>
      </p:sp>
      <p:sp>
        <p:nvSpPr>
          <p:cNvPr id="7" name=""/>
          <p:cNvSpPr/>
          <p:nvPr/>
        </p:nvSpPr>
        <p:spPr>
          <a:xfrm>
            <a:off x="2231136" y="3767328"/>
            <a:ext cx="640080" cy="353568"/>
          </a:xfrm>
          <a:prstGeom prst="rect">
            <a:avLst/>
          </a:prstGeom>
          <a:solidFill>
            <a:srgbClr val="300A24"/>
          </a:solidFill>
        </p:spPr>
        <p:txBody>
          <a:bodyPr lIns="0" tIns="0" rIns="0" bIns="0">
            <a:noAutofit/>
          </a:bodyPr>
          <a:p>
            <a:pPr indent="0">
              <a:lnSpc>
                <a:spcPts val="672"/>
              </a:lnSpc>
            </a:pPr>
            <a:r>
              <a:rPr lang="en-US" sz="500">
                <a:solidFill>
                  <a:srgbClr val="13777B"/>
                </a:solidFill>
                <a:latin typeface="Consolas"/>
              </a:rPr>
              <a:t>"[192.168.0,0/16]"</a:t>
            </a:r>
          </a:p>
          <a:p>
            <a:pPr indent="0">
              <a:lnSpc>
                <a:spcPts val="672"/>
              </a:lnSpc>
            </a:pPr>
            <a:r>
              <a:rPr lang="en-US" sz="500">
                <a:solidFill>
                  <a:srgbClr val="13777B"/>
                </a:solidFill>
                <a:latin typeface="Consolas"/>
              </a:rPr>
              <a:t>"[10,0,0,0/8]"</a:t>
            </a:r>
          </a:p>
          <a:p>
            <a:pPr indent="0">
              <a:lnSpc>
                <a:spcPts val="672"/>
              </a:lnSpc>
            </a:pPr>
            <a:r>
              <a:rPr lang="en-US" sz="500">
                <a:solidFill>
                  <a:srgbClr val="13777B"/>
                </a:solidFill>
                <a:latin typeface="Consolas"/>
              </a:rPr>
              <a:t>"[172.16,0.0/12]"</a:t>
            </a:r>
          </a:p>
          <a:p>
            <a:pPr indent="0">
              <a:lnSpc>
                <a:spcPts val="672"/>
              </a:lnSpc>
            </a:pPr>
            <a:r>
              <a:rPr lang="en-US" sz="500">
                <a:solidFill>
                  <a:srgbClr val="13777B"/>
                </a:solidFill>
                <a:latin typeface="Consolas"/>
              </a:rPr>
              <a:t>"any"</a:t>
            </a:r>
          </a:p>
        </p:txBody>
      </p:sp>
      <p:sp>
        <p:nvSpPr>
          <p:cNvPr id="8" name=""/>
          <p:cNvSpPr/>
          <p:nvPr/>
        </p:nvSpPr>
        <p:spPr>
          <a:xfrm>
            <a:off x="1810512" y="4200144"/>
            <a:ext cx="993648" cy="438912"/>
          </a:xfrm>
          <a:prstGeom prst="rect">
            <a:avLst/>
          </a:prstGeom>
          <a:solidFill>
            <a:srgbClr val="300A24"/>
          </a:solidFill>
        </p:spPr>
        <p:txBody>
          <a:bodyPr lIns="0" tIns="0" rIns="0" bIns="0">
            <a:noAutofit/>
          </a:bodyPr>
          <a:p>
            <a:pPr indent="0">
              <a:spcBef>
                <a:spcPts val="420"/>
              </a:spcBef>
            </a:pPr>
            <a:r>
              <a:rPr lang="en-US" sz="500">
                <a:solidFill>
                  <a:srgbClr val="AEBDCF"/>
                </a:solidFill>
                <a:latin typeface="Consolas"/>
              </a:rPr>
              <a:t>EXTERNAL_NET: </a:t>
            </a:r>
            <a:r>
              <a:rPr lang="en-US" sz="500">
                <a:solidFill>
                  <a:srgbClr val="7F7F7F"/>
                </a:solidFill>
                <a:latin typeface="Consolas"/>
              </a:rPr>
              <a:t>"!</a:t>
            </a:r>
            <a:r>
              <a:rPr lang="en-US" sz="500">
                <a:solidFill>
                  <a:srgbClr val="AEBDCF"/>
                </a:solidFill>
                <a:latin typeface="Consolas"/>
              </a:rPr>
              <a:t>$H0HE_NET"</a:t>
            </a:r>
          </a:p>
          <a:p>
            <a:pPr indent="0">
              <a:spcAft>
                <a:spcPts val="420"/>
              </a:spcAft>
            </a:pPr>
            <a:r>
              <a:rPr lang="en-US" sz="500">
                <a:solidFill>
                  <a:srgbClr val="13777B"/>
                </a:solidFill>
                <a:latin typeface="Consolas"/>
              </a:rPr>
              <a:t>#EXTERNAL_NET: "any"</a:t>
            </a:r>
          </a:p>
          <a:p>
            <a:pPr indent="0">
              <a:lnSpc>
                <a:spcPts val="696"/>
              </a:lnSpc>
            </a:pPr>
            <a:r>
              <a:rPr lang="en-US" sz="500">
                <a:solidFill>
                  <a:srgbClr val="AEBDCF"/>
                </a:solidFill>
                <a:latin typeface="Consolas"/>
              </a:rPr>
              <a:t>HTTP_SERVERS: "$H0ME_NET" SWTP_SERVERS: "$H0ME_NET"</a:t>
            </a:r>
          </a:p>
        </p:txBody>
      </p:sp>
      <p:sp>
        <p:nvSpPr>
          <p:cNvPr id="9" name=""/>
          <p:cNvSpPr/>
          <p:nvPr/>
        </p:nvSpPr>
        <p:spPr>
          <a:xfrm>
            <a:off x="2365248" y="4718304"/>
            <a:ext cx="408432" cy="170688"/>
          </a:xfrm>
          <a:prstGeom prst="rect">
            <a:avLst/>
          </a:prstGeom>
          <a:solidFill>
            <a:srgbClr val="300A24"/>
          </a:solidFill>
        </p:spPr>
        <p:txBody>
          <a:bodyPr lIns="0" tIns="0" rIns="0" bIns="0">
            <a:noAutofit/>
          </a:bodyPr>
          <a:p>
            <a:pPr algn="r" indent="0">
              <a:lnSpc>
                <a:spcPts val="672"/>
              </a:lnSpc>
            </a:pPr>
            <a:r>
              <a:rPr lang="en-US" sz="500">
                <a:solidFill>
                  <a:srgbClr val="B4ACA8"/>
                </a:solidFill>
                <a:latin typeface="Consolas"/>
              </a:rPr>
              <a:t>Write </a:t>
            </a:r>
            <a:r>
              <a:rPr lang="en-US" sz="500">
                <a:solidFill>
                  <a:srgbClr val="9CBBE0"/>
                </a:solidFill>
                <a:latin typeface="Consolas"/>
              </a:rPr>
              <a:t>Out </a:t>
            </a:r>
            <a:r>
              <a:rPr lang="en-US" sz="500">
                <a:solidFill>
                  <a:srgbClr val="FFFFFF"/>
                </a:solidFill>
                <a:latin typeface="Consolas"/>
              </a:rPr>
              <a:t>I </a:t>
            </a:r>
            <a:r>
              <a:rPr lang="en-US" sz="500">
                <a:solidFill>
                  <a:srgbClr val="CDD0CA"/>
                </a:solidFill>
                <a:latin typeface="Consolas"/>
              </a:rPr>
              <a:t>Read </a:t>
            </a:r>
            <a:r>
              <a:rPr lang="en-US" sz="500">
                <a:solidFill>
                  <a:srgbClr val="9CBBE0"/>
                </a:solidFill>
                <a:latin typeface="Consolas"/>
              </a:rPr>
              <a:t>File</a:t>
            </a:r>
          </a:p>
        </p:txBody>
      </p:sp>
      <p:sp>
        <p:nvSpPr>
          <p:cNvPr id="10" name=""/>
          <p:cNvSpPr/>
          <p:nvPr/>
        </p:nvSpPr>
        <p:spPr>
          <a:xfrm>
            <a:off x="3493008" y="4724400"/>
            <a:ext cx="493776" cy="164592"/>
          </a:xfrm>
          <a:prstGeom prst="rect">
            <a:avLst/>
          </a:prstGeom>
          <a:solidFill>
            <a:srgbClr val="300A24"/>
          </a:solidFill>
        </p:spPr>
        <p:txBody>
          <a:bodyPr lIns="0" tIns="0" rIns="0" bIns="0">
            <a:noAutofit/>
          </a:bodyPr>
          <a:p>
            <a:pPr algn="just" marR="127000" indent="0">
              <a:lnSpc>
                <a:spcPts val="696"/>
              </a:lnSpc>
            </a:pPr>
            <a:r>
              <a:rPr lang="en-US" sz="500">
                <a:solidFill>
                  <a:srgbClr val="FFFFFF"/>
                </a:solidFill>
                <a:latin typeface="Consolas"/>
              </a:rPr>
              <a:t>IS </a:t>
            </a:r>
            <a:r>
              <a:rPr lang="en-US" sz="500">
                <a:solidFill>
                  <a:srgbClr val="B4ACA8"/>
                </a:solidFill>
                <a:latin typeface="Consolas"/>
              </a:rPr>
              <a:t>Cut </a:t>
            </a:r>
            <a:r>
              <a:rPr lang="en-US" sz="500">
                <a:solidFill>
                  <a:srgbClr val="AEBDCF"/>
                </a:solidFill>
                <a:latin typeface="Consolas"/>
              </a:rPr>
              <a:t>Text </a:t>
            </a:r>
            <a:r>
              <a:rPr lang="en-US" sz="500">
                <a:solidFill>
                  <a:srgbClr val="FFFFFF"/>
                </a:solidFill>
                <a:latin typeface="Consolas"/>
              </a:rPr>
              <a:t>E </a:t>
            </a:r>
            <a:r>
              <a:rPr lang="en-US" sz="500">
                <a:solidFill>
                  <a:srgbClr val="CDAE99"/>
                </a:solidFill>
                <a:latin typeface="Consolas"/>
              </a:rPr>
              <a:t>Paste Text</a:t>
            </a:r>
          </a:p>
        </p:txBody>
      </p:sp>
      <p:sp>
        <p:nvSpPr>
          <p:cNvPr id="11" name=""/>
          <p:cNvSpPr/>
          <p:nvPr/>
        </p:nvSpPr>
        <p:spPr>
          <a:xfrm>
            <a:off x="4724400" y="4724400"/>
            <a:ext cx="438912" cy="164592"/>
          </a:xfrm>
          <a:prstGeom prst="rect">
            <a:avLst/>
          </a:prstGeom>
          <a:solidFill>
            <a:srgbClr val="300A24"/>
          </a:solidFill>
        </p:spPr>
        <p:txBody>
          <a:bodyPr lIns="0" tIns="0" rIns="0" bIns="0">
            <a:noAutofit/>
          </a:bodyPr>
          <a:p>
            <a:pPr indent="0">
              <a:lnSpc>
                <a:spcPts val="672"/>
              </a:lnSpc>
            </a:pPr>
            <a:r>
              <a:rPr lang="en-US" sz="500">
                <a:solidFill>
                  <a:srgbClr val="AEBDCF"/>
                </a:solidFill>
                <a:latin typeface="Consolas"/>
              </a:rPr>
              <a:t>Cur Pos </a:t>
            </a:r>
            <a:r>
              <a:rPr lang="en-US" sz="500">
                <a:solidFill>
                  <a:srgbClr val="CDAE99"/>
                </a:solidFill>
                <a:latin typeface="Consolas"/>
              </a:rPr>
              <a:t>Go To Line</a:t>
            </a:r>
          </a:p>
        </p:txBody>
      </p:sp>
      <p:sp>
        <p:nvSpPr>
          <p:cNvPr id="12" name=""/>
          <p:cNvSpPr/>
          <p:nvPr/>
        </p:nvSpPr>
        <p:spPr>
          <a:xfrm>
            <a:off x="5925312" y="4718304"/>
            <a:ext cx="408432" cy="182880"/>
          </a:xfrm>
          <a:prstGeom prst="rect">
            <a:avLst/>
          </a:prstGeom>
          <a:solidFill>
            <a:srgbClr val="300A24"/>
          </a:solidFill>
        </p:spPr>
        <p:txBody>
          <a:bodyPr lIns="0" tIns="0" rIns="0" bIns="0">
            <a:noAutofit/>
          </a:bodyPr>
          <a:p>
            <a:pPr algn="just" indent="0">
              <a:lnSpc>
                <a:spcPts val="672"/>
              </a:lnSpc>
            </a:pPr>
            <a:r>
              <a:rPr lang="en-US" sz="500">
                <a:solidFill>
                  <a:srgbClr val="FFFFFF"/>
                </a:solidFill>
                <a:latin typeface="Consolas"/>
              </a:rPr>
              <a:t>I </a:t>
            </a:r>
            <a:r>
              <a:rPr lang="en-US" sz="500">
                <a:solidFill>
                  <a:srgbClr val="B4ACA8"/>
                </a:solidFill>
                <a:latin typeface="Consolas"/>
              </a:rPr>
              <a:t>Mark </a:t>
            </a:r>
            <a:r>
              <a:rPr lang="en-US" sz="500">
                <a:solidFill>
                  <a:srgbClr val="AEBDCF"/>
                </a:solidFill>
                <a:latin typeface="Consolas"/>
              </a:rPr>
              <a:t>Text </a:t>
            </a:r>
            <a:r>
              <a:rPr lang="en-US" sz="500">
                <a:solidFill>
                  <a:srgbClr val="FFFFFF"/>
                </a:solidFill>
                <a:latin typeface="Consolas"/>
              </a:rPr>
              <a:t>3 </a:t>
            </a:r>
            <a:r>
              <a:rPr lang="en-US" sz="500">
                <a:solidFill>
                  <a:srgbClr val="AEBDCF"/>
                </a:solidFill>
                <a:latin typeface="Consolas"/>
              </a:rPr>
              <a:t>Copy Text</a:t>
            </a:r>
          </a:p>
        </p:txBody>
      </p:sp>
      <p:sp>
        <p:nvSpPr>
          <p:cNvPr id="13" name=""/>
          <p:cNvSpPr/>
          <p:nvPr/>
        </p:nvSpPr>
        <p:spPr>
          <a:xfrm>
            <a:off x="6480048" y="4718304"/>
            <a:ext cx="475488" cy="170688"/>
          </a:xfrm>
          <a:prstGeom prst="rect">
            <a:avLst/>
          </a:prstGeom>
          <a:solidFill>
            <a:srgbClr val="300A24"/>
          </a:solidFill>
        </p:spPr>
        <p:txBody>
          <a:bodyPr lIns="0" tIns="0" rIns="0" bIns="0">
            <a:noAutofit/>
          </a:bodyPr>
          <a:p>
            <a:pPr algn="just" indent="0">
              <a:lnSpc>
                <a:spcPts val="672"/>
              </a:lnSpc>
            </a:pPr>
            <a:r>
              <a:rPr lang="en-US" sz="500">
                <a:solidFill>
                  <a:srgbClr val="FFFFFF"/>
                </a:solidFill>
                <a:latin typeface="Consolas"/>
              </a:rPr>
              <a:t>i| </a:t>
            </a:r>
            <a:r>
              <a:rPr lang="en-US" sz="500">
                <a:solidFill>
                  <a:srgbClr val="C1BAB7"/>
                </a:solidFill>
                <a:latin typeface="Consolas"/>
              </a:rPr>
              <a:t>To Bracket </a:t>
            </a:r>
            <a:r>
              <a:rPr lang="en-US" sz="500">
                <a:solidFill>
                  <a:srgbClr val="FFFFFF"/>
                </a:solidFill>
                <a:latin typeface="Consolas"/>
              </a:rPr>
              <a:t>f</a:t>
            </a:r>
            <a:r>
              <a:rPr lang="en-US" sz="500">
                <a:solidFill>
                  <a:srgbClr val="C1BAB7"/>
                </a:solidFill>
                <a:latin typeface="Consolas"/>
              </a:rPr>
              <a:t>Where Was</a:t>
            </a:r>
          </a:p>
        </p:txBody>
      </p:sp>
      <p:sp>
        <p:nvSpPr>
          <p:cNvPr id="14" name=""/>
          <p:cNvSpPr/>
          <p:nvPr/>
        </p:nvSpPr>
        <p:spPr>
          <a:xfrm>
            <a:off x="6510528" y="9363456"/>
            <a:ext cx="624840" cy="164592"/>
          </a:xfrm>
          <a:prstGeom prst="rect">
            <a:avLst/>
          </a:prstGeom>
        </p:spPr>
        <p:txBody>
          <a:bodyPr lIns="0" tIns="0" rIns="0" bIns="0" wrap="none">
            <a:noAutofit/>
          </a:bodyPr>
          <a:p>
            <a:pPr indent="0"/>
            <a:r>
              <a:rPr lang="en-US" sz="1050">
                <a:latin typeface="Times New Roman"/>
              </a:rPr>
              <a:t>13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1271016"/>
            <a:ext cx="6156960" cy="3526536"/>
          </a:xfrm>
          <a:prstGeom prst="rect">
            <a:avLst/>
          </a:prstGeom>
        </p:spPr>
      </p:pic>
      <p:sp>
        <p:nvSpPr>
          <p:cNvPr id="3" name=""/>
          <p:cNvSpPr/>
          <p:nvPr/>
        </p:nvSpPr>
        <p:spPr>
          <a:xfrm>
            <a:off x="1130808" y="5224272"/>
            <a:ext cx="5760720" cy="813816"/>
          </a:xfrm>
          <a:prstGeom prst="rect">
            <a:avLst/>
          </a:prstGeom>
        </p:spPr>
        <p:txBody>
          <a:bodyPr lIns="0" tIns="0" rIns="0" bIns="0">
            <a:noAutofit/>
          </a:bodyPr>
          <a:p>
            <a:pPr marL="240792" indent="-228600">
              <a:lnSpc>
                <a:spcPts val="1608"/>
              </a:lnSpc>
              <a:spcBef>
                <a:spcPts val="2310"/>
              </a:spcBef>
              <a:spcAft>
                <a:spcPts val="1050"/>
              </a:spcAft>
            </a:pPr>
            <a:r>
              <a:rPr lang="en-US" b="1" sz="1400">
                <a:latin typeface="Times New Roman"/>
              </a:rPr>
              <a:t>e. </a:t>
            </a:r>
            <a:r>
              <a:rPr lang="en-US" sz="1200">
                <a:latin typeface="Times New Roman"/>
              </a:rPr>
              <a:t>Now, we have to configure suricata rule files by adding some widely referred alert rules.</a:t>
            </a:r>
          </a:p>
          <a:p>
            <a:pPr marL="240792" indent="0"/>
            <a:r>
              <a:rPr lang="en-US" sz="1200">
                <a:latin typeface="Times New Roman"/>
              </a:rPr>
              <a:t>Note: We have to set rules in /etc/suricata/local.rules path.</a:t>
            </a:r>
          </a:p>
        </p:txBody>
      </p:sp>
      <p:sp>
        <p:nvSpPr>
          <p:cNvPr id="4" name=""/>
          <p:cNvSpPr/>
          <p:nvPr/>
        </p:nvSpPr>
        <p:spPr>
          <a:xfrm>
            <a:off x="6510528" y="9363456"/>
            <a:ext cx="624840" cy="164592"/>
          </a:xfrm>
          <a:prstGeom prst="rect">
            <a:avLst/>
          </a:prstGeom>
        </p:spPr>
        <p:txBody>
          <a:bodyPr lIns="0" tIns="0" rIns="0" bIns="0" wrap="none">
            <a:noAutofit/>
          </a:bodyPr>
          <a:p>
            <a:pPr indent="0"/>
            <a:r>
              <a:rPr lang="en-US" sz="1050">
                <a:latin typeface="Times New Roman"/>
              </a:rPr>
              <a:t>14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38784" y="1664208"/>
            <a:ext cx="2060448" cy="268224"/>
          </a:xfrm>
          <a:prstGeom prst="rect">
            <a:avLst/>
          </a:prstGeom>
          <a:solidFill>
            <a:srgbClr val="262526"/>
          </a:solidFill>
        </p:spPr>
        <p:txBody>
          <a:bodyPr lIns="0" tIns="0" rIns="0" bIns="0">
            <a:noAutofit/>
          </a:bodyPr>
          <a:p>
            <a:pPr indent="0">
              <a:spcAft>
                <a:spcPts val="420"/>
              </a:spcAft>
            </a:pPr>
            <a:r>
              <a:rPr lang="en-US" sz="500">
                <a:solidFill>
                  <a:srgbClr val="696966"/>
                </a:solidFill>
                <a:latin typeface="Times New Roman"/>
              </a:rPr>
              <a:t>fJ^Home X </a:t>
            </a:r>
            <a:r>
              <a:rPr lang="en-US" sz="500">
                <a:solidFill>
                  <a:srgbClr val="7F7F7F"/>
                </a:solidFill>
                <a:latin typeface="Times New Roman"/>
              </a:rPr>
              <a:t>[Q </a:t>
            </a:r>
            <a:r>
              <a:rPr lang="en-US" sz="500">
                <a:solidFill>
                  <a:srgbClr val="696966"/>
                </a:solidFill>
                <a:latin typeface="Times New Roman"/>
              </a:rPr>
              <a:t>deb3 X </a:t>
            </a:r>
            <a:r>
              <a:rPr lang="en-US" sz="500">
                <a:solidFill>
                  <a:srgbClr val="51821F"/>
                </a:solidFill>
                <a:latin typeface="Times New Roman"/>
              </a:rPr>
              <a:t>[fl </a:t>
            </a:r>
            <a:r>
              <a:rPr lang="en-US" sz="500">
                <a:solidFill>
                  <a:srgbClr val="E2EAE1"/>
                </a:solidFill>
                <a:latin typeface="Times New Roman"/>
              </a:rPr>
              <a:t>Ubuntu </a:t>
            </a:r>
            <a:r>
              <a:rPr lang="en-US" sz="500">
                <a:solidFill>
                  <a:srgbClr val="EBDBB9"/>
                </a:solidFill>
                <a:latin typeface="Times New Roman"/>
              </a:rPr>
              <a:t>64 </a:t>
            </a:r>
            <a:r>
              <a:rPr lang="en-US" sz="500">
                <a:solidFill>
                  <a:srgbClr val="E2EAE1"/>
                </a:solidFill>
                <a:latin typeface="Times New Roman"/>
              </a:rPr>
              <a:t>bit </a:t>
            </a:r>
            <a:r>
              <a:rPr lang="en-US" sz="500">
                <a:solidFill>
                  <a:srgbClr val="696966"/>
                </a:solidFill>
                <a:latin typeface="Times New Roman"/>
              </a:rPr>
              <a:t>X </a:t>
            </a:r>
            <a:r>
              <a:rPr lang="en-US" sz="500">
                <a:solidFill>
                  <a:srgbClr val="51821F"/>
                </a:solidFill>
                <a:latin typeface="Times New Roman"/>
              </a:rPr>
              <a:t>[gldebl </a:t>
            </a:r>
            <a:r>
              <a:rPr lang="en-US" sz="500">
                <a:solidFill>
                  <a:srgbClr val="696966"/>
                </a:solidFill>
                <a:latin typeface="Times New Roman"/>
              </a:rPr>
              <a:t>X</a:t>
            </a:r>
          </a:p>
          <a:p>
            <a:pPr indent="0"/>
            <a:r>
              <a:rPr lang="en-US" sz="650">
                <a:solidFill>
                  <a:srgbClr val="B4ACA8"/>
                </a:solidFill>
                <a:latin typeface="Arial"/>
              </a:rPr>
              <a:t>Activities </a:t>
            </a:r>
            <a:r>
              <a:rPr lang="en-US" sz="650">
                <a:solidFill>
                  <a:srgbClr val="E2EAE1"/>
                </a:solidFill>
                <a:latin typeface="Arial"/>
              </a:rPr>
              <a:t>El </a:t>
            </a:r>
            <a:r>
              <a:rPr lang="en-US" sz="650">
                <a:solidFill>
                  <a:srgbClr val="B4ACA8"/>
                </a:solidFill>
                <a:latin typeface="Arial"/>
              </a:rPr>
              <a:t>Terminal</a:t>
            </a:r>
            <a:r>
              <a:rPr lang="en-US" baseline="30000" sz="650">
                <a:solidFill>
                  <a:srgbClr val="E2EAE1"/>
                </a:solidFill>
                <a:latin typeface="Arial"/>
              </a:rPr>
              <a:t>T</a:t>
            </a:r>
          </a:p>
        </p:txBody>
      </p:sp>
      <p:sp>
        <p:nvSpPr>
          <p:cNvPr id="3" name=""/>
          <p:cNvSpPr/>
          <p:nvPr/>
        </p:nvSpPr>
        <p:spPr>
          <a:xfrm>
            <a:off x="978408" y="2033016"/>
            <a:ext cx="249936" cy="243840"/>
          </a:xfrm>
          <a:prstGeom prst="rect">
            <a:avLst/>
          </a:prstGeom>
          <a:solidFill>
            <a:srgbClr val="300A24"/>
          </a:solidFill>
        </p:spPr>
        <p:txBody>
          <a:bodyPr lIns="0" tIns="0" rIns="0" bIns="0" wrap="none">
            <a:noAutofit/>
          </a:bodyPr>
          <a:p>
            <a:pPr algn="just" indent="0"/>
            <a:r>
              <a:rPr lang="en-US" sz="1600">
                <a:solidFill>
                  <a:srgbClr val="FDB839"/>
                </a:solidFill>
                <a:latin typeface="Times New Roman"/>
              </a:rPr>
              <a:t>6</a:t>
            </a:r>
          </a:p>
        </p:txBody>
      </p:sp>
      <p:sp>
        <p:nvSpPr>
          <p:cNvPr id="4" name=""/>
          <p:cNvSpPr/>
          <p:nvPr/>
        </p:nvSpPr>
        <p:spPr>
          <a:xfrm>
            <a:off x="984504" y="2514600"/>
            <a:ext cx="170688" cy="152400"/>
          </a:xfrm>
          <a:prstGeom prst="rect">
            <a:avLst/>
          </a:prstGeom>
          <a:solidFill>
            <a:srgbClr val="300A24"/>
          </a:solidFill>
        </p:spPr>
        <p:txBody>
          <a:bodyPr lIns="0" tIns="0" rIns="0" bIns="0" wrap="none">
            <a:noAutofit/>
          </a:bodyPr>
          <a:p>
            <a:pPr indent="0"/>
            <a:r>
              <a:rPr lang="en-US" sz="1200">
                <a:solidFill>
                  <a:srgbClr val="FFFFFF"/>
                </a:solidFill>
                <a:latin typeface="Times New Roman"/>
              </a:rPr>
              <a:t>«</a:t>
            </a:r>
          </a:p>
        </p:txBody>
      </p:sp>
      <p:sp>
        <p:nvSpPr>
          <p:cNvPr id="5" name=""/>
          <p:cNvSpPr/>
          <p:nvPr/>
        </p:nvSpPr>
        <p:spPr>
          <a:xfrm>
            <a:off x="957072" y="3169920"/>
            <a:ext cx="268224" cy="329184"/>
          </a:xfrm>
          <a:prstGeom prst="rect">
            <a:avLst/>
          </a:prstGeom>
          <a:solidFill>
            <a:srgbClr val="300A24"/>
          </a:solidFill>
        </p:spPr>
        <p:txBody>
          <a:bodyPr lIns="0" tIns="0" rIns="0" bIns="0" wrap="none">
            <a:noAutofit/>
          </a:bodyPr>
          <a:p>
            <a:pPr algn="just" indent="0"/>
            <a:r>
              <a:rPr lang="en-US" sz="1600">
                <a:solidFill>
                  <a:srgbClr val="EBDBB9"/>
                </a:solidFill>
                <a:latin typeface="Times New Roman"/>
              </a:rPr>
              <a:t>0</a:t>
            </a:r>
          </a:p>
        </p:txBody>
      </p:sp>
      <p:sp>
        <p:nvSpPr>
          <p:cNvPr id="6" name=""/>
          <p:cNvSpPr/>
          <p:nvPr/>
        </p:nvSpPr>
        <p:spPr>
          <a:xfrm>
            <a:off x="1335024" y="2048256"/>
            <a:ext cx="176784" cy="91440"/>
          </a:xfrm>
          <a:prstGeom prst="rect">
            <a:avLst/>
          </a:prstGeom>
          <a:solidFill>
            <a:srgbClr val="3E3E3E"/>
          </a:solidFill>
        </p:spPr>
        <p:txBody>
          <a:bodyPr lIns="0" tIns="0" rIns="0" bIns="0" wrap="none">
            <a:noAutofit/>
          </a:bodyPr>
          <a:p>
            <a:pPr indent="0"/>
            <a:r>
              <a:rPr lang="en-US" sz="650">
                <a:solidFill>
                  <a:srgbClr val="FFFFFF"/>
                </a:solidFill>
                <a:latin typeface="Arial"/>
              </a:rPr>
              <a:t>R</a:t>
            </a:r>
          </a:p>
        </p:txBody>
      </p:sp>
      <p:sp>
        <p:nvSpPr>
          <p:cNvPr id="7" name=""/>
          <p:cNvSpPr/>
          <p:nvPr/>
        </p:nvSpPr>
        <p:spPr>
          <a:xfrm>
            <a:off x="2188464" y="2298192"/>
            <a:ext cx="1042416" cy="109728"/>
          </a:xfrm>
          <a:prstGeom prst="rect">
            <a:avLst/>
          </a:prstGeom>
          <a:solidFill>
            <a:srgbClr val="3E3E3E"/>
          </a:solidFill>
        </p:spPr>
        <p:txBody>
          <a:bodyPr lIns="0" tIns="0" rIns="0" bIns="0" wrap="none">
            <a:noAutofit/>
          </a:bodyPr>
          <a:p>
            <a:pPr indent="0"/>
            <a:r>
              <a:rPr lang="en-US" sz="650">
                <a:solidFill>
                  <a:srgbClr val="E2EAE1"/>
                </a:solidFill>
                <a:latin typeface="Arial"/>
              </a:rPr>
              <a:t>ditiss@ubuntu: -/project</a:t>
            </a:r>
          </a:p>
        </p:txBody>
      </p:sp>
      <p:sp>
        <p:nvSpPr>
          <p:cNvPr id="8" name=""/>
          <p:cNvSpPr/>
          <p:nvPr/>
        </p:nvSpPr>
        <p:spPr>
          <a:xfrm>
            <a:off x="3706368" y="1828800"/>
            <a:ext cx="1042416" cy="94488"/>
          </a:xfrm>
          <a:prstGeom prst="rect">
            <a:avLst/>
          </a:prstGeom>
          <a:solidFill>
            <a:srgbClr val="262526"/>
          </a:solidFill>
        </p:spPr>
        <p:txBody>
          <a:bodyPr lIns="0" tIns="0" rIns="0" bIns="0" wrap="none">
            <a:noAutofit/>
          </a:bodyPr>
          <a:p>
            <a:pPr algn="ctr" indent="0"/>
            <a:r>
              <a:rPr lang="en-US" sz="650">
                <a:solidFill>
                  <a:srgbClr val="C1BAB7"/>
                </a:solidFill>
                <a:latin typeface="Times New Roman"/>
              </a:rPr>
              <a:t>Aug 29 10:59</a:t>
            </a:r>
          </a:p>
        </p:txBody>
      </p:sp>
      <p:sp>
        <p:nvSpPr>
          <p:cNvPr id="9" name=""/>
          <p:cNvSpPr/>
          <p:nvPr/>
        </p:nvSpPr>
        <p:spPr>
          <a:xfrm>
            <a:off x="3706368" y="2051304"/>
            <a:ext cx="1042416" cy="100584"/>
          </a:xfrm>
          <a:prstGeom prst="rect">
            <a:avLst/>
          </a:prstGeom>
          <a:solidFill>
            <a:srgbClr val="262526"/>
          </a:solidFill>
        </p:spPr>
        <p:txBody>
          <a:bodyPr lIns="0" tIns="0" rIns="0" bIns="0" wrap="none">
            <a:noAutofit/>
          </a:bodyPr>
          <a:p>
            <a:pPr indent="0"/>
            <a:r>
              <a:rPr lang="en-US" sz="650">
                <a:solidFill>
                  <a:srgbClr val="E2EAE1"/>
                </a:solidFill>
                <a:latin typeface="Arial"/>
              </a:rPr>
              <a:t>ditiss(a&gt;ubuntii: -/project</a:t>
            </a:r>
          </a:p>
        </p:txBody>
      </p:sp>
      <p:sp>
        <p:nvSpPr>
          <p:cNvPr id="10" name=""/>
          <p:cNvSpPr/>
          <p:nvPr/>
        </p:nvSpPr>
        <p:spPr>
          <a:xfrm>
            <a:off x="3742944" y="2487168"/>
            <a:ext cx="1024128" cy="73152"/>
          </a:xfrm>
          <a:prstGeom prst="rect">
            <a:avLst/>
          </a:prstGeom>
        </p:spPr>
        <p:txBody>
          <a:bodyPr lIns="0" tIns="0" rIns="0" bIns="0" wrap="none">
            <a:noAutofit/>
          </a:bodyPr>
          <a:p>
            <a:pPr indent="0"/>
            <a:r>
              <a:rPr lang="en-US" sz="500">
                <a:solidFill>
                  <a:srgbClr val="704C66"/>
                </a:solidFill>
                <a:latin typeface="Consolas"/>
              </a:rPr>
              <a:t>/etc/suricata/local.</a:t>
            </a:r>
            <a:r>
              <a:rPr lang="en-US" sz="500">
                <a:solidFill>
                  <a:srgbClr val="5A2C4E"/>
                </a:solidFill>
                <a:latin typeface="Consolas"/>
              </a:rPr>
              <a:t>rules</a:t>
            </a:r>
          </a:p>
        </p:txBody>
      </p:sp>
      <p:sp>
        <p:nvSpPr>
          <p:cNvPr id="11" name=""/>
          <p:cNvSpPr/>
          <p:nvPr/>
        </p:nvSpPr>
        <p:spPr>
          <a:xfrm>
            <a:off x="6541008" y="1816608"/>
            <a:ext cx="597408" cy="109728"/>
          </a:xfrm>
          <a:prstGeom prst="rect">
            <a:avLst/>
          </a:prstGeom>
          <a:solidFill>
            <a:srgbClr val="262526"/>
          </a:solidFill>
        </p:spPr>
        <p:txBody>
          <a:bodyPr lIns="0" tIns="0" rIns="0" bIns="0" wrap="none">
            <a:noAutofit/>
          </a:bodyPr>
          <a:p>
            <a:pPr indent="0"/>
            <a:r>
              <a:rPr lang="en-US" sz="900" spc="-150">
                <a:solidFill>
                  <a:srgbClr val="FFFFFF"/>
                </a:solidFill>
                <a:latin typeface="Consolas"/>
              </a:rPr>
              <a:t>A H&gt;) </a:t>
            </a:r>
            <a:r>
              <a:rPr lang="en-US" sz="900" spc="-150">
                <a:solidFill>
                  <a:srgbClr val="C1BAB7"/>
                </a:solidFill>
                <a:latin typeface="Consolas"/>
              </a:rPr>
              <a:t>0 </a:t>
            </a:r>
            <a:r>
              <a:rPr lang="en-US" sz="900" spc="-150">
                <a:solidFill>
                  <a:srgbClr val="FFFFFF"/>
                </a:solidFill>
                <a:latin typeface="Consolas"/>
              </a:rPr>
              <a:t>▼</a:t>
            </a:r>
          </a:p>
        </p:txBody>
      </p:sp>
      <p:sp>
        <p:nvSpPr>
          <p:cNvPr id="12" name=""/>
          <p:cNvSpPr/>
          <p:nvPr/>
        </p:nvSpPr>
        <p:spPr>
          <a:xfrm>
            <a:off x="6041136" y="2036064"/>
            <a:ext cx="390144" cy="109728"/>
          </a:xfrm>
          <a:prstGeom prst="rect">
            <a:avLst/>
          </a:prstGeom>
          <a:solidFill>
            <a:srgbClr val="3E3E3E"/>
          </a:solidFill>
        </p:spPr>
        <p:txBody>
          <a:bodyPr lIns="0" tIns="0" rIns="0" bIns="0" wrap="none">
            <a:noAutofit/>
          </a:bodyPr>
          <a:p>
            <a:pPr indent="0"/>
            <a:r>
              <a:rPr lang="en-US" sz="500">
                <a:solidFill>
                  <a:srgbClr val="CDD0CA"/>
                </a:solidFill>
                <a:latin typeface="Consolas"/>
              </a:rPr>
              <a:t>Q </a:t>
            </a:r>
            <a:r>
              <a:rPr lang="en-US" sz="500">
                <a:solidFill>
                  <a:srgbClr val="FFFFFF"/>
                </a:solidFill>
                <a:latin typeface="Consolas"/>
              </a:rPr>
              <a:t>=</a:t>
            </a:r>
          </a:p>
        </p:txBody>
      </p:sp>
      <p:sp>
        <p:nvSpPr>
          <p:cNvPr id="13" name=""/>
          <p:cNvSpPr/>
          <p:nvPr/>
        </p:nvSpPr>
        <p:spPr>
          <a:xfrm>
            <a:off x="4986528" y="2298192"/>
            <a:ext cx="1042416" cy="109728"/>
          </a:xfrm>
          <a:prstGeom prst="rect">
            <a:avLst/>
          </a:prstGeom>
          <a:solidFill>
            <a:srgbClr val="3E3E3E"/>
          </a:solidFill>
        </p:spPr>
        <p:txBody>
          <a:bodyPr lIns="0" tIns="0" rIns="0" bIns="0" wrap="none">
            <a:noAutofit/>
          </a:bodyPr>
          <a:p>
            <a:pPr indent="0"/>
            <a:r>
              <a:rPr lang="en-US" sz="650">
                <a:solidFill>
                  <a:srgbClr val="949591"/>
                </a:solidFill>
                <a:latin typeface="Arial"/>
              </a:rPr>
              <a:t>ditisstgbubuntu: -/project</a:t>
            </a:r>
          </a:p>
        </p:txBody>
      </p:sp>
      <p:sp>
        <p:nvSpPr>
          <p:cNvPr id="14" name=""/>
          <p:cNvSpPr/>
          <p:nvPr/>
        </p:nvSpPr>
        <p:spPr>
          <a:xfrm>
            <a:off x="1255776" y="2572512"/>
            <a:ext cx="249936" cy="859536"/>
          </a:xfrm>
          <a:prstGeom prst="rect">
            <a:avLst/>
          </a:prstGeom>
          <a:solidFill>
            <a:srgbClr val="300A24"/>
          </a:solidFill>
        </p:spPr>
        <p:txBody>
          <a:bodyPr lIns="0" tIns="0" rIns="0" bIns="0">
            <a:noAutofit/>
          </a:bodyPr>
          <a:p>
            <a:pPr indent="0">
              <a:lnSpc>
                <a:spcPts val="672"/>
              </a:lnSpc>
            </a:pPr>
            <a:r>
              <a:rPr lang="en-US" sz="500">
                <a:solidFill>
                  <a:srgbClr val="C1BAB7"/>
                </a:solidFill>
                <a:latin typeface="Consolas"/>
              </a:rPr>
              <a:t>alert</a:t>
            </a:r>
          </a:p>
          <a:p>
            <a:pPr indent="0">
              <a:lnSpc>
                <a:spcPts val="672"/>
              </a:lnSpc>
            </a:pPr>
            <a:r>
              <a:rPr lang="en-US" sz="500">
                <a:solidFill>
                  <a:srgbClr val="C1BAB7"/>
                </a:solidFill>
                <a:latin typeface="Consolas"/>
              </a:rPr>
              <a:t>alert</a:t>
            </a:r>
          </a:p>
          <a:p>
            <a:pPr indent="0">
              <a:lnSpc>
                <a:spcPts val="672"/>
              </a:lnSpc>
            </a:pPr>
            <a:r>
              <a:rPr lang="en-US" sz="500">
                <a:solidFill>
                  <a:srgbClr val="C1BAB7"/>
                </a:solidFill>
                <a:latin typeface="Consolas"/>
              </a:rPr>
              <a:t>alert</a:t>
            </a:r>
          </a:p>
          <a:p>
            <a:pPr indent="0">
              <a:lnSpc>
                <a:spcPts val="672"/>
              </a:lnSpc>
            </a:pPr>
            <a:r>
              <a:rPr lang="en-US" sz="500">
                <a:solidFill>
                  <a:srgbClr val="C1BAB7"/>
                </a:solidFill>
                <a:latin typeface="Consolas"/>
              </a:rPr>
              <a:t>alert</a:t>
            </a:r>
          </a:p>
          <a:p>
            <a:pPr indent="0">
              <a:lnSpc>
                <a:spcPts val="672"/>
              </a:lnSpc>
            </a:pPr>
            <a:r>
              <a:rPr lang="en-US" sz="500">
                <a:solidFill>
                  <a:srgbClr val="C1BAB7"/>
                </a:solidFill>
                <a:latin typeface="Consolas"/>
              </a:rPr>
              <a:t>alert</a:t>
            </a:r>
          </a:p>
          <a:p>
            <a:pPr indent="0">
              <a:lnSpc>
                <a:spcPts val="672"/>
              </a:lnSpc>
            </a:pPr>
            <a:r>
              <a:rPr lang="en-US" sz="500">
                <a:solidFill>
                  <a:srgbClr val="C1BAB7"/>
                </a:solidFill>
                <a:latin typeface="Consolas"/>
              </a:rPr>
              <a:t>alert</a:t>
            </a:r>
          </a:p>
          <a:p>
            <a:pPr indent="0">
              <a:lnSpc>
                <a:spcPts val="672"/>
              </a:lnSpc>
            </a:pPr>
            <a:r>
              <a:rPr lang="en-US" sz="500">
                <a:solidFill>
                  <a:srgbClr val="C1BAB7"/>
                </a:solidFill>
                <a:latin typeface="Consolas"/>
              </a:rPr>
              <a:t>alert</a:t>
            </a:r>
          </a:p>
          <a:p>
            <a:pPr indent="0">
              <a:lnSpc>
                <a:spcPts val="672"/>
              </a:lnSpc>
            </a:pPr>
            <a:r>
              <a:rPr lang="en-US" sz="500">
                <a:solidFill>
                  <a:srgbClr val="C1BAB7"/>
                </a:solidFill>
                <a:latin typeface="Consolas"/>
              </a:rPr>
              <a:t>alert</a:t>
            </a:r>
          </a:p>
          <a:p>
            <a:pPr indent="0">
              <a:lnSpc>
                <a:spcPts val="672"/>
              </a:lnSpc>
            </a:pPr>
            <a:r>
              <a:rPr lang="en-US" sz="500">
                <a:solidFill>
                  <a:srgbClr val="C1BAB7"/>
                </a:solidFill>
                <a:latin typeface="Consolas"/>
              </a:rPr>
              <a:t>alert</a:t>
            </a:r>
          </a:p>
          <a:p>
            <a:pPr indent="0">
              <a:lnSpc>
                <a:spcPts val="672"/>
              </a:lnSpc>
            </a:pPr>
            <a:r>
              <a:rPr lang="en-US" sz="500">
                <a:solidFill>
                  <a:srgbClr val="C1BAB7"/>
                </a:solidFill>
                <a:latin typeface="Consolas"/>
              </a:rPr>
              <a:t>alert</a:t>
            </a:r>
          </a:p>
        </p:txBody>
      </p:sp>
      <p:sp>
        <p:nvSpPr>
          <p:cNvPr id="15" name=""/>
          <p:cNvSpPr/>
          <p:nvPr/>
        </p:nvSpPr>
        <p:spPr>
          <a:xfrm>
            <a:off x="1524000" y="2572512"/>
            <a:ext cx="2365248" cy="70104"/>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icmp </a:t>
            </a:r>
            <a:r>
              <a:rPr lang="en-US" sz="500">
                <a:solidFill>
                  <a:srgbClr val="CDD0CA"/>
                </a:solidFill>
                <a:latin typeface="Consolas"/>
              </a:rPr>
              <a:t>any any </a:t>
            </a:r>
            <a:r>
              <a:rPr lang="en-US" sz="500">
                <a:solidFill>
                  <a:srgbClr val="C1BAB7"/>
                </a:solidFill>
                <a:latin typeface="Consolas"/>
              </a:rPr>
              <a:t>-&gt; $H0ME_NET </a:t>
            </a:r>
            <a:r>
              <a:rPr lang="en-US" sz="500">
                <a:solidFill>
                  <a:srgbClr val="CDD0CA"/>
                </a:solidFill>
                <a:latin typeface="Consolas"/>
              </a:rPr>
              <a:t>any {msg:</a:t>
            </a:r>
            <a:r>
              <a:rPr lang="en-US" sz="500">
                <a:solidFill>
                  <a:srgbClr val="C1BAB7"/>
                </a:solidFill>
                <a:latin typeface="Consolas"/>
              </a:rPr>
              <a:t>"icmp alert"; </a:t>
            </a:r>
            <a:r>
              <a:rPr lang="en-US" sz="500">
                <a:solidFill>
                  <a:srgbClr val="CDD0CA"/>
                </a:solidFill>
                <a:latin typeface="Consolas"/>
              </a:rPr>
              <a:t>sid:l; </a:t>
            </a:r>
            <a:r>
              <a:rPr lang="en-US" sz="500">
                <a:solidFill>
                  <a:srgbClr val="C1BAB7"/>
                </a:solidFill>
                <a:latin typeface="Consolas"/>
              </a:rPr>
              <a:t>rev</a:t>
            </a:r>
            <a:r>
              <a:rPr lang="en-US" sz="500">
                <a:solidFill>
                  <a:srgbClr val="FFFFFF"/>
                </a:solidFill>
                <a:latin typeface="Consolas"/>
              </a:rPr>
              <a:t>: </a:t>
            </a:r>
            <a:r>
              <a:rPr lang="en-US" sz="500">
                <a:solidFill>
                  <a:srgbClr val="CDAE99"/>
                </a:solidFill>
                <a:latin typeface="Consolas"/>
              </a:rPr>
              <a:t>1</a:t>
            </a:r>
            <a:r>
              <a:rPr lang="en-US" sz="500">
                <a:solidFill>
                  <a:srgbClr val="CDD0CA"/>
                </a:solidFill>
                <a:latin typeface="Consolas"/>
              </a:rPr>
              <a:t>;</a:t>
            </a:r>
            <a:r>
              <a:rPr lang="en-US" sz="500">
                <a:solidFill>
                  <a:srgbClr val="C18E5A"/>
                </a:solidFill>
                <a:latin typeface="Consolas"/>
              </a:rPr>
              <a:t>)</a:t>
            </a:r>
          </a:p>
        </p:txBody>
      </p:sp>
      <p:sp>
        <p:nvSpPr>
          <p:cNvPr id="16" name=""/>
          <p:cNvSpPr/>
          <p:nvPr/>
        </p:nvSpPr>
        <p:spPr>
          <a:xfrm>
            <a:off x="1524000" y="2657856"/>
            <a:ext cx="2630424" cy="73152"/>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tcp </a:t>
            </a:r>
            <a:r>
              <a:rPr lang="en-US" sz="500">
                <a:solidFill>
                  <a:srgbClr val="CDD0CA"/>
                </a:solidFill>
                <a:latin typeface="Consolas"/>
              </a:rPr>
              <a:t>any any -&gt; </a:t>
            </a:r>
            <a:r>
              <a:rPr lang="en-US" sz="500">
                <a:solidFill>
                  <a:srgbClr val="B4ACA8"/>
                </a:solidFill>
                <a:latin typeface="Consolas"/>
              </a:rPr>
              <a:t>$H0ME_NET </a:t>
            </a:r>
            <a:r>
              <a:rPr lang="en-US" sz="500">
                <a:solidFill>
                  <a:srgbClr val="CDD0CA"/>
                </a:solidFill>
                <a:latin typeface="Consolas"/>
              </a:rPr>
              <a:t>22 </a:t>
            </a:r>
            <a:r>
              <a:rPr lang="en-US" sz="500">
                <a:solidFill>
                  <a:srgbClr val="C1BAB7"/>
                </a:solidFill>
                <a:latin typeface="Consolas"/>
              </a:rPr>
              <a:t>(msg</a:t>
            </a:r>
            <a:r>
              <a:rPr lang="en-US" sz="500">
                <a:solidFill>
                  <a:srgbClr val="CDD0CA"/>
                </a:solidFill>
                <a:latin typeface="Consolas"/>
              </a:rPr>
              <a:t>:</a:t>
            </a:r>
            <a:r>
              <a:rPr lang="en-US" sz="500">
                <a:solidFill>
                  <a:srgbClr val="C1BAB7"/>
                </a:solidFill>
                <a:latin typeface="Consolas"/>
              </a:rPr>
              <a:t>"Possible </a:t>
            </a:r>
            <a:r>
              <a:rPr lang="en-US" sz="500">
                <a:solidFill>
                  <a:srgbClr val="B4ACA8"/>
                </a:solidFill>
                <a:latin typeface="Consolas"/>
              </a:rPr>
              <a:t>SSH </a:t>
            </a:r>
            <a:r>
              <a:rPr lang="en-US" sz="500">
                <a:solidFill>
                  <a:srgbClr val="C1BAB7"/>
                </a:solidFill>
                <a:latin typeface="Consolas"/>
              </a:rPr>
              <a:t>Attempt"; </a:t>
            </a:r>
            <a:r>
              <a:rPr lang="en-US" sz="500">
                <a:solidFill>
                  <a:srgbClr val="B4ACA8"/>
                </a:solidFill>
                <a:latin typeface="Consolas"/>
              </a:rPr>
              <a:t>sid:100000S;)</a:t>
            </a:r>
          </a:p>
        </p:txBody>
      </p:sp>
      <p:sp>
        <p:nvSpPr>
          <p:cNvPr id="17" name=""/>
          <p:cNvSpPr/>
          <p:nvPr/>
        </p:nvSpPr>
        <p:spPr>
          <a:xfrm>
            <a:off x="1524000" y="2746248"/>
            <a:ext cx="2700528" cy="73152"/>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udp </a:t>
            </a:r>
            <a:r>
              <a:rPr lang="en-US" sz="500">
                <a:solidFill>
                  <a:srgbClr val="B4ACA8"/>
                </a:solidFill>
                <a:latin typeface="Consolas"/>
              </a:rPr>
              <a:t>$H0ME_NET any -&gt; </a:t>
            </a:r>
            <a:r>
              <a:rPr lang="en-US" sz="500">
                <a:solidFill>
                  <a:srgbClr val="CDD0CA"/>
                </a:solidFill>
                <a:latin typeface="Consolas"/>
              </a:rPr>
              <a:t>any </a:t>
            </a:r>
            <a:r>
              <a:rPr lang="en-US" sz="500">
                <a:solidFill>
                  <a:srgbClr val="C1BAB7"/>
                </a:solidFill>
                <a:latin typeface="Consolas"/>
              </a:rPr>
              <a:t>53 (msg:"DNS </a:t>
            </a:r>
            <a:r>
              <a:rPr lang="en-US" sz="500">
                <a:solidFill>
                  <a:srgbClr val="CDD0CA"/>
                </a:solidFill>
                <a:latin typeface="Consolas"/>
              </a:rPr>
              <a:t>Tunneling </a:t>
            </a:r>
            <a:r>
              <a:rPr lang="en-US" sz="500">
                <a:solidFill>
                  <a:srgbClr val="C1BAB7"/>
                </a:solidFill>
                <a:latin typeface="Consolas"/>
              </a:rPr>
              <a:t>Detected"; </a:t>
            </a:r>
            <a:r>
              <a:rPr lang="en-US" sz="500">
                <a:solidFill>
                  <a:srgbClr val="CDD0CA"/>
                </a:solidFill>
                <a:latin typeface="Consolas"/>
              </a:rPr>
              <a:t>sid:</a:t>
            </a:r>
            <a:r>
              <a:rPr lang="en-US" sz="500">
                <a:solidFill>
                  <a:srgbClr val="C1BAB7"/>
                </a:solidFill>
                <a:latin typeface="Consolas"/>
              </a:rPr>
              <a:t>1000006;)</a:t>
            </a:r>
          </a:p>
        </p:txBody>
      </p:sp>
      <p:sp>
        <p:nvSpPr>
          <p:cNvPr id="18" name=""/>
          <p:cNvSpPr/>
          <p:nvPr/>
        </p:nvSpPr>
        <p:spPr>
          <a:xfrm>
            <a:off x="1524000" y="2822448"/>
            <a:ext cx="3118104" cy="88392"/>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http $H0ME_NET </a:t>
            </a:r>
            <a:r>
              <a:rPr lang="en-US" sz="500">
                <a:solidFill>
                  <a:srgbClr val="CDD0CA"/>
                </a:solidFill>
                <a:latin typeface="Consolas"/>
              </a:rPr>
              <a:t>any </a:t>
            </a:r>
            <a:r>
              <a:rPr lang="en-US" sz="500">
                <a:solidFill>
                  <a:srgbClr val="C1BAB7"/>
                </a:solidFill>
                <a:latin typeface="Consolas"/>
              </a:rPr>
              <a:t>-&gt; $HTTP_SERVERS $mrTP_P0RTS </a:t>
            </a:r>
            <a:r>
              <a:rPr lang="en-US" sz="500">
                <a:solidFill>
                  <a:srgbClr val="CDD0CA"/>
                </a:solidFill>
                <a:latin typeface="Consolas"/>
              </a:rPr>
              <a:t>(msg:</a:t>
            </a:r>
            <a:r>
              <a:rPr lang="en-US" sz="500">
                <a:solidFill>
                  <a:srgbClr val="C1BAB7"/>
                </a:solidFill>
                <a:latin typeface="Consolas"/>
              </a:rPr>
              <a:t>"HTTP </a:t>
            </a:r>
            <a:r>
              <a:rPr lang="en-US" sz="500">
                <a:solidFill>
                  <a:srgbClr val="FFFFFF"/>
                </a:solidFill>
                <a:latin typeface="Consolas"/>
              </a:rPr>
              <a:t>Response";|sid:</a:t>
            </a:r>
            <a:r>
              <a:rPr lang="en-US" sz="500">
                <a:solidFill>
                  <a:srgbClr val="B4ACA8"/>
                </a:solidFill>
                <a:latin typeface="Consolas"/>
              </a:rPr>
              <a:t>1000010;)</a:t>
            </a:r>
          </a:p>
        </p:txBody>
      </p:sp>
      <p:sp>
        <p:nvSpPr>
          <p:cNvPr id="19" name=""/>
          <p:cNvSpPr/>
          <p:nvPr/>
        </p:nvSpPr>
        <p:spPr>
          <a:xfrm>
            <a:off x="1524000" y="2919984"/>
            <a:ext cx="2478024" cy="73152"/>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tcp </a:t>
            </a:r>
            <a:r>
              <a:rPr lang="en-US" sz="500">
                <a:solidFill>
                  <a:srgbClr val="CDD0CA"/>
                </a:solidFill>
                <a:latin typeface="Consolas"/>
              </a:rPr>
              <a:t>any any -&gt; </a:t>
            </a:r>
            <a:r>
              <a:rPr lang="en-US" sz="500">
                <a:solidFill>
                  <a:srgbClr val="B4ACA8"/>
                </a:solidFill>
                <a:latin typeface="Consolas"/>
              </a:rPr>
              <a:t>$H0ME_NET </a:t>
            </a:r>
            <a:r>
              <a:rPr lang="en-US" sz="500">
                <a:solidFill>
                  <a:srgbClr val="CDD0CA"/>
                </a:solidFill>
                <a:latin typeface="Consolas"/>
              </a:rPr>
              <a:t>22 (msg:</a:t>
            </a:r>
            <a:r>
              <a:rPr lang="en-US" sz="500">
                <a:solidFill>
                  <a:srgbClr val="C1BAB7"/>
                </a:solidFill>
                <a:latin typeface="Consolas"/>
              </a:rPr>
              <a:t>"Failed </a:t>
            </a:r>
            <a:r>
              <a:rPr lang="en-US" sz="500">
                <a:solidFill>
                  <a:srgbClr val="B4ACA8"/>
                </a:solidFill>
                <a:latin typeface="Consolas"/>
              </a:rPr>
              <a:t>SSH Login"; </a:t>
            </a:r>
            <a:r>
              <a:rPr lang="en-US" sz="500">
                <a:solidFill>
                  <a:srgbClr val="C1BAB7"/>
                </a:solidFill>
                <a:latin typeface="Consolas"/>
              </a:rPr>
              <a:t>sid:</a:t>
            </a:r>
            <a:r>
              <a:rPr lang="en-US" sz="500">
                <a:solidFill>
                  <a:srgbClr val="B4ACA8"/>
                </a:solidFill>
                <a:latin typeface="Consolas"/>
              </a:rPr>
              <a:t>1000009;}</a:t>
            </a:r>
          </a:p>
        </p:txBody>
      </p:sp>
      <p:sp>
        <p:nvSpPr>
          <p:cNvPr id="20" name=""/>
          <p:cNvSpPr/>
          <p:nvPr/>
        </p:nvSpPr>
        <p:spPr>
          <a:xfrm>
            <a:off x="1520952" y="3008376"/>
            <a:ext cx="5513832" cy="158496"/>
          </a:xfrm>
          <a:prstGeom prst="rect">
            <a:avLst/>
          </a:prstGeom>
          <a:solidFill>
            <a:srgbClr val="300A24"/>
          </a:solidFill>
        </p:spPr>
        <p:txBody>
          <a:bodyPr lIns="0" tIns="0" rIns="0" bIns="0">
            <a:noAutofit/>
          </a:bodyPr>
          <a:p>
            <a:pPr algn="just" indent="0">
              <a:lnSpc>
                <a:spcPts val="672"/>
              </a:lnSpc>
            </a:pPr>
            <a:r>
              <a:rPr lang="en-US" sz="500">
                <a:solidFill>
                  <a:srgbClr val="B4ACA8"/>
                </a:solidFill>
                <a:latin typeface="Consolas"/>
              </a:rPr>
              <a:t>http $H0ME_NET </a:t>
            </a:r>
            <a:r>
              <a:rPr lang="en-US" sz="500">
                <a:solidFill>
                  <a:srgbClr val="CDD0CA"/>
                </a:solidFill>
                <a:latin typeface="Consolas"/>
              </a:rPr>
              <a:t>any </a:t>
            </a:r>
            <a:r>
              <a:rPr lang="en-US" sz="500">
                <a:solidFill>
                  <a:srgbClr val="B4ACA8"/>
                </a:solidFill>
                <a:latin typeface="Consolas"/>
              </a:rPr>
              <a:t>-&gt; </a:t>
            </a:r>
            <a:r>
              <a:rPr lang="en-US" sz="500">
                <a:solidFill>
                  <a:srgbClr val="C1BAB7"/>
                </a:solidFill>
                <a:latin typeface="Consolas"/>
              </a:rPr>
              <a:t>$EXTERMAL_NET $HTTP_P0RTS </a:t>
            </a:r>
            <a:r>
              <a:rPr lang="en-US" sz="500">
                <a:solidFill>
                  <a:srgbClr val="B4ACA8"/>
                </a:solidFill>
                <a:latin typeface="Consolas"/>
              </a:rPr>
              <a:t>(msg:"Large </a:t>
            </a:r>
            <a:r>
              <a:rPr lang="en-US" sz="500">
                <a:solidFill>
                  <a:srgbClr val="CDAE99"/>
                </a:solidFill>
                <a:latin typeface="Consolas"/>
              </a:rPr>
              <a:t>File </a:t>
            </a:r>
            <a:r>
              <a:rPr lang="en-US" sz="500">
                <a:solidFill>
                  <a:srgbClr val="B4ACA8"/>
                </a:solidFill>
                <a:latin typeface="Consolas"/>
              </a:rPr>
              <a:t>Upload Detected"; </a:t>
            </a:r>
            <a:r>
              <a:rPr lang="en-US" sz="500">
                <a:solidFill>
                  <a:srgbClr val="CDAE99"/>
                </a:solidFill>
                <a:latin typeface="Consolas"/>
              </a:rPr>
              <a:t>flow</a:t>
            </a:r>
            <a:r>
              <a:rPr lang="en-US" sz="500">
                <a:solidFill>
                  <a:srgbClr val="B4ACA8"/>
                </a:solidFill>
                <a:latin typeface="Consolas"/>
              </a:rPr>
              <a:t>:to_server,</a:t>
            </a:r>
            <a:r>
              <a:rPr lang="en-US" sz="500">
                <a:solidFill>
                  <a:srgbClr val="CDAE99"/>
                </a:solidFill>
                <a:latin typeface="Consolas"/>
              </a:rPr>
              <a:t>established; content:",</a:t>
            </a:r>
            <a:r>
              <a:rPr lang="en-US" sz="500">
                <a:solidFill>
                  <a:srgbClr val="B4ACA8"/>
                </a:solidFill>
                <a:latin typeface="Consolas"/>
              </a:rPr>
              <a:t>jpg"; </a:t>
            </a:r>
            <a:r>
              <a:rPr lang="en-US" sz="500">
                <a:solidFill>
                  <a:srgbClr val="C1BAB7"/>
                </a:solidFill>
                <a:latin typeface="Consolas"/>
              </a:rPr>
              <a:t>depth:6; </a:t>
            </a:r>
            <a:r>
              <a:rPr lang="en-US" sz="500">
                <a:solidFill>
                  <a:srgbClr val="B4ACA8"/>
                </a:solidFill>
                <a:latin typeface="Consolas"/>
              </a:rPr>
              <a:t>threshold:l </a:t>
            </a:r>
            <a:r>
              <a:rPr lang="en-US" sz="500">
                <a:solidFill>
                  <a:srgbClr val="CDD0CA"/>
                </a:solidFill>
                <a:latin typeface="Consolas"/>
              </a:rPr>
              <a:t>dns </a:t>
            </a:r>
            <a:r>
              <a:rPr lang="en-US" sz="500">
                <a:solidFill>
                  <a:srgbClr val="B4ACA8"/>
                </a:solidFill>
                <a:latin typeface="Consolas"/>
              </a:rPr>
              <a:t>$H0ME_NET </a:t>
            </a:r>
            <a:r>
              <a:rPr lang="en-US" sz="500">
                <a:solidFill>
                  <a:srgbClr val="C1BAB7"/>
                </a:solidFill>
                <a:latin typeface="Consolas"/>
              </a:rPr>
              <a:t>any </a:t>
            </a:r>
            <a:r>
              <a:rPr lang="en-US" sz="500">
                <a:solidFill>
                  <a:srgbClr val="CDD0CA"/>
                </a:solidFill>
                <a:latin typeface="Consolas"/>
              </a:rPr>
              <a:t>-&gt; any any </a:t>
            </a:r>
            <a:r>
              <a:rPr lang="en-US" sz="500">
                <a:solidFill>
                  <a:srgbClr val="CDAE99"/>
                </a:solidFill>
                <a:latin typeface="Consolas"/>
              </a:rPr>
              <a:t>(nsg:</a:t>
            </a:r>
            <a:r>
              <a:rPr lang="en-US" sz="500">
                <a:solidFill>
                  <a:srgbClr val="CDD0CA"/>
                </a:solidFill>
                <a:latin typeface="Consolas"/>
              </a:rPr>
              <a:t>"Access </a:t>
            </a:r>
            <a:r>
              <a:rPr lang="en-US" sz="500">
                <a:solidFill>
                  <a:srgbClr val="9CBBE0"/>
                </a:solidFill>
                <a:latin typeface="Consolas"/>
              </a:rPr>
              <a:t>to </a:t>
            </a:r>
            <a:r>
              <a:rPr lang="en-US" sz="500">
                <a:solidFill>
                  <a:srgbClr val="C1BAB7"/>
                </a:solidFill>
                <a:latin typeface="Consolas"/>
              </a:rPr>
              <a:t>Domain"; sid:1000Oll;</a:t>
            </a:r>
            <a:r>
              <a:rPr lang="en-US" sz="500">
                <a:solidFill>
                  <a:srgbClr val="B4ACA8"/>
                </a:solidFill>
                <a:latin typeface="Consolas"/>
              </a:rPr>
              <a:t>)</a:t>
            </a:r>
          </a:p>
        </p:txBody>
      </p:sp>
      <p:sp>
        <p:nvSpPr>
          <p:cNvPr id="21" name=""/>
          <p:cNvSpPr/>
          <p:nvPr/>
        </p:nvSpPr>
        <p:spPr>
          <a:xfrm>
            <a:off x="1524000" y="3182112"/>
            <a:ext cx="5510784" cy="161544"/>
          </a:xfrm>
          <a:prstGeom prst="rect">
            <a:avLst/>
          </a:prstGeom>
          <a:solidFill>
            <a:srgbClr val="300A24"/>
          </a:solidFill>
        </p:spPr>
        <p:txBody>
          <a:bodyPr lIns="0" tIns="0" rIns="0" bIns="0">
            <a:noAutofit/>
          </a:bodyPr>
          <a:p>
            <a:pPr algn="just" indent="0">
              <a:lnSpc>
                <a:spcPts val="672"/>
              </a:lnSpc>
            </a:pPr>
            <a:r>
              <a:rPr lang="en-US" sz="500">
                <a:solidFill>
                  <a:srgbClr val="C1BAB7"/>
                </a:solidFill>
                <a:latin typeface="Consolas"/>
              </a:rPr>
              <a:t>smtp </a:t>
            </a:r>
            <a:r>
              <a:rPr lang="en-US" sz="500">
                <a:solidFill>
                  <a:srgbClr val="B4ACA8"/>
                </a:solidFill>
                <a:latin typeface="Consolas"/>
              </a:rPr>
              <a:t>$H0ME_NET </a:t>
            </a:r>
            <a:r>
              <a:rPr lang="en-US" sz="500">
                <a:solidFill>
                  <a:srgbClr val="CDD0CA"/>
                </a:solidFill>
                <a:latin typeface="Consolas"/>
              </a:rPr>
              <a:t>any </a:t>
            </a:r>
            <a:r>
              <a:rPr lang="en-US" sz="500">
                <a:solidFill>
                  <a:srgbClr val="CDAE99"/>
                </a:solidFill>
                <a:latin typeface="Consolas"/>
              </a:rPr>
              <a:t>-&gt; </a:t>
            </a:r>
            <a:r>
              <a:rPr lang="en-US" sz="500">
                <a:solidFill>
                  <a:srgbClr val="C1BAB7"/>
                </a:solidFill>
                <a:latin typeface="Consolas"/>
              </a:rPr>
              <a:t>$EXTERMAL_NET </a:t>
            </a:r>
            <a:r>
              <a:rPr lang="en-US" sz="500">
                <a:solidFill>
                  <a:srgbClr val="CDD0CA"/>
                </a:solidFill>
                <a:latin typeface="Consolas"/>
              </a:rPr>
              <a:t>any </a:t>
            </a:r>
            <a:r>
              <a:rPr lang="en-US" sz="500">
                <a:solidFill>
                  <a:srgbClr val="C1BAB7"/>
                </a:solidFill>
                <a:latin typeface="Consolas"/>
              </a:rPr>
              <a:t>(msg:"Large Outgoing Email Attachment"; threshold:type limit, track by_src, </a:t>
            </a:r>
            <a:r>
              <a:rPr lang="en-US" sz="500">
                <a:solidFill>
                  <a:srgbClr val="9CBBE0"/>
                </a:solidFill>
                <a:latin typeface="Consolas"/>
              </a:rPr>
              <a:t>count </a:t>
            </a:r>
            <a:r>
              <a:rPr lang="en-US" sz="500">
                <a:solidFill>
                  <a:srgbClr val="CDAE99"/>
                </a:solidFill>
                <a:latin typeface="Consolas"/>
              </a:rPr>
              <a:t>1, </a:t>
            </a:r>
            <a:r>
              <a:rPr lang="en-US" sz="500">
                <a:solidFill>
                  <a:srgbClr val="C1BAB7"/>
                </a:solidFill>
                <a:latin typeface="Consolas"/>
              </a:rPr>
              <a:t>seconds 10; sid:10O00( </a:t>
            </a:r>
            <a:r>
              <a:rPr lang="en-US" sz="500">
                <a:solidFill>
                  <a:srgbClr val="B4ACA8"/>
                </a:solidFill>
                <a:latin typeface="Consolas"/>
              </a:rPr>
              <a:t>http SHOMEJJET </a:t>
            </a:r>
            <a:r>
              <a:rPr lang="en-US" sz="500">
                <a:solidFill>
                  <a:srgbClr val="CDD0CA"/>
                </a:solidFill>
                <a:latin typeface="Consolas"/>
              </a:rPr>
              <a:t>any </a:t>
            </a:r>
            <a:r>
              <a:rPr lang="en-US" sz="500">
                <a:solidFill>
                  <a:srgbClr val="B4ACA8"/>
                </a:solidFill>
                <a:latin typeface="Consolas"/>
              </a:rPr>
              <a:t>-&gt; </a:t>
            </a:r>
            <a:r>
              <a:rPr lang="en-US" sz="500">
                <a:solidFill>
                  <a:srgbClr val="C1BAB7"/>
                </a:solidFill>
                <a:latin typeface="Consolas"/>
              </a:rPr>
              <a:t>192.168.80.128 </a:t>
            </a:r>
            <a:r>
              <a:rPr lang="en-US" sz="500">
                <a:solidFill>
                  <a:srgbClr val="CDD0CA"/>
                </a:solidFill>
                <a:latin typeface="Consolas"/>
              </a:rPr>
              <a:t>8080 (msg:</a:t>
            </a:r>
            <a:r>
              <a:rPr lang="en-US" sz="500">
                <a:solidFill>
                  <a:srgbClr val="C1BAB7"/>
                </a:solidFill>
                <a:latin typeface="Consolas"/>
              </a:rPr>
              <a:t>"Suspicious Executable Download"; </a:t>
            </a:r>
            <a:r>
              <a:rPr lang="en-US" sz="500">
                <a:solidFill>
                  <a:srgbClr val="B4ACA8"/>
                </a:solidFill>
                <a:latin typeface="Consolas"/>
              </a:rPr>
              <a:t>content:</a:t>
            </a:r>
            <a:r>
              <a:rPr lang="en-US" sz="500">
                <a:solidFill>
                  <a:srgbClr val="CDAE99"/>
                </a:solidFill>
                <a:latin typeface="Consolas"/>
              </a:rPr>
              <a:t>".exe"; sld:1000003;)</a:t>
            </a:r>
          </a:p>
        </p:txBody>
      </p:sp>
      <p:sp>
        <p:nvSpPr>
          <p:cNvPr id="22" name=""/>
          <p:cNvSpPr/>
          <p:nvPr/>
        </p:nvSpPr>
        <p:spPr>
          <a:xfrm>
            <a:off x="1524000" y="3355848"/>
            <a:ext cx="5373624" cy="76200"/>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http $H0ME_NET </a:t>
            </a:r>
            <a:r>
              <a:rPr lang="en-US" sz="500">
                <a:solidFill>
                  <a:srgbClr val="CDD0CA"/>
                </a:solidFill>
                <a:latin typeface="Consolas"/>
              </a:rPr>
              <a:t>any -&gt; 192.168.80.128 8080 </a:t>
            </a:r>
            <a:r>
              <a:rPr lang="en-US" sz="500">
                <a:solidFill>
                  <a:srgbClr val="B4ACA8"/>
                </a:solidFill>
                <a:latin typeface="Consolas"/>
              </a:rPr>
              <a:t>(msg:"SQL </a:t>
            </a:r>
            <a:r>
              <a:rPr lang="en-US" sz="500">
                <a:solidFill>
                  <a:srgbClr val="C1BAB7"/>
                </a:solidFill>
                <a:latin typeface="Consolas"/>
              </a:rPr>
              <a:t>Injection Attempt detected"; content:"' </a:t>
            </a:r>
            <a:r>
              <a:rPr lang="en-US" sz="500">
                <a:solidFill>
                  <a:srgbClr val="CDD0CA"/>
                </a:solidFill>
                <a:latin typeface="Consolas"/>
              </a:rPr>
              <a:t>OR 1=1 </a:t>
            </a:r>
            <a:r>
              <a:rPr lang="en-US" sz="500">
                <a:solidFill>
                  <a:srgbClr val="C1BAB7"/>
                </a:solidFill>
                <a:latin typeface="Consolas"/>
              </a:rPr>
              <a:t>uricontent:"/vulnerable_page.php"; </a:t>
            </a:r>
            <a:r>
              <a:rPr lang="en-US" sz="500">
                <a:solidFill>
                  <a:srgbClr val="CDD0CA"/>
                </a:solidFill>
                <a:latin typeface="Consolas"/>
              </a:rPr>
              <a:t>sid:</a:t>
            </a:r>
          </a:p>
        </p:txBody>
      </p:sp>
      <p:sp>
        <p:nvSpPr>
          <p:cNvPr id="23" name=""/>
          <p:cNvSpPr/>
          <p:nvPr/>
        </p:nvSpPr>
        <p:spPr>
          <a:xfrm>
            <a:off x="1365504" y="5096256"/>
            <a:ext cx="396240" cy="170688"/>
          </a:xfrm>
          <a:prstGeom prst="rect">
            <a:avLst/>
          </a:prstGeom>
          <a:solidFill>
            <a:srgbClr val="300A24"/>
          </a:solidFill>
        </p:spPr>
        <p:txBody>
          <a:bodyPr lIns="0" tIns="0" rIns="0" bIns="0">
            <a:noAutofit/>
          </a:bodyPr>
          <a:p>
            <a:pPr algn="just" indent="0">
              <a:lnSpc>
                <a:spcPts val="672"/>
              </a:lnSpc>
            </a:pPr>
            <a:r>
              <a:rPr lang="en-US" sz="500">
                <a:solidFill>
                  <a:srgbClr val="D7A27C"/>
                </a:solidFill>
                <a:latin typeface="Consolas"/>
              </a:rPr>
              <a:t>Get Help </a:t>
            </a:r>
            <a:r>
              <a:rPr lang="en-US" sz="500">
                <a:solidFill>
                  <a:srgbClr val="C1BAB7"/>
                </a:solidFill>
                <a:latin typeface="Consolas"/>
              </a:rPr>
              <a:t>Exit</a:t>
            </a:r>
          </a:p>
        </p:txBody>
      </p:sp>
      <p:sp>
        <p:nvSpPr>
          <p:cNvPr id="24" name=""/>
          <p:cNvSpPr/>
          <p:nvPr/>
        </p:nvSpPr>
        <p:spPr>
          <a:xfrm>
            <a:off x="3230880" y="5102352"/>
            <a:ext cx="524256" cy="164592"/>
          </a:xfrm>
          <a:prstGeom prst="rect">
            <a:avLst/>
          </a:prstGeom>
          <a:solidFill>
            <a:srgbClr val="300A24"/>
          </a:solidFill>
        </p:spPr>
        <p:txBody>
          <a:bodyPr lIns="0" tIns="0" rIns="0" bIns="0">
            <a:noAutofit/>
          </a:bodyPr>
          <a:p>
            <a:pPr marL="101600" indent="-101600">
              <a:lnSpc>
                <a:spcPts val="672"/>
              </a:lnSpc>
            </a:pPr>
            <a:r>
              <a:rPr lang="en-US" sz="500">
                <a:solidFill>
                  <a:srgbClr val="FFFFFF"/>
                </a:solidFill>
                <a:latin typeface="Consolas"/>
              </a:rPr>
              <a:t>|j </a:t>
            </a:r>
            <a:r>
              <a:rPr lang="en-US" sz="500">
                <a:solidFill>
                  <a:srgbClr val="C1BAB7"/>
                </a:solidFill>
                <a:latin typeface="Consolas"/>
              </a:rPr>
              <a:t>Cut Text Paste Text</a:t>
            </a:r>
          </a:p>
        </p:txBody>
      </p:sp>
      <p:sp>
        <p:nvSpPr>
          <p:cNvPr id="25" name=""/>
          <p:cNvSpPr/>
          <p:nvPr/>
        </p:nvSpPr>
        <p:spPr>
          <a:xfrm>
            <a:off x="3925824" y="5090160"/>
            <a:ext cx="390144" cy="188976"/>
          </a:xfrm>
          <a:prstGeom prst="rect">
            <a:avLst/>
          </a:prstGeom>
          <a:solidFill>
            <a:srgbClr val="300A24"/>
          </a:solidFill>
        </p:spPr>
        <p:txBody>
          <a:bodyPr lIns="0" tIns="0" rIns="0" bIns="0">
            <a:noAutofit/>
          </a:bodyPr>
          <a:p>
            <a:pPr algn="just" indent="0">
              <a:lnSpc>
                <a:spcPts val="672"/>
              </a:lnSpc>
            </a:pPr>
            <a:r>
              <a:rPr lang="en-US" sz="500">
                <a:solidFill>
                  <a:srgbClr val="AEBDCF"/>
                </a:solidFill>
                <a:latin typeface="Consolas"/>
              </a:rPr>
              <a:t>Justify To Spell</a:t>
            </a:r>
          </a:p>
        </p:txBody>
      </p:sp>
      <p:sp>
        <p:nvSpPr>
          <p:cNvPr id="26" name=""/>
          <p:cNvSpPr/>
          <p:nvPr/>
        </p:nvSpPr>
        <p:spPr>
          <a:xfrm>
            <a:off x="4565904" y="5102352"/>
            <a:ext cx="469392" cy="164592"/>
          </a:xfrm>
          <a:prstGeom prst="rect">
            <a:avLst/>
          </a:prstGeom>
          <a:solidFill>
            <a:srgbClr val="300A24"/>
          </a:solidFill>
        </p:spPr>
        <p:txBody>
          <a:bodyPr lIns="0" tIns="0" rIns="0" bIns="0">
            <a:noAutofit/>
          </a:bodyPr>
          <a:p>
            <a:pPr indent="0">
              <a:lnSpc>
                <a:spcPts val="672"/>
              </a:lnSpc>
            </a:pPr>
            <a:r>
              <a:rPr lang="en-US" sz="500">
                <a:solidFill>
                  <a:srgbClr val="CDD0CA"/>
                </a:solidFill>
                <a:latin typeface="Consolas"/>
              </a:rPr>
              <a:t>Cur Pos </a:t>
            </a:r>
            <a:r>
              <a:rPr lang="en-US" sz="500">
                <a:solidFill>
                  <a:srgbClr val="AEBDCF"/>
                </a:solidFill>
                <a:latin typeface="Consolas"/>
              </a:rPr>
              <a:t>Go </a:t>
            </a:r>
            <a:r>
              <a:rPr lang="en-US" sz="500">
                <a:solidFill>
                  <a:srgbClr val="CDD0CA"/>
                </a:solidFill>
                <a:latin typeface="Consolas"/>
              </a:rPr>
              <a:t>To </a:t>
            </a:r>
            <a:r>
              <a:rPr lang="en-US" sz="500">
                <a:solidFill>
                  <a:srgbClr val="D7A27C"/>
                </a:solidFill>
                <a:latin typeface="Consolas"/>
              </a:rPr>
              <a:t>Line</a:t>
            </a:r>
          </a:p>
        </p:txBody>
      </p:sp>
      <p:sp>
        <p:nvSpPr>
          <p:cNvPr id="27" name=""/>
          <p:cNvSpPr/>
          <p:nvPr/>
        </p:nvSpPr>
        <p:spPr>
          <a:xfrm>
            <a:off x="5126736" y="5053584"/>
            <a:ext cx="786384" cy="231648"/>
          </a:xfrm>
          <a:prstGeom prst="rect">
            <a:avLst/>
          </a:prstGeom>
          <a:solidFill>
            <a:srgbClr val="300A24"/>
          </a:solidFill>
        </p:spPr>
        <p:txBody>
          <a:bodyPr lIns="0" tIns="0" rIns="0" bIns="0">
            <a:noAutofit/>
          </a:bodyPr>
          <a:p>
            <a:pPr algn="just" indent="0">
              <a:lnSpc>
                <a:spcPts val="672"/>
              </a:lnSpc>
            </a:pPr>
            <a:r>
              <a:rPr lang="en-US" sz="600">
                <a:solidFill>
                  <a:srgbClr val="FFFFFF"/>
                </a:solidFill>
                <a:latin typeface="Palatino Linotype"/>
              </a:rPr>
              <a:t>^ </a:t>
            </a:r>
            <a:r>
              <a:rPr lang="en-US" sz="600">
                <a:solidFill>
                  <a:srgbClr val="8FA8D4"/>
                </a:solidFill>
                <a:latin typeface="Palatino Linotype"/>
              </a:rPr>
              <a:t>Undo    </a:t>
            </a:r>
            <a:r>
              <a:rPr lang="en-US" sz="600">
                <a:solidFill>
                  <a:srgbClr val="FFFFFF"/>
                </a:solidFill>
                <a:latin typeface="Palatino Linotype"/>
              </a:rPr>
              <a:t>^</a:t>
            </a:r>
          </a:p>
          <a:p>
            <a:pPr marL="165100" indent="0">
              <a:lnSpc>
                <a:spcPts val="672"/>
              </a:lnSpc>
            </a:pPr>
            <a:r>
              <a:rPr lang="en-US" sz="600">
                <a:solidFill>
                  <a:srgbClr val="C1BAB7"/>
                </a:solidFill>
                <a:latin typeface="Palatino Linotype"/>
              </a:rPr>
              <a:t>Redo</a:t>
            </a:r>
          </a:p>
        </p:txBody>
      </p:sp>
      <p:sp>
        <p:nvSpPr>
          <p:cNvPr id="28" name=""/>
          <p:cNvSpPr/>
          <p:nvPr/>
        </p:nvSpPr>
        <p:spPr>
          <a:xfrm>
            <a:off x="5919216" y="5096256"/>
            <a:ext cx="396240" cy="182880"/>
          </a:xfrm>
          <a:prstGeom prst="rect">
            <a:avLst/>
          </a:prstGeom>
          <a:solidFill>
            <a:srgbClr val="300A24"/>
          </a:solidFill>
        </p:spPr>
        <p:txBody>
          <a:bodyPr lIns="0" tIns="0" rIns="0" bIns="0">
            <a:noAutofit/>
          </a:bodyPr>
          <a:p>
            <a:pPr algn="just" indent="0">
              <a:lnSpc>
                <a:spcPts val="672"/>
              </a:lnSpc>
            </a:pPr>
            <a:r>
              <a:rPr lang="en-US" sz="500">
                <a:solidFill>
                  <a:srgbClr val="CDD0CA"/>
                </a:solidFill>
                <a:latin typeface="Consolas"/>
              </a:rPr>
              <a:t>Mark Text </a:t>
            </a:r>
            <a:r>
              <a:rPr lang="en-US" sz="500">
                <a:solidFill>
                  <a:srgbClr val="CDAE99"/>
                </a:solidFill>
                <a:latin typeface="Consolas"/>
              </a:rPr>
              <a:t>Copy </a:t>
            </a:r>
            <a:r>
              <a:rPr lang="en-US" sz="500">
                <a:solidFill>
                  <a:srgbClr val="CDD0CA"/>
                </a:solidFill>
                <a:latin typeface="Consolas"/>
              </a:rPr>
              <a:t>Text</a:t>
            </a:r>
          </a:p>
        </p:txBody>
      </p:sp>
      <p:sp>
        <p:nvSpPr>
          <p:cNvPr id="29" name=""/>
          <p:cNvSpPr/>
          <p:nvPr/>
        </p:nvSpPr>
        <p:spPr>
          <a:xfrm>
            <a:off x="6486144" y="5096256"/>
            <a:ext cx="512064" cy="170688"/>
          </a:xfrm>
          <a:prstGeom prst="rect">
            <a:avLst/>
          </a:prstGeom>
          <a:solidFill>
            <a:srgbClr val="300A24"/>
          </a:solidFill>
        </p:spPr>
        <p:txBody>
          <a:bodyPr lIns="0" tIns="0" rIns="0" bIns="0">
            <a:noAutofit/>
          </a:bodyPr>
          <a:p>
            <a:pPr algn="just" indent="0">
              <a:lnSpc>
                <a:spcPts val="672"/>
              </a:lnSpc>
            </a:pPr>
            <a:r>
              <a:rPr lang="en-US" sz="500">
                <a:solidFill>
                  <a:srgbClr val="FFFFFF"/>
                </a:solidFill>
                <a:latin typeface="Consolas"/>
              </a:rPr>
              <a:t>H </a:t>
            </a:r>
            <a:r>
              <a:rPr lang="en-US" sz="500">
                <a:solidFill>
                  <a:srgbClr val="CDD0CA"/>
                </a:solidFill>
                <a:latin typeface="Consolas"/>
              </a:rPr>
              <a:t>To Bracket [Where Was</a:t>
            </a:r>
          </a:p>
        </p:txBody>
      </p:sp>
      <p:sp>
        <p:nvSpPr>
          <p:cNvPr id="30" name=""/>
          <p:cNvSpPr/>
          <p:nvPr/>
        </p:nvSpPr>
        <p:spPr>
          <a:xfrm>
            <a:off x="1118616" y="5562600"/>
            <a:ext cx="3627120" cy="192024"/>
          </a:xfrm>
          <a:prstGeom prst="rect">
            <a:avLst/>
          </a:prstGeom>
        </p:spPr>
        <p:txBody>
          <a:bodyPr lIns="0" tIns="0" rIns="0" bIns="0" wrap="none">
            <a:noAutofit/>
          </a:bodyPr>
          <a:p>
            <a:pPr indent="0">
              <a:spcAft>
                <a:spcPts val="1890"/>
              </a:spcAft>
            </a:pPr>
            <a:r>
              <a:rPr lang="en-US" sz="1200">
                <a:solidFill>
                  <a:srgbClr val="1F1F1F"/>
                </a:solidFill>
                <a:latin typeface="Times New Roman"/>
              </a:rPr>
              <a:t>In this rule set, there are alert commands based on:</a:t>
            </a:r>
          </a:p>
        </p:txBody>
      </p:sp>
      <p:sp>
        <p:nvSpPr>
          <p:cNvPr id="31" name=""/>
          <p:cNvSpPr/>
          <p:nvPr/>
        </p:nvSpPr>
        <p:spPr>
          <a:xfrm>
            <a:off x="1127760" y="6053328"/>
            <a:ext cx="2691384" cy="2651760"/>
          </a:xfrm>
          <a:prstGeom prst="rect">
            <a:avLst/>
          </a:prstGeom>
        </p:spPr>
        <p:txBody>
          <a:bodyPr lIns="0" tIns="0" rIns="0" bIns="0">
            <a:noAutofit/>
          </a:bodyPr>
          <a:p>
            <a:pPr indent="0">
              <a:lnSpc>
                <a:spcPts val="3840"/>
              </a:lnSpc>
              <a:spcBef>
                <a:spcPts val="1890"/>
              </a:spcBef>
            </a:pPr>
            <a:r>
              <a:rPr lang="en-US" sz="1200">
                <a:solidFill>
                  <a:srgbClr val="1F1F1F"/>
                </a:solidFill>
                <a:latin typeface="Times New Roman"/>
              </a:rPr>
              <a:t>. Icmp packets . tcp (ssh login and fail)</a:t>
            </a:r>
          </a:p>
          <a:p>
            <a:pPr indent="0">
              <a:lnSpc>
                <a:spcPts val="3840"/>
              </a:lnSpc>
            </a:pPr>
            <a:r>
              <a:rPr lang="en-US" sz="1200">
                <a:solidFill>
                  <a:srgbClr val="1F1F1F"/>
                </a:solidFill>
                <a:latin typeface="Times New Roman"/>
              </a:rPr>
              <a:t>. udp (DNS tunneling)</a:t>
            </a:r>
          </a:p>
          <a:p>
            <a:pPr indent="0">
              <a:lnSpc>
                <a:spcPts val="3840"/>
              </a:lnSpc>
            </a:pPr>
            <a:r>
              <a:rPr lang="en-US" sz="1200">
                <a:solidFill>
                  <a:srgbClr val="1F1F1F"/>
                </a:solidFill>
                <a:latin typeface="Times New Roman"/>
              </a:rPr>
              <a:t>. http (http server and ports)</a:t>
            </a:r>
          </a:p>
          <a:p>
            <a:pPr indent="0">
              <a:lnSpc>
                <a:spcPts val="3840"/>
              </a:lnSpc>
            </a:pPr>
            <a:r>
              <a:rPr lang="en-US" sz="1200">
                <a:solidFill>
                  <a:srgbClr val="1F1F1F"/>
                </a:solidFill>
                <a:latin typeface="Times New Roman"/>
              </a:rPr>
              <a:t>. smtp (For email)</a:t>
            </a:r>
          </a:p>
          <a:p>
            <a:pPr indent="0">
              <a:lnSpc>
                <a:spcPts val="3840"/>
              </a:lnSpc>
            </a:pPr>
            <a:r>
              <a:rPr lang="en-US" sz="1200">
                <a:solidFill>
                  <a:srgbClr val="1F1F1F"/>
                </a:solidFill>
                <a:latin typeface="Times New Roman"/>
              </a:rPr>
              <a:t>. dns (Access to any existing domain)</a:t>
            </a:r>
          </a:p>
        </p:txBody>
      </p:sp>
      <p:sp>
        <p:nvSpPr>
          <p:cNvPr id="32" name=""/>
          <p:cNvSpPr/>
          <p:nvPr/>
        </p:nvSpPr>
        <p:spPr>
          <a:xfrm>
            <a:off x="6510528" y="9363456"/>
            <a:ext cx="624840" cy="164592"/>
          </a:xfrm>
          <a:prstGeom prst="rect">
            <a:avLst/>
          </a:prstGeom>
        </p:spPr>
        <p:txBody>
          <a:bodyPr lIns="0" tIns="0" rIns="0" bIns="0" wrap="none">
            <a:noAutofit/>
          </a:bodyPr>
          <a:p>
            <a:pPr indent="0"/>
            <a:r>
              <a:rPr lang="en-US" sz="1050">
                <a:latin typeface="Times New Roman"/>
              </a:rPr>
              <a:t>15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130808" y="1118616"/>
            <a:ext cx="5989320" cy="813816"/>
          </a:xfrm>
          <a:prstGeom prst="rect">
            <a:avLst/>
          </a:prstGeom>
        </p:spPr>
        <p:txBody>
          <a:bodyPr lIns="0" tIns="0" rIns="0" bIns="0">
            <a:noAutofit/>
          </a:bodyPr>
          <a:p>
            <a:pPr marL="241300" indent="-241300">
              <a:lnSpc>
                <a:spcPts val="1632"/>
              </a:lnSpc>
              <a:spcAft>
                <a:spcPts val="840"/>
              </a:spcAft>
            </a:pPr>
            <a:r>
              <a:rPr lang="en-US" b="1" sz="1400">
                <a:latin typeface="Times New Roman"/>
              </a:rPr>
              <a:t>f. </a:t>
            </a:r>
            <a:r>
              <a:rPr lang="en-US" sz="1200">
                <a:latin typeface="Times New Roman"/>
              </a:rPr>
              <a:t>After confirming all the rules, we have to paste the rule file in the main yaml file of suricata.</a:t>
            </a:r>
          </a:p>
          <a:p>
            <a:pPr marL="241300" indent="0">
              <a:spcAft>
                <a:spcPts val="6720"/>
              </a:spcAft>
            </a:pPr>
            <a:r>
              <a:rPr lang="en-US" sz="1200">
                <a:latin typeface="Times New Roman"/>
              </a:rPr>
              <a:t>Note: Yaml file is in /etc/suricata/suricata.yaml</a:t>
            </a:r>
          </a:p>
        </p:txBody>
      </p:sp>
      <p:graphicFrame>
        <p:nvGraphicFramePr>
          <p:cNvPr id="3" name=""/>
          <p:cNvGraphicFramePr>
            <a:graphicFrameLocks noGrp="1"/>
          </p:cNvGraphicFramePr>
          <p:nvPr/>
        </p:nvGraphicFramePr>
        <p:xfrm>
          <a:off x="1392936" y="2121408"/>
          <a:ext cx="5791200" cy="1005840"/>
        </p:xfrm>
        <a:graphic>
          <a:graphicData uri="http://schemas.openxmlformats.org/drawingml/2006/table">
            <a:tbl>
              <a:tblPr/>
              <a:tblGrid>
                <a:gridCol w="365760"/>
                <a:gridCol w="1972056"/>
                <a:gridCol w="1359408"/>
                <a:gridCol w="1481328"/>
                <a:gridCol w="612648"/>
              </a:tblGrid>
              <a:tr h="164592">
                <a:tc>
                  <a:txBody>
                    <a:bodyPr lIns="0" tIns="0" rIns="0" bIns="0">
                      <a:noAutofit/>
                    </a:bodyPr>
                    <a:p>
                      <a:pPr algn="r" indent="0"/>
                      <a:r>
                        <a:rPr lang="en-US" sz="500">
                          <a:solidFill>
                            <a:srgbClr val="C1BAB7"/>
                          </a:solidFill>
                          <a:latin typeface="Consolas"/>
                        </a:rPr>
                        <a:t>Activities</a:t>
                      </a:r>
                    </a:p>
                  </a:txBody>
                  <a:tcPr marL="0" marR="0" marT="0" marB="0">
                    <a:solidFill>
                      <a:srgbClr val="262526"/>
                    </a:solidFill>
                  </a:tcPr>
                </a:tc>
                <a:tc>
                  <a:txBody>
                    <a:bodyPr lIns="0" tIns="0" rIns="0" bIns="0">
                      <a:noAutofit/>
                    </a:bodyPr>
                    <a:p>
                      <a:pPr marL="139700" indent="0"/>
                      <a:r>
                        <a:rPr lang="en-US" sz="500">
                          <a:solidFill>
                            <a:srgbClr val="FFFFFF"/>
                          </a:solidFill>
                          <a:latin typeface="Consolas"/>
                        </a:rPr>
                        <a:t>□ </a:t>
                      </a:r>
                      <a:r>
                        <a:rPr lang="en-US" sz="500">
                          <a:solidFill>
                            <a:srgbClr val="B4ACA8"/>
                          </a:solidFill>
                          <a:latin typeface="Consolas"/>
                        </a:rPr>
                        <a:t>Terminal</a:t>
                      </a:r>
                      <a:r>
                        <a:rPr lang="en-US" baseline="30000" sz="500">
                          <a:solidFill>
                            <a:srgbClr val="FFFFFF"/>
                          </a:solidFill>
                          <a:latin typeface="Consolas"/>
                        </a:rPr>
                        <a:t>T</a:t>
                      </a:r>
                    </a:p>
                  </a:txBody>
                  <a:tcPr marL="0" marR="0" marT="0" marB="0">
                    <a:solidFill>
                      <a:srgbClr val="262526"/>
                    </a:solidFill>
                  </a:tcPr>
                </a:tc>
                <a:tc>
                  <a:txBody>
                    <a:bodyPr lIns="0" tIns="0" rIns="0" bIns="0">
                      <a:noAutofit/>
                    </a:bodyPr>
                    <a:p>
                      <a:pPr algn="ctr" marR="127000" indent="0"/>
                      <a:r>
                        <a:rPr lang="en-US" sz="500">
                          <a:solidFill>
                            <a:srgbClr val="C1BAB7"/>
                          </a:solidFill>
                          <a:latin typeface="Consolas"/>
                        </a:rPr>
                        <a:t>Aug 29 11:12</a:t>
                      </a:r>
                    </a:p>
                  </a:txBody>
                  <a:tcPr marL="0" marR="0" marT="0" marB="0">
                    <a:solidFill>
                      <a:srgbClr val="262526"/>
                    </a:solidFill>
                  </a:tcPr>
                </a:tc>
                <a:tc>
                  <a:txBody>
                    <a:bodyPr lIns="0" tIns="0" rIns="0" bIns="0">
                      <a:noAutofit/>
                    </a:bodyPr>
                    <a:p>
                      <a:endParaRPr sz="800"/>
                    </a:p>
                  </a:txBody>
                  <a:tcPr marL="0" marR="0" marT="0" marB="0">
                    <a:solidFill>
                      <a:srgbClr val="262526"/>
                    </a:solidFill>
                  </a:tcPr>
                </a:tc>
                <a:tc>
                  <a:txBody>
                    <a:bodyPr lIns="0" tIns="0" rIns="0" bIns="0">
                      <a:noAutofit/>
                    </a:bodyPr>
                    <a:p>
                      <a:pPr algn="r" indent="0"/>
                      <a:r>
                        <a:rPr lang="en-US" sz="500">
                          <a:solidFill>
                            <a:srgbClr val="FFFFFF"/>
                          </a:solidFill>
                          <a:latin typeface="Consolas"/>
                        </a:rPr>
                        <a:t>A 4) </a:t>
                      </a:r>
                      <a:r>
                        <a:rPr lang="en-US" sz="500">
                          <a:solidFill>
                            <a:srgbClr val="C1BAB7"/>
                          </a:solidFill>
                          <a:latin typeface="Consolas"/>
                        </a:rPr>
                        <a:t>0 </a:t>
                      </a:r>
                      <a:r>
                        <a:rPr lang="en-US" sz="500">
                          <a:solidFill>
                            <a:srgbClr val="FFFFFF"/>
                          </a:solidFill>
                          <a:latin typeface="Consolas"/>
                        </a:rPr>
                        <a:t>▼</a:t>
                      </a:r>
                    </a:p>
                  </a:txBody>
                  <a:tcPr marL="0" marR="0" marT="0" marB="0">
                    <a:solidFill>
                      <a:srgbClr val="262526"/>
                    </a:solidFill>
                  </a:tcPr>
                </a:tc>
              </a:tr>
              <a:tr h="289560">
                <a:tc>
                  <a:txBody>
                    <a:bodyPr lIns="0" tIns="0" rIns="0" bIns="0">
                      <a:noAutofit/>
                    </a:bodyPr>
                    <a:p>
                      <a:endParaRPr sz="1400"/>
                    </a:p>
                  </a:txBody>
                  <a:tcPr marL="0" marR="0" marT="0" marB="0">
                    <a:solidFill>
                      <a:srgbClr val="300A24"/>
                    </a:solidFill>
                  </a:tcPr>
                </a:tc>
                <a:tc>
                  <a:txBody>
                    <a:bodyPr lIns="0" tIns="0" rIns="0" bIns="0">
                      <a:noAutofit/>
                    </a:bodyPr>
                    <a:p>
                      <a:pPr indent="0"/>
                      <a:r>
                        <a:rPr lang="en-US" sz="500">
                          <a:solidFill>
                            <a:srgbClr val="FFFFFF"/>
                          </a:solidFill>
                          <a:latin typeface="Arial"/>
                        </a:rPr>
                        <a:t>f+1</a:t>
                      </a:r>
                    </a:p>
                  </a:txBody>
                  <a:tcPr marL="0" marR="0" marT="0" marB="0" anchor="ctr">
                    <a:solidFill>
                      <a:srgbClr val="262526"/>
                    </a:solidFill>
                  </a:tcPr>
                </a:tc>
                <a:tc>
                  <a:txBody>
                    <a:bodyPr lIns="0" tIns="0" rIns="0" bIns="0">
                      <a:noAutofit/>
                    </a:bodyPr>
                    <a:p>
                      <a:pPr algn="ctr" marR="127000" indent="0"/>
                      <a:r>
                        <a:rPr lang="en-US" sz="650">
                          <a:solidFill>
                            <a:srgbClr val="E2EAE1"/>
                          </a:solidFill>
                          <a:latin typeface="Arial"/>
                        </a:rPr>
                        <a:t>ditiss@&gt;ubuntu: -/project</a:t>
                      </a:r>
                    </a:p>
                  </a:txBody>
                  <a:tcPr marL="0" marR="0" marT="0" marB="0" anchor="ctr">
                    <a:solidFill>
                      <a:srgbClr val="262526"/>
                    </a:solidFill>
                  </a:tcPr>
                </a:tc>
                <a:tc>
                  <a:txBody>
                    <a:bodyPr lIns="0" tIns="0" rIns="0" bIns="0">
                      <a:noAutofit/>
                    </a:bodyPr>
                    <a:p>
                      <a:pPr algn="r" indent="0"/>
                      <a:r>
                        <a:rPr lang="en-US" sz="500">
                          <a:solidFill>
                            <a:srgbClr val="E2EAE1"/>
                          </a:solidFill>
                          <a:latin typeface="Arial"/>
                        </a:rPr>
                        <a:t>Q </a:t>
                      </a:r>
                      <a:r>
                        <a:rPr lang="en-US" sz="500">
                          <a:solidFill>
                            <a:srgbClr val="E2EAE1"/>
                          </a:solidFill>
                          <a:latin typeface="Consolas"/>
                        </a:rPr>
                        <a:t>=</a:t>
                      </a:r>
                    </a:p>
                  </a:txBody>
                  <a:tcPr marL="0" marR="0" marT="0" marB="0" anchor="ctr">
                    <a:solidFill>
                      <a:srgbClr val="262526"/>
                    </a:solidFill>
                  </a:tcPr>
                </a:tc>
                <a:tc>
                  <a:txBody>
                    <a:bodyPr lIns="0" tIns="0" rIns="0" bIns="0">
                      <a:noAutofit/>
                    </a:bodyPr>
                    <a:p>
                      <a:pPr marL="101600" indent="0"/>
                      <a:r>
                        <a:rPr lang="en-US" sz="500">
                          <a:solidFill>
                            <a:srgbClr val="FFFFFF"/>
                          </a:solidFill>
                          <a:latin typeface="Consolas"/>
                        </a:rPr>
                        <a:t>- O'</a:t>
                      </a:r>
                    </a:p>
                  </a:txBody>
                  <a:tcPr marL="0" marR="0" marT="0" marB="0" anchor="ctr">
                    <a:solidFill>
                      <a:srgbClr val="262526"/>
                    </a:solidFill>
                  </a:tcPr>
                </a:tc>
              </a:tr>
              <a:tr h="256032">
                <a:tc>
                  <a:txBody>
                    <a:bodyPr lIns="0" tIns="0" rIns="0" bIns="0">
                      <a:noAutofit/>
                    </a:bodyPr>
                    <a:p>
                      <a:endParaRPr sz="1300"/>
                    </a:p>
                  </a:txBody>
                  <a:tcPr marL="0" marR="0" marT="0" marB="0">
                    <a:solidFill>
                      <a:srgbClr val="300A24"/>
                    </a:solidFill>
                  </a:tcPr>
                </a:tc>
                <a:tc>
                  <a:txBody>
                    <a:bodyPr lIns="0" tIns="0" rIns="0" bIns="0">
                      <a:noAutofit/>
                    </a:bodyPr>
                    <a:p>
                      <a:pPr marL="838200" indent="0"/>
                      <a:r>
                        <a:rPr lang="en-US" sz="650">
                          <a:solidFill>
                            <a:srgbClr val="E2EAE1"/>
                          </a:solidFill>
                          <a:latin typeface="Arial"/>
                        </a:rPr>
                        <a:t>ditiss@Hjbuntu: -/project</a:t>
                      </a:r>
                    </a:p>
                  </a:txBody>
                  <a:tcPr marL="0" marR="0" marT="0" marB="0" anchor="ctr">
                    <a:solidFill>
                      <a:srgbClr val="3E3E3E"/>
                    </a:solidFill>
                  </a:tcPr>
                </a:tc>
                <a:tc>
                  <a:txBody>
                    <a:bodyPr lIns="0" tIns="0" rIns="0" bIns="0">
                      <a:noAutofit/>
                    </a:bodyPr>
                    <a:p>
                      <a:endParaRPr sz="1300"/>
                    </a:p>
                  </a:txBody>
                  <a:tcPr marL="0" marR="0" marT="0" marB="0">
                    <a:solidFill>
                      <a:srgbClr val="3E3E3E"/>
                    </a:solidFill>
                  </a:tcPr>
                </a:tc>
                <a:tc>
                  <a:txBody>
                    <a:bodyPr lIns="0" tIns="0" rIns="0" bIns="0">
                      <a:noAutofit/>
                    </a:bodyPr>
                    <a:p>
                      <a:pPr marL="127000" indent="0"/>
                      <a:r>
                        <a:rPr lang="en-US" sz="650">
                          <a:solidFill>
                            <a:srgbClr val="949591"/>
                          </a:solidFill>
                          <a:latin typeface="Arial"/>
                        </a:rPr>
                        <a:t>ditissgiubuntu: -/project</a:t>
                      </a:r>
                    </a:p>
                  </a:txBody>
                  <a:tcPr marL="0" marR="0" marT="0" marB="0" anchor="ctr">
                    <a:solidFill>
                      <a:srgbClr val="3E3E3E"/>
                    </a:solidFill>
                  </a:tcPr>
                </a:tc>
                <a:tc>
                  <a:txBody>
                    <a:bodyPr lIns="0" tIns="0" rIns="0" bIns="0">
                      <a:noAutofit/>
                    </a:bodyPr>
                    <a:p>
                      <a:pPr algn="r" indent="0"/>
                      <a:r>
                        <a:rPr lang="en-US" sz="500">
                          <a:solidFill>
                            <a:srgbClr val="FFFFFF"/>
                          </a:solidFill>
                          <a:latin typeface="Consolas"/>
                        </a:rPr>
                        <a:t>▼</a:t>
                      </a:r>
                    </a:p>
                  </a:txBody>
                  <a:tcPr marL="0" marR="0" marT="0" marB="0" anchor="ctr">
                    <a:solidFill>
                      <a:srgbClr val="3E3E3E"/>
                    </a:solidFill>
                  </a:tcPr>
                </a:tc>
              </a:tr>
              <a:tr h="91440">
                <a:tc>
                  <a:txBody>
                    <a:bodyPr lIns="0" tIns="0" rIns="0" bIns="0">
                      <a:noAutofit/>
                    </a:bodyPr>
                    <a:p>
                      <a:pPr algn="r" indent="0"/>
                      <a:r>
                        <a:rPr lang="en-US" sz="500">
                          <a:solidFill>
                            <a:srgbClr val="FFFFFF"/>
                          </a:solidFill>
                          <a:latin typeface="Consolas"/>
                        </a:rPr>
                        <a:t>1</a:t>
                      </a:r>
                    </a:p>
                  </a:txBody>
                  <a:tcPr marL="0" marR="0" marT="0" marB="0" anchor="b">
                    <a:solidFill>
                      <a:srgbClr val="300A24"/>
                    </a:solidFill>
                  </a:tcPr>
                </a:tc>
                <a:tc>
                  <a:txBody>
                    <a:bodyPr lIns="0" tIns="0" rIns="0" bIns="0">
                      <a:noAutofit/>
                    </a:bodyPr>
                    <a:p>
                      <a:pPr indent="0"/>
                      <a:r>
                        <a:rPr lang="en-US" sz="500">
                          <a:solidFill>
                            <a:srgbClr val="58497D"/>
                          </a:solidFill>
                          <a:latin typeface="Consolas"/>
                        </a:rPr>
                        <a:t>GNU nano </a:t>
                      </a:r>
                      <a:r>
                        <a:rPr lang="en-US" sz="500">
                          <a:solidFill>
                            <a:srgbClr val="5A2C4E"/>
                          </a:solidFill>
                          <a:latin typeface="Consolas"/>
                        </a:rPr>
                        <a:t>4.8</a:t>
                      </a:r>
                    </a:p>
                  </a:txBody>
                  <a:tcPr marL="0" marR="0" marT="0" marB="0" anchor="b"/>
                </a:tc>
                <a:tc>
                  <a:txBody>
                    <a:bodyPr lIns="0" tIns="0" rIns="0" bIns="0">
                      <a:noAutofit/>
                    </a:bodyPr>
                    <a:p>
                      <a:pPr algn="ctr" marR="127000" indent="0"/>
                      <a:r>
                        <a:rPr lang="en-US" sz="500">
                          <a:solidFill>
                            <a:srgbClr val="704C66"/>
                          </a:solidFill>
                          <a:latin typeface="Consolas"/>
                        </a:rPr>
                        <a:t>/etc/suricata/suricata</a:t>
                      </a:r>
                      <a:r>
                        <a:rPr lang="en-US" sz="500">
                          <a:solidFill>
                            <a:srgbClr val="47112D"/>
                          </a:solidFill>
                          <a:latin typeface="Consolas"/>
                        </a:rPr>
                        <a:t>.</a:t>
                      </a:r>
                      <a:r>
                        <a:rPr lang="en-US" sz="500">
                          <a:solidFill>
                            <a:srgbClr val="704C66"/>
                          </a:solidFill>
                          <a:latin typeface="Consolas"/>
                        </a:rPr>
                        <a:t>yaml</a:t>
                      </a:r>
                    </a:p>
                  </a:txBody>
                  <a:tcPr marL="0" marR="0" marT="0" marB="0" anchor="b"/>
                </a:tc>
                <a:tc>
                  <a:txBody>
                    <a:bodyPr lIns="0" tIns="0" rIns="0" bIns="0">
                      <a:noAutofit/>
                    </a:bodyPr>
                    <a:p>
                      <a:endParaRPr sz="500"/>
                    </a:p>
                  </a:txBody>
                  <a:tcPr marL="0" marR="0" marT="0" marB="0"/>
                </a:tc>
                <a:tc>
                  <a:txBody>
                    <a:bodyPr lIns="0" tIns="0" rIns="0" bIns="0">
                      <a:noAutofit/>
                    </a:bodyPr>
                    <a:p>
                      <a:pPr algn="r" indent="0"/>
                      <a:r>
                        <a:rPr lang="en-US" sz="500">
                          <a:solidFill>
                            <a:srgbClr val="300924"/>
                          </a:solidFill>
                          <a:latin typeface="Consolas"/>
                        </a:rPr>
                        <a:t>1</a:t>
                      </a:r>
                    </a:p>
                  </a:txBody>
                  <a:tcPr marL="0" marR="0" marT="0" marB="0" anchor="b"/>
                </a:tc>
              </a:tr>
              <a:tr h="204216">
                <a:tc>
                  <a:txBody>
                    <a:bodyPr lIns="0" tIns="0" rIns="0" bIns="0">
                      <a:noAutofit/>
                    </a:bodyPr>
                    <a:p>
                      <a:endParaRPr sz="1000"/>
                    </a:p>
                  </a:txBody>
                  <a:tcPr marL="0" marR="0" marT="0" marB="0">
                    <a:solidFill>
                      <a:srgbClr val="300A24"/>
                    </a:solidFill>
                  </a:tcPr>
                </a:tc>
                <a:tc>
                  <a:txBody>
                    <a:bodyPr lIns="0" tIns="0" rIns="0" bIns="0">
                      <a:noAutofit/>
                    </a:bodyPr>
                    <a:p>
                      <a:pPr marL="101600" indent="0"/>
                      <a:r>
                        <a:rPr lang="en-US" sz="500">
                          <a:solidFill>
                            <a:srgbClr val="13777B"/>
                          </a:solidFill>
                          <a:latin typeface="Consolas"/>
                        </a:rPr>
                        <a:t>#</a:t>
                      </a:r>
                    </a:p>
                    <a:p>
                      <a:pPr marL="101600" indent="0"/>
                      <a:r>
                        <a:rPr lang="en-US" sz="500">
                          <a:solidFill>
                            <a:srgbClr val="13777B"/>
                          </a:solidFill>
                          <a:latin typeface="Consolas"/>
                        </a:rPr>
                        <a:t># The most common hashmode commands are: hash2tuple,</a:t>
                      </a:r>
                    </a:p>
                  </a:txBody>
                  <a:tcPr marL="0" marR="0" marT="0" marB="0">
                    <a:solidFill>
                      <a:srgbClr val="300A24"/>
                    </a:solidFill>
                  </a:tcPr>
                </a:tc>
                <a:tc>
                  <a:txBody>
                    <a:bodyPr lIns="0" tIns="0" rIns="0" bIns="0">
                      <a:noAutofit/>
                    </a:bodyPr>
                    <a:p>
                      <a:pPr indent="0"/>
                      <a:r>
                        <a:rPr lang="en-US" sz="500">
                          <a:solidFill>
                            <a:srgbClr val="13777B"/>
                          </a:solidFill>
                          <a:latin typeface="Consolas"/>
                        </a:rPr>
                        <a:t>hashZtuplesorted,</a:t>
                      </a:r>
                    </a:p>
                  </a:txBody>
                  <a:tcPr marL="0" marR="0" marT="0" marB="0" anchor="b">
                    <a:solidFill>
                      <a:srgbClr val="300A24"/>
                    </a:solidFill>
                  </a:tcPr>
                </a:tc>
                <a:tc>
                  <a:txBody>
                    <a:bodyPr lIns="0" tIns="0" rIns="0" bIns="0">
                      <a:noAutofit/>
                    </a:bodyPr>
                    <a:p>
                      <a:endParaRPr sz="1000"/>
                    </a:p>
                  </a:txBody>
                  <a:tcPr marL="0" marR="0" marT="0" marB="0">
                    <a:solidFill>
                      <a:srgbClr val="300A24"/>
                    </a:solidFill>
                  </a:tcPr>
                </a:tc>
                <a:tc>
                  <a:txBody>
                    <a:bodyPr lIns="0" tIns="0" rIns="0" bIns="0">
                      <a:noAutofit/>
                    </a:bodyPr>
                    <a:p>
                      <a:endParaRPr sz="1000"/>
                    </a:p>
                  </a:txBody>
                  <a:tcPr marL="0" marR="0" marT="0" marB="0">
                    <a:solidFill>
                      <a:srgbClr val="300A24"/>
                    </a:solidFill>
                  </a:tcPr>
                </a:tc>
              </a:tr>
            </a:tbl>
          </a:graphicData>
        </a:graphic>
      </p:graphicFrame>
      <p:sp>
        <p:nvSpPr>
          <p:cNvPr id="4" name=""/>
          <p:cNvSpPr/>
          <p:nvPr/>
        </p:nvSpPr>
        <p:spPr>
          <a:xfrm>
            <a:off x="1453896" y="4044696"/>
            <a:ext cx="170688" cy="146304"/>
          </a:xfrm>
          <a:prstGeom prst="rect">
            <a:avLst/>
          </a:prstGeom>
          <a:solidFill>
            <a:srgbClr val="300A24"/>
          </a:solidFill>
        </p:spPr>
        <p:txBody>
          <a:bodyPr lIns="0" tIns="0" rIns="0" bIns="0" wrap="none">
            <a:noAutofit/>
          </a:bodyPr>
          <a:p>
            <a:pPr algn="just" indent="0"/>
            <a:r>
              <a:rPr lang="en-US" sz="1200">
                <a:solidFill>
                  <a:srgbClr val="FFFFFF"/>
                </a:solidFill>
                <a:latin typeface="Times New Roman"/>
              </a:rPr>
              <a:t>v</a:t>
            </a:r>
          </a:p>
        </p:txBody>
      </p:sp>
      <p:sp>
        <p:nvSpPr>
          <p:cNvPr id="5" name=""/>
          <p:cNvSpPr/>
          <p:nvPr/>
        </p:nvSpPr>
        <p:spPr>
          <a:xfrm>
            <a:off x="1463040" y="4523232"/>
            <a:ext cx="140208" cy="146304"/>
          </a:xfrm>
          <a:prstGeom prst="rect">
            <a:avLst/>
          </a:prstGeom>
          <a:solidFill>
            <a:srgbClr val="300A24"/>
          </a:solidFill>
        </p:spPr>
        <p:txBody>
          <a:bodyPr lIns="0" tIns="0" rIns="0" bIns="0" wrap="none">
            <a:noAutofit/>
          </a:bodyPr>
          <a:p>
            <a:pPr algn="just" indent="0"/>
            <a:r>
              <a:rPr lang="en-US" b="1" sz="1800">
                <a:solidFill>
                  <a:srgbClr val="FFFFFF"/>
                </a:solidFill>
                <a:latin typeface="Times New Roman"/>
              </a:rPr>
              <a:t>A</a:t>
            </a:r>
          </a:p>
        </p:txBody>
      </p:sp>
      <p:sp>
        <p:nvSpPr>
          <p:cNvPr id="6" name=""/>
          <p:cNvSpPr/>
          <p:nvPr/>
        </p:nvSpPr>
        <p:spPr>
          <a:xfrm>
            <a:off x="1508760" y="4934712"/>
            <a:ext cx="64008" cy="109728"/>
          </a:xfrm>
          <a:prstGeom prst="rect">
            <a:avLst/>
          </a:prstGeom>
          <a:solidFill>
            <a:srgbClr val="300A24"/>
          </a:solidFill>
        </p:spPr>
        <p:txBody>
          <a:bodyPr lIns="0" tIns="0" rIns="0" bIns="0" wrap="none">
            <a:noAutofit/>
          </a:bodyPr>
          <a:p>
            <a:pPr algn="just" indent="0"/>
            <a:r>
              <a:rPr lang="en-US" sz="1200">
                <a:solidFill>
                  <a:srgbClr val="FFFFFF"/>
                </a:solidFill>
                <a:latin typeface="Times New Roman"/>
              </a:rPr>
              <a:t>?</a:t>
            </a:r>
          </a:p>
        </p:txBody>
      </p:sp>
      <p:sp>
        <p:nvSpPr>
          <p:cNvPr id="7" name=""/>
          <p:cNvSpPr/>
          <p:nvPr/>
        </p:nvSpPr>
        <p:spPr>
          <a:xfrm>
            <a:off x="1810512" y="3108960"/>
            <a:ext cx="2737104" cy="652272"/>
          </a:xfrm>
          <a:prstGeom prst="rect">
            <a:avLst/>
          </a:prstGeom>
          <a:solidFill>
            <a:srgbClr val="300A24"/>
          </a:solidFill>
        </p:spPr>
        <p:txBody>
          <a:bodyPr lIns="0" tIns="0" rIns="0" bIns="0">
            <a:noAutofit/>
          </a:bodyPr>
          <a:p>
            <a:pPr algn="just" indent="0">
              <a:lnSpc>
                <a:spcPts val="720"/>
              </a:lnSpc>
              <a:spcBef>
                <a:spcPts val="6720"/>
              </a:spcBef>
            </a:pPr>
            <a:r>
              <a:rPr lang="en-US" sz="500">
                <a:solidFill>
                  <a:srgbClr val="13777B"/>
                </a:solidFill>
                <a:latin typeface="Consolas"/>
              </a:rPr>
              <a:t>#    hashStuple, hashStuplesorted and roundrobin.</a:t>
            </a:r>
          </a:p>
          <a:p>
            <a:pPr algn="just" indent="0">
              <a:lnSpc>
                <a:spcPts val="720"/>
              </a:lnSpc>
            </a:pPr>
            <a:r>
              <a:rPr lang="en-US" sz="500">
                <a:solidFill>
                  <a:srgbClr val="13777B"/>
                </a:solidFill>
                <a:latin typeface="Consolas"/>
              </a:rPr>
              <a:t>#</a:t>
            </a:r>
          </a:p>
          <a:p>
            <a:pPr algn="just" indent="0">
              <a:lnSpc>
                <a:spcPts val="720"/>
              </a:lnSpc>
            </a:pPr>
            <a:r>
              <a:rPr lang="en-US" sz="500">
                <a:solidFill>
                  <a:srgbClr val="13777B"/>
                </a:solidFill>
                <a:latin typeface="Consolas"/>
              </a:rPr>
              <a:t>#    See Napatech MTPL documentation other hashnodes and details on their use,</a:t>
            </a:r>
          </a:p>
          <a:p>
            <a:pPr algn="just" indent="0">
              <a:lnSpc>
                <a:spcPts val="720"/>
              </a:lnSpc>
            </a:pPr>
            <a:r>
              <a:rPr lang="en-US" sz="500">
                <a:solidFill>
                  <a:srgbClr val="13777B"/>
                </a:solidFill>
                <a:latin typeface="Consolas"/>
              </a:rPr>
              <a:t>#</a:t>
            </a:r>
          </a:p>
          <a:p>
            <a:pPr algn="just" indent="0">
              <a:lnSpc>
                <a:spcPts val="720"/>
              </a:lnSpc>
            </a:pPr>
            <a:r>
              <a:rPr lang="en-US" sz="500">
                <a:solidFill>
                  <a:srgbClr val="13777B"/>
                </a:solidFill>
                <a:latin typeface="Consolas"/>
              </a:rPr>
              <a:t>#    This parameter has no effect if auto-config is disabled,</a:t>
            </a:r>
          </a:p>
          <a:p>
            <a:pPr algn="just" indent="0">
              <a:lnSpc>
                <a:spcPts val="720"/>
              </a:lnSpc>
            </a:pPr>
            <a:r>
              <a:rPr lang="en-US" sz="500">
                <a:solidFill>
                  <a:srgbClr val="13777B"/>
                </a:solidFill>
                <a:latin typeface="Consolas"/>
              </a:rPr>
              <a:t>#</a:t>
            </a:r>
          </a:p>
          <a:p>
            <a:pPr algn="just" indent="0">
              <a:lnSpc>
                <a:spcPts val="720"/>
              </a:lnSpc>
              <a:spcAft>
                <a:spcPts val="840"/>
              </a:spcAft>
            </a:pPr>
            <a:r>
              <a:rPr lang="en-US" sz="500">
                <a:solidFill>
                  <a:srgbClr val="C1BAB7"/>
                </a:solidFill>
                <a:latin typeface="Consolas"/>
              </a:rPr>
              <a:t>hashmode: hashStuplesorted</a:t>
            </a:r>
          </a:p>
        </p:txBody>
      </p:sp>
      <p:sp>
        <p:nvSpPr>
          <p:cNvPr id="8" name=""/>
          <p:cNvSpPr/>
          <p:nvPr/>
        </p:nvSpPr>
        <p:spPr>
          <a:xfrm>
            <a:off x="1670304" y="3938016"/>
            <a:ext cx="2206752" cy="182880"/>
          </a:xfrm>
          <a:prstGeom prst="rect">
            <a:avLst/>
          </a:prstGeom>
          <a:solidFill>
            <a:srgbClr val="300A24"/>
          </a:solidFill>
        </p:spPr>
        <p:txBody>
          <a:bodyPr lIns="0" tIns="0" rIns="0" bIns="0">
            <a:noAutofit/>
          </a:bodyPr>
          <a:p>
            <a:pPr indent="0">
              <a:lnSpc>
                <a:spcPts val="696"/>
              </a:lnSpc>
              <a:spcBef>
                <a:spcPts val="840"/>
              </a:spcBef>
              <a:spcAft>
                <a:spcPts val="420"/>
              </a:spcAft>
            </a:pPr>
            <a:r>
              <a:rPr lang="en-US" sz="500">
                <a:solidFill>
                  <a:srgbClr val="13777B"/>
                </a:solidFill>
                <a:latin typeface="Consolas"/>
              </a:rPr>
              <a:t>## Configure Suricata to load Suricata-Update managed rules, </a:t>
            </a:r>
            <a:r>
              <a:rPr lang="en-US" i="1" sz="500">
                <a:solidFill>
                  <a:srgbClr val="13777B"/>
                </a:solidFill>
                <a:latin typeface="Palatino Linotype"/>
              </a:rPr>
              <a:t>m</a:t>
            </a:r>
          </a:p>
        </p:txBody>
      </p:sp>
      <p:sp>
        <p:nvSpPr>
          <p:cNvPr id="9" name=""/>
          <p:cNvSpPr/>
          <p:nvPr/>
        </p:nvSpPr>
        <p:spPr>
          <a:xfrm>
            <a:off x="1639824" y="4212336"/>
            <a:ext cx="2103120" cy="1115568"/>
          </a:xfrm>
          <a:prstGeom prst="rect">
            <a:avLst/>
          </a:prstGeom>
          <a:solidFill>
            <a:srgbClr val="300A24"/>
          </a:solidFill>
        </p:spPr>
        <p:txBody>
          <a:bodyPr lIns="0" tIns="0" rIns="0" bIns="0">
            <a:noAutofit/>
          </a:bodyPr>
          <a:p>
            <a:pPr marL="75184" indent="0">
              <a:spcBef>
                <a:spcPts val="420"/>
              </a:spcBef>
              <a:spcAft>
                <a:spcPts val="420"/>
              </a:spcAft>
            </a:pPr>
            <a:r>
              <a:rPr lang="en-US" sz="500">
                <a:solidFill>
                  <a:srgbClr val="E2EAE1"/>
                </a:solidFill>
                <a:latin typeface="Consolas"/>
              </a:rPr>
              <a:t>default-Qule-path: </a:t>
            </a:r>
            <a:r>
              <a:rPr lang="en-US" sz="500">
                <a:solidFill>
                  <a:srgbClr val="C1BAB7"/>
                </a:solidFill>
                <a:latin typeface="Consolas"/>
              </a:rPr>
              <a:t>/var/lib/suricata/rules</a:t>
            </a:r>
          </a:p>
          <a:p>
            <a:pPr marL="75184" indent="0">
              <a:lnSpc>
                <a:spcPts val="720"/>
              </a:lnSpc>
            </a:pPr>
            <a:r>
              <a:rPr lang="en-US" sz="500">
                <a:solidFill>
                  <a:srgbClr val="E2EAE1"/>
                </a:solidFill>
                <a:latin typeface="Consolas"/>
              </a:rPr>
              <a:t>rule</a:t>
            </a:r>
            <a:r>
              <a:rPr lang="en-US" sz="500">
                <a:solidFill>
                  <a:srgbClr val="C1BAB7"/>
                </a:solidFill>
                <a:latin typeface="Consolas"/>
              </a:rPr>
              <a:t>-files:</a:t>
            </a:r>
          </a:p>
          <a:p>
            <a:pPr algn="just" marL="164084" indent="0">
              <a:lnSpc>
                <a:spcPts val="720"/>
              </a:lnSpc>
            </a:pPr>
            <a:r>
              <a:rPr lang="en-US" sz="500">
                <a:solidFill>
                  <a:srgbClr val="FFFFFF"/>
                </a:solidFill>
                <a:latin typeface="Consolas"/>
              </a:rPr>
              <a:t>-    </a:t>
            </a:r>
            <a:r>
              <a:rPr lang="en-US" sz="500">
                <a:solidFill>
                  <a:srgbClr val="C1BAB7"/>
                </a:solidFill>
                <a:latin typeface="Consolas"/>
              </a:rPr>
              <a:t>suricata.rules</a:t>
            </a:r>
          </a:p>
          <a:p>
            <a:pPr algn="just" marL="164084" indent="0">
              <a:lnSpc>
                <a:spcPts val="720"/>
              </a:lnSpc>
            </a:pPr>
            <a:r>
              <a:rPr lang="en-US" sz="500">
                <a:solidFill>
                  <a:srgbClr val="FFFFFF"/>
                </a:solidFill>
                <a:latin typeface="Consolas"/>
              </a:rPr>
              <a:t>-    </a:t>
            </a:r>
            <a:r>
              <a:rPr lang="en-US" sz="500">
                <a:solidFill>
                  <a:srgbClr val="C1BAB7"/>
                </a:solidFill>
                <a:latin typeface="Consolas"/>
              </a:rPr>
              <a:t>/etc/suricata/local.rules</a:t>
            </a:r>
          </a:p>
          <a:p>
            <a:pPr marL="75184" indent="0">
              <a:lnSpc>
                <a:spcPts val="720"/>
              </a:lnSpc>
            </a:pPr>
            <a:r>
              <a:rPr lang="en-US" sz="500">
                <a:solidFill>
                  <a:srgbClr val="13777B"/>
                </a:solidFill>
                <a:latin typeface="Consolas"/>
              </a:rPr>
              <a:t>##</a:t>
            </a:r>
          </a:p>
          <a:p>
            <a:pPr marL="75184" indent="0">
              <a:lnSpc>
                <a:spcPts val="720"/>
              </a:lnSpc>
            </a:pPr>
            <a:r>
              <a:rPr lang="en-US" sz="500">
                <a:solidFill>
                  <a:srgbClr val="13777B"/>
                </a:solidFill>
                <a:latin typeface="Consolas"/>
              </a:rPr>
              <a:t>## Auxiliary configuration files,</a:t>
            </a:r>
          </a:p>
          <a:p>
            <a:pPr marL="75184" indent="0">
              <a:lnSpc>
                <a:spcPts val="720"/>
              </a:lnSpc>
              <a:spcAft>
                <a:spcPts val="420"/>
              </a:spcAft>
            </a:pPr>
            <a:r>
              <a:rPr lang="en-US" sz="500">
                <a:solidFill>
                  <a:srgbClr val="13777B"/>
                </a:solidFill>
                <a:latin typeface="Consolas"/>
              </a:rPr>
              <a:t>##</a:t>
            </a:r>
          </a:p>
          <a:p>
            <a:pPr marL="75184" indent="0">
              <a:lnSpc>
                <a:spcPts val="720"/>
              </a:lnSpc>
            </a:pPr>
            <a:r>
              <a:rPr lang="en-US" sz="500">
                <a:solidFill>
                  <a:srgbClr val="CDAE99"/>
                </a:solidFill>
                <a:latin typeface="Consolas"/>
              </a:rPr>
              <a:t>classification</a:t>
            </a:r>
            <a:r>
              <a:rPr lang="en-US" sz="500">
                <a:solidFill>
                  <a:srgbClr val="C1BAB7"/>
                </a:solidFill>
                <a:latin typeface="Consolas"/>
              </a:rPr>
              <a:t>-file: /etc/suricata/classification.</a:t>
            </a:r>
            <a:r>
              <a:rPr lang="en-US" sz="500">
                <a:solidFill>
                  <a:srgbClr val="CDAE99"/>
                </a:solidFill>
                <a:latin typeface="Consolas"/>
              </a:rPr>
              <a:t>config reference</a:t>
            </a:r>
            <a:r>
              <a:rPr lang="en-US" sz="500">
                <a:solidFill>
                  <a:srgbClr val="9CBBE0"/>
                </a:solidFill>
                <a:latin typeface="Consolas"/>
              </a:rPr>
              <a:t>-config-file: </a:t>
            </a:r>
            <a:r>
              <a:rPr lang="en-US" sz="500">
                <a:solidFill>
                  <a:srgbClr val="CDAE99"/>
                </a:solidFill>
                <a:latin typeface="Consolas"/>
              </a:rPr>
              <a:t>/etc/suricata/reference.</a:t>
            </a:r>
            <a:r>
              <a:rPr lang="en-US" sz="500">
                <a:solidFill>
                  <a:srgbClr val="9CBBE0"/>
                </a:solidFill>
                <a:latin typeface="Consolas"/>
              </a:rPr>
              <a:t>config</a:t>
            </a:r>
          </a:p>
          <a:p>
            <a:pPr marL="75184" indent="0">
              <a:lnSpc>
                <a:spcPts val="720"/>
              </a:lnSpc>
              <a:spcAft>
                <a:spcPts val="420"/>
              </a:spcAft>
            </a:pPr>
            <a:r>
              <a:rPr lang="en-US" sz="500">
                <a:solidFill>
                  <a:srgbClr val="13777B"/>
                </a:solidFill>
                <a:latin typeface="Consolas"/>
              </a:rPr>
              <a:t># threshold-file: /etc/suricata/threshold,config</a:t>
            </a:r>
          </a:p>
        </p:txBody>
      </p:sp>
      <p:sp>
        <p:nvSpPr>
          <p:cNvPr id="10" name=""/>
          <p:cNvSpPr/>
          <p:nvPr/>
        </p:nvSpPr>
        <p:spPr>
          <a:xfrm>
            <a:off x="1670304" y="5419344"/>
            <a:ext cx="170688" cy="79248"/>
          </a:xfrm>
          <a:prstGeom prst="rect">
            <a:avLst/>
          </a:prstGeom>
          <a:solidFill>
            <a:srgbClr val="300A24"/>
          </a:solidFill>
        </p:spPr>
        <p:txBody>
          <a:bodyPr lIns="0" tIns="0" rIns="0" bIns="0" wrap="none">
            <a:noAutofit/>
          </a:bodyPr>
          <a:p>
            <a:pPr indent="0">
              <a:spcBef>
                <a:spcPts val="420"/>
              </a:spcBef>
            </a:pPr>
            <a:r>
              <a:rPr lang="en-US" sz="500">
                <a:solidFill>
                  <a:srgbClr val="0B8E90"/>
                </a:solidFill>
                <a:latin typeface="Consolas"/>
              </a:rPr>
              <a:t>##</a:t>
            </a:r>
          </a:p>
        </p:txBody>
      </p:sp>
      <p:sp>
        <p:nvSpPr>
          <p:cNvPr id="11" name=""/>
          <p:cNvSpPr/>
          <p:nvPr/>
        </p:nvSpPr>
        <p:spPr>
          <a:xfrm>
            <a:off x="1810512" y="5596128"/>
            <a:ext cx="347472" cy="182880"/>
          </a:xfrm>
          <a:prstGeom prst="rect">
            <a:avLst/>
          </a:prstGeom>
          <a:solidFill>
            <a:srgbClr val="300A24"/>
          </a:solidFill>
        </p:spPr>
        <p:txBody>
          <a:bodyPr lIns="0" tIns="0" rIns="0" bIns="0">
            <a:noAutofit/>
          </a:bodyPr>
          <a:p>
            <a:pPr algn="just" indent="0">
              <a:lnSpc>
                <a:spcPts val="720"/>
              </a:lnSpc>
            </a:pPr>
            <a:r>
              <a:rPr lang="en-US" sz="500">
                <a:solidFill>
                  <a:srgbClr val="C1BAB7"/>
                </a:solidFill>
                <a:latin typeface="Consolas"/>
              </a:rPr>
              <a:t>Get Help Exit</a:t>
            </a:r>
          </a:p>
        </p:txBody>
      </p:sp>
      <p:sp>
        <p:nvSpPr>
          <p:cNvPr id="12" name=""/>
          <p:cNvSpPr/>
          <p:nvPr/>
        </p:nvSpPr>
        <p:spPr>
          <a:xfrm>
            <a:off x="2407920" y="5596128"/>
            <a:ext cx="384048" cy="182880"/>
          </a:xfrm>
          <a:prstGeom prst="rect">
            <a:avLst/>
          </a:prstGeom>
          <a:solidFill>
            <a:srgbClr val="300A24"/>
          </a:solidFill>
        </p:spPr>
        <p:txBody>
          <a:bodyPr lIns="0" tIns="0" rIns="0" bIns="0">
            <a:noAutofit/>
          </a:bodyPr>
          <a:p>
            <a:pPr algn="just" indent="0">
              <a:lnSpc>
                <a:spcPts val="720"/>
              </a:lnSpc>
            </a:pPr>
            <a:r>
              <a:rPr lang="en-US" sz="500">
                <a:solidFill>
                  <a:srgbClr val="C1BAB7"/>
                </a:solidFill>
                <a:latin typeface="Consolas"/>
              </a:rPr>
              <a:t>Write Out Read File</a:t>
            </a:r>
          </a:p>
        </p:txBody>
      </p:sp>
      <p:sp>
        <p:nvSpPr>
          <p:cNvPr id="13" name=""/>
          <p:cNvSpPr/>
          <p:nvPr/>
        </p:nvSpPr>
        <p:spPr>
          <a:xfrm>
            <a:off x="3011424" y="5596128"/>
            <a:ext cx="341376" cy="195072"/>
          </a:xfrm>
          <a:prstGeom prst="rect">
            <a:avLst/>
          </a:prstGeom>
          <a:solidFill>
            <a:srgbClr val="300A24"/>
          </a:solidFill>
        </p:spPr>
        <p:txBody>
          <a:bodyPr lIns="0" tIns="0" rIns="0" bIns="0">
            <a:noAutofit/>
          </a:bodyPr>
          <a:p>
            <a:pPr algn="just" indent="0">
              <a:lnSpc>
                <a:spcPts val="720"/>
              </a:lnSpc>
            </a:pPr>
            <a:r>
              <a:rPr lang="en-US" sz="500">
                <a:solidFill>
                  <a:srgbClr val="CDD0CA"/>
                </a:solidFill>
                <a:latin typeface="Consolas"/>
              </a:rPr>
              <a:t>Where Is Replace</a:t>
            </a:r>
          </a:p>
        </p:txBody>
      </p:sp>
      <p:sp>
        <p:nvSpPr>
          <p:cNvPr id="14" name=""/>
          <p:cNvSpPr/>
          <p:nvPr/>
        </p:nvSpPr>
        <p:spPr>
          <a:xfrm>
            <a:off x="3566160" y="5611368"/>
            <a:ext cx="408432" cy="152400"/>
          </a:xfrm>
          <a:prstGeom prst="rect">
            <a:avLst/>
          </a:prstGeom>
          <a:solidFill>
            <a:srgbClr val="300A24"/>
          </a:solidFill>
        </p:spPr>
        <p:txBody>
          <a:bodyPr lIns="0" tIns="0" rIns="0" bIns="0">
            <a:noAutofit/>
          </a:bodyPr>
          <a:p>
            <a:pPr indent="0">
              <a:lnSpc>
                <a:spcPts val="720"/>
              </a:lnSpc>
            </a:pPr>
            <a:r>
              <a:rPr lang="en-US" sz="500">
                <a:solidFill>
                  <a:srgbClr val="FFFFFF"/>
                </a:solidFill>
                <a:latin typeface="Consolas"/>
              </a:rPr>
              <a:t>| </a:t>
            </a:r>
            <a:r>
              <a:rPr lang="en-US" sz="500">
                <a:solidFill>
                  <a:srgbClr val="C1BAB7"/>
                </a:solidFill>
                <a:latin typeface="Consolas"/>
              </a:rPr>
              <a:t>Cut Text Paste </a:t>
            </a:r>
            <a:r>
              <a:rPr lang="en-US" sz="500">
                <a:solidFill>
                  <a:srgbClr val="CDAE99"/>
                </a:solidFill>
                <a:latin typeface="Consolas"/>
              </a:rPr>
              <a:t>Text</a:t>
            </a:r>
          </a:p>
        </p:txBody>
      </p:sp>
      <p:sp>
        <p:nvSpPr>
          <p:cNvPr id="15" name=""/>
          <p:cNvSpPr/>
          <p:nvPr/>
        </p:nvSpPr>
        <p:spPr>
          <a:xfrm>
            <a:off x="4206240" y="5590032"/>
            <a:ext cx="347472" cy="201168"/>
          </a:xfrm>
          <a:prstGeom prst="rect">
            <a:avLst/>
          </a:prstGeom>
          <a:solidFill>
            <a:srgbClr val="300A24"/>
          </a:solidFill>
        </p:spPr>
        <p:txBody>
          <a:bodyPr lIns="0" tIns="0" rIns="0" bIns="0">
            <a:noAutofit/>
          </a:bodyPr>
          <a:p>
            <a:pPr algn="just" indent="0">
              <a:lnSpc>
                <a:spcPts val="720"/>
              </a:lnSpc>
            </a:pPr>
            <a:r>
              <a:rPr lang="en-US" sz="500">
                <a:solidFill>
                  <a:srgbClr val="C1BAB7"/>
                </a:solidFill>
                <a:latin typeface="Consolas"/>
              </a:rPr>
              <a:t>Justify To Spell</a:t>
            </a:r>
          </a:p>
        </p:txBody>
      </p:sp>
      <p:sp>
        <p:nvSpPr>
          <p:cNvPr id="16" name=""/>
          <p:cNvSpPr/>
          <p:nvPr/>
        </p:nvSpPr>
        <p:spPr>
          <a:xfrm>
            <a:off x="4809744" y="5596128"/>
            <a:ext cx="841248" cy="182880"/>
          </a:xfrm>
          <a:prstGeom prst="rect">
            <a:avLst/>
          </a:prstGeom>
          <a:solidFill>
            <a:srgbClr val="300A24"/>
          </a:solidFill>
        </p:spPr>
        <p:txBody>
          <a:bodyPr lIns="0" tIns="0" rIns="0" bIns="0">
            <a:noAutofit/>
          </a:bodyPr>
          <a:p>
            <a:pPr algn="just" indent="0">
              <a:lnSpc>
                <a:spcPts val="720"/>
              </a:lnSpc>
            </a:pPr>
            <a:r>
              <a:rPr lang="en-US" sz="500">
                <a:solidFill>
                  <a:srgbClr val="C1D3DD"/>
                </a:solidFill>
                <a:latin typeface="Consolas"/>
              </a:rPr>
              <a:t>Cur </a:t>
            </a:r>
            <a:r>
              <a:rPr lang="en-US" sz="500">
                <a:solidFill>
                  <a:srgbClr val="CDAE99"/>
                </a:solidFill>
                <a:latin typeface="Consolas"/>
              </a:rPr>
              <a:t>Pos    </a:t>
            </a:r>
            <a:r>
              <a:rPr lang="en-US" sz="500">
                <a:solidFill>
                  <a:srgbClr val="FFFFFF"/>
                </a:solidFill>
                <a:latin typeface="Consolas"/>
              </a:rPr>
              <a:t>jn </a:t>
            </a:r>
            <a:r>
              <a:rPr lang="en-US" sz="500">
                <a:solidFill>
                  <a:srgbClr val="B4ACA8"/>
                </a:solidFill>
                <a:latin typeface="Consolas"/>
              </a:rPr>
              <a:t>Undo</a:t>
            </a:r>
          </a:p>
          <a:p>
            <a:pPr algn="just" indent="0">
              <a:lnSpc>
                <a:spcPts val="720"/>
              </a:lnSpc>
            </a:pPr>
            <a:r>
              <a:rPr lang="en-US" sz="500">
                <a:solidFill>
                  <a:srgbClr val="B4ACA8"/>
                </a:solidFill>
                <a:latin typeface="Consolas"/>
              </a:rPr>
              <a:t>Go To Line    </a:t>
            </a:r>
            <a:r>
              <a:rPr lang="en-US" sz="500">
                <a:solidFill>
                  <a:srgbClr val="FFFFFF"/>
                </a:solidFill>
                <a:latin typeface="Consolas"/>
              </a:rPr>
              <a:t>m </a:t>
            </a:r>
            <a:r>
              <a:rPr lang="en-US" sz="500">
                <a:solidFill>
                  <a:srgbClr val="C1D3DD"/>
                </a:solidFill>
                <a:latin typeface="Consolas"/>
              </a:rPr>
              <a:t>Redo</a:t>
            </a:r>
          </a:p>
        </p:txBody>
      </p:sp>
      <p:sp>
        <p:nvSpPr>
          <p:cNvPr id="17" name=""/>
          <p:cNvSpPr/>
          <p:nvPr/>
        </p:nvSpPr>
        <p:spPr>
          <a:xfrm>
            <a:off x="6041136" y="5596128"/>
            <a:ext cx="384048" cy="195072"/>
          </a:xfrm>
          <a:prstGeom prst="rect">
            <a:avLst/>
          </a:prstGeom>
          <a:solidFill>
            <a:srgbClr val="300A24"/>
          </a:solidFill>
        </p:spPr>
        <p:txBody>
          <a:bodyPr lIns="0" tIns="0" rIns="0" bIns="0">
            <a:noAutofit/>
          </a:bodyPr>
          <a:p>
            <a:pPr algn="just" indent="0">
              <a:lnSpc>
                <a:spcPts val="720"/>
              </a:lnSpc>
            </a:pPr>
            <a:r>
              <a:rPr lang="en-US" sz="500">
                <a:solidFill>
                  <a:srgbClr val="C1BAB7"/>
                </a:solidFill>
                <a:latin typeface="Consolas"/>
              </a:rPr>
              <a:t>Mark Text Copy Text</a:t>
            </a:r>
          </a:p>
        </p:txBody>
      </p:sp>
      <p:sp>
        <p:nvSpPr>
          <p:cNvPr id="18" name=""/>
          <p:cNvSpPr/>
          <p:nvPr/>
        </p:nvSpPr>
        <p:spPr>
          <a:xfrm>
            <a:off x="6623304" y="5605272"/>
            <a:ext cx="384048" cy="158496"/>
          </a:xfrm>
          <a:prstGeom prst="rect">
            <a:avLst/>
          </a:prstGeom>
          <a:solidFill>
            <a:srgbClr val="300A24"/>
          </a:solidFill>
        </p:spPr>
        <p:txBody>
          <a:bodyPr lIns="0" tIns="0" rIns="0" bIns="0">
            <a:noAutofit/>
          </a:bodyPr>
          <a:p>
            <a:pPr indent="0">
              <a:lnSpc>
                <a:spcPts val="720"/>
              </a:lnSpc>
            </a:pPr>
            <a:r>
              <a:rPr lang="en-US" sz="500">
                <a:solidFill>
                  <a:srgbClr val="C1BAB7"/>
                </a:solidFill>
                <a:latin typeface="Consolas"/>
              </a:rPr>
              <a:t>To Bracket Where Was</a:t>
            </a:r>
          </a:p>
        </p:txBody>
      </p:sp>
      <p:sp>
        <p:nvSpPr>
          <p:cNvPr id="19" name=""/>
          <p:cNvSpPr/>
          <p:nvPr/>
        </p:nvSpPr>
        <p:spPr>
          <a:xfrm>
            <a:off x="6510528" y="9363456"/>
            <a:ext cx="624840" cy="164592"/>
          </a:xfrm>
          <a:prstGeom prst="rect">
            <a:avLst/>
          </a:prstGeom>
        </p:spPr>
        <p:txBody>
          <a:bodyPr lIns="0" tIns="0" rIns="0" bIns="0" wrap="none">
            <a:noAutofit/>
          </a:bodyPr>
          <a:p>
            <a:pPr indent="0"/>
            <a:r>
              <a:rPr lang="en-US" sz="1050">
                <a:latin typeface="Times New Roman"/>
              </a:rPr>
              <a:t>16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130808" y="1898904"/>
            <a:ext cx="5821680" cy="405384"/>
          </a:xfrm>
          <a:prstGeom prst="rect">
            <a:avLst/>
          </a:prstGeom>
        </p:spPr>
        <p:txBody>
          <a:bodyPr lIns="0" tIns="0" rIns="0" bIns="0">
            <a:noAutofit/>
          </a:bodyPr>
          <a:p>
            <a:pPr marL="241300" indent="-241300">
              <a:lnSpc>
                <a:spcPts val="1608"/>
              </a:lnSpc>
              <a:spcAft>
                <a:spcPts val="4410"/>
              </a:spcAft>
            </a:pPr>
            <a:r>
              <a:rPr lang="en-US" b="1" sz="1400">
                <a:latin typeface="Times New Roman"/>
              </a:rPr>
              <a:t>g. </a:t>
            </a:r>
            <a:r>
              <a:rPr lang="en-US" sz="1200">
                <a:latin typeface="Times New Roman"/>
              </a:rPr>
              <a:t>Now, we have to test the configuration file of suricata to check whether all the rules are mentioned accurately.</a:t>
            </a:r>
          </a:p>
        </p:txBody>
      </p:sp>
      <p:sp>
        <p:nvSpPr>
          <p:cNvPr id="3" name=""/>
          <p:cNvSpPr/>
          <p:nvPr/>
        </p:nvSpPr>
        <p:spPr>
          <a:xfrm>
            <a:off x="1161288" y="3084576"/>
            <a:ext cx="1066800" cy="103632"/>
          </a:xfrm>
          <a:prstGeom prst="rect">
            <a:avLst/>
          </a:prstGeom>
          <a:solidFill>
            <a:srgbClr val="262526"/>
          </a:solidFill>
        </p:spPr>
        <p:txBody>
          <a:bodyPr lIns="0" tIns="0" rIns="0" bIns="0" wrap="none">
            <a:noAutofit/>
          </a:bodyPr>
          <a:p>
            <a:pPr indent="0"/>
            <a:r>
              <a:rPr lang="en-US" sz="650">
                <a:solidFill>
                  <a:srgbClr val="B4ACA8"/>
                </a:solidFill>
                <a:latin typeface="Arial"/>
              </a:rPr>
              <a:t>Activities </a:t>
            </a:r>
            <a:r>
              <a:rPr lang="en-US" sz="650">
                <a:solidFill>
                  <a:srgbClr val="CDD0CA"/>
                </a:solidFill>
                <a:latin typeface="Arial"/>
              </a:rPr>
              <a:t>ED </a:t>
            </a:r>
            <a:r>
              <a:rPr lang="en-US" sz="650">
                <a:solidFill>
                  <a:srgbClr val="B4ACA8"/>
                </a:solidFill>
                <a:latin typeface="Arial"/>
              </a:rPr>
              <a:t>Terminal </a:t>
            </a:r>
            <a:r>
              <a:rPr lang="en-US" sz="650">
                <a:solidFill>
                  <a:srgbClr val="FFFFFF"/>
                </a:solidFill>
                <a:latin typeface="Arial"/>
              </a:rPr>
              <a:t>▼</a:t>
            </a:r>
          </a:p>
        </p:txBody>
      </p:sp>
      <p:sp>
        <p:nvSpPr>
          <p:cNvPr id="4" name=""/>
          <p:cNvSpPr/>
          <p:nvPr/>
        </p:nvSpPr>
        <p:spPr>
          <a:xfrm>
            <a:off x="4032504" y="3090672"/>
            <a:ext cx="542544" cy="103632"/>
          </a:xfrm>
          <a:prstGeom prst="rect">
            <a:avLst/>
          </a:prstGeom>
          <a:solidFill>
            <a:srgbClr val="262526"/>
          </a:solidFill>
        </p:spPr>
        <p:txBody>
          <a:bodyPr lIns="0" tIns="0" rIns="0" bIns="0" wrap="none">
            <a:noAutofit/>
          </a:bodyPr>
          <a:p>
            <a:pPr indent="0"/>
            <a:r>
              <a:rPr lang="en-US" sz="650">
                <a:solidFill>
                  <a:srgbClr val="CDD0CA"/>
                </a:solidFill>
                <a:latin typeface="Arial"/>
              </a:rPr>
              <a:t>Aug </a:t>
            </a:r>
            <a:r>
              <a:rPr lang="en-US" sz="650">
                <a:solidFill>
                  <a:srgbClr val="AEBDCF"/>
                </a:solidFill>
                <a:latin typeface="Arial"/>
              </a:rPr>
              <a:t>29 11:33</a:t>
            </a:r>
          </a:p>
        </p:txBody>
      </p:sp>
      <p:sp>
        <p:nvSpPr>
          <p:cNvPr id="5" name=""/>
          <p:cNvSpPr/>
          <p:nvPr/>
        </p:nvSpPr>
        <p:spPr>
          <a:xfrm>
            <a:off x="6513576" y="3078480"/>
            <a:ext cx="573024" cy="103632"/>
          </a:xfrm>
          <a:prstGeom prst="rect">
            <a:avLst/>
          </a:prstGeom>
          <a:solidFill>
            <a:srgbClr val="262526"/>
          </a:solidFill>
        </p:spPr>
        <p:txBody>
          <a:bodyPr lIns="0" tIns="0" rIns="0" bIns="0" wrap="none">
            <a:noAutofit/>
          </a:bodyPr>
          <a:p>
            <a:pPr algn="just" indent="0"/>
            <a:r>
              <a:rPr lang="en-US" sz="500">
                <a:solidFill>
                  <a:srgbClr val="FFFFFF"/>
                </a:solidFill>
                <a:latin typeface="Consolas"/>
              </a:rPr>
              <a:t>A </a:t>
            </a:r>
            <a:r>
              <a:rPr lang="en-US" i="1" sz="500">
                <a:solidFill>
                  <a:srgbClr val="FFFFFF"/>
                </a:solidFill>
                <a:latin typeface="Palatino Linotype"/>
              </a:rPr>
              <a:t>4*</a:t>
            </a:r>
            <a:r>
              <a:rPr lang="en-US" sz="500">
                <a:solidFill>
                  <a:srgbClr val="FFFFFF"/>
                </a:solidFill>
                <a:latin typeface="Consolas"/>
              </a:rPr>
              <a:t> </a:t>
            </a:r>
            <a:r>
              <a:rPr lang="en-US" sz="500">
                <a:solidFill>
                  <a:srgbClr val="B4ACA8"/>
                </a:solidFill>
                <a:latin typeface="Consolas"/>
              </a:rPr>
              <a:t>O </a:t>
            </a:r>
            <a:r>
              <a:rPr lang="en-US" sz="500">
                <a:solidFill>
                  <a:srgbClr val="FFFFFF"/>
                </a:solidFill>
                <a:latin typeface="Consolas"/>
              </a:rPr>
              <a:t>▼</a:t>
            </a:r>
          </a:p>
        </p:txBody>
      </p:sp>
      <p:sp>
        <p:nvSpPr>
          <p:cNvPr id="6" name=""/>
          <p:cNvSpPr/>
          <p:nvPr/>
        </p:nvSpPr>
        <p:spPr>
          <a:xfrm>
            <a:off x="1167384" y="3236976"/>
            <a:ext cx="274320" cy="286512"/>
          </a:xfrm>
          <a:prstGeom prst="rect">
            <a:avLst/>
          </a:prstGeom>
          <a:solidFill>
            <a:srgbClr val="300A24"/>
          </a:solidFill>
        </p:spPr>
        <p:txBody>
          <a:bodyPr lIns="0" tIns="0" rIns="0" bIns="0" wrap="none">
            <a:noAutofit/>
          </a:bodyPr>
          <a:p>
            <a:pPr indent="0"/>
            <a:r>
              <a:rPr lang="en-US" sz="1000" spc="-100">
                <a:solidFill>
                  <a:srgbClr val="FDB839"/>
                </a:solidFill>
                <a:latin typeface="Georgia"/>
              </a:rPr>
              <a:t>&lt;4</a:t>
            </a:r>
          </a:p>
        </p:txBody>
      </p:sp>
      <p:graphicFrame>
        <p:nvGraphicFramePr>
          <p:cNvPr id="7" name=""/>
          <p:cNvGraphicFramePr>
            <a:graphicFrameLocks noGrp="1"/>
          </p:cNvGraphicFramePr>
          <p:nvPr/>
        </p:nvGraphicFramePr>
        <p:xfrm>
          <a:off x="1395984" y="3209544"/>
          <a:ext cx="5718048" cy="521208"/>
        </p:xfrm>
        <a:graphic>
          <a:graphicData uri="http://schemas.openxmlformats.org/drawingml/2006/table">
            <a:tbl>
              <a:tblPr/>
              <a:tblGrid>
                <a:gridCol w="637032"/>
                <a:gridCol w="1411224"/>
                <a:gridCol w="1469136"/>
                <a:gridCol w="1645920"/>
                <a:gridCol w="554736"/>
              </a:tblGrid>
              <a:tr h="274320">
                <a:tc>
                  <a:txBody>
                    <a:bodyPr lIns="0" tIns="0" rIns="0" bIns="0">
                      <a:noAutofit/>
                    </a:bodyPr>
                    <a:p>
                      <a:pPr indent="0"/>
                      <a:r>
                        <a:rPr lang="en-US" sz="650">
                          <a:solidFill>
                            <a:srgbClr val="FDCD47"/>
                          </a:solidFill>
                          <a:latin typeface="Arial"/>
                        </a:rPr>
                        <a:t>1 </a:t>
                      </a:r>
                      <a:r>
                        <a:rPr lang="en-US" baseline="30000" sz="650">
                          <a:solidFill>
                            <a:srgbClr val="FFFFFF"/>
                          </a:solidFill>
                          <a:latin typeface="Arial"/>
                        </a:rPr>
                        <a:t>R</a:t>
                      </a:r>
                    </a:p>
                  </a:txBody>
                  <a:tcPr marL="0" marR="0" marT="0" marB="0" anchor="b">
                    <a:solidFill>
                      <a:srgbClr val="262526"/>
                    </a:solidFill>
                  </a:tcPr>
                </a:tc>
                <a:tc>
                  <a:txBody>
                    <a:bodyPr lIns="0" tIns="0" rIns="0" bIns="0">
                      <a:noAutofit/>
                    </a:bodyPr>
                    <a:p>
                      <a:endParaRPr sz="1300"/>
                    </a:p>
                  </a:txBody>
                  <a:tcPr marL="0" marR="0" marT="0" marB="0">
                    <a:solidFill>
                      <a:srgbClr val="262526"/>
                    </a:solidFill>
                  </a:tcPr>
                </a:tc>
                <a:tc>
                  <a:txBody>
                    <a:bodyPr lIns="0" tIns="0" rIns="0" bIns="0">
                      <a:noAutofit/>
                    </a:bodyPr>
                    <a:p>
                      <a:pPr marL="406400" indent="0"/>
                      <a:r>
                        <a:rPr lang="en-US" sz="650">
                          <a:solidFill>
                            <a:srgbClr val="E2EAE1"/>
                          </a:solidFill>
                          <a:latin typeface="Arial"/>
                        </a:rPr>
                        <a:t>ditiss@ubuntu: "/project</a:t>
                      </a:r>
                    </a:p>
                  </a:txBody>
                  <a:tcPr marL="0" marR="0" marT="0" marB="0" anchor="ctr">
                    <a:solidFill>
                      <a:srgbClr val="262526"/>
                    </a:solidFill>
                  </a:tcPr>
                </a:tc>
                <a:tc>
                  <a:txBody>
                    <a:bodyPr lIns="0" tIns="0" rIns="0" bIns="0">
                      <a:noAutofit/>
                    </a:bodyPr>
                    <a:p>
                      <a:pPr algn="r" marR="139700" indent="0"/>
                      <a:r>
                        <a:rPr lang="en-US" sz="650">
                          <a:solidFill>
                            <a:srgbClr val="696966"/>
                          </a:solidFill>
                          <a:latin typeface="Arial"/>
                        </a:rPr>
                        <a:t>cl ■</a:t>
                      </a:r>
                    </a:p>
                  </a:txBody>
                  <a:tcPr marL="0" marR="0" marT="0" marB="0" anchor="ctr">
                    <a:solidFill>
                      <a:srgbClr val="262526"/>
                    </a:solidFill>
                  </a:tcPr>
                </a:tc>
                <a:tc>
                  <a:txBody>
                    <a:bodyPr lIns="0" tIns="0" rIns="0" bIns="0">
                      <a:noAutofit/>
                    </a:bodyPr>
                    <a:p>
                      <a:pPr algn="r" indent="0"/>
                      <a:r>
                        <a:rPr lang="en-US" sz="650">
                          <a:solidFill>
                            <a:srgbClr val="FFFFFF"/>
                          </a:solidFill>
                          <a:latin typeface="Arial"/>
                        </a:rPr>
                        <a:t>- D @</a:t>
                      </a:r>
                    </a:p>
                  </a:txBody>
                  <a:tcPr marL="0" marR="0" marT="0" marB="0" anchor="ctr">
                    <a:solidFill>
                      <a:srgbClr val="262526"/>
                    </a:solidFill>
                  </a:tcPr>
                </a:tc>
              </a:tr>
              <a:tr h="246888">
                <a:tc>
                  <a:txBody>
                    <a:bodyPr lIns="0" tIns="0" rIns="0" bIns="0">
                      <a:noAutofit/>
                    </a:bodyPr>
                    <a:p>
                      <a:endParaRPr sz="1200"/>
                    </a:p>
                  </a:txBody>
                  <a:tcPr marL="0" marR="0" marT="0" marB="0">
                    <a:solidFill>
                      <a:srgbClr val="3E3E3E"/>
                    </a:solidFill>
                  </a:tcPr>
                </a:tc>
                <a:tc>
                  <a:txBody>
                    <a:bodyPr lIns="0" tIns="0" rIns="0" bIns="0">
                      <a:noAutofit/>
                    </a:bodyPr>
                    <a:p>
                      <a:pPr algn="r" marR="139700" indent="0"/>
                      <a:r>
                        <a:rPr lang="en-US" sz="650">
                          <a:solidFill>
                            <a:srgbClr val="E2EAE1"/>
                          </a:solidFill>
                          <a:latin typeface="Arial"/>
                        </a:rPr>
                        <a:t>ditissgpubuntu: "/project</a:t>
                      </a:r>
                    </a:p>
                  </a:txBody>
                  <a:tcPr marL="0" marR="0" marT="0" marB="0" anchor="ctr">
                    <a:solidFill>
                      <a:srgbClr val="3E3E3E"/>
                    </a:solidFill>
                  </a:tcPr>
                </a:tc>
                <a:tc>
                  <a:txBody>
                    <a:bodyPr lIns="0" tIns="0" rIns="0" bIns="0">
                      <a:noAutofit/>
                    </a:bodyPr>
                    <a:p>
                      <a:endParaRPr sz="1200"/>
                    </a:p>
                  </a:txBody>
                  <a:tcPr marL="0" marR="0" marT="0" marB="0">
                    <a:solidFill>
                      <a:srgbClr val="3E3E3E"/>
                    </a:solidFill>
                  </a:tcPr>
                </a:tc>
                <a:tc>
                  <a:txBody>
                    <a:bodyPr lIns="0" tIns="0" rIns="0" bIns="0">
                      <a:noAutofit/>
                    </a:bodyPr>
                    <a:p>
                      <a:pPr marL="165100" indent="0"/>
                      <a:r>
                        <a:rPr lang="en-US" sz="650">
                          <a:solidFill>
                            <a:srgbClr val="949591"/>
                          </a:solidFill>
                          <a:latin typeface="Arial"/>
                        </a:rPr>
                        <a:t>ditiss@&gt;ubuntu: "/project</a:t>
                      </a:r>
                    </a:p>
                  </a:txBody>
                  <a:tcPr marL="0" marR="0" marT="0" marB="0" anchor="ctr">
                    <a:solidFill>
                      <a:srgbClr val="3E3E3E"/>
                    </a:solidFill>
                  </a:tcPr>
                </a:tc>
                <a:tc>
                  <a:txBody>
                    <a:bodyPr lIns="0" tIns="0" rIns="0" bIns="0">
                      <a:noAutofit/>
                    </a:bodyPr>
                    <a:p>
                      <a:pPr algn="r" indent="0"/>
                      <a:r>
                        <a:rPr lang="en-US" sz="650">
                          <a:solidFill>
                            <a:srgbClr val="FFFFFF"/>
                          </a:solidFill>
                          <a:latin typeface="Arial"/>
                        </a:rPr>
                        <a:t>-</a:t>
                      </a:r>
                    </a:p>
                  </a:txBody>
                  <a:tcPr marL="0" marR="0" marT="0" marB="0" anchor="ctr">
                    <a:solidFill>
                      <a:srgbClr val="3E3E3E"/>
                    </a:solidFill>
                  </a:tcPr>
                </a:tc>
              </a:tr>
            </a:tbl>
          </a:graphicData>
        </a:graphic>
      </p:graphicFrame>
      <p:sp>
        <p:nvSpPr>
          <p:cNvPr id="8" name=""/>
          <p:cNvSpPr/>
          <p:nvPr/>
        </p:nvSpPr>
        <p:spPr>
          <a:xfrm>
            <a:off x="2508504" y="3724656"/>
            <a:ext cx="4480560" cy="91440"/>
          </a:xfrm>
          <a:prstGeom prst="rect">
            <a:avLst/>
          </a:prstGeom>
          <a:solidFill>
            <a:srgbClr val="300A24"/>
          </a:solidFill>
        </p:spPr>
        <p:txBody>
          <a:bodyPr lIns="0" tIns="0" rIns="0" bIns="0" wrap="none">
            <a:noAutofit/>
          </a:bodyPr>
          <a:p>
            <a:pPr indent="0"/>
            <a:r>
              <a:rPr lang="en-US" sz="500">
                <a:solidFill>
                  <a:srgbClr val="C1BAB7"/>
                </a:solidFill>
                <a:latin typeface="Consolas"/>
              </a:rPr>
              <a:t>[**] [1:1090006:9] DNS Tunneling Detected </a:t>
            </a:r>
            <a:r>
              <a:rPr lang="en-US" sz="500">
                <a:solidFill>
                  <a:srgbClr val="EBDBB9"/>
                </a:solidFill>
                <a:latin typeface="Consolas"/>
              </a:rPr>
              <a:t>[**] </a:t>
            </a:r>
            <a:r>
              <a:rPr lang="en-US" sz="500">
                <a:solidFill>
                  <a:srgbClr val="C1BAB7"/>
                </a:solidFill>
                <a:latin typeface="Consolas"/>
              </a:rPr>
              <a:t>[Classification: (null)] </a:t>
            </a:r>
            <a:r>
              <a:rPr lang="en-US" sz="500">
                <a:solidFill>
                  <a:srgbClr val="AAA0A0"/>
                </a:solidFill>
                <a:latin typeface="Consolas"/>
              </a:rPr>
              <a:t>[Priority: </a:t>
            </a:r>
            <a:r>
              <a:rPr lang="en-US" sz="500">
                <a:solidFill>
                  <a:srgbClr val="EBDBB9"/>
                </a:solidFill>
                <a:latin typeface="Consolas"/>
              </a:rPr>
              <a:t>3] </a:t>
            </a:r>
            <a:r>
              <a:rPr lang="en-US" sz="500">
                <a:solidFill>
                  <a:srgbClr val="AAA0A0"/>
                </a:solidFill>
                <a:latin typeface="Consolas"/>
              </a:rPr>
              <a:t>{UDP} </a:t>
            </a:r>
            <a:r>
              <a:rPr lang="en-US" sz="500">
                <a:solidFill>
                  <a:srgbClr val="C1BAB7"/>
                </a:solidFill>
                <a:latin typeface="Consolas"/>
              </a:rPr>
              <a:t>192.168.80.136:49963 -&gt; 192.168.!</a:t>
            </a:r>
          </a:p>
        </p:txBody>
      </p:sp>
      <p:sp>
        <p:nvSpPr>
          <p:cNvPr id="9" name=""/>
          <p:cNvSpPr/>
          <p:nvPr/>
        </p:nvSpPr>
        <p:spPr>
          <a:xfrm>
            <a:off x="2612136" y="3895344"/>
            <a:ext cx="1267968" cy="182880"/>
          </a:xfrm>
          <a:prstGeom prst="rect">
            <a:avLst/>
          </a:prstGeom>
          <a:solidFill>
            <a:srgbClr val="300A24"/>
          </a:solidFill>
        </p:spPr>
        <p:txBody>
          <a:bodyPr lIns="0" tIns="0" rIns="0" bIns="0">
            <a:noAutofit/>
          </a:bodyPr>
          <a:p>
            <a:pPr algn="just" indent="0">
              <a:lnSpc>
                <a:spcPts val="672"/>
              </a:lnSpc>
            </a:pPr>
            <a:r>
              <a:rPr lang="en-US" sz="500">
                <a:solidFill>
                  <a:srgbClr val="C1D3DD"/>
                </a:solidFill>
                <a:latin typeface="Consolas"/>
              </a:rPr>
              <a:t>] </a:t>
            </a:r>
            <a:r>
              <a:rPr lang="en-US" sz="500">
                <a:solidFill>
                  <a:srgbClr val="C1BAB7"/>
                </a:solidFill>
                <a:latin typeface="Consolas"/>
              </a:rPr>
              <a:t>[1:1099011:0] Access to Doroain </a:t>
            </a:r>
            <a:r>
              <a:rPr lang="en-US" sz="500">
                <a:solidFill>
                  <a:srgbClr val="C1D3DD"/>
                </a:solidFill>
                <a:latin typeface="Consolas"/>
              </a:rPr>
              <a:t>[* ] </a:t>
            </a:r>
            <a:r>
              <a:rPr lang="en-US" sz="500">
                <a:solidFill>
                  <a:srgbClr val="C1BAB7"/>
                </a:solidFill>
                <a:latin typeface="Consolas"/>
              </a:rPr>
              <a:t>[1:1000011:0] </a:t>
            </a:r>
            <a:r>
              <a:rPr lang="en-US" sz="500">
                <a:solidFill>
                  <a:srgbClr val="C1D3DD"/>
                </a:solidFill>
                <a:latin typeface="Consolas"/>
              </a:rPr>
              <a:t>Access </a:t>
            </a:r>
            <a:r>
              <a:rPr lang="en-US" sz="500">
                <a:solidFill>
                  <a:srgbClr val="C1BAB7"/>
                </a:solidFill>
                <a:latin typeface="Consolas"/>
              </a:rPr>
              <a:t>to Domain </a:t>
            </a:r>
            <a:r>
              <a:rPr lang="en-US" sz="500">
                <a:solidFill>
                  <a:srgbClr val="C1D3DD"/>
                </a:solidFill>
                <a:latin typeface="Consolas"/>
              </a:rPr>
              <a:t>[*</a:t>
            </a:r>
          </a:p>
        </p:txBody>
      </p:sp>
      <p:sp>
        <p:nvSpPr>
          <p:cNvPr id="10" name=""/>
          <p:cNvSpPr/>
          <p:nvPr/>
        </p:nvSpPr>
        <p:spPr>
          <a:xfrm>
            <a:off x="3904488" y="3895344"/>
            <a:ext cx="3157728" cy="182880"/>
          </a:xfrm>
          <a:prstGeom prst="rect">
            <a:avLst/>
          </a:prstGeom>
          <a:solidFill>
            <a:srgbClr val="300A24"/>
          </a:solidFill>
        </p:spPr>
        <p:txBody>
          <a:bodyPr lIns="0" tIns="0" rIns="0" bIns="0">
            <a:noAutofit/>
          </a:bodyPr>
          <a:p>
            <a:pPr algn="just" indent="0">
              <a:lnSpc>
                <a:spcPts val="672"/>
              </a:lnSpc>
            </a:pPr>
            <a:r>
              <a:rPr lang="en-US" baseline="30000" sz="500">
                <a:solidFill>
                  <a:srgbClr val="FFFFFF"/>
                </a:solidFill>
                <a:latin typeface="Consolas"/>
              </a:rPr>
              <a:t>!</a:t>
            </a:r>
            <a:r>
              <a:rPr lang="en-US" sz="500">
                <a:solidFill>
                  <a:srgbClr val="FFFFFF"/>
                </a:solidFill>
                <a:latin typeface="Consolas"/>
              </a:rPr>
              <a:t>] </a:t>
            </a:r>
            <a:r>
              <a:rPr lang="en-US" sz="500">
                <a:solidFill>
                  <a:srgbClr val="C1BAB7"/>
                </a:solidFill>
                <a:latin typeface="Consolas"/>
              </a:rPr>
              <a:t>[Classification: (null)] [Priority: </a:t>
            </a:r>
            <a:r>
              <a:rPr lang="en-US" sz="500">
                <a:solidFill>
                  <a:srgbClr val="AAA0A0"/>
                </a:solidFill>
                <a:latin typeface="Consolas"/>
              </a:rPr>
              <a:t>3] </a:t>
            </a:r>
            <a:r>
              <a:rPr lang="en-US" sz="500">
                <a:solidFill>
                  <a:srgbClr val="C1BAB7"/>
                </a:solidFill>
                <a:latin typeface="Consolas"/>
              </a:rPr>
              <a:t>{UDP} 192.168.80.136:49963 </a:t>
            </a:r>
            <a:r>
              <a:rPr lang="en-US" sz="500">
                <a:solidFill>
                  <a:srgbClr val="AAA0A0"/>
                </a:solidFill>
                <a:latin typeface="Consolas"/>
              </a:rPr>
              <a:t>-&gt; </a:t>
            </a:r>
            <a:r>
              <a:rPr lang="en-US" sz="500">
                <a:solidFill>
                  <a:srgbClr val="C1BAB7"/>
                </a:solidFill>
                <a:latin typeface="Consolas"/>
              </a:rPr>
              <a:t>192.168.80.2:53 </a:t>
            </a:r>
            <a:r>
              <a:rPr lang="en-US" baseline="30000" sz="500">
                <a:solidFill>
                  <a:srgbClr val="C1BAB7"/>
                </a:solidFill>
                <a:latin typeface="Consolas"/>
              </a:rPr>
              <a:t>!</a:t>
            </a:r>
            <a:r>
              <a:rPr lang="en-US" sz="500">
                <a:solidFill>
                  <a:srgbClr val="C1BAB7"/>
                </a:solidFill>
                <a:latin typeface="Consolas"/>
              </a:rPr>
              <a:t>] [Classification: (null)] [Priority: </a:t>
            </a:r>
            <a:r>
              <a:rPr lang="en-US" sz="500">
                <a:solidFill>
                  <a:srgbClr val="AAA0A0"/>
                </a:solidFill>
                <a:latin typeface="Consolas"/>
              </a:rPr>
              <a:t>3] </a:t>
            </a:r>
            <a:r>
              <a:rPr lang="en-US" sz="500">
                <a:solidFill>
                  <a:srgbClr val="C1BAB7"/>
                </a:solidFill>
                <a:latin typeface="Consolas"/>
              </a:rPr>
              <a:t>{UDP} 192.168.89.2:53 -&gt; 192.168.80.136:49963</a:t>
            </a:r>
          </a:p>
        </p:txBody>
      </p:sp>
      <p:sp>
        <p:nvSpPr>
          <p:cNvPr id="11" name=""/>
          <p:cNvSpPr/>
          <p:nvPr/>
        </p:nvSpPr>
        <p:spPr>
          <a:xfrm>
            <a:off x="1505712" y="3730752"/>
            <a:ext cx="929640" cy="146304"/>
          </a:xfrm>
          <a:prstGeom prst="rect">
            <a:avLst/>
          </a:prstGeom>
          <a:solidFill>
            <a:srgbClr val="300A24"/>
          </a:solidFill>
        </p:spPr>
        <p:txBody>
          <a:bodyPr lIns="0" tIns="0" rIns="0" bIns="0">
            <a:noAutofit/>
          </a:bodyPr>
          <a:p>
            <a:pPr indent="0">
              <a:lnSpc>
                <a:spcPts val="672"/>
              </a:lnSpc>
            </a:pPr>
            <a:r>
              <a:rPr lang="en-US" sz="500">
                <a:solidFill>
                  <a:srgbClr val="C1BAB7"/>
                </a:solidFill>
                <a:latin typeface="Consolas"/>
              </a:rPr>
              <a:t>08/29/2923-06:43:46.</a:t>
            </a:r>
            <a:r>
              <a:rPr lang="en-US" sz="500">
                <a:solidFill>
                  <a:srgbClr val="CDD0CA"/>
                </a:solidFill>
                <a:latin typeface="Consolas"/>
              </a:rPr>
              <a:t>035578 </a:t>
            </a:r>
            <a:r>
              <a:rPr lang="en-US" sz="500">
                <a:solidFill>
                  <a:srgbClr val="C1BAB7"/>
                </a:solidFill>
                <a:latin typeface="Consolas"/>
              </a:rPr>
              <a:t>.2:53</a:t>
            </a:r>
          </a:p>
        </p:txBody>
      </p:sp>
      <p:sp>
        <p:nvSpPr>
          <p:cNvPr id="12" name=""/>
          <p:cNvSpPr/>
          <p:nvPr/>
        </p:nvSpPr>
        <p:spPr>
          <a:xfrm>
            <a:off x="1505712" y="3904488"/>
            <a:ext cx="929640" cy="158496"/>
          </a:xfrm>
          <a:prstGeom prst="rect">
            <a:avLst/>
          </a:prstGeom>
          <a:solidFill>
            <a:srgbClr val="300A24"/>
          </a:solidFill>
        </p:spPr>
        <p:txBody>
          <a:bodyPr lIns="0" tIns="0" rIns="0" bIns="0">
            <a:noAutofit/>
          </a:bodyPr>
          <a:p>
            <a:pPr algn="just" indent="0">
              <a:lnSpc>
                <a:spcPts val="672"/>
              </a:lnSpc>
            </a:pPr>
            <a:r>
              <a:rPr lang="en-US" sz="500">
                <a:solidFill>
                  <a:srgbClr val="C1BAB7"/>
                </a:solidFill>
                <a:latin typeface="Consolas"/>
              </a:rPr>
              <a:t>08/29/2923-06:43:46.</a:t>
            </a:r>
            <a:r>
              <a:rPr lang="en-US" sz="500">
                <a:solidFill>
                  <a:srgbClr val="CDD0CA"/>
                </a:solidFill>
                <a:latin typeface="Consolas"/>
              </a:rPr>
              <a:t>035578 </a:t>
            </a:r>
            <a:r>
              <a:rPr lang="en-US" sz="500">
                <a:solidFill>
                  <a:srgbClr val="C1BAB7"/>
                </a:solidFill>
                <a:latin typeface="Consolas"/>
              </a:rPr>
              <a:t>08/29/2923-06:43:46.</a:t>
            </a:r>
            <a:r>
              <a:rPr lang="en-US" sz="500">
                <a:solidFill>
                  <a:srgbClr val="CDD0CA"/>
                </a:solidFill>
                <a:latin typeface="Consolas"/>
              </a:rPr>
              <a:t>494759</a:t>
            </a:r>
          </a:p>
        </p:txBody>
      </p:sp>
      <p:sp>
        <p:nvSpPr>
          <p:cNvPr id="13" name=""/>
          <p:cNvSpPr/>
          <p:nvPr/>
        </p:nvSpPr>
        <p:spPr>
          <a:xfrm>
            <a:off x="1502664" y="4075176"/>
            <a:ext cx="966216" cy="146304"/>
          </a:xfrm>
          <a:prstGeom prst="rect">
            <a:avLst/>
          </a:prstGeom>
          <a:solidFill>
            <a:srgbClr val="300A24"/>
          </a:solidFill>
        </p:spPr>
        <p:txBody>
          <a:bodyPr lIns="0" tIns="0" rIns="0" bIns="0">
            <a:noAutofit/>
          </a:bodyPr>
          <a:p>
            <a:pPr algn="just" indent="0">
              <a:lnSpc>
                <a:spcPts val="672"/>
              </a:lnSpc>
            </a:pPr>
            <a:r>
              <a:rPr lang="en-US" sz="500">
                <a:solidFill>
                  <a:srgbClr val="51821F"/>
                </a:solidFill>
                <a:latin typeface="Consolas"/>
              </a:rPr>
              <a:t>ditiss@ubuntu:</a:t>
            </a:r>
            <a:r>
              <a:rPr lang="en-US" sz="500">
                <a:solidFill>
                  <a:srgbClr val="4C6A94"/>
                </a:solidFill>
                <a:latin typeface="Consolas"/>
              </a:rPr>
              <a:t>-/projects </a:t>
            </a:r>
            <a:r>
              <a:rPr lang="en-US" sz="500">
                <a:solidFill>
                  <a:srgbClr val="CDD0CA"/>
                </a:solidFill>
                <a:latin typeface="Consolas"/>
              </a:rPr>
              <a:t>Is </a:t>
            </a:r>
            <a:r>
              <a:rPr lang="en-US" sz="500">
                <a:solidFill>
                  <a:srgbClr val="CDAE99"/>
                </a:solidFill>
                <a:latin typeface="Consolas"/>
              </a:rPr>
              <a:t>total </a:t>
            </a:r>
            <a:r>
              <a:rPr lang="en-US" sz="500">
                <a:solidFill>
                  <a:srgbClr val="CDD0CA"/>
                </a:solidFill>
                <a:latin typeface="Consolas"/>
              </a:rPr>
              <a:t>276268</a:t>
            </a:r>
          </a:p>
        </p:txBody>
      </p:sp>
      <p:sp>
        <p:nvSpPr>
          <p:cNvPr id="14" name=""/>
          <p:cNvSpPr/>
          <p:nvPr/>
        </p:nvSpPr>
        <p:spPr>
          <a:xfrm>
            <a:off x="1502664" y="4248912"/>
            <a:ext cx="2121408" cy="70104"/>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drwxr-xr-x    </a:t>
            </a:r>
            <a:r>
              <a:rPr lang="en-US" sz="500">
                <a:solidFill>
                  <a:srgbClr val="CDAE99"/>
                </a:solidFill>
                <a:latin typeface="Consolas"/>
              </a:rPr>
              <a:t>12    </a:t>
            </a:r>
            <a:r>
              <a:rPr lang="en-US" sz="500">
                <a:solidFill>
                  <a:srgbClr val="C1BAB7"/>
                </a:solidFill>
                <a:latin typeface="Consolas"/>
              </a:rPr>
              <a:t>root    root    </a:t>
            </a:r>
            <a:r>
              <a:rPr lang="en-US" sz="500">
                <a:solidFill>
                  <a:srgbClr val="CDD0CA"/>
                </a:solidFill>
                <a:latin typeface="Consolas"/>
              </a:rPr>
              <a:t>4096    Aug    27    </a:t>
            </a:r>
            <a:r>
              <a:rPr lang="en-US" sz="500">
                <a:solidFill>
                  <a:srgbClr val="C1BAB7"/>
                </a:solidFill>
                <a:latin typeface="Consolas"/>
              </a:rPr>
              <a:t>11:31    </a:t>
            </a:r>
            <a:r>
              <a:rPr lang="en-US" sz="500">
                <a:solidFill>
                  <a:srgbClr val="4C6A94"/>
                </a:solidFill>
                <a:latin typeface="Consolas"/>
              </a:rPr>
              <a:t>kibana-8.9.1</a:t>
            </a:r>
          </a:p>
        </p:txBody>
      </p:sp>
      <p:sp>
        <p:nvSpPr>
          <p:cNvPr id="15" name=""/>
          <p:cNvSpPr/>
          <p:nvPr/>
        </p:nvSpPr>
        <p:spPr>
          <a:xfrm>
            <a:off x="1511808" y="4340352"/>
            <a:ext cx="1648968" cy="64008"/>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-rw-r--r--    </a:t>
            </a:r>
            <a:r>
              <a:rPr lang="en-US" sz="500">
                <a:solidFill>
                  <a:srgbClr val="CDD0CA"/>
                </a:solidFill>
                <a:latin typeface="Consolas"/>
              </a:rPr>
              <a:t>1    </a:t>
            </a:r>
            <a:r>
              <a:rPr lang="en-US" sz="500">
                <a:solidFill>
                  <a:srgbClr val="CDAE99"/>
                </a:solidFill>
                <a:latin typeface="Consolas"/>
              </a:rPr>
              <a:t>root    </a:t>
            </a:r>
            <a:r>
              <a:rPr lang="en-US" sz="500">
                <a:solidFill>
                  <a:srgbClr val="C1BAB7"/>
                </a:solidFill>
                <a:latin typeface="Consolas"/>
              </a:rPr>
              <a:t>root </a:t>
            </a:r>
            <a:r>
              <a:rPr lang="en-US" sz="500">
                <a:solidFill>
                  <a:srgbClr val="CDD0CA"/>
                </a:solidFill>
                <a:latin typeface="Consolas"/>
              </a:rPr>
              <a:t>282888952    Aug    17    </a:t>
            </a:r>
            <a:r>
              <a:rPr lang="en-US" sz="500">
                <a:solidFill>
                  <a:srgbClr val="C1BAB7"/>
                </a:solidFill>
                <a:latin typeface="Consolas"/>
              </a:rPr>
              <a:t>03:04</a:t>
            </a:r>
          </a:p>
        </p:txBody>
      </p:sp>
      <p:sp>
        <p:nvSpPr>
          <p:cNvPr id="16" name=""/>
          <p:cNvSpPr/>
          <p:nvPr/>
        </p:nvSpPr>
        <p:spPr>
          <a:xfrm>
            <a:off x="1511808" y="4419600"/>
            <a:ext cx="2148840" cy="73152"/>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-rw-r--r--    </a:t>
            </a:r>
            <a:r>
              <a:rPr lang="en-US" sz="500">
                <a:solidFill>
                  <a:srgbClr val="CDD0CA"/>
                </a:solidFill>
                <a:latin typeface="Consolas"/>
              </a:rPr>
              <a:t>1    </a:t>
            </a:r>
            <a:r>
              <a:rPr lang="en-US" sz="500">
                <a:solidFill>
                  <a:srgbClr val="C1BAB7"/>
                </a:solidFill>
                <a:latin typeface="Consolas"/>
              </a:rPr>
              <a:t>root    root    </a:t>
            </a:r>
            <a:r>
              <a:rPr lang="en-US" sz="500">
                <a:solidFill>
                  <a:srgbClr val="CDD0CA"/>
                </a:solidFill>
                <a:latin typeface="Consolas"/>
              </a:rPr>
              <a:t>0    Aug    28    </a:t>
            </a:r>
            <a:r>
              <a:rPr lang="en-US" sz="500">
                <a:solidFill>
                  <a:srgbClr val="CDAE99"/>
                </a:solidFill>
                <a:latin typeface="Consolas"/>
              </a:rPr>
              <a:t>11:38    </a:t>
            </a:r>
            <a:r>
              <a:rPr lang="en-US" sz="500">
                <a:solidFill>
                  <a:srgbClr val="C1BAB7"/>
                </a:solidFill>
                <a:latin typeface="Consolas"/>
              </a:rPr>
              <a:t>nalicious.exe</a:t>
            </a:r>
          </a:p>
        </p:txBody>
      </p:sp>
      <p:sp>
        <p:nvSpPr>
          <p:cNvPr id="17" name=""/>
          <p:cNvSpPr/>
          <p:nvPr/>
        </p:nvSpPr>
        <p:spPr>
          <a:xfrm>
            <a:off x="1511808" y="4507992"/>
            <a:ext cx="1929384" cy="70104"/>
          </a:xfrm>
          <a:prstGeom prst="rect">
            <a:avLst/>
          </a:prstGeom>
          <a:solidFill>
            <a:srgbClr val="300A24"/>
          </a:solidFill>
        </p:spPr>
        <p:txBody>
          <a:bodyPr lIns="0" tIns="0" rIns="0" bIns="0" wrap="none">
            <a:noAutofit/>
          </a:bodyPr>
          <a:p>
            <a:pPr algn="just" indent="0">
              <a:lnSpc>
                <a:spcPts val="672"/>
              </a:lnSpc>
            </a:pPr>
            <a:r>
              <a:rPr lang="en-US" sz="500">
                <a:solidFill>
                  <a:srgbClr val="C1BAB7"/>
                </a:solidFill>
                <a:latin typeface="Consolas"/>
              </a:rPr>
              <a:t>-rwxr-xr-x    </a:t>
            </a:r>
            <a:r>
              <a:rPr lang="en-US" sz="500">
                <a:solidFill>
                  <a:srgbClr val="CDD0CA"/>
                </a:solidFill>
                <a:latin typeface="Consolas"/>
              </a:rPr>
              <a:t>1    </a:t>
            </a:r>
            <a:r>
              <a:rPr lang="en-US" sz="500">
                <a:solidFill>
                  <a:srgbClr val="C1BAB7"/>
                </a:solidFill>
                <a:latin typeface="Consolas"/>
              </a:rPr>
              <a:t>root    root    </a:t>
            </a:r>
            <a:r>
              <a:rPr lang="en-US" sz="500">
                <a:solidFill>
                  <a:srgbClr val="CDD0CA"/>
                </a:solidFill>
                <a:latin typeface="Consolas"/>
              </a:rPr>
              <a:t>224    Aug    28    </a:t>
            </a:r>
            <a:r>
              <a:rPr lang="en-US" sz="500">
                <a:solidFill>
                  <a:srgbClr val="CDAE99"/>
                </a:solidFill>
                <a:latin typeface="Consolas"/>
              </a:rPr>
              <a:t>12:58    </a:t>
            </a:r>
            <a:r>
              <a:rPr lang="en-US" sz="500">
                <a:solidFill>
                  <a:srgbClr val="51821F"/>
                </a:solidFill>
                <a:latin typeface="Consolas"/>
              </a:rPr>
              <a:t>test.sh</a:t>
            </a:r>
          </a:p>
        </p:txBody>
      </p:sp>
      <p:sp>
        <p:nvSpPr>
          <p:cNvPr id="18" name=""/>
          <p:cNvSpPr/>
          <p:nvPr/>
        </p:nvSpPr>
        <p:spPr>
          <a:xfrm>
            <a:off x="1502664" y="4593336"/>
            <a:ext cx="2228088" cy="155448"/>
          </a:xfrm>
          <a:prstGeom prst="rect">
            <a:avLst/>
          </a:prstGeom>
          <a:solidFill>
            <a:srgbClr val="300A24"/>
          </a:solidFill>
        </p:spPr>
        <p:txBody>
          <a:bodyPr lIns="0" tIns="0" rIns="0" bIns="0">
            <a:noAutofit/>
          </a:bodyPr>
          <a:p>
            <a:pPr indent="0">
              <a:lnSpc>
                <a:spcPts val="672"/>
              </a:lnSpc>
            </a:pPr>
            <a:r>
              <a:rPr lang="en-US" sz="500">
                <a:solidFill>
                  <a:srgbClr val="51821F"/>
                </a:solidFill>
                <a:latin typeface="Consolas"/>
              </a:rPr>
              <a:t>ditiss@ubuntu:</a:t>
            </a:r>
            <a:r>
              <a:rPr lang="en-US" sz="500">
                <a:solidFill>
                  <a:srgbClr val="4C6A94"/>
                </a:solidFill>
                <a:latin typeface="Consolas"/>
              </a:rPr>
              <a:t>"/projects </a:t>
            </a:r>
            <a:r>
              <a:rPr lang="en-US" sz="500">
                <a:solidFill>
                  <a:srgbClr val="C1BAB7"/>
                </a:solidFill>
                <a:latin typeface="Consolas"/>
              </a:rPr>
              <a:t>sudo nano /etc/suricata/suricata.yanl [sudo] password </a:t>
            </a:r>
            <a:r>
              <a:rPr lang="en-US" sz="500">
                <a:solidFill>
                  <a:srgbClr val="CDAE99"/>
                </a:solidFill>
                <a:latin typeface="Consolas"/>
              </a:rPr>
              <a:t>for </a:t>
            </a:r>
            <a:r>
              <a:rPr lang="en-US" sz="500">
                <a:solidFill>
                  <a:srgbClr val="C1BAB7"/>
                </a:solidFill>
                <a:latin typeface="Consolas"/>
              </a:rPr>
              <a:t>ditiss:</a:t>
            </a:r>
          </a:p>
        </p:txBody>
      </p:sp>
      <p:sp>
        <p:nvSpPr>
          <p:cNvPr id="19" name=""/>
          <p:cNvSpPr/>
          <p:nvPr/>
        </p:nvSpPr>
        <p:spPr>
          <a:xfrm>
            <a:off x="1502664" y="4764024"/>
            <a:ext cx="2154936" cy="158496"/>
          </a:xfrm>
          <a:prstGeom prst="rect">
            <a:avLst/>
          </a:prstGeom>
          <a:solidFill>
            <a:srgbClr val="300A24"/>
          </a:solidFill>
        </p:spPr>
        <p:txBody>
          <a:bodyPr lIns="0" tIns="0" rIns="0" bIns="0">
            <a:noAutofit/>
          </a:bodyPr>
          <a:p>
            <a:pPr indent="0">
              <a:lnSpc>
                <a:spcPts val="672"/>
              </a:lnSpc>
            </a:pPr>
            <a:r>
              <a:rPr lang="en-US" sz="500">
                <a:solidFill>
                  <a:srgbClr val="51821F"/>
                </a:solidFill>
                <a:latin typeface="Consolas"/>
              </a:rPr>
              <a:t>ditiss^ubuntu:</a:t>
            </a:r>
            <a:r>
              <a:rPr lang="en-US" sz="500">
                <a:solidFill>
                  <a:srgbClr val="4C6A94"/>
                </a:solidFill>
                <a:latin typeface="Consolas"/>
              </a:rPr>
              <a:t>"/projects </a:t>
            </a:r>
            <a:r>
              <a:rPr lang="en-US" sz="500">
                <a:solidFill>
                  <a:srgbClr val="C1BAB7"/>
                </a:solidFill>
                <a:latin typeface="Consolas"/>
              </a:rPr>
              <a:t>sudo nano /etc/</a:t>
            </a:r>
            <a:r>
              <a:rPr lang="en-US" sz="500">
                <a:solidFill>
                  <a:srgbClr val="8FA8D4"/>
                </a:solidFill>
                <a:latin typeface="Consolas"/>
              </a:rPr>
              <a:t>suricata/</a:t>
            </a:r>
            <a:r>
              <a:rPr lang="en-US" sz="500">
                <a:solidFill>
                  <a:srgbClr val="C1BAB7"/>
                </a:solidFill>
                <a:latin typeface="Consolas"/>
              </a:rPr>
              <a:t>local.</a:t>
            </a:r>
            <a:r>
              <a:rPr lang="en-US" sz="500">
                <a:solidFill>
                  <a:srgbClr val="CDAE99"/>
                </a:solidFill>
                <a:latin typeface="Consolas"/>
              </a:rPr>
              <a:t>rules </a:t>
            </a:r>
            <a:r>
              <a:rPr lang="en-US" sz="500">
                <a:solidFill>
                  <a:srgbClr val="C1BAB7"/>
                </a:solidFill>
                <a:latin typeface="Consolas"/>
              </a:rPr>
              <a:t>[sudo] password for ditiss:</a:t>
            </a:r>
          </a:p>
        </p:txBody>
      </p:sp>
      <p:sp>
        <p:nvSpPr>
          <p:cNvPr id="20" name=""/>
          <p:cNvSpPr/>
          <p:nvPr/>
        </p:nvSpPr>
        <p:spPr>
          <a:xfrm>
            <a:off x="1502664" y="4934712"/>
            <a:ext cx="2228088" cy="158496"/>
          </a:xfrm>
          <a:prstGeom prst="rect">
            <a:avLst/>
          </a:prstGeom>
          <a:solidFill>
            <a:srgbClr val="300A24"/>
          </a:solidFill>
        </p:spPr>
        <p:txBody>
          <a:bodyPr lIns="0" tIns="0" rIns="0" bIns="0">
            <a:noAutofit/>
          </a:bodyPr>
          <a:p>
            <a:pPr indent="0">
              <a:lnSpc>
                <a:spcPts val="672"/>
              </a:lnSpc>
            </a:pPr>
            <a:r>
              <a:rPr lang="en-US" sz="500">
                <a:solidFill>
                  <a:srgbClr val="51821F"/>
                </a:solidFill>
                <a:latin typeface="Consolas"/>
              </a:rPr>
              <a:t>ditiss^ubuntu:</a:t>
            </a:r>
            <a:r>
              <a:rPr lang="en-US" sz="500">
                <a:solidFill>
                  <a:srgbClr val="4C6A94"/>
                </a:solidFill>
                <a:latin typeface="Consolas"/>
              </a:rPr>
              <a:t>-/projects </a:t>
            </a:r>
            <a:r>
              <a:rPr lang="en-US" sz="500">
                <a:solidFill>
                  <a:srgbClr val="C1BAB7"/>
                </a:solidFill>
                <a:latin typeface="Consolas"/>
              </a:rPr>
              <a:t>sudo nano /etc/suricata/suricata.yaml [sudo] password </a:t>
            </a:r>
            <a:r>
              <a:rPr lang="en-US" sz="500">
                <a:solidFill>
                  <a:srgbClr val="CDAE99"/>
                </a:solidFill>
                <a:latin typeface="Consolas"/>
              </a:rPr>
              <a:t>for </a:t>
            </a:r>
            <a:r>
              <a:rPr lang="en-US" sz="500">
                <a:solidFill>
                  <a:srgbClr val="C1BAB7"/>
                </a:solidFill>
                <a:latin typeface="Consolas"/>
              </a:rPr>
              <a:t>ditiss:</a:t>
            </a:r>
          </a:p>
        </p:txBody>
      </p:sp>
      <p:sp>
        <p:nvSpPr>
          <p:cNvPr id="21" name=""/>
          <p:cNvSpPr/>
          <p:nvPr/>
        </p:nvSpPr>
        <p:spPr>
          <a:xfrm>
            <a:off x="1453896" y="5108448"/>
            <a:ext cx="3105912" cy="1018032"/>
          </a:xfrm>
          <a:prstGeom prst="rect">
            <a:avLst/>
          </a:prstGeom>
          <a:solidFill>
            <a:srgbClr val="300A24"/>
          </a:solidFill>
        </p:spPr>
        <p:txBody>
          <a:bodyPr lIns="0" tIns="0" rIns="0" bIns="0">
            <a:noAutofit/>
          </a:bodyPr>
          <a:p>
            <a:pPr indent="63500">
              <a:lnSpc>
                <a:spcPts val="672"/>
              </a:lnSpc>
            </a:pPr>
            <a:r>
              <a:rPr lang="en-US" sz="500">
                <a:solidFill>
                  <a:srgbClr val="51821F"/>
                </a:solidFill>
                <a:latin typeface="Consolas"/>
              </a:rPr>
              <a:t>ditiss^ubuntu:</a:t>
            </a:r>
            <a:r>
              <a:rPr lang="en-US" sz="500">
                <a:solidFill>
                  <a:srgbClr val="4C6A94"/>
                </a:solidFill>
                <a:latin typeface="Consolas"/>
              </a:rPr>
              <a:t>"/projects </a:t>
            </a:r>
            <a:r>
              <a:rPr lang="en-US" sz="500">
                <a:solidFill>
                  <a:srgbClr val="C1BAB7"/>
                </a:solidFill>
                <a:latin typeface="Consolas"/>
              </a:rPr>
              <a:t>sudo systenctl restart suricata.</a:t>
            </a:r>
            <a:r>
              <a:rPr lang="en-US" sz="500">
                <a:solidFill>
                  <a:srgbClr val="CDD0CA"/>
                </a:solidFill>
                <a:latin typeface="Consolas"/>
              </a:rPr>
              <a:t>service </a:t>
            </a:r>
            <a:r>
              <a:rPr lang="en-US" sz="500">
                <a:solidFill>
                  <a:srgbClr val="51821F"/>
                </a:solidFill>
                <a:latin typeface="Consolas"/>
              </a:rPr>
              <a:t>ditiss@ubuntu:"/project$ </a:t>
            </a:r>
            <a:r>
              <a:rPr lang="en-US" sz="500">
                <a:solidFill>
                  <a:srgbClr val="C1BAB7"/>
                </a:solidFill>
                <a:latin typeface="Consolas"/>
              </a:rPr>
              <a:t>sudo suricata </a:t>
            </a:r>
            <a:r>
              <a:rPr lang="en-US" sz="500">
                <a:solidFill>
                  <a:srgbClr val="A5533F"/>
                </a:solidFill>
                <a:latin typeface="Consolas"/>
              </a:rPr>
              <a:t>-T </a:t>
            </a:r>
            <a:r>
              <a:rPr lang="en-US" sz="500">
                <a:solidFill>
                  <a:srgbClr val="CDD0CA"/>
                </a:solidFill>
                <a:latin typeface="Consolas"/>
              </a:rPr>
              <a:t>-c </a:t>
            </a:r>
            <a:r>
              <a:rPr lang="en-US" sz="500">
                <a:solidFill>
                  <a:srgbClr val="C1BAB7"/>
                </a:solidFill>
                <a:latin typeface="Consolas"/>
              </a:rPr>
              <a:t>/etc/suricata/suricata.yanl </a:t>
            </a:r>
            <a:r>
              <a:rPr lang="en-US" sz="500">
                <a:solidFill>
                  <a:srgbClr val="CDD0CA"/>
                </a:solidFill>
                <a:latin typeface="Consolas"/>
              </a:rPr>
              <a:t>-v </a:t>
            </a:r>
            <a:r>
              <a:rPr lang="en-US" sz="500">
                <a:solidFill>
                  <a:srgbClr val="B6971B"/>
                </a:solidFill>
                <a:latin typeface="Consolas"/>
              </a:rPr>
              <a:t>Notice: </a:t>
            </a:r>
            <a:r>
              <a:rPr lang="en-US" sz="500">
                <a:solidFill>
                  <a:srgbClr val="7C9247"/>
                </a:solidFill>
                <a:latin typeface="Consolas"/>
              </a:rPr>
              <a:t>suricata: </a:t>
            </a:r>
            <a:r>
              <a:rPr lang="en-US" sz="500">
                <a:solidFill>
                  <a:srgbClr val="997712"/>
                </a:solidFill>
                <a:latin typeface="Consolas"/>
              </a:rPr>
              <a:t>This is Suricata version 7.9.0 RELEASE running in SYSTEM node Info: </a:t>
            </a:r>
            <a:r>
              <a:rPr lang="en-US" sz="500">
                <a:solidFill>
                  <a:srgbClr val="7C9247"/>
                </a:solidFill>
                <a:latin typeface="Consolas"/>
              </a:rPr>
              <a:t>cpu: </a:t>
            </a:r>
            <a:r>
              <a:rPr lang="en-US" sz="500">
                <a:solidFill>
                  <a:srgbClr val="C1BAB7"/>
                </a:solidFill>
                <a:latin typeface="Consolas"/>
              </a:rPr>
              <a:t>CPUs/cores online: </a:t>
            </a:r>
            <a:r>
              <a:rPr lang="en-US" sz="500">
                <a:solidFill>
                  <a:srgbClr val="CDAE99"/>
                </a:solidFill>
                <a:latin typeface="Consolas"/>
              </a:rPr>
              <a:t>1 </a:t>
            </a:r>
            <a:r>
              <a:rPr lang="en-US" sz="500">
                <a:solidFill>
                  <a:srgbClr val="997712"/>
                </a:solidFill>
                <a:latin typeface="Consolas"/>
              </a:rPr>
              <a:t>Info: </a:t>
            </a:r>
            <a:r>
              <a:rPr lang="en-US" sz="500">
                <a:solidFill>
                  <a:srgbClr val="51821F"/>
                </a:solidFill>
                <a:latin typeface="Consolas"/>
              </a:rPr>
              <a:t>suricata: </a:t>
            </a:r>
            <a:r>
              <a:rPr lang="en-US" sz="500">
                <a:solidFill>
                  <a:srgbClr val="C1BAB7"/>
                </a:solidFill>
                <a:latin typeface="Consolas"/>
              </a:rPr>
              <a:t>Running suricata </a:t>
            </a:r>
            <a:r>
              <a:rPr lang="en-US" sz="500">
                <a:solidFill>
                  <a:srgbClr val="CDD0CA"/>
                </a:solidFill>
                <a:latin typeface="Consolas"/>
              </a:rPr>
              <a:t>under </a:t>
            </a:r>
            <a:r>
              <a:rPr lang="en-US" sz="500">
                <a:solidFill>
                  <a:srgbClr val="CDAE99"/>
                </a:solidFill>
                <a:latin typeface="Consolas"/>
              </a:rPr>
              <a:t>test </a:t>
            </a:r>
            <a:r>
              <a:rPr lang="en-US" sz="500">
                <a:solidFill>
                  <a:srgbClr val="C1BAB7"/>
                </a:solidFill>
                <a:latin typeface="Consolas"/>
              </a:rPr>
              <a:t>node </a:t>
            </a:r>
            <a:r>
              <a:rPr lang="en-US" sz="500">
                <a:solidFill>
                  <a:srgbClr val="997712"/>
                </a:solidFill>
                <a:latin typeface="Consolas"/>
              </a:rPr>
              <a:t>Info: </a:t>
            </a:r>
            <a:r>
              <a:rPr lang="en-US" sz="500">
                <a:solidFill>
                  <a:srgbClr val="51821F"/>
                </a:solidFill>
                <a:latin typeface="Consolas"/>
              </a:rPr>
              <a:t>suricata: </a:t>
            </a:r>
            <a:r>
              <a:rPr lang="en-US" sz="500">
                <a:solidFill>
                  <a:srgbClr val="C1BAB7"/>
                </a:solidFill>
                <a:latin typeface="Consolas"/>
              </a:rPr>
              <a:t>Setting engine node </a:t>
            </a:r>
            <a:r>
              <a:rPr lang="en-US" sz="500">
                <a:solidFill>
                  <a:srgbClr val="CDAE99"/>
                </a:solidFill>
                <a:latin typeface="Consolas"/>
              </a:rPr>
              <a:t>to </a:t>
            </a:r>
            <a:r>
              <a:rPr lang="en-US" sz="500">
                <a:solidFill>
                  <a:srgbClr val="CDD0CA"/>
                </a:solidFill>
                <a:latin typeface="Consolas"/>
              </a:rPr>
              <a:t>IDS </a:t>
            </a:r>
            <a:r>
              <a:rPr lang="en-US" sz="500">
                <a:solidFill>
                  <a:srgbClr val="C1BAB7"/>
                </a:solidFill>
                <a:latin typeface="Consolas"/>
              </a:rPr>
              <a:t>node by </a:t>
            </a:r>
            <a:r>
              <a:rPr lang="en-US" sz="500">
                <a:solidFill>
                  <a:srgbClr val="CDAE99"/>
                </a:solidFill>
                <a:latin typeface="Consolas"/>
              </a:rPr>
              <a:t>default </a:t>
            </a:r>
            <a:r>
              <a:rPr lang="en-US" sz="500">
                <a:solidFill>
                  <a:srgbClr val="997712"/>
                </a:solidFill>
                <a:latin typeface="Consolas"/>
              </a:rPr>
              <a:t>Info: </a:t>
            </a:r>
            <a:r>
              <a:rPr lang="en-US" sz="500">
                <a:solidFill>
                  <a:srgbClr val="51821F"/>
                </a:solidFill>
                <a:latin typeface="Consolas"/>
              </a:rPr>
              <a:t>exception-policy: </a:t>
            </a:r>
            <a:r>
              <a:rPr lang="en-US" sz="500">
                <a:solidFill>
                  <a:srgbClr val="C1BAB7"/>
                </a:solidFill>
                <a:latin typeface="Consolas"/>
              </a:rPr>
              <a:t>naster exception-policy set </a:t>
            </a:r>
            <a:r>
              <a:rPr lang="en-US" sz="500">
                <a:solidFill>
                  <a:srgbClr val="CDAE99"/>
                </a:solidFill>
                <a:latin typeface="Consolas"/>
              </a:rPr>
              <a:t>to: </a:t>
            </a:r>
            <a:r>
              <a:rPr lang="en-US" sz="500">
                <a:solidFill>
                  <a:srgbClr val="CDD0CA"/>
                </a:solidFill>
                <a:latin typeface="Consolas"/>
              </a:rPr>
              <a:t>auto </a:t>
            </a:r>
            <a:r>
              <a:rPr lang="en-US" sz="500">
                <a:solidFill>
                  <a:srgbClr val="997712"/>
                </a:solidFill>
                <a:latin typeface="Consolas"/>
              </a:rPr>
              <a:t>Info: </a:t>
            </a:r>
            <a:r>
              <a:rPr lang="en-US" sz="500">
                <a:solidFill>
                  <a:srgbClr val="51821F"/>
                </a:solidFill>
                <a:latin typeface="Consolas"/>
              </a:rPr>
              <a:t>logopenfile: </a:t>
            </a:r>
            <a:r>
              <a:rPr lang="en-US" sz="500">
                <a:solidFill>
                  <a:srgbClr val="C1BAB7"/>
                </a:solidFill>
                <a:latin typeface="Consolas"/>
              </a:rPr>
              <a:t>fast output </a:t>
            </a:r>
            <a:r>
              <a:rPr lang="en-US" sz="500">
                <a:solidFill>
                  <a:srgbClr val="CDD0CA"/>
                </a:solidFill>
                <a:latin typeface="Consolas"/>
              </a:rPr>
              <a:t>device </a:t>
            </a:r>
            <a:r>
              <a:rPr lang="en-US" sz="500">
                <a:solidFill>
                  <a:srgbClr val="C1BAB7"/>
                </a:solidFill>
                <a:latin typeface="Consolas"/>
              </a:rPr>
              <a:t>(regular) </a:t>
            </a:r>
            <a:r>
              <a:rPr lang="en-US" sz="500">
                <a:solidFill>
                  <a:srgbClr val="CDD0CA"/>
                </a:solidFill>
                <a:latin typeface="Consolas"/>
              </a:rPr>
              <a:t>initialized: </a:t>
            </a:r>
            <a:r>
              <a:rPr lang="en-US" sz="500">
                <a:solidFill>
                  <a:srgbClr val="C1BAB7"/>
                </a:solidFill>
                <a:latin typeface="Consolas"/>
              </a:rPr>
              <a:t>fast.log </a:t>
            </a:r>
            <a:r>
              <a:rPr lang="en-US" sz="500">
                <a:solidFill>
                  <a:srgbClr val="997712"/>
                </a:solidFill>
                <a:latin typeface="Consolas"/>
              </a:rPr>
              <a:t>Info: </a:t>
            </a:r>
            <a:r>
              <a:rPr lang="en-US" sz="500">
                <a:solidFill>
                  <a:srgbClr val="51821F"/>
                </a:solidFill>
                <a:latin typeface="Consolas"/>
              </a:rPr>
              <a:t>logopenfile: </a:t>
            </a:r>
            <a:r>
              <a:rPr lang="en-US" sz="500">
                <a:solidFill>
                  <a:srgbClr val="CDD0CA"/>
                </a:solidFill>
                <a:latin typeface="Consolas"/>
              </a:rPr>
              <a:t>eve-log </a:t>
            </a:r>
            <a:r>
              <a:rPr lang="en-US" sz="500">
                <a:solidFill>
                  <a:srgbClr val="C1BAB7"/>
                </a:solidFill>
                <a:latin typeface="Consolas"/>
              </a:rPr>
              <a:t>output </a:t>
            </a:r>
            <a:r>
              <a:rPr lang="en-US" sz="500">
                <a:solidFill>
                  <a:srgbClr val="CDD0CA"/>
                </a:solidFill>
                <a:latin typeface="Consolas"/>
              </a:rPr>
              <a:t>device </a:t>
            </a:r>
            <a:r>
              <a:rPr lang="en-US" sz="500">
                <a:solidFill>
                  <a:srgbClr val="CDAE99"/>
                </a:solidFill>
                <a:latin typeface="Consolas"/>
              </a:rPr>
              <a:t>(regular) </a:t>
            </a:r>
            <a:r>
              <a:rPr lang="en-US" sz="500">
                <a:solidFill>
                  <a:srgbClr val="C1BAB7"/>
                </a:solidFill>
                <a:latin typeface="Consolas"/>
              </a:rPr>
              <a:t>initialized: eve.json </a:t>
            </a:r>
            <a:r>
              <a:rPr lang="en-US" sz="500">
                <a:solidFill>
                  <a:srgbClr val="997712"/>
                </a:solidFill>
                <a:latin typeface="Consolas"/>
              </a:rPr>
              <a:t>Info: </a:t>
            </a:r>
            <a:r>
              <a:rPr lang="en-US" sz="500">
                <a:solidFill>
                  <a:srgbClr val="51821F"/>
                </a:solidFill>
                <a:latin typeface="Consolas"/>
              </a:rPr>
              <a:t>logopenfile: </a:t>
            </a:r>
            <a:r>
              <a:rPr lang="en-US" sz="500">
                <a:solidFill>
                  <a:srgbClr val="C1BAB7"/>
                </a:solidFill>
                <a:latin typeface="Consolas"/>
              </a:rPr>
              <a:t>stats output device (regular) </a:t>
            </a:r>
            <a:r>
              <a:rPr lang="en-US" sz="500">
                <a:solidFill>
                  <a:srgbClr val="CDAE99"/>
                </a:solidFill>
                <a:latin typeface="Consolas"/>
              </a:rPr>
              <a:t>Initialized: stats.log </a:t>
            </a:r>
            <a:r>
              <a:rPr lang="en-US" sz="500">
                <a:solidFill>
                  <a:srgbClr val="997712"/>
                </a:solidFill>
                <a:latin typeface="Consolas"/>
              </a:rPr>
              <a:t>| Info: detect: 2 rule files processed. 35487 rules successfully loaded, </a:t>
            </a:r>
            <a:r>
              <a:rPr lang="en-US" sz="600">
                <a:solidFill>
                  <a:srgbClr val="997712"/>
                </a:solidFill>
                <a:latin typeface="Consolas"/>
              </a:rPr>
              <a:t>0</a:t>
            </a:r>
            <a:r>
              <a:rPr lang="en-US" sz="500">
                <a:solidFill>
                  <a:srgbClr val="997712"/>
                </a:solidFill>
                <a:latin typeface="Consolas"/>
              </a:rPr>
              <a:t> rules failed Info: </a:t>
            </a:r>
            <a:r>
              <a:rPr lang="en-US" sz="500">
                <a:solidFill>
                  <a:srgbClr val="51821F"/>
                </a:solidFill>
                <a:latin typeface="Consolas"/>
              </a:rPr>
              <a:t>threshold</a:t>
            </a:r>
            <a:r>
              <a:rPr lang="en-US" sz="500">
                <a:solidFill>
                  <a:srgbClr val="7C9247"/>
                </a:solidFill>
                <a:latin typeface="Consolas"/>
              </a:rPr>
              <a:t>-config: </a:t>
            </a:r>
            <a:r>
              <a:rPr lang="en-US" sz="500">
                <a:solidFill>
                  <a:srgbClr val="C1BAB7"/>
                </a:solidFill>
                <a:latin typeface="Consolas"/>
              </a:rPr>
              <a:t>Threshold config </a:t>
            </a:r>
            <a:r>
              <a:rPr lang="en-US" sz="500">
                <a:solidFill>
                  <a:srgbClr val="CDD0CA"/>
                </a:solidFill>
                <a:latin typeface="Consolas"/>
              </a:rPr>
              <a:t>parsed: </a:t>
            </a:r>
            <a:r>
              <a:rPr lang="en-US" sz="500">
                <a:solidFill>
                  <a:srgbClr val="C1BAB7"/>
                </a:solidFill>
                <a:latin typeface="Consolas"/>
              </a:rPr>
              <a:t>0 rule(s) found</a:t>
            </a:r>
          </a:p>
        </p:txBody>
      </p:sp>
      <p:sp>
        <p:nvSpPr>
          <p:cNvPr id="22" name=""/>
          <p:cNvSpPr/>
          <p:nvPr/>
        </p:nvSpPr>
        <p:spPr>
          <a:xfrm>
            <a:off x="1505712" y="6138672"/>
            <a:ext cx="5538216" cy="158496"/>
          </a:xfrm>
          <a:prstGeom prst="rect">
            <a:avLst/>
          </a:prstGeom>
          <a:solidFill>
            <a:srgbClr val="300A24"/>
          </a:solidFill>
        </p:spPr>
        <p:txBody>
          <a:bodyPr lIns="0" tIns="0" rIns="0" bIns="0">
            <a:noAutofit/>
          </a:bodyPr>
          <a:p>
            <a:pPr algn="just" indent="0">
              <a:lnSpc>
                <a:spcPts val="672"/>
              </a:lnSpc>
            </a:pPr>
            <a:r>
              <a:rPr lang="en-US" sz="500">
                <a:solidFill>
                  <a:srgbClr val="997712"/>
                </a:solidFill>
                <a:latin typeface="Consolas"/>
              </a:rPr>
              <a:t>Info: </a:t>
            </a:r>
            <a:r>
              <a:rPr lang="en-US" sz="500">
                <a:solidFill>
                  <a:srgbClr val="51821F"/>
                </a:solidFill>
                <a:latin typeface="Consolas"/>
              </a:rPr>
              <a:t>detect: </a:t>
            </a:r>
            <a:r>
              <a:rPr lang="en-US" sz="500">
                <a:solidFill>
                  <a:srgbClr val="C1BAB7"/>
                </a:solidFill>
                <a:latin typeface="Consolas"/>
              </a:rPr>
              <a:t>35490 signatures processed. 1616 are IP-only rules, </a:t>
            </a:r>
            <a:r>
              <a:rPr lang="en-US" sz="500">
                <a:solidFill>
                  <a:srgbClr val="CDD0CA"/>
                </a:solidFill>
                <a:latin typeface="Consolas"/>
              </a:rPr>
              <a:t>5272 are </a:t>
            </a:r>
            <a:r>
              <a:rPr lang="en-US" sz="500">
                <a:solidFill>
                  <a:srgbClr val="C1BAB7"/>
                </a:solidFill>
                <a:latin typeface="Consolas"/>
              </a:rPr>
              <a:t>inspecting packet payload, </a:t>
            </a:r>
            <a:r>
              <a:rPr lang="en-US" sz="500">
                <a:solidFill>
                  <a:srgbClr val="CDD0CA"/>
                </a:solidFill>
                <a:latin typeface="Consolas"/>
              </a:rPr>
              <a:t>28390 </a:t>
            </a:r>
            <a:r>
              <a:rPr lang="en-US" sz="500">
                <a:solidFill>
                  <a:srgbClr val="C1BAB7"/>
                </a:solidFill>
                <a:latin typeface="Consolas"/>
              </a:rPr>
              <a:t>inspect application layer, </a:t>
            </a:r>
            <a:r>
              <a:rPr lang="en-US" sz="500">
                <a:solidFill>
                  <a:srgbClr val="CDAE99"/>
                </a:solidFill>
                <a:latin typeface="Consolas"/>
              </a:rPr>
              <a:t>108 are </a:t>
            </a:r>
            <a:r>
              <a:rPr lang="en-US" sz="500">
                <a:solidFill>
                  <a:srgbClr val="C1BAB7"/>
                </a:solidFill>
                <a:latin typeface="Consolas"/>
              </a:rPr>
              <a:t>decoder eve </a:t>
            </a:r>
            <a:r>
              <a:rPr lang="en-US" sz="500">
                <a:solidFill>
                  <a:srgbClr val="CDAE99"/>
                </a:solidFill>
                <a:latin typeface="Consolas"/>
              </a:rPr>
              <a:t>nt </a:t>
            </a:r>
            <a:r>
              <a:rPr lang="en-US" sz="500">
                <a:solidFill>
                  <a:srgbClr val="C1BAB7"/>
                </a:solidFill>
                <a:latin typeface="Consolas"/>
              </a:rPr>
              <a:t>only</a:t>
            </a:r>
          </a:p>
        </p:txBody>
      </p:sp>
      <p:sp>
        <p:nvSpPr>
          <p:cNvPr id="23" name=""/>
          <p:cNvSpPr/>
          <p:nvPr/>
        </p:nvSpPr>
        <p:spPr>
          <a:xfrm>
            <a:off x="1502664" y="6312408"/>
            <a:ext cx="2651760" cy="161544"/>
          </a:xfrm>
          <a:prstGeom prst="rect">
            <a:avLst/>
          </a:prstGeom>
          <a:solidFill>
            <a:srgbClr val="300A24"/>
          </a:solidFill>
        </p:spPr>
        <p:txBody>
          <a:bodyPr lIns="0" tIns="0" rIns="0" bIns="0">
            <a:noAutofit/>
          </a:bodyPr>
          <a:p>
            <a:pPr indent="0">
              <a:lnSpc>
                <a:spcPts val="672"/>
              </a:lnSpc>
            </a:pPr>
            <a:r>
              <a:rPr lang="en-US" sz="500">
                <a:solidFill>
                  <a:srgbClr val="B6971B"/>
                </a:solidFill>
                <a:latin typeface="Consolas"/>
              </a:rPr>
              <a:t>Notice: </a:t>
            </a:r>
            <a:r>
              <a:rPr lang="en-US" sz="500">
                <a:solidFill>
                  <a:srgbClr val="7C9247"/>
                </a:solidFill>
                <a:latin typeface="Consolas"/>
              </a:rPr>
              <a:t>suricata: </a:t>
            </a:r>
            <a:r>
              <a:rPr lang="en-US" sz="500">
                <a:solidFill>
                  <a:srgbClr val="997712"/>
                </a:solidFill>
                <a:latin typeface="Consolas"/>
              </a:rPr>
              <a:t>Configuration provided was successfully loaded. Exiting, </a:t>
            </a:r>
            <a:r>
              <a:rPr lang="en-US" sz="500">
                <a:solidFill>
                  <a:srgbClr val="51821F"/>
                </a:solidFill>
                <a:latin typeface="Consolas"/>
              </a:rPr>
              <a:t>ditiss^ubuntu:</a:t>
            </a:r>
            <a:r>
              <a:rPr lang="en-US" sz="500">
                <a:solidFill>
                  <a:srgbClr val="4C6A94"/>
                </a:solidFill>
                <a:latin typeface="Consolas"/>
              </a:rPr>
              <a:t>"/projects </a:t>
            </a:r>
            <a:r>
              <a:rPr lang="en-US" sz="500">
                <a:solidFill>
                  <a:srgbClr val="FFFFFF"/>
                </a:solidFill>
                <a:latin typeface="Consolas"/>
              </a:rPr>
              <a:t>|</a:t>
            </a:r>
          </a:p>
        </p:txBody>
      </p:sp>
      <p:sp>
        <p:nvSpPr>
          <p:cNvPr id="24" name=""/>
          <p:cNvSpPr/>
          <p:nvPr/>
        </p:nvSpPr>
        <p:spPr>
          <a:xfrm>
            <a:off x="6510528" y="9363456"/>
            <a:ext cx="624840" cy="164592"/>
          </a:xfrm>
          <a:prstGeom prst="rect">
            <a:avLst/>
          </a:prstGeom>
        </p:spPr>
        <p:txBody>
          <a:bodyPr lIns="0" tIns="0" rIns="0" bIns="0" wrap="none">
            <a:noAutofit/>
          </a:bodyPr>
          <a:p>
            <a:pPr indent="0"/>
            <a:r>
              <a:rPr lang="en-US" sz="1050">
                <a:latin typeface="Times New Roman"/>
              </a:rPr>
              <a:t>17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130808" y="2328672"/>
            <a:ext cx="5452872" cy="612648"/>
          </a:xfrm>
          <a:prstGeom prst="rect">
            <a:avLst/>
          </a:prstGeom>
        </p:spPr>
        <p:txBody>
          <a:bodyPr lIns="0" tIns="0" rIns="0" bIns="0">
            <a:noAutofit/>
          </a:bodyPr>
          <a:p>
            <a:pPr marL="241300" indent="-241300">
              <a:lnSpc>
                <a:spcPts val="3240"/>
              </a:lnSpc>
            </a:pPr>
            <a:r>
              <a:rPr lang="en-US" b="1" sz="1400">
                <a:latin typeface="Times New Roman"/>
              </a:rPr>
              <a:t>h. </a:t>
            </a:r>
            <a:r>
              <a:rPr lang="en-US" sz="1200">
                <a:latin typeface="Times New Roman"/>
              </a:rPr>
              <a:t>Now, to check the output or final alert logs we have to run log command. Note: Logs are stored in /var/log/suricata/fast.log.</a:t>
            </a:r>
          </a:p>
        </p:txBody>
      </p:sp>
      <p:sp>
        <p:nvSpPr>
          <p:cNvPr id="3" name=""/>
          <p:cNvSpPr/>
          <p:nvPr/>
        </p:nvSpPr>
        <p:spPr>
          <a:xfrm>
            <a:off x="981456" y="3572256"/>
            <a:ext cx="396240" cy="85344"/>
          </a:xfrm>
          <a:prstGeom prst="rect">
            <a:avLst/>
          </a:prstGeom>
          <a:solidFill>
            <a:srgbClr val="262526"/>
          </a:solidFill>
        </p:spPr>
        <p:txBody>
          <a:bodyPr lIns="0" tIns="0" rIns="0" bIns="0" wrap="none">
            <a:noAutofit/>
          </a:bodyPr>
          <a:p>
            <a:pPr indent="0"/>
            <a:r>
              <a:rPr lang="en-US" sz="650">
                <a:solidFill>
                  <a:srgbClr val="B4ACA8"/>
                </a:solidFill>
                <a:latin typeface="Arial"/>
              </a:rPr>
              <a:t>Activities</a:t>
            </a:r>
          </a:p>
        </p:txBody>
      </p:sp>
      <p:sp>
        <p:nvSpPr>
          <p:cNvPr id="4" name=""/>
          <p:cNvSpPr/>
          <p:nvPr/>
        </p:nvSpPr>
        <p:spPr>
          <a:xfrm>
            <a:off x="1469136" y="3560064"/>
            <a:ext cx="603504" cy="103632"/>
          </a:xfrm>
          <a:prstGeom prst="rect">
            <a:avLst/>
          </a:prstGeom>
          <a:solidFill>
            <a:srgbClr val="262526"/>
          </a:solidFill>
        </p:spPr>
        <p:txBody>
          <a:bodyPr lIns="0" tIns="0" rIns="0" bIns="0" wrap="none">
            <a:noAutofit/>
          </a:bodyPr>
          <a:p>
            <a:pPr indent="0"/>
            <a:r>
              <a:rPr lang="en-US" sz="650">
                <a:solidFill>
                  <a:srgbClr val="E2EAE1"/>
                </a:solidFill>
                <a:latin typeface="Arial"/>
              </a:rPr>
              <a:t>E] </a:t>
            </a:r>
            <a:r>
              <a:rPr lang="en-US" sz="650">
                <a:solidFill>
                  <a:srgbClr val="ADA68D"/>
                </a:solidFill>
                <a:latin typeface="Arial"/>
              </a:rPr>
              <a:t>Terminal </a:t>
            </a:r>
            <a:r>
              <a:rPr lang="en-US" sz="650">
                <a:solidFill>
                  <a:srgbClr val="E2EAE1"/>
                </a:solidFill>
                <a:latin typeface="Arial"/>
              </a:rPr>
              <a:t>▼</a:t>
            </a:r>
          </a:p>
        </p:txBody>
      </p:sp>
      <p:sp>
        <p:nvSpPr>
          <p:cNvPr id="5" name=""/>
          <p:cNvSpPr/>
          <p:nvPr/>
        </p:nvSpPr>
        <p:spPr>
          <a:xfrm>
            <a:off x="3938016" y="3566160"/>
            <a:ext cx="560832" cy="103632"/>
          </a:xfrm>
          <a:prstGeom prst="rect">
            <a:avLst/>
          </a:prstGeom>
          <a:solidFill>
            <a:srgbClr val="262526"/>
          </a:solidFill>
        </p:spPr>
        <p:txBody>
          <a:bodyPr lIns="0" tIns="0" rIns="0" bIns="0" wrap="none">
            <a:noAutofit/>
          </a:bodyPr>
          <a:p>
            <a:pPr indent="0"/>
            <a:r>
              <a:rPr lang="en-US" sz="650">
                <a:solidFill>
                  <a:srgbClr val="CDD0CA"/>
                </a:solidFill>
                <a:latin typeface="Arial"/>
              </a:rPr>
              <a:t>Aug 29 </a:t>
            </a:r>
            <a:r>
              <a:rPr lang="en-US" sz="650">
                <a:solidFill>
                  <a:srgbClr val="C18E5A"/>
                </a:solidFill>
                <a:latin typeface="Arial"/>
              </a:rPr>
              <a:t>11:52</a:t>
            </a:r>
          </a:p>
        </p:txBody>
      </p:sp>
      <p:sp>
        <p:nvSpPr>
          <p:cNvPr id="6" name=""/>
          <p:cNvSpPr/>
          <p:nvPr/>
        </p:nvSpPr>
        <p:spPr>
          <a:xfrm>
            <a:off x="6498336" y="3553968"/>
            <a:ext cx="469392" cy="103632"/>
          </a:xfrm>
          <a:prstGeom prst="rect">
            <a:avLst/>
          </a:prstGeom>
          <a:solidFill>
            <a:srgbClr val="262526"/>
          </a:solidFill>
        </p:spPr>
        <p:txBody>
          <a:bodyPr lIns="0" tIns="0" rIns="0" bIns="0" wrap="none">
            <a:noAutofit/>
          </a:bodyPr>
          <a:p>
            <a:pPr algn="just" indent="0"/>
            <a:r>
              <a:rPr lang="en-US" sz="500">
                <a:solidFill>
                  <a:srgbClr val="FFFFFF"/>
                </a:solidFill>
                <a:latin typeface="Consolas"/>
              </a:rPr>
              <a:t>A </a:t>
            </a:r>
            <a:r>
              <a:rPr lang="en-US" i="1" sz="500">
                <a:solidFill>
                  <a:srgbClr val="FFFFFF"/>
                </a:solidFill>
                <a:latin typeface="Palatino Linotype"/>
              </a:rPr>
              <a:t>4)</a:t>
            </a:r>
            <a:r>
              <a:rPr lang="en-US" sz="500">
                <a:solidFill>
                  <a:srgbClr val="FFFFFF"/>
                </a:solidFill>
                <a:latin typeface="Consolas"/>
              </a:rPr>
              <a:t> </a:t>
            </a:r>
            <a:r>
              <a:rPr lang="en-US" sz="500">
                <a:solidFill>
                  <a:srgbClr val="E2EAE1"/>
                </a:solidFill>
                <a:latin typeface="Consolas"/>
              </a:rPr>
              <a:t>0</a:t>
            </a:r>
          </a:p>
        </p:txBody>
      </p:sp>
      <p:graphicFrame>
        <p:nvGraphicFramePr>
          <p:cNvPr id="7" name=""/>
          <p:cNvGraphicFramePr>
            <a:graphicFrameLocks noGrp="1"/>
          </p:cNvGraphicFramePr>
          <p:nvPr/>
        </p:nvGraphicFramePr>
        <p:xfrm>
          <a:off x="1216152" y="3681984"/>
          <a:ext cx="5888736" cy="496824"/>
        </p:xfrm>
        <a:graphic>
          <a:graphicData uri="http://schemas.openxmlformats.org/drawingml/2006/table">
            <a:tbl>
              <a:tblPr/>
              <a:tblGrid>
                <a:gridCol w="722376"/>
                <a:gridCol w="1664208"/>
                <a:gridCol w="1243584"/>
                <a:gridCol w="1697736"/>
                <a:gridCol w="560832"/>
              </a:tblGrid>
              <a:tr h="262128">
                <a:tc>
                  <a:txBody>
                    <a:bodyPr lIns="0" tIns="0" rIns="0" bIns="0">
                      <a:noAutofit/>
                    </a:bodyPr>
                    <a:p>
                      <a:pPr indent="0"/>
                      <a:r>
                        <a:rPr lang="en-US" sz="650">
                          <a:solidFill>
                            <a:srgbClr val="FDCD47"/>
                          </a:solidFill>
                          <a:latin typeface="Arial"/>
                        </a:rPr>
                        <a:t>1 </a:t>
                      </a:r>
                      <a:r>
                        <a:rPr lang="en-US" baseline="30000" sz="650">
                          <a:solidFill>
                            <a:srgbClr val="696966"/>
                          </a:solidFill>
                          <a:latin typeface="Arial"/>
                        </a:rPr>
                        <a:t>R</a:t>
                      </a:r>
                      <a:r>
                        <a:rPr lang="en-US" sz="650">
                          <a:solidFill>
                            <a:srgbClr val="696966"/>
                          </a:solidFill>
                          <a:latin typeface="Arial"/>
                        </a:rPr>
                        <a:t>l</a:t>
                      </a:r>
                    </a:p>
                  </a:txBody>
                  <a:tcPr marL="0" marR="0" marT="0" marB="0">
                    <a:solidFill>
                      <a:srgbClr val="262526"/>
                    </a:solidFill>
                  </a:tcPr>
                </a:tc>
                <a:tc>
                  <a:txBody>
                    <a:bodyPr lIns="0" tIns="0" rIns="0" bIns="0">
                      <a:noAutofit/>
                    </a:bodyPr>
                    <a:p>
                      <a:endParaRPr sz="1300"/>
                    </a:p>
                  </a:txBody>
                  <a:tcPr marL="0" marR="0" marT="0" marB="0">
                    <a:solidFill>
                      <a:srgbClr val="262526"/>
                    </a:solidFill>
                  </a:tcPr>
                </a:tc>
                <a:tc>
                  <a:txBody>
                    <a:bodyPr lIns="0" tIns="0" rIns="0" bIns="0">
                      <a:noAutofit/>
                    </a:bodyPr>
                    <a:p>
                      <a:pPr algn="ctr" indent="0"/>
                      <a:r>
                        <a:rPr lang="en-US" sz="650">
                          <a:solidFill>
                            <a:srgbClr val="E2EAE1"/>
                          </a:solidFill>
                          <a:latin typeface="Arial"/>
                        </a:rPr>
                        <a:t>ditiss@ubuntu: -/project</a:t>
                      </a:r>
                    </a:p>
                  </a:txBody>
                  <a:tcPr marL="0" marR="0" marT="0" marB="0" anchor="ctr">
                    <a:solidFill>
                      <a:srgbClr val="262526"/>
                    </a:solidFill>
                  </a:tcPr>
                </a:tc>
                <a:tc>
                  <a:txBody>
                    <a:bodyPr lIns="0" tIns="0" rIns="0" bIns="0">
                      <a:noAutofit/>
                    </a:bodyPr>
                    <a:p>
                      <a:pPr marL="1206500" indent="0"/>
                      <a:r>
                        <a:rPr lang="en-US" sz="650">
                          <a:solidFill>
                            <a:srgbClr val="CDD0CA"/>
                          </a:solidFill>
                          <a:latin typeface="Arial"/>
                        </a:rPr>
                        <a:t>Q </a:t>
                      </a:r>
                      <a:r>
                        <a:rPr lang="en-US" sz="650">
                          <a:solidFill>
                            <a:srgbClr val="FFFFFF"/>
                          </a:solidFill>
                          <a:latin typeface="Arial"/>
                        </a:rPr>
                        <a:t>=</a:t>
                      </a:r>
                    </a:p>
                  </a:txBody>
                  <a:tcPr marL="0" marR="0" marT="0" marB="0" anchor="ctr">
                    <a:solidFill>
                      <a:srgbClr val="262526"/>
                    </a:solidFill>
                  </a:tcPr>
                </a:tc>
                <a:tc>
                  <a:txBody>
                    <a:bodyPr lIns="0" tIns="0" rIns="0" bIns="0">
                      <a:noAutofit/>
                    </a:bodyPr>
                    <a:p>
                      <a:pPr indent="0"/>
                      <a:r>
                        <a:rPr lang="en-US" sz="400">
                          <a:solidFill>
                            <a:srgbClr val="FFFFFF"/>
                          </a:solidFill>
                          <a:latin typeface="Arial"/>
                        </a:rPr>
                        <a:t>- </a:t>
                      </a:r>
                      <a:r>
                        <a:rPr lang="en-US" b="1" i="1" sz="900" spc="-150">
                          <a:solidFill>
                            <a:srgbClr val="FFFFFF"/>
                          </a:solidFill>
                          <a:latin typeface="Consolas"/>
                        </a:rPr>
                        <a:t>&amp;</a:t>
                      </a:r>
                    </a:p>
                  </a:txBody>
                  <a:tcPr marL="0" marR="0" marT="0" marB="0" anchor="ctr">
                    <a:solidFill>
                      <a:srgbClr val="262526"/>
                    </a:solidFill>
                  </a:tcPr>
                </a:tc>
              </a:tr>
              <a:tr h="234696">
                <a:tc>
                  <a:txBody>
                    <a:bodyPr lIns="0" tIns="0" rIns="0" bIns="0">
                      <a:noAutofit/>
                    </a:bodyPr>
                    <a:p>
                      <a:endParaRPr sz="1200"/>
                    </a:p>
                  </a:txBody>
                  <a:tcPr marL="0" marR="0" marT="0" marB="0">
                    <a:solidFill>
                      <a:srgbClr val="3E3E3E"/>
                    </a:solidFill>
                  </a:tcPr>
                </a:tc>
                <a:tc>
                  <a:txBody>
                    <a:bodyPr lIns="0" tIns="0" rIns="0" bIns="0">
                      <a:noAutofit/>
                    </a:bodyPr>
                    <a:p>
                      <a:pPr algn="ctr" marL="114300" indent="0"/>
                      <a:r>
                        <a:rPr lang="en-US" sz="650">
                          <a:solidFill>
                            <a:srgbClr val="E2EAE1"/>
                          </a:solidFill>
                          <a:latin typeface="Arial"/>
                        </a:rPr>
                        <a:t>ditiss@ubuntu: -/project</a:t>
                      </a:r>
                    </a:p>
                  </a:txBody>
                  <a:tcPr marL="0" marR="0" marT="0" marB="0" anchor="ctr">
                    <a:solidFill>
                      <a:srgbClr val="3E3E3E"/>
                    </a:solidFill>
                  </a:tcPr>
                </a:tc>
                <a:tc>
                  <a:txBody>
                    <a:bodyPr lIns="0" tIns="0" rIns="0" bIns="0">
                      <a:noAutofit/>
                    </a:bodyPr>
                    <a:p>
                      <a:endParaRPr sz="1200"/>
                    </a:p>
                  </a:txBody>
                  <a:tcPr marL="0" marR="0" marT="0" marB="0">
                    <a:solidFill>
                      <a:srgbClr val="3E3E3E"/>
                    </a:solidFill>
                  </a:tcPr>
                </a:tc>
                <a:tc>
                  <a:txBody>
                    <a:bodyPr lIns="0" tIns="0" rIns="0" bIns="0">
                      <a:noAutofit/>
                    </a:bodyPr>
                    <a:p>
                      <a:pPr marL="165100" indent="0"/>
                      <a:r>
                        <a:rPr lang="en-US" sz="650">
                          <a:solidFill>
                            <a:srgbClr val="949591"/>
                          </a:solidFill>
                          <a:latin typeface="Arial"/>
                        </a:rPr>
                        <a:t>ditiss(ffiubuntu: -/project</a:t>
                      </a:r>
                    </a:p>
                  </a:txBody>
                  <a:tcPr marL="0" marR="0" marT="0" marB="0" anchor="ctr">
                    <a:solidFill>
                      <a:srgbClr val="3E3E3E"/>
                    </a:solidFill>
                  </a:tcPr>
                </a:tc>
                <a:tc>
                  <a:txBody>
                    <a:bodyPr lIns="0" tIns="0" rIns="0" bIns="0">
                      <a:noAutofit/>
                    </a:bodyPr>
                    <a:p>
                      <a:pPr algn="r" indent="0"/>
                      <a:r>
                        <a:rPr lang="en-US" sz="650">
                          <a:solidFill>
                            <a:srgbClr val="FFFFFF"/>
                          </a:solidFill>
                          <a:latin typeface="Arial"/>
                        </a:rPr>
                        <a:t>-</a:t>
                      </a:r>
                    </a:p>
                  </a:txBody>
                  <a:tcPr marL="0" marR="0" marT="0" marB="0" anchor="ctr">
                    <a:solidFill>
                      <a:srgbClr val="3E3E3E"/>
                    </a:solidFill>
                  </a:tcPr>
                </a:tc>
              </a:tr>
            </a:tbl>
          </a:graphicData>
        </a:graphic>
      </p:graphicFrame>
      <p:sp>
        <p:nvSpPr>
          <p:cNvPr id="8" name=""/>
          <p:cNvSpPr/>
          <p:nvPr/>
        </p:nvSpPr>
        <p:spPr>
          <a:xfrm>
            <a:off x="1280160" y="4175760"/>
            <a:ext cx="1139952" cy="2712720"/>
          </a:xfrm>
          <a:prstGeom prst="rect">
            <a:avLst/>
          </a:prstGeom>
          <a:solidFill>
            <a:srgbClr val="300A24"/>
          </a:solidFill>
        </p:spPr>
        <p:txBody>
          <a:bodyPr lIns="0" tIns="0" rIns="0" bIns="0">
            <a:noAutofit/>
          </a:bodyPr>
          <a:p>
            <a:pPr algn="just" indent="0">
              <a:lnSpc>
                <a:spcPts val="624"/>
              </a:lnSpc>
            </a:pPr>
            <a:r>
              <a:rPr lang="en-US" sz="500">
                <a:solidFill>
                  <a:srgbClr val="51821F"/>
                </a:solidFill>
                <a:latin typeface="Consolas"/>
              </a:rPr>
              <a:t>ditissiubuntu:</a:t>
            </a:r>
            <a:r>
              <a:rPr lang="en-US" sz="500">
                <a:solidFill>
                  <a:srgbClr val="4C6A94"/>
                </a:solidFill>
                <a:latin typeface="Consolas"/>
              </a:rPr>
              <a:t>-/project? </a:t>
            </a:r>
            <a:r>
              <a:rPr lang="en-US" sz="500">
                <a:solidFill>
                  <a:srgbClr val="C1BAB7"/>
                </a:solidFill>
                <a:latin typeface="Consolas"/>
              </a:rPr>
              <a:t>sudo [sudo] password for ditiss: 08/27/2023-02:06:58.279978 </a:t>
            </a:r>
            <a:r>
              <a:rPr lang="en-US" i="1" sz="500">
                <a:solidFill>
                  <a:srgbClr val="C1D3DD"/>
                </a:solidFill>
                <a:latin typeface="Palatino Linotype"/>
              </a:rPr>
              <a:t>V </a:t>
            </a:r>
            <a:r>
              <a:rPr lang="en-US" sz="500">
                <a:solidFill>
                  <a:srgbClr val="C1BAB7"/>
                </a:solidFill>
                <a:latin typeface="Consolas"/>
              </a:rPr>
              <a:t>Suspicious Traffic] [Priority 08/27/2023-02:07:31.534286 </a:t>
            </a:r>
            <a:r>
              <a:rPr lang="en-US" sz="500">
                <a:solidFill>
                  <a:srgbClr val="C1D3DD"/>
                </a:solidFill>
                <a:latin typeface="Consolas"/>
              </a:rPr>
              <a:t>[» </a:t>
            </a:r>
            <a:r>
              <a:rPr lang="en-US" sz="500">
                <a:solidFill>
                  <a:srgbClr val="C1BAB7"/>
                </a:solidFill>
                <a:latin typeface="Consolas"/>
              </a:rPr>
              <a:t>Suspicious Traffic] [Priority 08/27/2023-02:09:53.728058 </a:t>
            </a:r>
            <a:r>
              <a:rPr lang="en-US" i="1" sz="500">
                <a:solidFill>
                  <a:srgbClr val="C1D3DD"/>
                </a:solidFill>
                <a:latin typeface="Palatino Linotype"/>
              </a:rPr>
              <a:t>[* </a:t>
            </a:r>
            <a:r>
              <a:rPr lang="en-US" sz="500">
                <a:solidFill>
                  <a:srgbClr val="C1BAB7"/>
                </a:solidFill>
                <a:latin typeface="Consolas"/>
              </a:rPr>
              <a:t>Suspicious Traffic] [Priority 08/27/2023-02:09:53.867584 </a:t>
            </a:r>
            <a:r>
              <a:rPr lang="en-US" i="1" sz="500">
                <a:solidFill>
                  <a:srgbClr val="C1D3DD"/>
                </a:solidFill>
                <a:latin typeface="Palatino Linotype"/>
              </a:rPr>
              <a:t>[* </a:t>
            </a:r>
            <a:r>
              <a:rPr lang="en-US" sz="500">
                <a:solidFill>
                  <a:srgbClr val="C1BAB7"/>
                </a:solidFill>
                <a:latin typeface="Consolas"/>
              </a:rPr>
              <a:t>Suspicious Traffic] [Priority 08/27/2023-02:09:54.040365 </a:t>
            </a:r>
            <a:r>
              <a:rPr lang="en-US" i="1" sz="500">
                <a:solidFill>
                  <a:srgbClr val="C1D3DD"/>
                </a:solidFill>
                <a:latin typeface="Palatino Linotype"/>
              </a:rPr>
              <a:t>[* </a:t>
            </a:r>
            <a:r>
              <a:rPr lang="en-US" sz="500">
                <a:solidFill>
                  <a:srgbClr val="C1BAB7"/>
                </a:solidFill>
                <a:latin typeface="Consolas"/>
              </a:rPr>
              <a:t>Suspicious Traffic] [Priority 08/27/2023-02:09:54.070039 </a:t>
            </a:r>
            <a:r>
              <a:rPr lang="en-US" sz="500">
                <a:solidFill>
                  <a:srgbClr val="C1D3DD"/>
                </a:solidFill>
                <a:latin typeface="Consolas"/>
              </a:rPr>
              <a:t>[</a:t>
            </a:r>
            <a:r>
              <a:rPr lang="en-US" baseline="30000" sz="500">
                <a:solidFill>
                  <a:srgbClr val="C1D3DD"/>
                </a:solidFill>
                <a:latin typeface="Consolas"/>
              </a:rPr>
              <a:t>( </a:t>
            </a:r>
            <a:r>
              <a:rPr lang="en-US" sz="500">
                <a:solidFill>
                  <a:srgbClr val="C1BAB7"/>
                </a:solidFill>
                <a:latin typeface="Consolas"/>
              </a:rPr>
              <a:t>Suspicious Traffic] [Priority 08/27/2023-02:09:54.293820 </a:t>
            </a:r>
            <a:r>
              <a:rPr lang="en-US" i="1" sz="500">
                <a:solidFill>
                  <a:srgbClr val="C1D3DD"/>
                </a:solidFill>
                <a:latin typeface="Palatino Linotype"/>
              </a:rPr>
              <a:t>[* </a:t>
            </a:r>
            <a:r>
              <a:rPr lang="en-US" sz="500">
                <a:solidFill>
                  <a:srgbClr val="C1BAB7"/>
                </a:solidFill>
                <a:latin typeface="Consolas"/>
              </a:rPr>
              <a:t>Suspicious Traffic] [Priority 08/27/2023-02:09:55.697868 </a:t>
            </a:r>
            <a:r>
              <a:rPr lang="en-US" i="1" sz="500">
                <a:solidFill>
                  <a:srgbClr val="C1D3DD"/>
                </a:solidFill>
                <a:latin typeface="Palatino Linotype"/>
              </a:rPr>
              <a:t>V </a:t>
            </a:r>
            <a:r>
              <a:rPr lang="en-US" sz="500">
                <a:solidFill>
                  <a:srgbClr val="C1BAB7"/>
                </a:solidFill>
                <a:latin typeface="Consolas"/>
              </a:rPr>
              <a:t>Suspicious Traffic] [Priority 08/27/2023-02:10:51.252579 </a:t>
            </a:r>
            <a:r>
              <a:rPr lang="en-US" sz="500">
                <a:solidFill>
                  <a:srgbClr val="C1D3DD"/>
                </a:solidFill>
                <a:latin typeface="Consolas"/>
              </a:rPr>
              <a:t>[&lt; </a:t>
            </a:r>
            <a:r>
              <a:rPr lang="en-US" sz="500">
                <a:solidFill>
                  <a:srgbClr val="C1BAB7"/>
                </a:solidFill>
                <a:latin typeface="Consolas"/>
              </a:rPr>
              <a:t>Suspicious Traffic] [Priority 08/27/2023-02:10:54.118480 </a:t>
            </a:r>
            <a:r>
              <a:rPr lang="en-US" sz="500">
                <a:solidFill>
                  <a:srgbClr val="C1D3DD"/>
                </a:solidFill>
                <a:latin typeface="Consolas"/>
              </a:rPr>
              <a:t>[’ </a:t>
            </a:r>
            <a:r>
              <a:rPr lang="en-US" sz="500">
                <a:solidFill>
                  <a:srgbClr val="C1BAB7"/>
                </a:solidFill>
                <a:latin typeface="Consolas"/>
              </a:rPr>
              <a:t>Suspicious Traffic] [Priority 08/27/2023-02:10:58.420037 </a:t>
            </a:r>
            <a:r>
              <a:rPr lang="en-US" sz="500">
                <a:solidFill>
                  <a:srgbClr val="C1D3DD"/>
                </a:solidFill>
                <a:latin typeface="Consolas"/>
              </a:rPr>
              <a:t>[» </a:t>
            </a:r>
            <a:r>
              <a:rPr lang="en-US" sz="500">
                <a:solidFill>
                  <a:srgbClr val="C1BAB7"/>
                </a:solidFill>
                <a:latin typeface="Consolas"/>
              </a:rPr>
              <a:t>Suspicious Traffic] [Priority 08/27/2023-02:10:59.217874 </a:t>
            </a:r>
            <a:r>
              <a:rPr lang="en-US" sz="500">
                <a:solidFill>
                  <a:srgbClr val="C1D3DD"/>
                </a:solidFill>
                <a:latin typeface="Consolas"/>
              </a:rPr>
              <a:t>[* </a:t>
            </a:r>
            <a:r>
              <a:rPr lang="en-US" sz="500">
                <a:solidFill>
                  <a:srgbClr val="C1BAB7"/>
                </a:solidFill>
                <a:latin typeface="Consolas"/>
              </a:rPr>
              <a:t>Suspicious Traffic] [Priority 08/27/2023-02:11:20.742721 </a:t>
            </a:r>
            <a:r>
              <a:rPr lang="en-US" sz="500">
                <a:solidFill>
                  <a:srgbClr val="C1D3DD"/>
                </a:solidFill>
                <a:latin typeface="Consolas"/>
              </a:rPr>
              <a:t>[* </a:t>
            </a:r>
            <a:r>
              <a:rPr lang="en-US" sz="500">
                <a:solidFill>
                  <a:srgbClr val="C1BAB7"/>
                </a:solidFill>
                <a:latin typeface="Consolas"/>
              </a:rPr>
              <a:t>Suspicious Traffic] [Priority 08/27/2023-02:11:21.593590 </a:t>
            </a:r>
            <a:r>
              <a:rPr lang="en-US" sz="500">
                <a:solidFill>
                  <a:srgbClr val="C1D3DD"/>
                </a:solidFill>
                <a:latin typeface="Consolas"/>
              </a:rPr>
              <a:t>[</a:t>
            </a:r>
            <a:r>
              <a:rPr lang="en-US" baseline="30000" sz="500">
                <a:solidFill>
                  <a:srgbClr val="C1D3DD"/>
                </a:solidFill>
                <a:latin typeface="Consolas"/>
              </a:rPr>
              <a:t>1 </a:t>
            </a:r>
            <a:r>
              <a:rPr lang="en-US" sz="500">
                <a:solidFill>
                  <a:srgbClr val="C1BAB7"/>
                </a:solidFill>
                <a:latin typeface="Consolas"/>
              </a:rPr>
              <a:t>Suspicious Traffic] [Priority 08/27/2023-02:13:36.881328 </a:t>
            </a:r>
            <a:r>
              <a:rPr lang="en-US" i="1" sz="500">
                <a:solidFill>
                  <a:srgbClr val="C1D3DD"/>
                </a:solidFill>
                <a:latin typeface="Palatino Linotype"/>
              </a:rPr>
              <a:t>[* </a:t>
            </a:r>
            <a:r>
              <a:rPr lang="en-US" sz="500">
                <a:solidFill>
                  <a:srgbClr val="C1BAB7"/>
                </a:solidFill>
                <a:latin typeface="Consolas"/>
              </a:rPr>
              <a:t>Suspicious Traffic] [Priority </a:t>
            </a:r>
            <a:r>
              <a:rPr lang="en-US" u="sng" sz="500">
                <a:solidFill>
                  <a:srgbClr val="C1BAB7"/>
                </a:solidFill>
                <a:latin typeface="Consolas"/>
              </a:rPr>
              <a:t>Q8/?7;7073-Q7:13:37.758074    </a:t>
            </a:r>
            <a:r>
              <a:rPr lang="en-US" i="1" u="sng" sz="500">
                <a:solidFill>
                  <a:srgbClr val="C1D3DD"/>
                </a:solidFill>
                <a:latin typeface="Palatino Linotype"/>
              </a:rPr>
              <a:t>[*</a:t>
            </a:r>
          </a:p>
        </p:txBody>
      </p:sp>
      <p:sp>
        <p:nvSpPr>
          <p:cNvPr id="9" name=""/>
          <p:cNvSpPr/>
          <p:nvPr/>
        </p:nvSpPr>
        <p:spPr>
          <a:xfrm>
            <a:off x="2432304" y="4175760"/>
            <a:ext cx="1164336" cy="91440"/>
          </a:xfrm>
          <a:prstGeom prst="rect">
            <a:avLst/>
          </a:prstGeom>
          <a:solidFill>
            <a:srgbClr val="300A24"/>
          </a:solidFill>
        </p:spPr>
        <p:txBody>
          <a:bodyPr lIns="0" tIns="0" rIns="0" bIns="0" wrap="none">
            <a:noAutofit/>
          </a:bodyPr>
          <a:p>
            <a:pPr indent="0"/>
            <a:r>
              <a:rPr lang="en-US" sz="500">
                <a:solidFill>
                  <a:srgbClr val="C1BAB7"/>
                </a:solidFill>
                <a:latin typeface="Consolas"/>
              </a:rPr>
              <a:t>cat /var/log/suricata/fast.log</a:t>
            </a:r>
          </a:p>
        </p:txBody>
      </p:sp>
      <p:sp>
        <p:nvSpPr>
          <p:cNvPr id="10" name=""/>
          <p:cNvSpPr/>
          <p:nvPr/>
        </p:nvSpPr>
        <p:spPr>
          <a:xfrm>
            <a:off x="2450592" y="4340352"/>
            <a:ext cx="493776" cy="2548128"/>
          </a:xfrm>
          <a:prstGeom prst="rect">
            <a:avLst/>
          </a:prstGeom>
          <a:solidFill>
            <a:srgbClr val="300A24"/>
          </a:solidFill>
        </p:spPr>
        <p:txBody>
          <a:bodyPr lIns="0" tIns="0" rIns="0" bIns="0">
            <a:noAutofit/>
          </a:bodyPr>
          <a:p>
            <a:pPr algn="just" indent="0">
              <a:lnSpc>
                <a:spcPts val="648"/>
              </a:lnSpc>
            </a:pPr>
            <a:r>
              <a:rPr lang="en-US" sz="500">
                <a:solidFill>
                  <a:srgbClr val="C1BAB7"/>
                </a:solidFill>
                <a:latin typeface="Consolas"/>
              </a:rPr>
              <a:t>*] [1:2013504: 3] </a:t>
            </a:r>
            <a:r>
              <a:rPr lang="en-US" sz="500">
                <a:solidFill>
                  <a:srgbClr val="B4ACA8"/>
                </a:solidFill>
                <a:latin typeface="Consolas"/>
              </a:rPr>
              <a:t>{TCP}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3] </a:t>
            </a:r>
            <a:r>
              <a:rPr lang="en-US" sz="500">
                <a:solidFill>
                  <a:srgbClr val="B4ACA8"/>
                </a:solidFill>
                <a:latin typeface="Consolas"/>
              </a:rPr>
              <a:t>{TCP}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3] </a:t>
            </a:r>
            <a:r>
              <a:rPr lang="en-US" sz="500">
                <a:solidFill>
                  <a:srgbClr val="B4ACA8"/>
                </a:solidFill>
                <a:latin typeface="Consolas"/>
              </a:rPr>
              <a:t>{TCP}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[1:2013504: 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a:t>
            </a:r>
            <a:r>
              <a:rPr lang="en-US" sz="500">
                <a:solidFill>
                  <a:srgbClr val="B4ACA8"/>
                </a:solidFill>
                <a:latin typeface="Consolas"/>
              </a:rPr>
              <a:t>3] {TCP} </a:t>
            </a:r>
            <a:r>
              <a:rPr lang="en-US" sz="500">
                <a:solidFill>
                  <a:srgbClr val="C1BAB7"/>
                </a:solidFill>
                <a:latin typeface="Consolas"/>
              </a:rPr>
              <a:t>192.</a:t>
            </a:r>
          </a:p>
          <a:p>
            <a:pPr algn="just" indent="0">
              <a:lnSpc>
                <a:spcPts val="648"/>
              </a:lnSpc>
            </a:pPr>
            <a:r>
              <a:rPr lang="en-US" sz="500">
                <a:solidFill>
                  <a:srgbClr val="B4ACA8"/>
                </a:solidFill>
                <a:latin typeface="Consolas"/>
              </a:rPr>
              <a:t>*] </a:t>
            </a:r>
            <a:r>
              <a:rPr lang="en-US" sz="500">
                <a:solidFill>
                  <a:srgbClr val="C1BAB7"/>
                </a:solidFill>
                <a:latin typeface="Consolas"/>
              </a:rPr>
              <a:t>[1:2013504: 3] </a:t>
            </a:r>
            <a:r>
              <a:rPr lang="en-US" sz="500">
                <a:solidFill>
                  <a:srgbClr val="B4ACA8"/>
                </a:solidFill>
                <a:latin typeface="Consolas"/>
              </a:rPr>
              <a:t>{TCP} </a:t>
            </a:r>
            <a:r>
              <a:rPr lang="en-US" sz="500">
                <a:solidFill>
                  <a:srgbClr val="C1BAB7"/>
                </a:solidFill>
                <a:latin typeface="Consolas"/>
              </a:rPr>
              <a:t>192.</a:t>
            </a:r>
          </a:p>
          <a:p>
            <a:pPr algn="just" indent="0">
              <a:lnSpc>
                <a:spcPts val="648"/>
              </a:lnSpc>
            </a:pPr>
            <a:r>
              <a:rPr lang="en-US" u="sng" sz="500">
                <a:solidFill>
                  <a:srgbClr val="C1BAB7"/>
                </a:solidFill>
                <a:latin typeface="Consolas"/>
              </a:rPr>
              <a:t>*1 </a:t>
            </a:r>
            <a:r>
              <a:rPr lang="en-US" u="sng" sz="500">
                <a:solidFill>
                  <a:srgbClr val="ADE7DF"/>
                </a:solidFill>
                <a:latin typeface="Consolas"/>
              </a:rPr>
              <a:t>f</a:t>
            </a:r>
            <a:r>
              <a:rPr lang="en-US" u="sng" sz="500">
                <a:solidFill>
                  <a:srgbClr val="CDAE99"/>
                </a:solidFill>
                <a:latin typeface="Consolas"/>
              </a:rPr>
              <a:t>1:</a:t>
            </a:r>
            <a:r>
              <a:rPr lang="en-US" u="sng" sz="500">
                <a:solidFill>
                  <a:srgbClr val="B4ACA8"/>
                </a:solidFill>
                <a:latin typeface="Consolas"/>
              </a:rPr>
              <a:t>70</a:t>
            </a:r>
            <a:r>
              <a:rPr lang="en-US" sz="500">
                <a:solidFill>
                  <a:srgbClr val="B4ACA8"/>
                </a:solidFill>
                <a:latin typeface="Consolas"/>
              </a:rPr>
              <a:t>13</a:t>
            </a:r>
            <a:r>
              <a:rPr lang="en-US" sz="500">
                <a:solidFill>
                  <a:srgbClr val="C1BAB7"/>
                </a:solidFill>
                <a:latin typeface="Consolas"/>
              </a:rPr>
              <a:t>504:</a:t>
            </a:r>
          </a:p>
        </p:txBody>
      </p:sp>
      <p:sp>
        <p:nvSpPr>
          <p:cNvPr id="11" name=""/>
          <p:cNvSpPr/>
          <p:nvPr/>
        </p:nvSpPr>
        <p:spPr>
          <a:xfrm>
            <a:off x="2962656" y="4349496"/>
            <a:ext cx="737616" cy="2523744"/>
          </a:xfrm>
          <a:prstGeom prst="rect">
            <a:avLst/>
          </a:prstGeom>
          <a:solidFill>
            <a:srgbClr val="300A24"/>
          </a:solidFill>
        </p:spPr>
        <p:txBody>
          <a:bodyPr lIns="0" tIns="0" rIns="0" bIns="0">
            <a:noAutofit/>
          </a:bodyPr>
          <a:p>
            <a:pPr indent="0">
              <a:lnSpc>
                <a:spcPts val="624"/>
              </a:lnSpc>
            </a:pPr>
            <a:r>
              <a:rPr lang="en-US" sz="500">
                <a:solidFill>
                  <a:srgbClr val="C1BAB7"/>
                </a:solidFill>
                <a:latin typeface="Consolas"/>
              </a:rPr>
              <a:t>6] ET 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136:35308 </a:t>
            </a:r>
            <a:r>
              <a:rPr lang="en-US" sz="500">
                <a:solidFill>
                  <a:srgbClr val="C1BAB7"/>
                </a:solidFill>
                <a:latin typeface="Consolas"/>
              </a:rPr>
              <a:t>6] ET 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136:44028</a:t>
            </a:r>
            <a:r>
              <a:rPr lang="en-US" b="1" sz="400" spc="50">
                <a:solidFill>
                  <a:srgbClr val="C1BAB7"/>
                </a:solidFill>
                <a:latin typeface="Palatino Linotype"/>
              </a:rPr>
              <a:t> </a:t>
            </a:r>
            <a:r>
              <a:rPr lang="en-US" b="1" sz="400" spc="50">
                <a:solidFill>
                  <a:srgbClr val="C1D3DD"/>
                </a:solidFill>
                <a:latin typeface="Palatino Linotype"/>
              </a:rPr>
              <a:t>-&gt; </a:t>
            </a:r>
            <a:r>
              <a:rPr lang="en-US" sz="500">
                <a:solidFill>
                  <a:srgbClr val="C1BAB7"/>
                </a:solidFill>
                <a:latin typeface="Consolas"/>
              </a:rPr>
              <a:t>6] </a:t>
            </a:r>
            <a:r>
              <a:rPr lang="en-US" sz="500">
                <a:solidFill>
                  <a:srgbClr val="FFFFFF"/>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136:53688</a:t>
            </a:r>
            <a:r>
              <a:rPr lang="en-US" b="1" sz="400" spc="50">
                <a:solidFill>
                  <a:srgbClr val="C1BAB7"/>
                </a:solidFill>
                <a:latin typeface="Palatino Linotype"/>
              </a:rPr>
              <a:t> </a:t>
            </a:r>
            <a:r>
              <a:rPr lang="en-US" b="1" sz="400" spc="50">
                <a:solidFill>
                  <a:srgbClr val="C1D3DD"/>
                </a:solidFill>
                <a:latin typeface="Palatino Linotype"/>
              </a:rPr>
              <a:t>-&gt; </a:t>
            </a:r>
            <a:r>
              <a:rPr lang="en-US" sz="500">
                <a:solidFill>
                  <a:srgbClr val="C1BAB7"/>
                </a:solidFill>
                <a:latin typeface="Consolas"/>
              </a:rPr>
              <a:t>6] </a:t>
            </a:r>
            <a:r>
              <a:rPr lang="en-US" sz="500">
                <a:solidFill>
                  <a:srgbClr val="FFFFFF"/>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136:42334</a:t>
            </a:r>
            <a:r>
              <a:rPr lang="en-US" b="1" sz="400" spc="50">
                <a:solidFill>
                  <a:srgbClr val="C1BAB7"/>
                </a:solidFill>
                <a:latin typeface="Palatino Linotype"/>
              </a:rPr>
              <a:t> </a:t>
            </a:r>
            <a:r>
              <a:rPr lang="en-US" b="1" sz="400" spc="50">
                <a:solidFill>
                  <a:srgbClr val="FFFFFF"/>
                </a:solidFill>
                <a:latin typeface="Palatino Linotype"/>
              </a:rPr>
              <a:t>-</a:t>
            </a:r>
            <a:r>
              <a:rPr lang="en-US" sz="500">
                <a:solidFill>
                  <a:srgbClr val="C1BAB7"/>
                </a:solidFill>
                <a:latin typeface="Consolas"/>
              </a:rPr>
              <a:t>6] </a:t>
            </a:r>
            <a:r>
              <a:rPr lang="en-US" sz="500">
                <a:solidFill>
                  <a:srgbClr val="FFFFFF"/>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136:35322</a:t>
            </a:r>
            <a:r>
              <a:rPr lang="en-US" b="1" sz="400" spc="50">
                <a:solidFill>
                  <a:srgbClr val="C1BAB7"/>
                </a:solidFill>
                <a:latin typeface="Palatino Linotype"/>
              </a:rPr>
              <a:t> </a:t>
            </a:r>
            <a:r>
              <a:rPr lang="en-US" b="1" sz="400" spc="50">
                <a:solidFill>
                  <a:srgbClr val="FFFFFF"/>
                </a:solidFill>
                <a:latin typeface="Palatino Linotype"/>
              </a:rPr>
              <a:t>-</a:t>
            </a:r>
            <a:r>
              <a:rPr lang="en-US" sz="500">
                <a:solidFill>
                  <a:srgbClr val="C1BAB7"/>
                </a:solidFill>
                <a:latin typeface="Consolas"/>
              </a:rPr>
              <a:t>6] </a:t>
            </a:r>
            <a:r>
              <a:rPr lang="en-US" sz="500">
                <a:solidFill>
                  <a:srgbClr val="C1D3DD"/>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136:44030</a:t>
            </a:r>
            <a:r>
              <a:rPr lang="en-US" b="1" sz="400" spc="50">
                <a:solidFill>
                  <a:srgbClr val="C1BAB7"/>
                </a:solidFill>
                <a:latin typeface="Palatino Linotype"/>
              </a:rPr>
              <a:t> -&gt; </a:t>
            </a:r>
            <a:r>
              <a:rPr lang="en-US" sz="500">
                <a:solidFill>
                  <a:srgbClr val="C1BAB7"/>
                </a:solidFill>
                <a:latin typeface="Consolas"/>
              </a:rPr>
              <a:t>6] </a:t>
            </a:r>
            <a:r>
              <a:rPr lang="en-US" sz="500">
                <a:solidFill>
                  <a:srgbClr val="C1D3DD"/>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136:44030</a:t>
            </a:r>
            <a:r>
              <a:rPr lang="en-US" b="1" sz="400" spc="50">
                <a:solidFill>
                  <a:srgbClr val="C1BAB7"/>
                </a:solidFill>
                <a:latin typeface="Palatino Linotype"/>
              </a:rPr>
              <a:t> </a:t>
            </a:r>
            <a:r>
              <a:rPr lang="en-US" b="1" sz="400" spc="50">
                <a:solidFill>
                  <a:srgbClr val="FFFFFF"/>
                </a:solidFill>
                <a:latin typeface="Palatino Linotype"/>
              </a:rPr>
              <a:t>-</a:t>
            </a:r>
            <a:r>
              <a:rPr lang="en-US" sz="500">
                <a:solidFill>
                  <a:srgbClr val="C1BAB7"/>
                </a:solidFill>
                <a:latin typeface="Consolas"/>
              </a:rPr>
              <a:t>6] </a:t>
            </a:r>
            <a:r>
              <a:rPr lang="en-US" sz="500">
                <a:solidFill>
                  <a:srgbClr val="C1D3DD"/>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136:44030</a:t>
            </a:r>
            <a:r>
              <a:rPr lang="en-US" b="1" sz="400" spc="50">
                <a:solidFill>
                  <a:srgbClr val="C1BAB7"/>
                </a:solidFill>
                <a:latin typeface="Palatino Linotype"/>
              </a:rPr>
              <a:t> </a:t>
            </a:r>
            <a:r>
              <a:rPr lang="en-US" b="1" sz="400" spc="50">
                <a:solidFill>
                  <a:srgbClr val="FFFFFF"/>
                </a:solidFill>
                <a:latin typeface="Palatino Linotype"/>
              </a:rPr>
              <a:t>-</a:t>
            </a:r>
            <a:r>
              <a:rPr lang="en-US" sz="500">
                <a:solidFill>
                  <a:srgbClr val="C1BAB7"/>
                </a:solidFill>
                <a:latin typeface="Consolas"/>
              </a:rPr>
              <a:t>6] </a:t>
            </a:r>
            <a:r>
              <a:rPr lang="en-US" sz="500">
                <a:solidFill>
                  <a:srgbClr val="C1D3DD"/>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136:42336</a:t>
            </a:r>
            <a:r>
              <a:rPr lang="en-US" b="1" sz="400" spc="50">
                <a:solidFill>
                  <a:srgbClr val="C1BAB7"/>
                </a:solidFill>
                <a:latin typeface="Palatino Linotype"/>
              </a:rPr>
              <a:t> -&gt; </a:t>
            </a:r>
            <a:r>
              <a:rPr lang="en-US" sz="500">
                <a:solidFill>
                  <a:srgbClr val="C1BAB7"/>
                </a:solidFill>
                <a:latin typeface="Consolas"/>
              </a:rPr>
              <a:t>6] ET 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136:44036 </a:t>
            </a:r>
            <a:r>
              <a:rPr lang="en-US" sz="500">
                <a:solidFill>
                  <a:srgbClr val="C1BAB7"/>
                </a:solidFill>
                <a:latin typeface="Consolas"/>
              </a:rPr>
              <a:t>6] ET 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136:44038</a:t>
            </a:r>
            <a:r>
              <a:rPr lang="en-US" b="1" sz="400" spc="50">
                <a:solidFill>
                  <a:srgbClr val="C1BAB7"/>
                </a:solidFill>
                <a:latin typeface="Palatino Linotype"/>
              </a:rPr>
              <a:t> </a:t>
            </a:r>
            <a:r>
              <a:rPr lang="en-US" b="1" sz="400" spc="50">
                <a:solidFill>
                  <a:srgbClr val="CDAE99"/>
                </a:solidFill>
                <a:latin typeface="Palatino Linotype"/>
              </a:rPr>
              <a:t>-&gt; </a:t>
            </a:r>
            <a:r>
              <a:rPr lang="en-US" sz="500">
                <a:solidFill>
                  <a:srgbClr val="C1BAB7"/>
                </a:solidFill>
                <a:latin typeface="Consolas"/>
              </a:rPr>
              <a:t>6] </a:t>
            </a:r>
            <a:r>
              <a:rPr lang="en-US" sz="500">
                <a:solidFill>
                  <a:srgbClr val="C1D3DD"/>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136:35310</a:t>
            </a:r>
            <a:r>
              <a:rPr lang="en-US" b="1" sz="400" spc="50">
                <a:solidFill>
                  <a:srgbClr val="C1BAB7"/>
                </a:solidFill>
                <a:latin typeface="Palatino Linotype"/>
              </a:rPr>
              <a:t> </a:t>
            </a:r>
            <a:r>
              <a:rPr lang="en-US" b="1" sz="400" spc="50">
                <a:solidFill>
                  <a:srgbClr val="CDAE99"/>
                </a:solidFill>
                <a:latin typeface="Palatino Linotype"/>
              </a:rPr>
              <a:t>-&gt; </a:t>
            </a:r>
            <a:r>
              <a:rPr lang="en-US" sz="500">
                <a:solidFill>
                  <a:srgbClr val="C1BAB7"/>
                </a:solidFill>
                <a:latin typeface="Consolas"/>
              </a:rPr>
              <a:t>6] </a:t>
            </a:r>
            <a:r>
              <a:rPr lang="en-US" sz="500">
                <a:solidFill>
                  <a:srgbClr val="C1D3DD"/>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136:44034</a:t>
            </a:r>
            <a:r>
              <a:rPr lang="en-US" b="1" sz="400" spc="50">
                <a:solidFill>
                  <a:srgbClr val="C1BAB7"/>
                </a:solidFill>
                <a:latin typeface="Palatino Linotype"/>
              </a:rPr>
              <a:t> -</a:t>
            </a:r>
            <a:r>
              <a:rPr lang="en-US" sz="500">
                <a:solidFill>
                  <a:srgbClr val="C1BAB7"/>
                </a:solidFill>
                <a:latin typeface="Consolas"/>
              </a:rPr>
              <a:t>6] </a:t>
            </a:r>
            <a:r>
              <a:rPr lang="en-US" sz="500">
                <a:solidFill>
                  <a:srgbClr val="C1D3DD"/>
                </a:solidFill>
                <a:latin typeface="Consolas"/>
              </a:rPr>
              <a:t>ET </a:t>
            </a:r>
            <a:r>
              <a:rPr lang="en-US" sz="500">
                <a:solidFill>
                  <a:srgbClr val="C1BAB7"/>
                </a:solidFill>
                <a:latin typeface="Consolas"/>
              </a:rPr>
              <a:t>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136:60576</a:t>
            </a:r>
            <a:r>
              <a:rPr lang="en-US" b="1" sz="400" spc="50">
                <a:solidFill>
                  <a:srgbClr val="C1BAB7"/>
                </a:solidFill>
                <a:latin typeface="Palatino Linotype"/>
              </a:rPr>
              <a:t> -</a:t>
            </a:r>
            <a:r>
              <a:rPr lang="en-US" sz="500">
                <a:solidFill>
                  <a:srgbClr val="C1BAB7"/>
                </a:solidFill>
                <a:latin typeface="Consolas"/>
              </a:rPr>
              <a:t>6] ET POLICY </a:t>
            </a:r>
            <a:r>
              <a:rPr lang="en-US" sz="500">
                <a:solidFill>
                  <a:srgbClr val="CDAE99"/>
                </a:solidFill>
                <a:latin typeface="Consolas"/>
              </a:rPr>
              <a:t>GNU/</a:t>
            </a:r>
            <a:r>
              <a:rPr lang="en-US" sz="500">
                <a:solidFill>
                  <a:srgbClr val="87BAF0"/>
                </a:solidFill>
                <a:latin typeface="Consolas"/>
              </a:rPr>
              <a:t>Lin </a:t>
            </a:r>
            <a:r>
              <a:rPr lang="en-US" sz="550">
                <a:solidFill>
                  <a:srgbClr val="C1BAB7"/>
                </a:solidFill>
                <a:latin typeface="Palatino Linotype"/>
              </a:rPr>
              <a:t>168</a:t>
            </a:r>
            <a:r>
              <a:rPr lang="en-US" b="1" sz="400" spc="50">
                <a:solidFill>
                  <a:srgbClr val="C1BAB7"/>
                </a:solidFill>
                <a:latin typeface="Palatino Linotype"/>
              </a:rPr>
              <a:t>.</a:t>
            </a:r>
            <a:r>
              <a:rPr lang="en-US" sz="550">
                <a:solidFill>
                  <a:srgbClr val="C1BAB7"/>
                </a:solidFill>
                <a:latin typeface="Palatino Linotype"/>
              </a:rPr>
              <a:t>80</a:t>
            </a:r>
            <a:r>
              <a:rPr lang="en-US" b="1" sz="400" spc="50">
                <a:solidFill>
                  <a:srgbClr val="C1BAB7"/>
                </a:solidFill>
                <a:latin typeface="Palatino Linotype"/>
              </a:rPr>
              <a:t>.</a:t>
            </a:r>
            <a:r>
              <a:rPr lang="en-US" sz="550">
                <a:solidFill>
                  <a:srgbClr val="C1BAB7"/>
                </a:solidFill>
                <a:latin typeface="Palatino Linotype"/>
              </a:rPr>
              <a:t>136:44040</a:t>
            </a:r>
            <a:r>
              <a:rPr lang="en-US" b="1" sz="400" spc="50">
                <a:solidFill>
                  <a:srgbClr val="C1BAB7"/>
                </a:solidFill>
                <a:latin typeface="Palatino Linotype"/>
              </a:rPr>
              <a:t> </a:t>
            </a:r>
            <a:r>
              <a:rPr lang="en-US" b="1" sz="400" spc="50">
                <a:solidFill>
                  <a:srgbClr val="CDAE99"/>
                </a:solidFill>
                <a:latin typeface="Palatino Linotype"/>
              </a:rPr>
              <a:t>-&gt; </a:t>
            </a:r>
            <a:r>
              <a:rPr lang="en-US" u="sng" sz="500">
                <a:solidFill>
                  <a:srgbClr val="C1BAB7"/>
                </a:solidFill>
                <a:latin typeface="Times New Roman"/>
              </a:rPr>
              <a:t>61 FT POITCV </a:t>
            </a:r>
            <a:r>
              <a:rPr lang="en-US" u="sng" sz="500">
                <a:solidFill>
                  <a:srgbClr val="CDAE99"/>
                </a:solidFill>
                <a:latin typeface="Times New Roman"/>
              </a:rPr>
              <a:t>GNU</a:t>
            </a:r>
            <a:r>
              <a:rPr lang="en-US" u="sng" sz="500">
                <a:solidFill>
                  <a:srgbClr val="87BAF0"/>
                </a:solidFill>
                <a:latin typeface="Times New Roman"/>
              </a:rPr>
              <a:t>/I in</a:t>
            </a:r>
          </a:p>
        </p:txBody>
      </p:sp>
      <p:sp>
        <p:nvSpPr>
          <p:cNvPr id="12" name=""/>
          <p:cNvSpPr/>
          <p:nvPr/>
        </p:nvSpPr>
        <p:spPr>
          <a:xfrm>
            <a:off x="3706368" y="4355592"/>
            <a:ext cx="624840" cy="2441448"/>
          </a:xfrm>
          <a:prstGeom prst="rect">
            <a:avLst/>
          </a:prstGeom>
          <a:solidFill>
            <a:srgbClr val="300A24"/>
          </a:solidFill>
        </p:spPr>
        <p:txBody>
          <a:bodyPr lIns="0" tIns="0" rIns="0" bIns="0">
            <a:noAutofit/>
          </a:bodyPr>
          <a:p>
            <a:pPr indent="0">
              <a:lnSpc>
                <a:spcPts val="648"/>
              </a:lnSpc>
            </a:pPr>
            <a:r>
              <a:rPr lang="en-US" sz="600" spc="-50">
                <a:solidFill>
                  <a:srgbClr val="C1BAB7"/>
                </a:solidFill>
                <a:latin typeface="Consolas"/>
              </a:rPr>
              <a:t>ux </a:t>
            </a:r>
            <a:r>
              <a:rPr lang="en-US" sz="500">
                <a:solidFill>
                  <a:srgbClr val="C1BAB7"/>
                </a:solidFill>
                <a:latin typeface="Consolas"/>
              </a:rPr>
              <a:t>APT User-Agent 91.189.91.39:80 </a:t>
            </a:r>
            <a:r>
              <a:rPr lang="en-US" sz="600" spc="-50">
                <a:solidFill>
                  <a:srgbClr val="C1BAB7"/>
                </a:solidFill>
                <a:latin typeface="Consolas"/>
              </a:rPr>
              <a:t>ux </a:t>
            </a:r>
            <a:r>
              <a:rPr lang="en-US" sz="500">
                <a:solidFill>
                  <a:srgbClr val="C1BAB7"/>
                </a:solidFill>
                <a:latin typeface="Consolas"/>
              </a:rPr>
              <a:t>APT User-Agent 91.189.91.38:80 </a:t>
            </a:r>
            <a:r>
              <a:rPr lang="en-US" sz="600" spc="-50">
                <a:solidFill>
                  <a:srgbClr val="C1BAB7"/>
                </a:solidFill>
                <a:latin typeface="Consolas"/>
              </a:rPr>
              <a:t>ux </a:t>
            </a:r>
            <a:r>
              <a:rPr lang="en-US" sz="500">
                <a:solidFill>
                  <a:srgbClr val="C1BAB7"/>
                </a:solidFill>
                <a:latin typeface="Consolas"/>
              </a:rPr>
              <a:t>APT User-Agent 199.232.22.132:80 </a:t>
            </a:r>
            <a:r>
              <a:rPr lang="en-US" sz="600" spc="-50">
                <a:solidFill>
                  <a:srgbClr val="C1BAB7"/>
                </a:solidFill>
                <a:latin typeface="Consolas"/>
              </a:rPr>
              <a:t>ux </a:t>
            </a:r>
            <a:r>
              <a:rPr lang="en-US" sz="500">
                <a:solidFill>
                  <a:srgbClr val="C1BAB7"/>
                </a:solidFill>
                <a:latin typeface="Consolas"/>
              </a:rPr>
              <a:t>APT User-Agent 185.125.190.52:80 </a:t>
            </a:r>
            <a:r>
              <a:rPr lang="en-US" sz="600" spc="-50">
                <a:solidFill>
                  <a:srgbClr val="C1BAB7"/>
                </a:solidFill>
                <a:latin typeface="Consolas"/>
              </a:rPr>
              <a:t>ux </a:t>
            </a:r>
            <a:r>
              <a:rPr lang="en-US" sz="500">
                <a:solidFill>
                  <a:srgbClr val="C1BAB7"/>
                </a:solidFill>
                <a:latin typeface="Consolas"/>
              </a:rPr>
              <a:t>APT User-Agent 185.125.190.36:80 </a:t>
            </a:r>
            <a:r>
              <a:rPr lang="en-US" sz="600" spc="-50">
                <a:solidFill>
                  <a:srgbClr val="C1BAB7"/>
                </a:solidFill>
                <a:latin typeface="Consolas"/>
              </a:rPr>
              <a:t>ux </a:t>
            </a:r>
            <a:r>
              <a:rPr lang="en-US" sz="500">
                <a:solidFill>
                  <a:srgbClr val="C1BAB7"/>
                </a:solidFill>
                <a:latin typeface="Consolas"/>
              </a:rPr>
              <a:t>APT User-Agent 91.189.91.38:80 </a:t>
            </a:r>
            <a:r>
              <a:rPr lang="en-US" sz="600" spc="-50">
                <a:solidFill>
                  <a:srgbClr val="C1BAB7"/>
                </a:solidFill>
                <a:latin typeface="Consolas"/>
              </a:rPr>
              <a:t>ux </a:t>
            </a:r>
            <a:r>
              <a:rPr lang="en-US" sz="500">
                <a:solidFill>
                  <a:srgbClr val="C1BAB7"/>
                </a:solidFill>
                <a:latin typeface="Consolas"/>
              </a:rPr>
              <a:t>APT User-Agent 91.189.91.38:80 </a:t>
            </a:r>
            <a:r>
              <a:rPr lang="en-US" sz="600" spc="-50">
                <a:solidFill>
                  <a:srgbClr val="C1BAB7"/>
                </a:solidFill>
                <a:latin typeface="Consolas"/>
              </a:rPr>
              <a:t>ux </a:t>
            </a:r>
            <a:r>
              <a:rPr lang="en-US" sz="500">
                <a:solidFill>
                  <a:srgbClr val="C1BAB7"/>
                </a:solidFill>
                <a:latin typeface="Consolas"/>
              </a:rPr>
              <a:t>APT User-Agent 91.189.91.38:80 </a:t>
            </a:r>
            <a:r>
              <a:rPr lang="en-US" sz="600" spc="-50">
                <a:solidFill>
                  <a:srgbClr val="C1BAB7"/>
                </a:solidFill>
                <a:latin typeface="Consolas"/>
              </a:rPr>
              <a:t>ux </a:t>
            </a:r>
            <a:r>
              <a:rPr lang="en-US" sz="500">
                <a:solidFill>
                  <a:srgbClr val="C1BAB7"/>
                </a:solidFill>
                <a:latin typeface="Consolas"/>
              </a:rPr>
              <a:t>APT User-Agent 185.125.190.52:80 </a:t>
            </a:r>
            <a:r>
              <a:rPr lang="en-US" sz="600" spc="-50">
                <a:solidFill>
                  <a:srgbClr val="C1BAB7"/>
                </a:solidFill>
                <a:latin typeface="Consolas"/>
              </a:rPr>
              <a:t>ux </a:t>
            </a:r>
            <a:r>
              <a:rPr lang="en-US" sz="500">
                <a:solidFill>
                  <a:srgbClr val="C1BAB7"/>
                </a:solidFill>
                <a:latin typeface="Consolas"/>
              </a:rPr>
              <a:t>APT User-Agent 91.189.91.38:80 </a:t>
            </a:r>
            <a:r>
              <a:rPr lang="en-US" sz="600" spc="-50">
                <a:solidFill>
                  <a:srgbClr val="C1BAB7"/>
                </a:solidFill>
                <a:latin typeface="Consolas"/>
              </a:rPr>
              <a:t>ux </a:t>
            </a:r>
            <a:r>
              <a:rPr lang="en-US" sz="500">
                <a:solidFill>
                  <a:srgbClr val="C1BAB7"/>
                </a:solidFill>
                <a:latin typeface="Consolas"/>
              </a:rPr>
              <a:t>APT User-Agent 91.189.91.38:80 </a:t>
            </a:r>
            <a:r>
              <a:rPr lang="en-US" sz="600" spc="-50">
                <a:solidFill>
                  <a:srgbClr val="C1BAB7"/>
                </a:solidFill>
                <a:latin typeface="Consolas"/>
              </a:rPr>
              <a:t>ux </a:t>
            </a:r>
            <a:r>
              <a:rPr lang="en-US" sz="500">
                <a:solidFill>
                  <a:srgbClr val="C1BAB7"/>
                </a:solidFill>
                <a:latin typeface="Consolas"/>
              </a:rPr>
              <a:t>APT User-Agent 91.189.91.39:80 </a:t>
            </a:r>
            <a:r>
              <a:rPr lang="en-US" sz="600" spc="-50">
                <a:solidFill>
                  <a:srgbClr val="C1BAB7"/>
                </a:solidFill>
                <a:latin typeface="Consolas"/>
              </a:rPr>
              <a:t>ux </a:t>
            </a:r>
            <a:r>
              <a:rPr lang="en-US" sz="500">
                <a:solidFill>
                  <a:srgbClr val="C1BAB7"/>
                </a:solidFill>
                <a:latin typeface="Consolas"/>
              </a:rPr>
              <a:t>APT User-Agent 91.189.91.38:80 </a:t>
            </a:r>
            <a:r>
              <a:rPr lang="en-US" sz="600" spc="-50">
                <a:solidFill>
                  <a:srgbClr val="C1BAB7"/>
                </a:solidFill>
                <a:latin typeface="Consolas"/>
              </a:rPr>
              <a:t>ux </a:t>
            </a:r>
            <a:r>
              <a:rPr lang="en-US" sz="500">
                <a:solidFill>
                  <a:srgbClr val="C1BAB7"/>
                </a:solidFill>
                <a:latin typeface="Consolas"/>
              </a:rPr>
              <a:t>APT User-Agent 91.189.91.82:80 </a:t>
            </a:r>
            <a:r>
              <a:rPr lang="en-US" sz="600" spc="-50">
                <a:solidFill>
                  <a:srgbClr val="C1BAB7"/>
                </a:solidFill>
                <a:latin typeface="Consolas"/>
              </a:rPr>
              <a:t>ux </a:t>
            </a:r>
            <a:r>
              <a:rPr lang="en-US" sz="500">
                <a:solidFill>
                  <a:srgbClr val="C1BAB7"/>
                </a:solidFill>
                <a:latin typeface="Consolas"/>
              </a:rPr>
              <a:t>APT User-Agent 91.189.91.38:80 </a:t>
            </a:r>
          </a:p>
        </p:txBody>
      </p:sp>
      <p:sp>
        <p:nvSpPr>
          <p:cNvPr id="13" name=""/>
          <p:cNvSpPr/>
          <p:nvPr/>
        </p:nvSpPr>
        <p:spPr>
          <a:xfrm>
            <a:off x="3813048" y="6827520"/>
            <a:ext cx="518160" cy="48768"/>
          </a:xfrm>
          <a:prstGeom prst="rect">
            <a:avLst/>
          </a:prstGeom>
          <a:solidFill>
            <a:srgbClr val="300A24"/>
          </a:solidFill>
        </p:spPr>
        <p:txBody>
          <a:bodyPr lIns="0" tIns="0" rIns="0" bIns="0" wrap="none">
            <a:noAutofit/>
          </a:bodyPr>
          <a:p>
            <a:pPr indent="0">
              <a:lnSpc>
                <a:spcPts val="648"/>
              </a:lnSpc>
            </a:pPr>
            <a:r>
              <a:rPr lang="en-US" u="sng" sz="500">
                <a:solidFill>
                  <a:srgbClr val="C1BAB7"/>
                </a:solidFill>
                <a:latin typeface="Consolas"/>
              </a:rPr>
              <a:t>APT User-Anenf</a:t>
            </a:r>
          </a:p>
        </p:txBody>
      </p:sp>
      <p:graphicFrame>
        <p:nvGraphicFramePr>
          <p:cNvPr id="14" name=""/>
          <p:cNvGraphicFramePr>
            <a:graphicFrameLocks noGrp="1"/>
          </p:cNvGraphicFramePr>
          <p:nvPr/>
        </p:nvGraphicFramePr>
        <p:xfrm>
          <a:off x="4352544" y="4334256"/>
          <a:ext cx="2830576" cy="2560320"/>
        </p:xfrm>
        <a:graphic>
          <a:graphicData uri="http://schemas.openxmlformats.org/drawingml/2006/table">
            <a:tbl>
              <a:tblPr/>
              <a:tblGrid>
                <a:gridCol w="335280"/>
                <a:gridCol w="262128"/>
                <a:gridCol w="292608"/>
                <a:gridCol w="208280"/>
                <a:gridCol w="298704"/>
                <a:gridCol w="426720"/>
                <a:gridCol w="208280"/>
                <a:gridCol w="798576"/>
              </a:tblGrid>
              <a:tr h="131064">
                <a:tc>
                  <a:txBody>
                    <a:bodyPr lIns="0" tIns="0" rIns="0" bIns="0">
                      <a:noAutofit/>
                    </a:bodyPr>
                    <a:p>
                      <a:pPr indent="0"/>
                      <a:r>
                        <a:rPr lang="en-US" sz="500">
                          <a:solidFill>
                            <a:srgbClr val="C1BAB7"/>
                          </a:solidFill>
                          <a:latin typeface="Consolas"/>
                        </a:rPr>
                        <a:t>Outbound</a:t>
                      </a:r>
                    </a:p>
                  </a:txBody>
                  <a:tcPr marL="0" marR="0" marT="0" marB="0">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solidFill>
                      <a:srgbClr val="300A24"/>
                    </a:solidFill>
                  </a:tcPr>
                </a:tc>
                <a:tc>
                  <a:txBody>
                    <a:bodyPr lIns="0" tIns="0" rIns="0" bIns="0">
                      <a:noAutofit/>
                    </a:bodyPr>
                    <a:p>
                      <a:pPr indent="0"/>
                      <a:r>
                        <a:rPr lang="en-US" sz="500">
                          <a:solidFill>
                            <a:srgbClr val="C1BAB7"/>
                          </a:solidFill>
                          <a:latin typeface="Consolas"/>
                        </a:rPr>
                        <a:t>to</a:t>
                      </a:r>
                    </a:p>
                  </a:txBody>
                  <a:tcPr marL="0" marR="0" marT="0" marB="0">
                    <a:solidFill>
                      <a:srgbClr val="300A24"/>
                    </a:solidFill>
                  </a:tcPr>
                </a:tc>
                <a:tc>
                  <a:txBody>
                    <a:bodyPr lIns="0" tIns="0" rIns="0" bIns="0">
                      <a:noAutofit/>
                    </a:bodyPr>
                    <a:p>
                      <a:pPr indent="0"/>
                      <a:r>
                        <a:rPr lang="en-US" sz="500">
                          <a:solidFill>
                            <a:srgbClr val="CDD0CA"/>
                          </a:solidFill>
                          <a:latin typeface="Consolas"/>
                        </a:rPr>
                        <a:t>package</a:t>
                      </a:r>
                    </a:p>
                  </a:txBody>
                  <a:tcPr marL="0" marR="0" marT="0" marB="0">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solidFill>
                      <a:srgbClr val="300A24"/>
                    </a:solidFill>
                  </a:tcPr>
                </a:tc>
              </a:tr>
              <a:tr h="167640">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4592">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4592">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1544">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B4ACA8"/>
                          </a:solidFill>
                          <a:latin typeface="Consolas"/>
                        </a:rPr>
                        <a:t>to</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B4ACA8"/>
                          </a:solidFill>
                          <a:latin typeface="Consolas"/>
                        </a:rPr>
                        <a:t>[Classification: Not</a:t>
                      </a:r>
                    </a:p>
                  </a:txBody>
                  <a:tcPr marL="0" marR="0" marT="0" marB="0" anchor="ctr">
                    <a:solidFill>
                      <a:srgbClr val="300A24"/>
                    </a:solidFill>
                  </a:tcPr>
                </a:tc>
              </a:tr>
              <a:tr h="164592">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1D3DD"/>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7640">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1D3DD"/>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4592">
                <a:tc>
                  <a:txBody>
                    <a:bodyPr lIns="0" tIns="0" rIns="0" bIns="0">
                      <a:noAutofit/>
                    </a:bodyPr>
                    <a:p>
                      <a:pPr indent="0"/>
                      <a:r>
                        <a:rPr lang="en-US" sz="500">
                          <a:solidFill>
                            <a:srgbClr val="CDD0CA"/>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4592">
                <a:tc>
                  <a:txBody>
                    <a:bodyPr lIns="0" tIns="0" rIns="0" bIns="0">
                      <a:noAutofit/>
                    </a:bodyPr>
                    <a:p>
                      <a:pPr indent="0"/>
                      <a:r>
                        <a:rPr lang="en-US" sz="500">
                          <a:solidFill>
                            <a:srgbClr val="CDD0CA"/>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4592">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AEBDCF"/>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7640">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AEBDCF"/>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4592">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to</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61544">
                <a:tc>
                  <a:txBody>
                    <a:bodyPr lIns="0" tIns="0" rIns="0" bIns="0">
                      <a:noAutofit/>
                    </a:bodyPr>
                    <a:p>
                      <a:pPr indent="0"/>
                      <a:r>
                        <a:rPr lang="en-US" sz="500">
                          <a:solidFill>
                            <a:srgbClr val="B4ACA8"/>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B4ACA8"/>
                          </a:solidFill>
                          <a:latin typeface="Consolas"/>
                        </a:rPr>
                        <a:t>to</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B4ACA8"/>
                          </a:solidFill>
                          <a:latin typeface="Consolas"/>
                        </a:rPr>
                        <a:t>[Classification: Not</a:t>
                      </a:r>
                    </a:p>
                  </a:txBody>
                  <a:tcPr marL="0" marR="0" marT="0" marB="0" anchor="ctr">
                    <a:solidFill>
                      <a:srgbClr val="300A24"/>
                    </a:solidFill>
                  </a:tcPr>
                </a:tc>
              </a:tr>
              <a:tr h="164592">
                <a:tc>
                  <a:txBody>
                    <a:bodyPr lIns="0" tIns="0" rIns="0" bIns="0">
                      <a:noAutofit/>
                    </a:bodyPr>
                    <a:p>
                      <a:pPr indent="0"/>
                      <a:r>
                        <a:rPr lang="en-US" sz="500">
                          <a:solidFill>
                            <a:srgbClr val="B4ACA8"/>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B4ACA8"/>
                          </a:solidFill>
                          <a:latin typeface="Consolas"/>
                        </a:rPr>
                        <a:t>to</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DD0CA"/>
                          </a:solidFill>
                          <a:latin typeface="Consolas"/>
                        </a:rPr>
                        <a:t>[**]</a:t>
                      </a:r>
                    </a:p>
                  </a:txBody>
                  <a:tcPr marL="0" marR="0" marT="0" marB="0" anchor="ctr">
                    <a:solidFill>
                      <a:srgbClr val="300A24"/>
                    </a:solidFill>
                  </a:tcPr>
                </a:tc>
                <a:tc>
                  <a:txBody>
                    <a:bodyPr lIns="0" tIns="0" rIns="0" bIns="0">
                      <a:noAutofit/>
                    </a:bodyPr>
                    <a:p>
                      <a:pPr indent="0"/>
                      <a:r>
                        <a:rPr lang="en-US" sz="500">
                          <a:solidFill>
                            <a:srgbClr val="B4ACA8"/>
                          </a:solidFill>
                          <a:latin typeface="Consolas"/>
                        </a:rPr>
                        <a:t>[Classification: Not</a:t>
                      </a:r>
                    </a:p>
                  </a:txBody>
                  <a:tcPr marL="0" marR="0" marT="0" marB="0" anchor="ctr">
                    <a:solidFill>
                      <a:srgbClr val="300A24"/>
                    </a:solidFill>
                  </a:tcPr>
                </a:tc>
              </a:tr>
              <a:tr h="167640">
                <a:tc>
                  <a:txBody>
                    <a:bodyPr lIns="0" tIns="0" rIns="0" bIns="0">
                      <a:noAutofit/>
                    </a:bodyPr>
                    <a:p>
                      <a:pPr indent="0"/>
                      <a:r>
                        <a:rPr lang="en-US" sz="500">
                          <a:solidFill>
                            <a:srgbClr val="C1BAB7"/>
                          </a:solidFill>
                          <a:latin typeface="Consolas"/>
                        </a:rPr>
                        <a:t>Outbound</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likely</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related</a:t>
                      </a:r>
                    </a:p>
                  </a:txBody>
                  <a:tcPr marL="0" marR="0" marT="0" marB="0" anchor="ctr">
                    <a:solidFill>
                      <a:srgbClr val="300A24"/>
                    </a:solidFill>
                  </a:tcPr>
                </a:tc>
                <a:tc>
                  <a:txBody>
                    <a:bodyPr lIns="0" tIns="0" rIns="0" bIns="0">
                      <a:noAutofit/>
                    </a:bodyPr>
                    <a:p>
                      <a:pPr indent="0"/>
                      <a:r>
                        <a:rPr lang="en-US" sz="500">
                          <a:solidFill>
                            <a:srgbClr val="B4ACA8"/>
                          </a:solidFill>
                          <a:latin typeface="Consolas"/>
                        </a:rPr>
                        <a:t>to</a:t>
                      </a:r>
                    </a:p>
                  </a:txBody>
                  <a:tcPr marL="0" marR="0" marT="0" marB="0" anchor="ctr">
                    <a:solidFill>
                      <a:srgbClr val="300A24"/>
                    </a:solidFill>
                  </a:tcPr>
                </a:tc>
                <a:tc>
                  <a:txBody>
                    <a:bodyPr lIns="0" tIns="0" rIns="0" bIns="0">
                      <a:noAutofit/>
                    </a:bodyPr>
                    <a:p>
                      <a:pPr indent="0"/>
                      <a:r>
                        <a:rPr lang="en-US" sz="500">
                          <a:solidFill>
                            <a:srgbClr val="CDD0CA"/>
                          </a:solidFill>
                          <a:latin typeface="Consolas"/>
                        </a:rPr>
                        <a:t>package</a:t>
                      </a:r>
                    </a:p>
                  </a:txBody>
                  <a:tcPr marL="0" marR="0" marT="0" marB="0" anchor="ctr">
                    <a:solidFill>
                      <a:srgbClr val="300A24"/>
                    </a:solidFill>
                  </a:tcPr>
                </a:tc>
                <a:tc>
                  <a:txBody>
                    <a:bodyPr lIns="0" tIns="0" rIns="0" bIns="0">
                      <a:noAutofit/>
                    </a:bodyPr>
                    <a:p>
                      <a:pPr indent="0"/>
                      <a:r>
                        <a:rPr lang="en-US" sz="500">
                          <a:solidFill>
                            <a:srgbClr val="C1D3DD"/>
                          </a:solidFill>
                          <a:latin typeface="Consolas"/>
                        </a:rPr>
                        <a:t>management</a:t>
                      </a:r>
                    </a:p>
                  </a:txBody>
                  <a:tcPr marL="0" marR="0" marT="0" marB="0" anchor="ctr">
                    <a:solidFill>
                      <a:srgbClr val="300A24"/>
                    </a:solidFill>
                  </a:tcPr>
                </a:tc>
                <a:tc>
                  <a:txBody>
                    <a:bodyPr lIns="0" tIns="0" rIns="0" bIns="0">
                      <a:noAutofit/>
                    </a:bodyPr>
                    <a:p>
                      <a:pPr indent="0"/>
                      <a:r>
                        <a:rPr lang="en-US" sz="600" spc="-50">
                          <a:solidFill>
                            <a:srgbClr val="C1D3DD"/>
                          </a:solidFill>
                          <a:latin typeface="Consolas"/>
                        </a:rPr>
                        <a:t>[**]</a:t>
                      </a:r>
                    </a:p>
                  </a:txBody>
                  <a:tcPr marL="0" marR="0" marT="0" marB="0" anchor="ctr">
                    <a:solidFill>
                      <a:srgbClr val="300A24"/>
                    </a:solidFill>
                  </a:tcPr>
                </a:tc>
                <a:tc>
                  <a:txBody>
                    <a:bodyPr lIns="0" tIns="0" rIns="0" bIns="0">
                      <a:noAutofit/>
                    </a:bodyPr>
                    <a:p>
                      <a:pPr indent="0"/>
                      <a:r>
                        <a:rPr lang="en-US" sz="500">
                          <a:solidFill>
                            <a:srgbClr val="C1BAB7"/>
                          </a:solidFill>
                          <a:latin typeface="Consolas"/>
                        </a:rPr>
                        <a:t>[Classification: Not</a:t>
                      </a:r>
                    </a:p>
                  </a:txBody>
                  <a:tcPr marL="0" marR="0" marT="0" marB="0" anchor="ctr">
                    <a:solidFill>
                      <a:srgbClr val="300A24"/>
                    </a:solidFill>
                  </a:tcPr>
                </a:tc>
              </a:tr>
              <a:tr h="118872">
                <a:tc>
                  <a:txBody>
                    <a:bodyPr lIns="0" tIns="0" rIns="0" bIns="0">
                      <a:noAutofit/>
                    </a:bodyPr>
                    <a:p>
                      <a:pPr indent="0"/>
                      <a:r>
                        <a:rPr lang="en-US" sz="500">
                          <a:solidFill>
                            <a:srgbClr val="C1BAB7"/>
                          </a:solidFill>
                          <a:latin typeface="Consolas"/>
                        </a:rPr>
                        <a:t>Outbound</a:t>
                      </a:r>
                    </a:p>
                  </a:txBody>
                  <a:tcPr marL="0" marR="0" marT="0" marB="0" anchor="b">
                    <a:solidFill>
                      <a:srgbClr val="300A24"/>
                    </a:solidFill>
                  </a:tcPr>
                </a:tc>
                <a:tc>
                  <a:txBody>
                    <a:bodyPr lIns="0" tIns="0" rIns="0" bIns="0">
                      <a:noAutofit/>
                    </a:bodyPr>
                    <a:p>
                      <a:pPr indent="0"/>
                      <a:r>
                        <a:rPr lang="en-US" sz="600" spc="-50">
                          <a:solidFill>
                            <a:srgbClr val="CDD0CA"/>
                          </a:solidFill>
                          <a:latin typeface="Consolas"/>
                        </a:rPr>
                        <a:t>likely</a:t>
                      </a:r>
                    </a:p>
                  </a:txBody>
                  <a:tcPr marL="0" marR="0" marT="0" marB="0" anchor="b">
                    <a:solidFill>
                      <a:srgbClr val="300A24"/>
                    </a:solidFill>
                  </a:tcPr>
                </a:tc>
                <a:tc>
                  <a:txBody>
                    <a:bodyPr lIns="0" tIns="0" rIns="0" bIns="0">
                      <a:noAutofit/>
                    </a:bodyPr>
                    <a:p>
                      <a:pPr indent="0"/>
                      <a:r>
                        <a:rPr lang="en-US" sz="500">
                          <a:solidFill>
                            <a:srgbClr val="E2EAE1"/>
                          </a:solidFill>
                          <a:latin typeface="Consolas"/>
                        </a:rPr>
                        <a:t>rplafpd</a:t>
                      </a:r>
                    </a:p>
                  </a:txBody>
                  <a:tcPr marL="0" marR="0" marT="0" marB="0" anchor="b">
                    <a:solidFill>
                      <a:srgbClr val="300A24"/>
                    </a:solidFill>
                  </a:tcPr>
                </a:tc>
                <a:tc>
                  <a:txBody>
                    <a:bodyPr lIns="0" tIns="0" rIns="0" bIns="0">
                      <a:noAutofit/>
                    </a:bodyPr>
                    <a:p>
                      <a:pPr indent="0"/>
                      <a:r>
                        <a:rPr lang="en-US" sz="500">
                          <a:solidFill>
                            <a:srgbClr val="B4ACA8"/>
                          </a:solidFill>
                          <a:latin typeface="Consolas"/>
                        </a:rPr>
                        <a:t>to</a:t>
                      </a:r>
                    </a:p>
                  </a:txBody>
                  <a:tcPr marL="0" marR="0" marT="0" marB="0" anchor="b">
                    <a:solidFill>
                      <a:srgbClr val="300A24"/>
                    </a:solidFill>
                  </a:tcPr>
                </a:tc>
                <a:tc>
                  <a:txBody>
                    <a:bodyPr lIns="0" tIns="0" rIns="0" bIns="0">
                      <a:noAutofit/>
                    </a:bodyPr>
                    <a:p>
                      <a:pPr indent="0"/>
                      <a:r>
                        <a:rPr lang="en-US" sz="500">
                          <a:solidFill>
                            <a:srgbClr val="CDD0CA"/>
                          </a:solidFill>
                          <a:latin typeface="Consolas"/>
                        </a:rPr>
                        <a:t>oarkaoe</a:t>
                      </a:r>
                    </a:p>
                  </a:txBody>
                  <a:tcPr marL="0" marR="0" marT="0" marB="0" anchor="b">
                    <a:solidFill>
                      <a:srgbClr val="300A24"/>
                    </a:solidFill>
                  </a:tcPr>
                </a:tc>
                <a:tc>
                  <a:txBody>
                    <a:bodyPr lIns="0" tIns="0" rIns="0" bIns="0">
                      <a:noAutofit/>
                    </a:bodyPr>
                    <a:p>
                      <a:pPr indent="0"/>
                      <a:r>
                        <a:rPr lang="en-US" sz="500">
                          <a:solidFill>
                            <a:srgbClr val="C1D3DD"/>
                          </a:solidFill>
                          <a:latin typeface="Consolas"/>
                        </a:rPr>
                        <a:t>mananpmpnt</a:t>
                      </a:r>
                    </a:p>
                  </a:txBody>
                  <a:tcPr marL="0" marR="0" marT="0" marB="0" anchor="b">
                    <a:solidFill>
                      <a:srgbClr val="300A24"/>
                    </a:solidFill>
                  </a:tcPr>
                </a:tc>
                <a:tc>
                  <a:txBody>
                    <a:bodyPr lIns="0" tIns="0" rIns="0" bIns="0">
                      <a:noAutofit/>
                    </a:bodyPr>
                    <a:p>
                      <a:pPr indent="0"/>
                      <a:r>
                        <a:rPr lang="en-US" sz="600" spc="-50">
                          <a:solidFill>
                            <a:srgbClr val="CDD0CA"/>
                          </a:solidFill>
                          <a:latin typeface="Consolas"/>
                        </a:rPr>
                        <a:t>r.«i</a:t>
                      </a:r>
                    </a:p>
                  </a:txBody>
                  <a:tcPr marL="0" marR="0" marT="0" marB="0" anchor="b">
                    <a:solidFill>
                      <a:srgbClr val="300A24"/>
                    </a:solidFill>
                  </a:tcPr>
                </a:tc>
                <a:tc>
                  <a:txBody>
                    <a:bodyPr lIns="0" tIns="0" rIns="0" bIns="0">
                      <a:noAutofit/>
                    </a:bodyPr>
                    <a:p>
                      <a:pPr indent="0"/>
                      <a:r>
                        <a:rPr lang="en-US" sz="500">
                          <a:solidFill>
                            <a:srgbClr val="C1BAB7"/>
                          </a:solidFill>
                          <a:latin typeface="Consolas"/>
                        </a:rPr>
                        <a:t>frlassifiration: Not</a:t>
                      </a:r>
                    </a:p>
                  </a:txBody>
                  <a:tcPr marL="0" marR="0" marT="0" marB="0" anchor="b">
                    <a:solidFill>
                      <a:srgbClr val="300A24"/>
                    </a:solidFill>
                  </a:tcPr>
                </a:tc>
              </a:tr>
            </a:tbl>
          </a:graphicData>
        </a:graphic>
      </p:graphicFrame>
      <p:sp>
        <p:nvSpPr>
          <p:cNvPr id="15" name=""/>
          <p:cNvSpPr/>
          <p:nvPr/>
        </p:nvSpPr>
        <p:spPr>
          <a:xfrm>
            <a:off x="6510528" y="9363456"/>
            <a:ext cx="624840" cy="164592"/>
          </a:xfrm>
          <a:prstGeom prst="rect">
            <a:avLst/>
          </a:prstGeom>
        </p:spPr>
        <p:txBody>
          <a:bodyPr lIns="0" tIns="0" rIns="0" bIns="0" wrap="none">
            <a:noAutofit/>
          </a:bodyPr>
          <a:p>
            <a:pPr indent="0"/>
            <a:r>
              <a:rPr lang="en-US" sz="1050">
                <a:latin typeface="Times New Roman"/>
              </a:rPr>
              <a:t>18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26592" y="2688336"/>
            <a:ext cx="1121664" cy="103632"/>
          </a:xfrm>
          <a:prstGeom prst="rect">
            <a:avLst/>
          </a:prstGeom>
          <a:solidFill>
            <a:srgbClr val="262526"/>
          </a:solidFill>
        </p:spPr>
        <p:txBody>
          <a:bodyPr lIns="0" tIns="0" rIns="0" bIns="0" wrap="none">
            <a:noAutofit/>
          </a:bodyPr>
          <a:p>
            <a:pPr indent="0"/>
            <a:r>
              <a:rPr lang="en-US" sz="650">
                <a:solidFill>
                  <a:srgbClr val="B4ACA8"/>
                </a:solidFill>
                <a:latin typeface="Times New Roman"/>
              </a:rPr>
              <a:t>Activities </a:t>
            </a:r>
            <a:r>
              <a:rPr lang="en-US" sz="650">
                <a:solidFill>
                  <a:srgbClr val="FFFFFF"/>
                </a:solidFill>
                <a:latin typeface="Times New Roman"/>
              </a:rPr>
              <a:t>(D </a:t>
            </a:r>
            <a:r>
              <a:rPr lang="en-US" sz="650">
                <a:solidFill>
                  <a:srgbClr val="B4ACA8"/>
                </a:solidFill>
                <a:latin typeface="Times New Roman"/>
              </a:rPr>
              <a:t>Terminal </a:t>
            </a:r>
            <a:r>
              <a:rPr lang="en-US" sz="650">
                <a:solidFill>
                  <a:srgbClr val="FFFFFF"/>
                </a:solidFill>
                <a:latin typeface="Times New Roman"/>
              </a:rPr>
              <a:t>▼</a:t>
            </a:r>
          </a:p>
        </p:txBody>
      </p:sp>
      <p:sp>
        <p:nvSpPr>
          <p:cNvPr id="3" name=""/>
          <p:cNvSpPr/>
          <p:nvPr/>
        </p:nvSpPr>
        <p:spPr>
          <a:xfrm>
            <a:off x="3938016" y="2694432"/>
            <a:ext cx="566928" cy="103632"/>
          </a:xfrm>
          <a:prstGeom prst="rect">
            <a:avLst/>
          </a:prstGeom>
          <a:solidFill>
            <a:srgbClr val="262526"/>
          </a:solidFill>
        </p:spPr>
        <p:txBody>
          <a:bodyPr lIns="0" tIns="0" rIns="0" bIns="0" wrap="none">
            <a:noAutofit/>
          </a:bodyPr>
          <a:p>
            <a:pPr indent="0"/>
            <a:r>
              <a:rPr lang="en-US" sz="650">
                <a:solidFill>
                  <a:srgbClr val="CDD0CA"/>
                </a:solidFill>
                <a:latin typeface="Times New Roman"/>
              </a:rPr>
              <a:t>Aug 29 </a:t>
            </a:r>
            <a:r>
              <a:rPr lang="en-US" sz="650">
                <a:solidFill>
                  <a:srgbClr val="B4ACA8"/>
                </a:solidFill>
                <a:latin typeface="Times New Roman"/>
              </a:rPr>
              <a:t>11:54</a:t>
            </a:r>
          </a:p>
        </p:txBody>
      </p:sp>
      <p:sp>
        <p:nvSpPr>
          <p:cNvPr id="4" name=""/>
          <p:cNvSpPr/>
          <p:nvPr/>
        </p:nvSpPr>
        <p:spPr>
          <a:xfrm>
            <a:off x="6528816" y="2682240"/>
            <a:ext cx="591312" cy="103632"/>
          </a:xfrm>
          <a:prstGeom prst="rect">
            <a:avLst/>
          </a:prstGeom>
          <a:solidFill>
            <a:srgbClr val="262526"/>
          </a:solidFill>
        </p:spPr>
        <p:txBody>
          <a:bodyPr lIns="0" tIns="0" rIns="0" bIns="0" wrap="none">
            <a:noAutofit/>
          </a:bodyPr>
          <a:p>
            <a:pPr indent="0"/>
            <a:r>
              <a:rPr lang="en-US" sz="650">
                <a:solidFill>
                  <a:srgbClr val="FFFFFF"/>
                </a:solidFill>
                <a:latin typeface="Times New Roman"/>
              </a:rPr>
              <a:t>A </a:t>
            </a:r>
            <a:r>
              <a:rPr lang="en-US" sz="650">
                <a:solidFill>
                  <a:srgbClr val="CDD0CA"/>
                </a:solidFill>
                <a:latin typeface="Times New Roman"/>
              </a:rPr>
              <a:t>0 </a:t>
            </a:r>
            <a:r>
              <a:rPr lang="en-US" sz="650">
                <a:solidFill>
                  <a:srgbClr val="FFFFFF"/>
                </a:solidFill>
                <a:latin typeface="Times New Roman"/>
              </a:rPr>
              <a:t>-</a:t>
            </a:r>
          </a:p>
        </p:txBody>
      </p:sp>
      <p:graphicFrame>
        <p:nvGraphicFramePr>
          <p:cNvPr id="5" name=""/>
          <p:cNvGraphicFramePr>
            <a:graphicFrameLocks noGrp="1"/>
          </p:cNvGraphicFramePr>
          <p:nvPr/>
        </p:nvGraphicFramePr>
        <p:xfrm>
          <a:off x="1185672" y="2816352"/>
          <a:ext cx="5958840" cy="518160"/>
        </p:xfrm>
        <a:graphic>
          <a:graphicData uri="http://schemas.openxmlformats.org/drawingml/2006/table">
            <a:tbl>
              <a:tblPr/>
              <a:tblGrid>
                <a:gridCol w="661416"/>
                <a:gridCol w="1612392"/>
                <a:gridCol w="1392936"/>
                <a:gridCol w="1719072"/>
                <a:gridCol w="573024"/>
              </a:tblGrid>
              <a:tr h="274320">
                <a:tc>
                  <a:txBody>
                    <a:bodyPr lIns="0" tIns="0" rIns="0" bIns="0">
                      <a:noAutofit/>
                    </a:bodyPr>
                    <a:p>
                      <a:pPr indent="0"/>
                      <a:r>
                        <a:rPr lang="en-US" sz="650">
                          <a:solidFill>
                            <a:srgbClr val="FDCD47"/>
                          </a:solidFill>
                          <a:latin typeface="Arial"/>
                        </a:rPr>
                        <a:t>1 </a:t>
                      </a:r>
                      <a:r>
                        <a:rPr lang="en-US" baseline="30000" sz="650">
                          <a:solidFill>
                            <a:srgbClr val="FFFFFF"/>
                          </a:solidFill>
                          <a:latin typeface="Arial"/>
                        </a:rPr>
                        <a:t>R</a:t>
                      </a:r>
                    </a:p>
                  </a:txBody>
                  <a:tcPr marL="0" marR="0" marT="0" marB="0" anchor="b">
                    <a:solidFill>
                      <a:srgbClr val="262526"/>
                    </a:solidFill>
                  </a:tcPr>
                </a:tc>
                <a:tc>
                  <a:txBody>
                    <a:bodyPr lIns="0" tIns="0" rIns="0" bIns="0">
                      <a:noAutofit/>
                    </a:bodyPr>
                    <a:p>
                      <a:endParaRPr sz="1300"/>
                    </a:p>
                  </a:txBody>
                  <a:tcPr marL="0" marR="0" marT="0" marB="0">
                    <a:solidFill>
                      <a:srgbClr val="262526"/>
                    </a:solidFill>
                  </a:tcPr>
                </a:tc>
                <a:tc>
                  <a:txBody>
                    <a:bodyPr lIns="0" tIns="0" rIns="0" bIns="0">
                      <a:noAutofit/>
                    </a:bodyPr>
                    <a:p>
                      <a:pPr algn="ctr" marR="114300" indent="0"/>
                      <a:r>
                        <a:rPr lang="en-US" sz="650">
                          <a:solidFill>
                            <a:srgbClr val="E2EAE1"/>
                          </a:solidFill>
                          <a:latin typeface="Arial"/>
                        </a:rPr>
                        <a:t>ditiss@ubuntu: -/project</a:t>
                      </a:r>
                    </a:p>
                  </a:txBody>
                  <a:tcPr marL="0" marR="0" marT="0" marB="0" anchor="ctr">
                    <a:solidFill>
                      <a:srgbClr val="262526"/>
                    </a:solidFill>
                  </a:tcPr>
                </a:tc>
                <a:tc>
                  <a:txBody>
                    <a:bodyPr lIns="0" tIns="0" rIns="0" bIns="0">
                      <a:noAutofit/>
                    </a:bodyPr>
                    <a:p>
                      <a:pPr marL="1219200" indent="0"/>
                      <a:r>
                        <a:rPr lang="en-US" sz="650">
                          <a:solidFill>
                            <a:srgbClr val="CDD0CA"/>
                          </a:solidFill>
                          <a:latin typeface="Arial"/>
                        </a:rPr>
                        <a:t>a </a:t>
                      </a:r>
                      <a:r>
                        <a:rPr lang="en-US" sz="650">
                          <a:solidFill>
                            <a:srgbClr val="FFFFFF"/>
                          </a:solidFill>
                          <a:latin typeface="Arial"/>
                        </a:rPr>
                        <a:t>=</a:t>
                      </a:r>
                    </a:p>
                  </a:txBody>
                  <a:tcPr marL="0" marR="0" marT="0" marB="0" anchor="ctr">
                    <a:solidFill>
                      <a:srgbClr val="262526"/>
                    </a:solidFill>
                  </a:tcPr>
                </a:tc>
                <a:tc>
                  <a:txBody>
                    <a:bodyPr lIns="0" tIns="0" rIns="0" bIns="0">
                      <a:noAutofit/>
                    </a:bodyPr>
                    <a:p>
                      <a:pPr algn="r" indent="0"/>
                      <a:r>
                        <a:rPr lang="en-US" sz="650">
                          <a:solidFill>
                            <a:srgbClr val="FFFFFF"/>
                          </a:solidFill>
                          <a:latin typeface="Arial"/>
                        </a:rPr>
                        <a:t>- </a:t>
                      </a:r>
                      <a:r>
                        <a:rPr lang="en-US" b="1" i="1" sz="900" spc="-150">
                          <a:solidFill>
                            <a:srgbClr val="FFFFFF"/>
                          </a:solidFill>
                          <a:latin typeface="Consolas"/>
                        </a:rPr>
                        <a:t>&amp;</a:t>
                      </a:r>
                      <a:r>
                        <a:rPr lang="en-US" sz="650">
                          <a:solidFill>
                            <a:srgbClr val="FFFFFF"/>
                          </a:solidFill>
                          <a:latin typeface="Arial"/>
                        </a:rPr>
                        <a:t> </a:t>
                      </a:r>
                      <a:r>
                        <a:rPr lang="en-US" sz="650">
                          <a:solidFill>
                            <a:srgbClr val="E3724C"/>
                          </a:solidFill>
                          <a:latin typeface="Arial"/>
                        </a:rPr>
                        <a:t>x)</a:t>
                      </a:r>
                    </a:p>
                  </a:txBody>
                  <a:tcPr marL="0" marR="0" marT="0" marB="0" anchor="ctr">
                    <a:solidFill>
                      <a:srgbClr val="262526"/>
                    </a:solidFill>
                  </a:tcPr>
                </a:tc>
              </a:tr>
              <a:tr h="243840">
                <a:tc>
                  <a:txBody>
                    <a:bodyPr lIns="0" tIns="0" rIns="0" bIns="0">
                      <a:noAutofit/>
                    </a:bodyPr>
                    <a:p>
                      <a:endParaRPr sz="1200"/>
                    </a:p>
                  </a:txBody>
                  <a:tcPr marL="0" marR="0" marT="0" marB="0">
                    <a:solidFill>
                      <a:srgbClr val="3E3E3E"/>
                    </a:solidFill>
                  </a:tcPr>
                </a:tc>
                <a:tc>
                  <a:txBody>
                    <a:bodyPr lIns="0" tIns="0" rIns="0" bIns="0">
                      <a:noAutofit/>
                    </a:bodyPr>
                    <a:p>
                      <a:pPr algn="ctr" marR="101600" indent="0"/>
                      <a:r>
                        <a:rPr lang="en-US" sz="650">
                          <a:solidFill>
                            <a:srgbClr val="E2EAE1"/>
                          </a:solidFill>
                          <a:latin typeface="Arial"/>
                        </a:rPr>
                        <a:t>ditiss(ffiubuntu: -/project</a:t>
                      </a:r>
                    </a:p>
                  </a:txBody>
                  <a:tcPr marL="0" marR="0" marT="0" marB="0" anchor="ctr">
                    <a:solidFill>
                      <a:srgbClr val="3E3E3E"/>
                    </a:solidFill>
                  </a:tcPr>
                </a:tc>
                <a:tc>
                  <a:txBody>
                    <a:bodyPr lIns="0" tIns="0" rIns="0" bIns="0">
                      <a:noAutofit/>
                    </a:bodyPr>
                    <a:p>
                      <a:endParaRPr sz="1200"/>
                    </a:p>
                  </a:txBody>
                  <a:tcPr marL="0" marR="0" marT="0" marB="0">
                    <a:solidFill>
                      <a:srgbClr val="3E3E3E"/>
                    </a:solidFill>
                  </a:tcPr>
                </a:tc>
                <a:tc>
                  <a:txBody>
                    <a:bodyPr lIns="0" tIns="0" rIns="0" bIns="0">
                      <a:noAutofit/>
                    </a:bodyPr>
                    <a:p>
                      <a:pPr marL="165100" indent="0"/>
                      <a:r>
                        <a:rPr lang="en-US" sz="650">
                          <a:solidFill>
                            <a:srgbClr val="949591"/>
                          </a:solidFill>
                          <a:latin typeface="Arial"/>
                        </a:rPr>
                        <a:t>ditiss(fpubuntu: -/project</a:t>
                      </a:r>
                    </a:p>
                  </a:txBody>
                  <a:tcPr marL="0" marR="0" marT="0" marB="0" anchor="ctr">
                    <a:solidFill>
                      <a:srgbClr val="3E3E3E"/>
                    </a:solidFill>
                  </a:tcPr>
                </a:tc>
                <a:tc>
                  <a:txBody>
                    <a:bodyPr lIns="0" tIns="0" rIns="0" bIns="0">
                      <a:noAutofit/>
                    </a:bodyPr>
                    <a:p>
                      <a:pPr algn="r" indent="0"/>
                      <a:r>
                        <a:rPr lang="en-US" sz="650">
                          <a:solidFill>
                            <a:srgbClr val="FFFFFF"/>
                          </a:solidFill>
                          <a:latin typeface="Arial"/>
                        </a:rPr>
                        <a:t>▼</a:t>
                      </a:r>
                    </a:p>
                  </a:txBody>
                  <a:tcPr marL="0" marR="0" marT="0" marB="0" anchor="ctr">
                    <a:solidFill>
                      <a:srgbClr val="3E3E3E"/>
                    </a:solidFill>
                  </a:tcPr>
                </a:tc>
              </a:tr>
            </a:tbl>
          </a:graphicData>
        </a:graphic>
      </p:graphicFrame>
      <p:sp>
        <p:nvSpPr>
          <p:cNvPr id="6" name=""/>
          <p:cNvSpPr/>
          <p:nvPr/>
        </p:nvSpPr>
        <p:spPr>
          <a:xfrm>
            <a:off x="1255776" y="3340608"/>
            <a:ext cx="432816" cy="2810256"/>
          </a:xfrm>
          <a:prstGeom prst="rect">
            <a:avLst/>
          </a:prstGeom>
          <a:solidFill>
            <a:srgbClr val="300A24"/>
          </a:solidFill>
        </p:spPr>
        <p:txBody>
          <a:bodyPr lIns="0" tIns="0" rIns="0" bIns="0">
            <a:noAutofit/>
          </a:bodyPr>
          <a:p>
            <a:pPr indent="0">
              <a:lnSpc>
                <a:spcPts val="672"/>
              </a:lnSpc>
            </a:pPr>
            <a:r>
              <a:rPr lang="en-US" sz="500">
                <a:solidFill>
                  <a:srgbClr val="E2EAE1"/>
                </a:solidFill>
                <a:latin typeface="Consolas"/>
              </a:rPr>
              <a:t>.2:53</a:t>
            </a:r>
          </a:p>
          <a:p>
            <a:pPr indent="0">
              <a:lnSpc>
                <a:spcPts val="672"/>
              </a:lnSpc>
            </a:pPr>
            <a:r>
              <a:rPr lang="en-US" sz="500">
                <a:solidFill>
                  <a:srgbClr val="C1BAB7"/>
                </a:solidFill>
                <a:latin typeface="Consolas"/>
              </a:rPr>
              <a:t>08/28/2023-</a:t>
            </a:r>
          </a:p>
          <a:p>
            <a:pPr indent="0">
              <a:lnSpc>
                <a:spcPts val="672"/>
              </a:lnSpc>
            </a:pPr>
            <a:r>
              <a:rPr lang="en-US" sz="500">
                <a:solidFill>
                  <a:srgbClr val="C1BAB7"/>
                </a:solidFill>
                <a:latin typeface="Consolas"/>
              </a:rPr>
              <a:t>.2:53</a:t>
            </a:r>
          </a:p>
          <a:p>
            <a:pPr indent="0">
              <a:lnSpc>
                <a:spcPts val="672"/>
              </a:lnSpc>
            </a:pPr>
            <a:r>
              <a:rPr lang="en-US" sz="500">
                <a:solidFill>
                  <a:srgbClr val="C1BAB7"/>
                </a:solidFill>
                <a:latin typeface="Consolas"/>
              </a:rPr>
              <a:t>08/28/2823-</a:t>
            </a:r>
          </a:p>
          <a:p>
            <a:pPr indent="0">
              <a:lnSpc>
                <a:spcPts val="672"/>
              </a:lnSpc>
            </a:pPr>
            <a:r>
              <a:rPr lang="en-US" sz="500">
                <a:solidFill>
                  <a:srgbClr val="E2EAE1"/>
                </a:solidFill>
                <a:latin typeface="Consolas"/>
              </a:rPr>
              <a:t>.2:53</a:t>
            </a:r>
          </a:p>
          <a:p>
            <a:pPr indent="0">
              <a:lnSpc>
                <a:spcPts val="672"/>
              </a:lnSpc>
            </a:pPr>
            <a:r>
              <a:rPr lang="en-US" sz="500">
                <a:solidFill>
                  <a:srgbClr val="C1BAB7"/>
                </a:solidFill>
                <a:latin typeface="Consolas"/>
              </a:rPr>
              <a:t>08/28/2023</a:t>
            </a:r>
          </a:p>
          <a:p>
            <a:pPr indent="0">
              <a:lnSpc>
                <a:spcPts val="672"/>
              </a:lnSpc>
            </a:pPr>
            <a:r>
              <a:rPr lang="en-US" sz="500">
                <a:solidFill>
                  <a:srgbClr val="C1BAB7"/>
                </a:solidFill>
                <a:latin typeface="Consolas"/>
              </a:rPr>
              <a:t>80.128:22</a:t>
            </a:r>
          </a:p>
          <a:p>
            <a:pPr indent="0">
              <a:lnSpc>
                <a:spcPts val="672"/>
              </a:lnSpc>
            </a:pPr>
            <a:r>
              <a:rPr lang="en-US" sz="500">
                <a:solidFill>
                  <a:srgbClr val="C1BAB7"/>
                </a:solidFill>
                <a:latin typeface="Consolas"/>
              </a:rPr>
              <a:t>08/28/2023-</a:t>
            </a:r>
          </a:p>
          <a:p>
            <a:pPr indent="0">
              <a:lnSpc>
                <a:spcPts val="672"/>
              </a:lnSpc>
            </a:pPr>
            <a:r>
              <a:rPr lang="en-US" sz="500">
                <a:solidFill>
                  <a:srgbClr val="E2EAE1"/>
                </a:solidFill>
                <a:latin typeface="Consolas"/>
              </a:rPr>
              <a:t>.2:53</a:t>
            </a:r>
          </a:p>
          <a:p>
            <a:pPr indent="0">
              <a:lnSpc>
                <a:spcPts val="672"/>
              </a:lnSpc>
            </a:pPr>
            <a:r>
              <a:rPr lang="en-US" sz="500">
                <a:solidFill>
                  <a:srgbClr val="C1BAB7"/>
                </a:solidFill>
                <a:latin typeface="Consolas"/>
              </a:rPr>
              <a:t>08/28/2023-</a:t>
            </a:r>
          </a:p>
          <a:p>
            <a:pPr indent="0">
              <a:lnSpc>
                <a:spcPts val="672"/>
              </a:lnSpc>
            </a:pPr>
            <a:r>
              <a:rPr lang="en-US" sz="500">
                <a:solidFill>
                  <a:srgbClr val="E2EAE1"/>
                </a:solidFill>
                <a:latin typeface="Consolas"/>
              </a:rPr>
              <a:t>.2:53</a:t>
            </a:r>
          </a:p>
          <a:p>
            <a:pPr indent="0">
              <a:lnSpc>
                <a:spcPts val="672"/>
              </a:lnSpc>
            </a:pPr>
            <a:r>
              <a:rPr lang="en-US" sz="500">
                <a:solidFill>
                  <a:srgbClr val="C1BAB7"/>
                </a:solidFill>
                <a:latin typeface="Consolas"/>
              </a:rPr>
              <a:t>08/28/2023-</a:t>
            </a:r>
          </a:p>
          <a:p>
            <a:pPr indent="0">
              <a:lnSpc>
                <a:spcPts val="672"/>
              </a:lnSpc>
            </a:pPr>
            <a:r>
              <a:rPr lang="en-US" sz="500">
                <a:solidFill>
                  <a:srgbClr val="C1BAB7"/>
                </a:solidFill>
                <a:latin typeface="Consolas"/>
              </a:rPr>
              <a:t>80.128:22</a:t>
            </a:r>
          </a:p>
          <a:p>
            <a:pPr indent="0">
              <a:lnSpc>
                <a:spcPts val="672"/>
              </a:lnSpc>
            </a:pPr>
            <a:r>
              <a:rPr lang="en-US" sz="500">
                <a:solidFill>
                  <a:srgbClr val="C1BAB7"/>
                </a:solidFill>
                <a:latin typeface="Consolas"/>
              </a:rPr>
              <a:t>08/28/2023-</a:t>
            </a:r>
          </a:p>
          <a:p>
            <a:pPr indent="0">
              <a:lnSpc>
                <a:spcPts val="672"/>
              </a:lnSpc>
            </a:pPr>
            <a:r>
              <a:rPr lang="en-US" sz="500">
                <a:solidFill>
                  <a:srgbClr val="E2EAE1"/>
                </a:solidFill>
                <a:latin typeface="Consolas"/>
              </a:rPr>
              <a:t>.2:53</a:t>
            </a:r>
          </a:p>
          <a:p>
            <a:pPr indent="0">
              <a:lnSpc>
                <a:spcPts val="672"/>
              </a:lnSpc>
            </a:pPr>
            <a:r>
              <a:rPr lang="en-US" sz="500">
                <a:solidFill>
                  <a:srgbClr val="C1BAB7"/>
                </a:solidFill>
                <a:latin typeface="Consolas"/>
              </a:rPr>
              <a:t>08/28/2023-</a:t>
            </a:r>
          </a:p>
          <a:p>
            <a:pPr indent="0">
              <a:lnSpc>
                <a:spcPts val="672"/>
              </a:lnSpc>
            </a:pPr>
            <a:r>
              <a:rPr lang="en-US" sz="500">
                <a:solidFill>
                  <a:srgbClr val="E2EAE1"/>
                </a:solidFill>
                <a:latin typeface="Consolas"/>
              </a:rPr>
              <a:t>.2:53</a:t>
            </a:r>
          </a:p>
          <a:p>
            <a:pPr indent="0">
              <a:lnSpc>
                <a:spcPts val="672"/>
              </a:lnSpc>
            </a:pPr>
            <a:r>
              <a:rPr lang="en-US" sz="500">
                <a:solidFill>
                  <a:srgbClr val="C1BAB7"/>
                </a:solidFill>
                <a:latin typeface="Consolas"/>
              </a:rPr>
              <a:t>08/28/2023-</a:t>
            </a:r>
          </a:p>
          <a:p>
            <a:pPr indent="0">
              <a:lnSpc>
                <a:spcPts val="672"/>
              </a:lnSpc>
            </a:pPr>
            <a:r>
              <a:rPr lang="en-US" sz="500">
                <a:solidFill>
                  <a:srgbClr val="C1BAB7"/>
                </a:solidFill>
                <a:latin typeface="Consolas"/>
              </a:rPr>
              <a:t>Suspicious</a:t>
            </a:r>
          </a:p>
          <a:p>
            <a:pPr indent="0">
              <a:lnSpc>
                <a:spcPts val="672"/>
              </a:lnSpc>
            </a:pPr>
            <a:r>
              <a:rPr lang="en-US" sz="500">
                <a:solidFill>
                  <a:srgbClr val="C1BAB7"/>
                </a:solidFill>
                <a:latin typeface="Consolas"/>
              </a:rPr>
              <a:t>08/28/2023-</a:t>
            </a:r>
          </a:p>
          <a:p>
            <a:pPr indent="0">
              <a:lnSpc>
                <a:spcPts val="672"/>
              </a:lnSpc>
            </a:pPr>
            <a:r>
              <a:rPr lang="en-US" sz="500">
                <a:solidFill>
                  <a:srgbClr val="C1BAB7"/>
                </a:solidFill>
                <a:latin typeface="Consolas"/>
              </a:rPr>
              <a:t>.2:53</a:t>
            </a:r>
          </a:p>
          <a:p>
            <a:pPr indent="0">
              <a:lnSpc>
                <a:spcPts val="672"/>
              </a:lnSpc>
            </a:pPr>
            <a:r>
              <a:rPr lang="en-US" sz="500">
                <a:solidFill>
                  <a:srgbClr val="C1BAB7"/>
                </a:solidFill>
                <a:latin typeface="Consolas"/>
              </a:rPr>
              <a:t>08/28/2023-</a:t>
            </a:r>
          </a:p>
          <a:p>
            <a:pPr indent="0">
              <a:lnSpc>
                <a:spcPts val="672"/>
              </a:lnSpc>
            </a:pPr>
            <a:r>
              <a:rPr lang="en-US" sz="500">
                <a:solidFill>
                  <a:srgbClr val="C1BAB7"/>
                </a:solidFill>
                <a:latin typeface="Consolas"/>
              </a:rPr>
              <a:t>128:8000</a:t>
            </a:r>
          </a:p>
          <a:p>
            <a:pPr indent="0">
              <a:lnSpc>
                <a:spcPts val="672"/>
              </a:lnSpc>
            </a:pPr>
            <a:r>
              <a:rPr lang="en-US" sz="500">
                <a:solidFill>
                  <a:srgbClr val="C1BAB7"/>
                </a:solidFill>
                <a:latin typeface="Consolas"/>
              </a:rPr>
              <a:t>08/28/2023</a:t>
            </a:r>
          </a:p>
          <a:p>
            <a:pPr indent="0">
              <a:lnSpc>
                <a:spcPts val="672"/>
              </a:lnSpc>
            </a:pPr>
            <a:r>
              <a:rPr lang="en-US" sz="500">
                <a:solidFill>
                  <a:srgbClr val="E2EAE1"/>
                </a:solidFill>
                <a:latin typeface="Consolas"/>
              </a:rPr>
              <a:t>.2:53</a:t>
            </a:r>
          </a:p>
          <a:p>
            <a:pPr indent="0">
              <a:lnSpc>
                <a:spcPts val="672"/>
              </a:lnSpc>
            </a:pPr>
            <a:r>
              <a:rPr lang="en-US" sz="500">
                <a:solidFill>
                  <a:srgbClr val="C1BAB7"/>
                </a:solidFill>
                <a:latin typeface="Consolas"/>
              </a:rPr>
              <a:t>08/28/2023-</a:t>
            </a:r>
          </a:p>
          <a:p>
            <a:pPr indent="0">
              <a:lnSpc>
                <a:spcPts val="672"/>
              </a:lnSpc>
            </a:pPr>
            <a:r>
              <a:rPr lang="en-US" sz="500">
                <a:solidFill>
                  <a:srgbClr val="E2EAE1"/>
                </a:solidFill>
                <a:latin typeface="Consolas"/>
              </a:rPr>
              <a:t>.2:53</a:t>
            </a:r>
          </a:p>
          <a:p>
            <a:pPr indent="0">
              <a:lnSpc>
                <a:spcPts val="672"/>
              </a:lnSpc>
            </a:pPr>
            <a:r>
              <a:rPr lang="en-US" sz="500">
                <a:solidFill>
                  <a:srgbClr val="C1BAB7"/>
                </a:solidFill>
                <a:latin typeface="Consolas"/>
              </a:rPr>
              <a:t>08/28/2023</a:t>
            </a:r>
          </a:p>
          <a:p>
            <a:pPr indent="0">
              <a:lnSpc>
                <a:spcPts val="672"/>
              </a:lnSpc>
            </a:pPr>
            <a:r>
              <a:rPr lang="en-US" sz="500">
                <a:solidFill>
                  <a:srgbClr val="C1BAB7"/>
                </a:solidFill>
                <a:latin typeface="Consolas"/>
              </a:rPr>
              <a:t>128:8000</a:t>
            </a:r>
          </a:p>
          <a:p>
            <a:pPr indent="0">
              <a:lnSpc>
                <a:spcPts val="672"/>
              </a:lnSpc>
            </a:pPr>
            <a:r>
              <a:rPr lang="en-US" sz="500">
                <a:solidFill>
                  <a:srgbClr val="C1BAB7"/>
                </a:solidFill>
                <a:latin typeface="Consolas"/>
              </a:rPr>
              <a:t>08/28/2023-</a:t>
            </a:r>
          </a:p>
          <a:p>
            <a:pPr indent="0">
              <a:lnSpc>
                <a:spcPts val="672"/>
              </a:lnSpc>
            </a:pPr>
            <a:r>
              <a:rPr lang="en-US" sz="500">
                <a:solidFill>
                  <a:srgbClr val="E2EAE1"/>
                </a:solidFill>
                <a:latin typeface="Consolas"/>
              </a:rPr>
              <a:t>.2:53</a:t>
            </a:r>
          </a:p>
          <a:p>
            <a:pPr indent="0">
              <a:lnSpc>
                <a:spcPts val="672"/>
              </a:lnSpc>
            </a:pPr>
            <a:r>
              <a:rPr lang="en-US" sz="500">
                <a:solidFill>
                  <a:srgbClr val="C1BAB7"/>
                </a:solidFill>
                <a:latin typeface="Consolas"/>
              </a:rPr>
              <a:t>08/28/2023-</a:t>
            </a:r>
          </a:p>
        </p:txBody>
      </p:sp>
      <p:sp>
        <p:nvSpPr>
          <p:cNvPr id="7" name=""/>
          <p:cNvSpPr/>
          <p:nvPr/>
        </p:nvSpPr>
        <p:spPr>
          <a:xfrm>
            <a:off x="1700784" y="3419856"/>
            <a:ext cx="5431536" cy="2676144"/>
          </a:xfrm>
          <a:prstGeom prst="rect">
            <a:avLst/>
          </a:prstGeom>
          <a:solidFill>
            <a:srgbClr val="300A24"/>
          </a:solidFill>
        </p:spPr>
        <p:txBody>
          <a:bodyPr lIns="0" tIns="0" rIns="0" bIns="0">
            <a:noAutofit/>
          </a:bodyPr>
          <a:p>
            <a:pPr algn="just" indent="0">
              <a:lnSpc>
                <a:spcPts val="1344"/>
              </a:lnSpc>
            </a:pPr>
            <a:r>
              <a:rPr lang="en-US" sz="500">
                <a:solidFill>
                  <a:srgbClr val="C1BAB7"/>
                </a:solidFill>
                <a:latin typeface="Consolas"/>
              </a:rPr>
              <a:t>07:20:50.040023    </a:t>
            </a:r>
            <a:r>
              <a:rPr lang="en-US" sz="500">
                <a:solidFill>
                  <a:srgbClr val="AAA0A0"/>
                </a:solidFill>
                <a:latin typeface="Consolas"/>
              </a:rPr>
              <a:t>[**]    </a:t>
            </a:r>
            <a:r>
              <a:rPr lang="en-US" sz="500">
                <a:solidFill>
                  <a:srgbClr val="C1BAB7"/>
                </a:solidFill>
                <a:latin typeface="Consolas"/>
              </a:rPr>
              <a:t>[1:1000006:0]    DNS    </a:t>
            </a:r>
            <a:r>
              <a:rPr lang="en-US" sz="500">
                <a:solidFill>
                  <a:srgbClr val="CDD0CA"/>
                </a:solidFill>
                <a:latin typeface="Consolas"/>
              </a:rPr>
              <a:t>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C1BAB7"/>
                </a:solidFill>
                <a:latin typeface="Consolas"/>
              </a:rPr>
              <a:t>{UDP}    192.168.80.136:37791    -&gt;    192.168.80</a:t>
            </a:r>
          </a:p>
          <a:p>
            <a:pPr algn="just" indent="0">
              <a:lnSpc>
                <a:spcPts val="1344"/>
              </a:lnSpc>
            </a:pPr>
            <a:r>
              <a:rPr lang="en-US" sz="500">
                <a:solidFill>
                  <a:srgbClr val="CDD0CA"/>
                </a:solidFill>
                <a:latin typeface="Consolas"/>
              </a:rPr>
              <a:t>07:23:24.868425    </a:t>
            </a:r>
            <a:r>
              <a:rPr lang="en-US" sz="500">
                <a:solidFill>
                  <a:srgbClr val="AAA0A0"/>
                </a:solidFill>
                <a:latin typeface="Consolas"/>
              </a:rPr>
              <a:t>[**]    </a:t>
            </a:r>
            <a:r>
              <a:rPr lang="en-US" sz="500">
                <a:solidFill>
                  <a:srgbClr val="C1BAB7"/>
                </a:solidFill>
                <a:latin typeface="Consolas"/>
              </a:rPr>
              <a:t>[1:1000006:8]    DNS    </a:t>
            </a:r>
            <a:r>
              <a:rPr lang="en-US" sz="500">
                <a:solidFill>
                  <a:srgbClr val="CDD0CA"/>
                </a:solidFill>
                <a:latin typeface="Consolas"/>
              </a:rPr>
              <a:t>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AAA0A0"/>
                </a:solidFill>
                <a:latin typeface="Consolas"/>
              </a:rPr>
              <a:t>{UDP}    </a:t>
            </a:r>
            <a:r>
              <a:rPr lang="en-US" sz="500">
                <a:solidFill>
                  <a:srgbClr val="C1BAB7"/>
                </a:solidFill>
                <a:latin typeface="Consolas"/>
              </a:rPr>
              <a:t>192.168.80.136:52883    -&gt;    192.168.88</a:t>
            </a:r>
          </a:p>
          <a:p>
            <a:pPr algn="just" indent="0">
              <a:lnSpc>
                <a:spcPts val="1344"/>
              </a:lnSpc>
            </a:pPr>
            <a:r>
              <a:rPr lang="en-US" sz="500">
                <a:solidFill>
                  <a:srgbClr val="C1BAB7"/>
                </a:solidFill>
                <a:latin typeface="Consolas"/>
              </a:rPr>
              <a:t>07:25:40.085752 </a:t>
            </a:r>
            <a:r>
              <a:rPr lang="en-US" sz="500">
                <a:solidFill>
                  <a:srgbClr val="AAA0A0"/>
                </a:solidFill>
                <a:latin typeface="Consolas"/>
              </a:rPr>
              <a:t>[**] </a:t>
            </a:r>
            <a:r>
              <a:rPr lang="en-US" sz="500">
                <a:solidFill>
                  <a:srgbClr val="C1BAB7"/>
                </a:solidFill>
                <a:latin typeface="Consolas"/>
              </a:rPr>
              <a:t>[1:2:2] Possible </a:t>
            </a:r>
            <a:r>
              <a:rPr lang="en-US" sz="500">
                <a:solidFill>
                  <a:srgbClr val="D7A27C"/>
                </a:solidFill>
                <a:latin typeface="Consolas"/>
              </a:rPr>
              <a:t>SSH </a:t>
            </a:r>
            <a:r>
              <a:rPr lang="en-US" sz="500">
                <a:solidFill>
                  <a:srgbClr val="C1BAB7"/>
                </a:solidFill>
                <a:latin typeface="Consolas"/>
              </a:rPr>
              <a:t>Brute Force Attempt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AAA0A0"/>
                </a:solidFill>
                <a:latin typeface="Consolas"/>
              </a:rPr>
              <a:t>{TCP} </a:t>
            </a:r>
            <a:r>
              <a:rPr lang="en-US" sz="500">
                <a:solidFill>
                  <a:srgbClr val="C1BAB7"/>
                </a:solidFill>
                <a:latin typeface="Consolas"/>
              </a:rPr>
              <a:t>192.168.80.1:50479 -&gt; </a:t>
            </a:r>
            <a:r>
              <a:rPr lang="en-US" sz="500">
                <a:solidFill>
                  <a:srgbClr val="CDD0CA"/>
                </a:solidFill>
                <a:latin typeface="Consolas"/>
              </a:rPr>
              <a:t>192.168.</a:t>
            </a:r>
          </a:p>
          <a:p>
            <a:pPr algn="just" indent="0">
              <a:lnSpc>
                <a:spcPts val="1344"/>
              </a:lnSpc>
            </a:pPr>
            <a:r>
              <a:rPr lang="en-US" sz="500">
                <a:solidFill>
                  <a:srgbClr val="C1BAB7"/>
                </a:solidFill>
                <a:latin typeface="Consolas"/>
              </a:rPr>
              <a:t>07:25:49.995947    </a:t>
            </a:r>
            <a:r>
              <a:rPr lang="en-US" sz="500">
                <a:solidFill>
                  <a:srgbClr val="AAA0A0"/>
                </a:solidFill>
                <a:latin typeface="Consolas"/>
              </a:rPr>
              <a:t>[**]    </a:t>
            </a:r>
            <a:r>
              <a:rPr lang="en-US" sz="500">
                <a:solidFill>
                  <a:srgbClr val="C1BAB7"/>
                </a:solidFill>
                <a:latin typeface="Consolas"/>
              </a:rPr>
              <a:t>[1:1000006:8]    DNS    </a:t>
            </a:r>
            <a:r>
              <a:rPr lang="en-US" sz="500">
                <a:solidFill>
                  <a:srgbClr val="CDD0CA"/>
                </a:solidFill>
                <a:latin typeface="Consolas"/>
              </a:rPr>
              <a:t>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AAA0A0"/>
                </a:solidFill>
                <a:latin typeface="Consolas"/>
              </a:rPr>
              <a:t>{UDP}    </a:t>
            </a:r>
            <a:r>
              <a:rPr lang="en-US" sz="500">
                <a:solidFill>
                  <a:srgbClr val="C1BAB7"/>
                </a:solidFill>
                <a:latin typeface="Consolas"/>
              </a:rPr>
              <a:t>192.168.80.136:43314    </a:t>
            </a:r>
            <a:r>
              <a:rPr lang="en-US" sz="500">
                <a:solidFill>
                  <a:srgbClr val="AAA0A0"/>
                </a:solidFill>
                <a:latin typeface="Consolas"/>
              </a:rPr>
              <a:t>-&gt;    </a:t>
            </a:r>
            <a:r>
              <a:rPr lang="en-US" sz="500">
                <a:solidFill>
                  <a:srgbClr val="C1BAB7"/>
                </a:solidFill>
                <a:latin typeface="Consolas"/>
              </a:rPr>
              <a:t>192.168.88</a:t>
            </a:r>
          </a:p>
          <a:p>
            <a:pPr algn="just" indent="0">
              <a:lnSpc>
                <a:spcPts val="1344"/>
              </a:lnSpc>
            </a:pPr>
            <a:r>
              <a:rPr lang="en-US" sz="500">
                <a:solidFill>
                  <a:srgbClr val="C1BAB7"/>
                </a:solidFill>
                <a:latin typeface="Consolas"/>
              </a:rPr>
              <a:t>87:28:24.840024    </a:t>
            </a:r>
            <a:r>
              <a:rPr lang="en-US" sz="500">
                <a:solidFill>
                  <a:srgbClr val="AAA0A0"/>
                </a:solidFill>
                <a:latin typeface="Consolas"/>
              </a:rPr>
              <a:t>[**]    </a:t>
            </a:r>
            <a:r>
              <a:rPr lang="en-US" sz="500">
                <a:solidFill>
                  <a:srgbClr val="C1BAB7"/>
                </a:solidFill>
                <a:latin typeface="Consolas"/>
              </a:rPr>
              <a:t>[1:1000006:0]    </a:t>
            </a:r>
            <a:r>
              <a:rPr lang="en-US" sz="500">
                <a:solidFill>
                  <a:srgbClr val="CDD0CA"/>
                </a:solidFill>
                <a:latin typeface="Consolas"/>
              </a:rPr>
              <a:t>DNS    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AAA0A0"/>
                </a:solidFill>
                <a:latin typeface="Consolas"/>
              </a:rPr>
              <a:t>{UDP}    </a:t>
            </a:r>
            <a:r>
              <a:rPr lang="en-US" sz="500">
                <a:solidFill>
                  <a:srgbClr val="C1BAB7"/>
                </a:solidFill>
                <a:latin typeface="Consolas"/>
              </a:rPr>
              <a:t>192.168.80.136:35110    -&gt;    192.168.80</a:t>
            </a:r>
          </a:p>
          <a:p>
            <a:pPr algn="just" indent="0">
              <a:lnSpc>
                <a:spcPts val="1344"/>
              </a:lnSpc>
            </a:pPr>
            <a:r>
              <a:rPr lang="en-US" sz="500">
                <a:solidFill>
                  <a:srgbClr val="C1BAB7"/>
                </a:solidFill>
                <a:latin typeface="Consolas"/>
              </a:rPr>
              <a:t>07:29:11.396679 </a:t>
            </a:r>
            <a:r>
              <a:rPr lang="en-US" sz="500">
                <a:solidFill>
                  <a:srgbClr val="AAA0A0"/>
                </a:solidFill>
                <a:latin typeface="Consolas"/>
              </a:rPr>
              <a:t>[**] [1:2:2] </a:t>
            </a:r>
            <a:r>
              <a:rPr lang="en-US" sz="500">
                <a:solidFill>
                  <a:srgbClr val="C1BAB7"/>
                </a:solidFill>
                <a:latin typeface="Consolas"/>
              </a:rPr>
              <a:t>Possible </a:t>
            </a:r>
            <a:r>
              <a:rPr lang="en-US" sz="500">
                <a:solidFill>
                  <a:srgbClr val="D7A27C"/>
                </a:solidFill>
                <a:latin typeface="Consolas"/>
              </a:rPr>
              <a:t>SSH </a:t>
            </a:r>
            <a:r>
              <a:rPr lang="en-US" sz="500">
                <a:solidFill>
                  <a:srgbClr val="C1BAB7"/>
                </a:solidFill>
                <a:latin typeface="Consolas"/>
              </a:rPr>
              <a:t>Brute Force Attempt </a:t>
            </a:r>
            <a:r>
              <a:rPr lang="en-US" sz="500">
                <a:solidFill>
                  <a:srgbClr val="CDD0CA"/>
                </a:solidFill>
                <a:latin typeface="Consolas"/>
              </a:rPr>
              <a:t>[**] </a:t>
            </a:r>
            <a:r>
              <a:rPr lang="en-US" sz="500">
                <a:solidFill>
                  <a:srgbClr val="C1BAB7"/>
                </a:solidFill>
                <a:latin typeface="Consolas"/>
              </a:rPr>
              <a:t>[Classification: (null)] [Priority: 3] </a:t>
            </a:r>
            <a:r>
              <a:rPr lang="en-US" sz="500">
                <a:solidFill>
                  <a:srgbClr val="AAA0A0"/>
                </a:solidFill>
                <a:latin typeface="Consolas"/>
              </a:rPr>
              <a:t>{TCP} </a:t>
            </a:r>
            <a:r>
              <a:rPr lang="en-US" sz="500">
                <a:solidFill>
                  <a:srgbClr val="C1BAB7"/>
                </a:solidFill>
                <a:latin typeface="Consolas"/>
              </a:rPr>
              <a:t>192.168.80.1:50502 </a:t>
            </a:r>
            <a:r>
              <a:rPr lang="en-US" sz="500">
                <a:solidFill>
                  <a:srgbClr val="CDD0CA"/>
                </a:solidFill>
                <a:latin typeface="Consolas"/>
              </a:rPr>
              <a:t>-&gt; </a:t>
            </a:r>
            <a:r>
              <a:rPr lang="en-US" sz="500">
                <a:solidFill>
                  <a:srgbClr val="C1BAB7"/>
                </a:solidFill>
                <a:latin typeface="Consolas"/>
              </a:rPr>
              <a:t>192.168.</a:t>
            </a:r>
          </a:p>
          <a:p>
            <a:pPr algn="just" indent="0">
              <a:lnSpc>
                <a:spcPts val="1344"/>
              </a:lnSpc>
            </a:pPr>
            <a:r>
              <a:rPr lang="en-US" sz="500">
                <a:solidFill>
                  <a:srgbClr val="C1BAB7"/>
                </a:solidFill>
                <a:latin typeface="Consolas"/>
              </a:rPr>
              <a:t>07:29:24.683534    </a:t>
            </a:r>
            <a:r>
              <a:rPr lang="en-US" sz="500">
                <a:solidFill>
                  <a:srgbClr val="AAA0A0"/>
                </a:solidFill>
                <a:latin typeface="Consolas"/>
              </a:rPr>
              <a:t>[**]    </a:t>
            </a:r>
            <a:r>
              <a:rPr lang="en-US" sz="500">
                <a:solidFill>
                  <a:srgbClr val="C1BAB7"/>
                </a:solidFill>
                <a:latin typeface="Consolas"/>
              </a:rPr>
              <a:t>[1:1000006:0]    </a:t>
            </a:r>
            <a:r>
              <a:rPr lang="en-US" sz="500">
                <a:solidFill>
                  <a:srgbClr val="CDD0CA"/>
                </a:solidFill>
                <a:latin typeface="Consolas"/>
              </a:rPr>
              <a:t>DNS    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C1BAB7"/>
                </a:solidFill>
                <a:latin typeface="Consolas"/>
              </a:rPr>
              <a:t>{UDP}    192.168.80.128:56732    -&gt;    192.168.80</a:t>
            </a:r>
            <a:r>
              <a:rPr lang="en-US" sz="500">
                <a:solidFill>
                  <a:srgbClr val="AAA0A0"/>
                </a:solidFill>
                <a:latin typeface="Consolas"/>
              </a:rPr>
              <a:t>1</a:t>
            </a:r>
          </a:p>
          <a:p>
            <a:pPr algn="just" indent="0">
              <a:lnSpc>
                <a:spcPts val="1344"/>
              </a:lnSpc>
            </a:pPr>
            <a:r>
              <a:rPr lang="en-US" sz="500">
                <a:solidFill>
                  <a:srgbClr val="C1BAB7"/>
                </a:solidFill>
                <a:latin typeface="Consolas"/>
              </a:rPr>
              <a:t>07:29:25.196541    </a:t>
            </a:r>
            <a:r>
              <a:rPr lang="en-US" sz="500">
                <a:solidFill>
                  <a:srgbClr val="AAA0A0"/>
                </a:solidFill>
                <a:latin typeface="Consolas"/>
              </a:rPr>
              <a:t>[**]    </a:t>
            </a:r>
            <a:r>
              <a:rPr lang="en-US" sz="500">
                <a:solidFill>
                  <a:srgbClr val="C1BAB7"/>
                </a:solidFill>
                <a:latin typeface="Consolas"/>
              </a:rPr>
              <a:t>[1:1000006:0]    DNS    </a:t>
            </a:r>
            <a:r>
              <a:rPr lang="en-US" sz="500">
                <a:solidFill>
                  <a:srgbClr val="CDD0CA"/>
                </a:solidFill>
                <a:latin typeface="Consolas"/>
              </a:rPr>
              <a:t>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AAA0A0"/>
                </a:solidFill>
                <a:latin typeface="Consolas"/>
              </a:rPr>
              <a:t>{UDP}    </a:t>
            </a:r>
            <a:r>
              <a:rPr lang="en-US" sz="500">
                <a:solidFill>
                  <a:srgbClr val="CDD0CA"/>
                </a:solidFill>
                <a:latin typeface="Consolas"/>
              </a:rPr>
              <a:t>192.168.80.128:56521    </a:t>
            </a:r>
            <a:r>
              <a:rPr lang="en-US" sz="500">
                <a:solidFill>
                  <a:srgbClr val="AAA0A0"/>
                </a:solidFill>
                <a:latin typeface="Consolas"/>
              </a:rPr>
              <a:t>-&gt;    </a:t>
            </a:r>
            <a:r>
              <a:rPr lang="en-US" sz="500">
                <a:solidFill>
                  <a:srgbClr val="C1BAB7"/>
                </a:solidFill>
                <a:latin typeface="Consolas"/>
              </a:rPr>
              <a:t>192.168.88</a:t>
            </a:r>
          </a:p>
          <a:p>
            <a:pPr algn="just" marR="88900" indent="0">
              <a:lnSpc>
                <a:spcPts val="672"/>
              </a:lnSpc>
            </a:pPr>
            <a:r>
              <a:rPr lang="en-US" sz="500">
                <a:solidFill>
                  <a:srgbClr val="C1BAB7"/>
                </a:solidFill>
                <a:latin typeface="Consolas"/>
              </a:rPr>
              <a:t>87:29:25.469864 </a:t>
            </a:r>
            <a:r>
              <a:rPr lang="en-US" sz="500">
                <a:solidFill>
                  <a:srgbClr val="AAA0A0"/>
                </a:solidFill>
                <a:latin typeface="Consolas"/>
              </a:rPr>
              <a:t>[**] </a:t>
            </a:r>
            <a:r>
              <a:rPr lang="en-US" sz="500">
                <a:solidFill>
                  <a:srgbClr val="C1BAB7"/>
                </a:solidFill>
                <a:latin typeface="Consolas"/>
              </a:rPr>
              <a:t>[1:2013504:6] </a:t>
            </a:r>
            <a:r>
              <a:rPr lang="en-US" sz="500">
                <a:solidFill>
                  <a:srgbClr val="87BAF0"/>
                </a:solidFill>
                <a:latin typeface="Consolas"/>
              </a:rPr>
              <a:t>ET </a:t>
            </a:r>
            <a:r>
              <a:rPr lang="en-US" sz="500">
                <a:solidFill>
                  <a:srgbClr val="C1BAB7"/>
                </a:solidFill>
                <a:latin typeface="Consolas"/>
              </a:rPr>
              <a:t>POLICY GNU/Linux </a:t>
            </a:r>
            <a:r>
              <a:rPr lang="en-US" sz="500">
                <a:solidFill>
                  <a:srgbClr val="CDD0CA"/>
                </a:solidFill>
                <a:latin typeface="Consolas"/>
              </a:rPr>
              <a:t>APT </a:t>
            </a:r>
            <a:r>
              <a:rPr lang="en-US" sz="500">
                <a:solidFill>
                  <a:srgbClr val="D7A27C"/>
                </a:solidFill>
                <a:latin typeface="Consolas"/>
              </a:rPr>
              <a:t>User</a:t>
            </a:r>
            <a:r>
              <a:rPr lang="en-US" sz="500">
                <a:solidFill>
                  <a:srgbClr val="C1BAB7"/>
                </a:solidFill>
                <a:latin typeface="Consolas"/>
              </a:rPr>
              <a:t>-Agent Outbound likely related </a:t>
            </a:r>
            <a:r>
              <a:rPr lang="en-US" sz="500">
                <a:solidFill>
                  <a:srgbClr val="D7A27C"/>
                </a:solidFill>
                <a:latin typeface="Consolas"/>
              </a:rPr>
              <a:t>to </a:t>
            </a:r>
            <a:r>
              <a:rPr lang="en-US" sz="500">
                <a:solidFill>
                  <a:srgbClr val="CDD0CA"/>
                </a:solidFill>
                <a:latin typeface="Consolas"/>
              </a:rPr>
              <a:t>package </a:t>
            </a:r>
            <a:r>
              <a:rPr lang="en-US" sz="500">
                <a:solidFill>
                  <a:srgbClr val="C1BAB7"/>
                </a:solidFill>
                <a:latin typeface="Consolas"/>
              </a:rPr>
              <a:t>management </a:t>
            </a:r>
            <a:r>
              <a:rPr lang="en-US" sz="500">
                <a:solidFill>
                  <a:srgbClr val="CDD0CA"/>
                </a:solidFill>
                <a:latin typeface="Consolas"/>
              </a:rPr>
              <a:t>[**] </a:t>
            </a:r>
            <a:r>
              <a:rPr lang="en-US" sz="500">
                <a:solidFill>
                  <a:srgbClr val="C1BAB7"/>
                </a:solidFill>
                <a:latin typeface="Consolas"/>
              </a:rPr>
              <a:t>[Classification: Not Traffic] [Priority: </a:t>
            </a:r>
            <a:r>
              <a:rPr lang="en-US" sz="500">
                <a:solidFill>
                  <a:srgbClr val="CDD0CA"/>
                </a:solidFill>
                <a:latin typeface="Consolas"/>
              </a:rPr>
              <a:t>3] </a:t>
            </a:r>
            <a:r>
              <a:rPr lang="en-US" sz="500">
                <a:solidFill>
                  <a:srgbClr val="AAA0A0"/>
                </a:solidFill>
                <a:latin typeface="Consolas"/>
              </a:rPr>
              <a:t>{TCP} </a:t>
            </a:r>
            <a:r>
              <a:rPr lang="en-US" sz="500">
                <a:solidFill>
                  <a:srgbClr val="C1BAB7"/>
                </a:solidFill>
                <a:latin typeface="Consolas"/>
              </a:rPr>
              <a:t>192.168.80.128:51734 -&gt; 199.232.22.132:80</a:t>
            </a:r>
          </a:p>
          <a:p>
            <a:pPr algn="just" indent="0">
              <a:lnSpc>
                <a:spcPts val="672"/>
              </a:lnSpc>
              <a:spcAft>
                <a:spcPts val="420"/>
              </a:spcAft>
            </a:pPr>
            <a:r>
              <a:rPr lang="en-US" sz="500">
                <a:solidFill>
                  <a:srgbClr val="C1BAB7"/>
                </a:solidFill>
                <a:latin typeface="Consolas"/>
              </a:rPr>
              <a:t>07:30:49.981821 </a:t>
            </a:r>
            <a:r>
              <a:rPr lang="en-US" sz="500">
                <a:solidFill>
                  <a:srgbClr val="AAA0A0"/>
                </a:solidFill>
                <a:latin typeface="Consolas"/>
              </a:rPr>
              <a:t>[**] </a:t>
            </a:r>
            <a:r>
              <a:rPr lang="en-US" sz="500">
                <a:solidFill>
                  <a:srgbClr val="C1BAB7"/>
                </a:solidFill>
                <a:latin typeface="Consolas"/>
              </a:rPr>
              <a:t>[1:1000006:0] DNS </a:t>
            </a:r>
            <a:r>
              <a:rPr lang="en-US" sz="500">
                <a:solidFill>
                  <a:srgbClr val="CDD0CA"/>
                </a:solidFill>
                <a:latin typeface="Consolas"/>
              </a:rPr>
              <a:t>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C1BAB7"/>
                </a:solidFill>
                <a:latin typeface="Consolas"/>
              </a:rPr>
              <a:t>{UDP} 192.168.80.136:39395 -&gt; 192.168.80</a:t>
            </a:r>
          </a:p>
          <a:p>
            <a:pPr algn="just" indent="0">
              <a:lnSpc>
                <a:spcPts val="672"/>
              </a:lnSpc>
            </a:pPr>
            <a:r>
              <a:rPr lang="en-US" sz="500">
                <a:solidFill>
                  <a:srgbClr val="C1BAB7"/>
                </a:solidFill>
                <a:latin typeface="Consolas"/>
              </a:rPr>
              <a:t>07:32:11.491503 </a:t>
            </a:r>
            <a:r>
              <a:rPr lang="en-US" sz="500">
                <a:solidFill>
                  <a:srgbClr val="AAA0A0"/>
                </a:solidFill>
                <a:latin typeface="Consolas"/>
              </a:rPr>
              <a:t>[**] </a:t>
            </a:r>
            <a:r>
              <a:rPr lang="en-US" sz="500">
                <a:solidFill>
                  <a:srgbClr val="C1BAB7"/>
                </a:solidFill>
                <a:latin typeface="Consolas"/>
              </a:rPr>
              <a:t>[1:2034636:2] </a:t>
            </a:r>
            <a:r>
              <a:rPr lang="en-US" sz="500">
                <a:solidFill>
                  <a:srgbClr val="87BAF0"/>
                </a:solidFill>
                <a:latin typeface="Consolas"/>
              </a:rPr>
              <a:t>ET </a:t>
            </a:r>
            <a:r>
              <a:rPr lang="en-US" sz="500">
                <a:solidFill>
                  <a:srgbClr val="C1BAB7"/>
                </a:solidFill>
                <a:latin typeface="Consolas"/>
              </a:rPr>
              <a:t>INFO Python SimplefflTP </a:t>
            </a:r>
            <a:r>
              <a:rPr lang="en-US" sz="500">
                <a:solidFill>
                  <a:srgbClr val="CDD0CA"/>
                </a:solidFill>
                <a:latin typeface="Consolas"/>
              </a:rPr>
              <a:t>ServerBanner </a:t>
            </a:r>
            <a:r>
              <a:rPr lang="en-US" sz="500">
                <a:solidFill>
                  <a:srgbClr val="AAA0A0"/>
                </a:solidFill>
                <a:latin typeface="Consolas"/>
              </a:rPr>
              <a:t>[**] </a:t>
            </a:r>
            <a:r>
              <a:rPr lang="en-US" sz="500">
                <a:solidFill>
                  <a:srgbClr val="C1BAB7"/>
                </a:solidFill>
                <a:latin typeface="Consolas"/>
              </a:rPr>
              <a:t>[Classification: Misc activity] </a:t>
            </a:r>
            <a:r>
              <a:rPr lang="en-US" sz="500">
                <a:solidFill>
                  <a:srgbClr val="AAA0A0"/>
                </a:solidFill>
                <a:latin typeface="Consolas"/>
              </a:rPr>
              <a:t>[Priority: </a:t>
            </a:r>
            <a:r>
              <a:rPr lang="en-US" sz="500">
                <a:solidFill>
                  <a:srgbClr val="CDD0CA"/>
                </a:solidFill>
                <a:latin typeface="Consolas"/>
              </a:rPr>
              <a:t>3] </a:t>
            </a:r>
            <a:r>
              <a:rPr lang="en-US" sz="500">
                <a:solidFill>
                  <a:srgbClr val="C1BAB7"/>
                </a:solidFill>
                <a:latin typeface="Consolas"/>
              </a:rPr>
              <a:t>{TCP} 192.168.80.</a:t>
            </a:r>
          </a:p>
          <a:p>
            <a:pPr algn="just" indent="0">
              <a:lnSpc>
                <a:spcPts val="672"/>
              </a:lnSpc>
            </a:pPr>
            <a:r>
              <a:rPr lang="en-US" sz="500">
                <a:solidFill>
                  <a:srgbClr val="C1BAB7"/>
                </a:solidFill>
                <a:latin typeface="Consolas"/>
              </a:rPr>
              <a:t>• 192.168.80.136:41682</a:t>
            </a:r>
          </a:p>
          <a:p>
            <a:pPr algn="just" indent="0">
              <a:lnSpc>
                <a:spcPts val="672"/>
              </a:lnSpc>
              <a:spcAft>
                <a:spcPts val="420"/>
              </a:spcAft>
            </a:pPr>
            <a:r>
              <a:rPr lang="en-US" sz="500">
                <a:solidFill>
                  <a:srgbClr val="C1BAB7"/>
                </a:solidFill>
                <a:latin typeface="Consolas"/>
              </a:rPr>
              <a:t>07:33:24.868247    </a:t>
            </a:r>
            <a:r>
              <a:rPr lang="en-US" sz="500">
                <a:solidFill>
                  <a:srgbClr val="AAA0A0"/>
                </a:solidFill>
                <a:latin typeface="Consolas"/>
              </a:rPr>
              <a:t>[**]    </a:t>
            </a:r>
            <a:r>
              <a:rPr lang="en-US" sz="500">
                <a:solidFill>
                  <a:srgbClr val="C1BAB7"/>
                </a:solidFill>
                <a:latin typeface="Consolas"/>
              </a:rPr>
              <a:t>[1:1000006:0]    </a:t>
            </a:r>
            <a:r>
              <a:rPr lang="en-US" sz="500">
                <a:solidFill>
                  <a:srgbClr val="CDD0CA"/>
                </a:solidFill>
                <a:latin typeface="Consolas"/>
              </a:rPr>
              <a:t>DNS    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C1BAB7"/>
                </a:solidFill>
                <a:latin typeface="Consolas"/>
              </a:rPr>
              <a:t>{UDP}    192.168.80.136:41265    </a:t>
            </a:r>
            <a:r>
              <a:rPr lang="en-US" sz="500">
                <a:solidFill>
                  <a:srgbClr val="AAA0A0"/>
                </a:solidFill>
                <a:latin typeface="Consolas"/>
              </a:rPr>
              <a:t>-&gt;    </a:t>
            </a:r>
            <a:r>
              <a:rPr lang="en-US" sz="500">
                <a:solidFill>
                  <a:srgbClr val="C1BAB7"/>
                </a:solidFill>
                <a:latin typeface="Consolas"/>
              </a:rPr>
              <a:t>192.168.80</a:t>
            </a:r>
          </a:p>
          <a:p>
            <a:pPr algn="just" indent="0">
              <a:spcAft>
                <a:spcPts val="420"/>
              </a:spcAft>
            </a:pPr>
            <a:r>
              <a:rPr lang="en-US" sz="500">
                <a:solidFill>
                  <a:srgbClr val="C1BAB7"/>
                </a:solidFill>
                <a:latin typeface="Consolas"/>
              </a:rPr>
              <a:t>07:35:50.039798    </a:t>
            </a:r>
            <a:r>
              <a:rPr lang="en-US" sz="500">
                <a:solidFill>
                  <a:srgbClr val="AAA0A0"/>
                </a:solidFill>
                <a:latin typeface="Consolas"/>
              </a:rPr>
              <a:t>[**]    </a:t>
            </a:r>
            <a:r>
              <a:rPr lang="en-US" sz="500">
                <a:solidFill>
                  <a:srgbClr val="C1BAB7"/>
                </a:solidFill>
                <a:latin typeface="Consolas"/>
              </a:rPr>
              <a:t>[1:1088006:0]    DNS    </a:t>
            </a:r>
            <a:r>
              <a:rPr lang="en-US" sz="500">
                <a:solidFill>
                  <a:srgbClr val="CDD0CA"/>
                </a:solidFill>
                <a:latin typeface="Consolas"/>
              </a:rPr>
              <a:t>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C1BAB7"/>
                </a:solidFill>
                <a:latin typeface="Consolas"/>
              </a:rPr>
              <a:t>{UDP}    192.168.80.136:51813    </a:t>
            </a:r>
            <a:r>
              <a:rPr lang="en-US" sz="500">
                <a:solidFill>
                  <a:srgbClr val="AAA0A0"/>
                </a:solidFill>
                <a:latin typeface="Consolas"/>
              </a:rPr>
              <a:t>-&gt;    </a:t>
            </a:r>
            <a:r>
              <a:rPr lang="en-US" sz="500">
                <a:solidFill>
                  <a:srgbClr val="C1BAB7"/>
                </a:solidFill>
                <a:latin typeface="Consolas"/>
              </a:rPr>
              <a:t>192.168.80</a:t>
            </a:r>
          </a:p>
          <a:p>
            <a:pPr algn="just" indent="0"/>
            <a:r>
              <a:rPr lang="en-US" sz="500">
                <a:solidFill>
                  <a:srgbClr val="C1BAB7"/>
                </a:solidFill>
                <a:latin typeface="Consolas"/>
              </a:rPr>
              <a:t>87:36:13.364664 </a:t>
            </a:r>
            <a:r>
              <a:rPr lang="en-US" sz="500">
                <a:solidFill>
                  <a:srgbClr val="AAA0A0"/>
                </a:solidFill>
                <a:latin typeface="Consolas"/>
              </a:rPr>
              <a:t>[**] </a:t>
            </a:r>
            <a:r>
              <a:rPr lang="en-US" sz="500">
                <a:solidFill>
                  <a:srgbClr val="C1BAB7"/>
                </a:solidFill>
                <a:latin typeface="Consolas"/>
              </a:rPr>
              <a:t>[1:2034636:2] </a:t>
            </a:r>
            <a:r>
              <a:rPr lang="en-US" sz="500">
                <a:solidFill>
                  <a:srgbClr val="87BAF0"/>
                </a:solidFill>
                <a:latin typeface="Consolas"/>
              </a:rPr>
              <a:t>ET </a:t>
            </a:r>
            <a:r>
              <a:rPr lang="en-US" sz="500">
                <a:solidFill>
                  <a:srgbClr val="C1BAB7"/>
                </a:solidFill>
                <a:latin typeface="Consolas"/>
              </a:rPr>
              <a:t>INFO </a:t>
            </a:r>
            <a:r>
              <a:rPr lang="en-US" sz="500">
                <a:solidFill>
                  <a:srgbClr val="CDD0CA"/>
                </a:solidFill>
                <a:latin typeface="Consolas"/>
              </a:rPr>
              <a:t>Python </a:t>
            </a:r>
            <a:r>
              <a:rPr lang="en-US" sz="500">
                <a:solidFill>
                  <a:srgbClr val="C1BAB7"/>
                </a:solidFill>
                <a:latin typeface="Consolas"/>
              </a:rPr>
              <a:t>SimpldHTTP </a:t>
            </a:r>
            <a:r>
              <a:rPr lang="en-US" sz="500">
                <a:solidFill>
                  <a:srgbClr val="CDD0CA"/>
                </a:solidFill>
                <a:latin typeface="Consolas"/>
              </a:rPr>
              <a:t>ServerBanner </a:t>
            </a:r>
            <a:r>
              <a:rPr lang="en-US" sz="500">
                <a:solidFill>
                  <a:srgbClr val="C1BAB7"/>
                </a:solidFill>
                <a:latin typeface="Consolas"/>
              </a:rPr>
              <a:t>[**] [Classification: Misc activity] [Priority: 3] {TCP} 192.168.80.</a:t>
            </a:r>
          </a:p>
          <a:p>
            <a:pPr algn="just" indent="0"/>
            <a:r>
              <a:rPr lang="en-US" sz="500">
                <a:solidFill>
                  <a:srgbClr val="C1BAB7"/>
                </a:solidFill>
                <a:latin typeface="Consolas"/>
              </a:rPr>
              <a:t>- 192.168.80.136:41684</a:t>
            </a:r>
          </a:p>
          <a:p>
            <a:pPr algn="just" indent="0">
              <a:lnSpc>
                <a:spcPts val="1368"/>
              </a:lnSpc>
            </a:pPr>
            <a:r>
              <a:rPr lang="en-US" sz="500">
                <a:solidFill>
                  <a:srgbClr val="C1BAB7"/>
                </a:solidFill>
                <a:latin typeface="Consolas"/>
              </a:rPr>
              <a:t>07:38:24.868359    </a:t>
            </a:r>
            <a:r>
              <a:rPr lang="en-US" sz="500">
                <a:solidFill>
                  <a:srgbClr val="AAA0A0"/>
                </a:solidFill>
                <a:latin typeface="Consolas"/>
              </a:rPr>
              <a:t>[**]    [1:1080006:0]    </a:t>
            </a:r>
            <a:r>
              <a:rPr lang="en-US" sz="500">
                <a:solidFill>
                  <a:srgbClr val="C1BAB7"/>
                </a:solidFill>
                <a:latin typeface="Consolas"/>
              </a:rPr>
              <a:t>DNS    </a:t>
            </a:r>
            <a:r>
              <a:rPr lang="en-US" sz="500">
                <a:solidFill>
                  <a:srgbClr val="CDD0CA"/>
                </a:solidFill>
                <a:latin typeface="Consolas"/>
              </a:rPr>
              <a:t>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AAA0A0"/>
                </a:solidFill>
                <a:latin typeface="Consolas"/>
              </a:rPr>
              <a:t>{UDP}    </a:t>
            </a:r>
            <a:r>
              <a:rPr lang="en-US" sz="500">
                <a:solidFill>
                  <a:srgbClr val="C1BAB7"/>
                </a:solidFill>
                <a:latin typeface="Consolas"/>
              </a:rPr>
              <a:t>192.168.80.136:40949    -&gt;    192.168.88</a:t>
            </a:r>
          </a:p>
          <a:p>
            <a:pPr algn="just" indent="0">
              <a:lnSpc>
                <a:spcPts val="1368"/>
              </a:lnSpc>
            </a:pPr>
            <a:r>
              <a:rPr lang="en-US" sz="500">
                <a:solidFill>
                  <a:srgbClr val="C1BAB7"/>
                </a:solidFill>
                <a:latin typeface="Consolas"/>
              </a:rPr>
              <a:t>07:40:50.839812    </a:t>
            </a:r>
            <a:r>
              <a:rPr lang="en-US" sz="500">
                <a:solidFill>
                  <a:srgbClr val="AAA0A0"/>
                </a:solidFill>
                <a:latin typeface="Consolas"/>
              </a:rPr>
              <a:t>[**]    </a:t>
            </a:r>
            <a:r>
              <a:rPr lang="en-US" sz="500">
                <a:solidFill>
                  <a:srgbClr val="C1BAB7"/>
                </a:solidFill>
                <a:latin typeface="Consolas"/>
              </a:rPr>
              <a:t>[1:1008006:0]    </a:t>
            </a:r>
            <a:r>
              <a:rPr lang="en-US" sz="500">
                <a:solidFill>
                  <a:srgbClr val="CDD0CA"/>
                </a:solidFill>
                <a:latin typeface="Consolas"/>
              </a:rPr>
              <a:t>DNS    Tunneling    </a:t>
            </a:r>
            <a:r>
              <a:rPr lang="en-US" sz="500">
                <a:solidFill>
                  <a:srgbClr val="C1BAB7"/>
                </a:solidFill>
                <a:latin typeface="Consolas"/>
              </a:rPr>
              <a:t>Detected    </a:t>
            </a:r>
            <a:r>
              <a:rPr lang="en-US" sz="500">
                <a:solidFill>
                  <a:srgbClr val="AAA0A0"/>
                </a:solidFill>
                <a:latin typeface="Consolas"/>
              </a:rPr>
              <a:t>[•*]    </a:t>
            </a:r>
            <a:r>
              <a:rPr lang="en-US" sz="500">
                <a:solidFill>
                  <a:srgbClr val="C1BAB7"/>
                </a:solidFill>
                <a:latin typeface="Consolas"/>
              </a:rPr>
              <a:t>[Classification:    </a:t>
            </a:r>
            <a:r>
              <a:rPr lang="en-US" sz="500">
                <a:solidFill>
                  <a:srgbClr val="AAA0A0"/>
                </a:solidFill>
                <a:latin typeface="Consolas"/>
              </a:rPr>
              <a:t>(null)]    </a:t>
            </a:r>
            <a:r>
              <a:rPr lang="en-US" sz="500">
                <a:solidFill>
                  <a:srgbClr val="C1BAB7"/>
                </a:solidFill>
                <a:latin typeface="Consolas"/>
              </a:rPr>
              <a:t>[Priority:    </a:t>
            </a:r>
            <a:r>
              <a:rPr lang="en-US" sz="500">
                <a:solidFill>
                  <a:srgbClr val="CDD0CA"/>
                </a:solidFill>
                <a:latin typeface="Consolas"/>
              </a:rPr>
              <a:t>3]    </a:t>
            </a:r>
            <a:r>
              <a:rPr lang="en-US" sz="500">
                <a:solidFill>
                  <a:srgbClr val="AAA0A0"/>
                </a:solidFill>
                <a:latin typeface="Consolas"/>
              </a:rPr>
              <a:t>{UDP}    </a:t>
            </a:r>
            <a:r>
              <a:rPr lang="en-US" sz="500">
                <a:solidFill>
                  <a:srgbClr val="C1BAB7"/>
                </a:solidFill>
                <a:latin typeface="Consolas"/>
              </a:rPr>
              <a:t>192.168.88.136:38645    -&gt;    192.168.88</a:t>
            </a:r>
          </a:p>
        </p:txBody>
      </p:sp>
      <p:sp>
        <p:nvSpPr>
          <p:cNvPr id="8" name=""/>
          <p:cNvSpPr/>
          <p:nvPr/>
        </p:nvSpPr>
        <p:spPr>
          <a:xfrm>
            <a:off x="6510528" y="9363456"/>
            <a:ext cx="624840" cy="164592"/>
          </a:xfrm>
          <a:prstGeom prst="rect">
            <a:avLst/>
          </a:prstGeom>
        </p:spPr>
        <p:txBody>
          <a:bodyPr lIns="0" tIns="0" rIns="0" bIns="0" wrap="none">
            <a:noAutofit/>
          </a:bodyPr>
          <a:p>
            <a:pPr indent="0"/>
            <a:r>
              <a:rPr lang="en-US" sz="1050">
                <a:latin typeface="Times New Roman"/>
              </a:rPr>
              <a:t>19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133344" y="1874520"/>
            <a:ext cx="762000" cy="192024"/>
          </a:xfrm>
          <a:prstGeom prst="rect">
            <a:avLst/>
          </a:prstGeom>
        </p:spPr>
        <p:txBody>
          <a:bodyPr lIns="0" tIns="0" rIns="0" bIns="0" wrap="none">
            <a:noAutofit/>
          </a:bodyPr>
          <a:p>
            <a:pPr indent="0"/>
            <a:r>
              <a:rPr lang="en-US" b="1" sz="1800">
                <a:latin typeface="Times New Roman"/>
              </a:rPr>
              <a:t>INDEX</a:t>
            </a:r>
          </a:p>
        </p:txBody>
      </p:sp>
      <p:graphicFrame>
        <p:nvGraphicFramePr>
          <p:cNvPr id="3" name=""/>
          <p:cNvGraphicFramePr>
            <a:graphicFrameLocks noGrp="1"/>
          </p:cNvGraphicFramePr>
          <p:nvPr/>
        </p:nvGraphicFramePr>
        <p:xfrm>
          <a:off x="454152" y="2258568"/>
          <a:ext cx="6672072" cy="5641848"/>
        </p:xfrm>
        <a:graphic>
          <a:graphicData uri="http://schemas.openxmlformats.org/drawingml/2006/table">
            <a:tbl>
              <a:tblPr/>
              <a:tblGrid>
                <a:gridCol w="2225040"/>
                <a:gridCol w="2218944"/>
                <a:gridCol w="2228088"/>
              </a:tblGrid>
              <a:tr h="365760">
                <a:tc>
                  <a:txBody>
                    <a:bodyPr lIns="0" tIns="0" rIns="0" bIns="0">
                      <a:noAutofit/>
                    </a:bodyPr>
                    <a:p>
                      <a:pPr algn="ctr" indent="0"/>
                      <a:r>
                        <a:rPr lang="en-US" b="1" sz="1600">
                          <a:latin typeface="Times New Roman"/>
                        </a:rPr>
                        <a:t>CHAPTER NO.</a:t>
                      </a:r>
                    </a:p>
                  </a:txBody>
                  <a:tcPr marL="0" marR="0" marT="0" marB="0"/>
                </a:tc>
                <a:tc>
                  <a:txBody>
                    <a:bodyPr lIns="0" tIns="0" rIns="0" bIns="0">
                      <a:noAutofit/>
                    </a:bodyPr>
                    <a:p>
                      <a:pPr algn="ctr" indent="0"/>
                      <a:r>
                        <a:rPr lang="en-US" b="1" sz="1600">
                          <a:latin typeface="Times New Roman"/>
                        </a:rPr>
                        <a:t>TITLE</a:t>
                      </a:r>
                    </a:p>
                  </a:txBody>
                  <a:tcPr marL="0" marR="0" marT="0" marB="0"/>
                </a:tc>
                <a:tc>
                  <a:txBody>
                    <a:bodyPr lIns="0" tIns="0" rIns="0" bIns="0">
                      <a:noAutofit/>
                    </a:bodyPr>
                    <a:p>
                      <a:pPr algn="ctr" indent="0"/>
                      <a:r>
                        <a:rPr lang="en-US" b="1" sz="1600">
                          <a:latin typeface="Times New Roman"/>
                        </a:rPr>
                        <a:t>PAGE NO.</a:t>
                      </a:r>
                    </a:p>
                  </a:txBody>
                  <a:tcPr marL="0" marR="0" marT="0" marB="0"/>
                </a:tc>
              </a:tr>
              <a:tr h="362712">
                <a:tc>
                  <a:txBody>
                    <a:bodyPr lIns="0" tIns="0" rIns="0" bIns="0">
                      <a:noAutofit/>
                    </a:bodyPr>
                    <a:p>
                      <a:pPr algn="ctr" indent="0"/>
                      <a:r>
                        <a:rPr lang="en-US" b="1" sz="1600">
                          <a:latin typeface="Times New Roman"/>
                        </a:rPr>
                        <a:t>1</a:t>
                      </a:r>
                    </a:p>
                  </a:txBody>
                  <a:tcPr marL="0" marR="0" marT="0" marB="0" anchor="ctr"/>
                </a:tc>
                <a:tc>
                  <a:txBody>
                    <a:bodyPr lIns="0" tIns="0" rIns="0" bIns="0">
                      <a:noAutofit/>
                    </a:bodyPr>
                    <a:p>
                      <a:pPr algn="ctr" indent="0"/>
                      <a:r>
                        <a:rPr lang="en-US" b="1" sz="1600">
                          <a:latin typeface="Times New Roman"/>
                        </a:rPr>
                        <a:t>Introduction</a:t>
                      </a:r>
                    </a:p>
                  </a:txBody>
                  <a:tcPr marL="0" marR="0" marT="0" marB="0"/>
                </a:tc>
                <a:tc>
                  <a:txBody>
                    <a:bodyPr lIns="0" tIns="0" rIns="0" bIns="0">
                      <a:noAutofit/>
                    </a:bodyPr>
                    <a:p>
                      <a:pPr algn="ctr" indent="0"/>
                      <a:r>
                        <a:rPr lang="en-US" b="1" sz="1600">
                          <a:latin typeface="Times New Roman"/>
                        </a:rPr>
                        <a:t>3</a:t>
                      </a:r>
                    </a:p>
                  </a:txBody>
                  <a:tcPr marL="0" marR="0" marT="0" marB="0"/>
                </a:tc>
              </a:tr>
              <a:tr h="359664">
                <a:tc>
                  <a:txBody>
                    <a:bodyPr lIns="0" tIns="0" rIns="0" bIns="0">
                      <a:noAutofit/>
                    </a:bodyPr>
                    <a:p>
                      <a:pPr algn="ctr" indent="0"/>
                      <a:r>
                        <a:rPr lang="en-US" b="1" sz="1600">
                          <a:latin typeface="Times New Roman"/>
                        </a:rPr>
                        <a:t>2</a:t>
                      </a:r>
                    </a:p>
                  </a:txBody>
                  <a:tcPr marL="0" marR="0" marT="0" marB="0" anchor="ctr"/>
                </a:tc>
                <a:tc>
                  <a:txBody>
                    <a:bodyPr lIns="0" tIns="0" rIns="0" bIns="0">
                      <a:noAutofit/>
                    </a:bodyPr>
                    <a:p>
                      <a:pPr marL="292100" indent="0"/>
                      <a:r>
                        <a:rPr lang="en-US" b="1" sz="1600">
                          <a:latin typeface="Times New Roman"/>
                        </a:rPr>
                        <a:t>Problem Statement</a:t>
                      </a:r>
                    </a:p>
                  </a:txBody>
                  <a:tcPr marL="0" marR="0" marT="0" marB="0"/>
                </a:tc>
                <a:tc>
                  <a:txBody>
                    <a:bodyPr lIns="0" tIns="0" rIns="0" bIns="0">
                      <a:noAutofit/>
                    </a:bodyPr>
                    <a:p>
                      <a:pPr algn="ctr" indent="0"/>
                      <a:r>
                        <a:rPr lang="en-US" b="1" sz="1600">
                          <a:latin typeface="Times New Roman"/>
                        </a:rPr>
                        <a:t>4</a:t>
                      </a:r>
                    </a:p>
                  </a:txBody>
                  <a:tcPr marL="0" marR="0" marT="0" marB="0"/>
                </a:tc>
              </a:tr>
              <a:tr h="362712">
                <a:tc>
                  <a:txBody>
                    <a:bodyPr lIns="0" tIns="0" rIns="0" bIns="0">
                      <a:noAutofit/>
                    </a:bodyPr>
                    <a:p>
                      <a:pPr algn="ctr" indent="0"/>
                      <a:r>
                        <a:rPr lang="en-US" b="1" sz="1600">
                          <a:latin typeface="Times New Roman"/>
                        </a:rPr>
                        <a:t>3</a:t>
                      </a:r>
                    </a:p>
                  </a:txBody>
                  <a:tcPr marL="0" marR="0" marT="0" marB="0"/>
                </a:tc>
                <a:tc>
                  <a:txBody>
                    <a:bodyPr lIns="0" tIns="0" rIns="0" bIns="0">
                      <a:noAutofit/>
                    </a:bodyPr>
                    <a:p>
                      <a:pPr algn="ctr" indent="0"/>
                      <a:r>
                        <a:rPr lang="en-US" b="1" sz="1600">
                          <a:latin typeface="Times New Roman"/>
                        </a:rPr>
                        <a:t>Proposed Solution</a:t>
                      </a:r>
                    </a:p>
                  </a:txBody>
                  <a:tcPr marL="0" marR="0" marT="0" marB="0"/>
                </a:tc>
                <a:tc>
                  <a:txBody>
                    <a:bodyPr lIns="0" tIns="0" rIns="0" bIns="0">
                      <a:noAutofit/>
                    </a:bodyPr>
                    <a:p>
                      <a:pPr algn="ctr" indent="0"/>
                      <a:r>
                        <a:rPr lang="en-US" b="1" sz="1600">
                          <a:latin typeface="Times New Roman"/>
                        </a:rPr>
                        <a:t>5</a:t>
                      </a:r>
                    </a:p>
                  </a:txBody>
                  <a:tcPr marL="0" marR="0" marT="0" marB="0"/>
                </a:tc>
              </a:tr>
              <a:tr h="359664">
                <a:tc>
                  <a:txBody>
                    <a:bodyPr lIns="0" tIns="0" rIns="0" bIns="0">
                      <a:noAutofit/>
                    </a:bodyPr>
                    <a:p>
                      <a:pPr algn="ctr" indent="0"/>
                      <a:r>
                        <a:rPr lang="en-US" b="1" sz="1600">
                          <a:latin typeface="Times New Roman"/>
                        </a:rPr>
                        <a:t>4</a:t>
                      </a:r>
                    </a:p>
                  </a:txBody>
                  <a:tcPr marL="0" marR="0" marT="0" marB="0"/>
                </a:tc>
                <a:tc>
                  <a:txBody>
                    <a:bodyPr lIns="0" tIns="0" rIns="0" bIns="0">
                      <a:noAutofit/>
                    </a:bodyPr>
                    <a:p>
                      <a:pPr algn="ctr" indent="0"/>
                      <a:r>
                        <a:rPr lang="en-US" b="1" sz="1600">
                          <a:latin typeface="Times New Roman"/>
                        </a:rPr>
                        <a:t>Technology used</a:t>
                      </a:r>
                    </a:p>
                  </a:txBody>
                  <a:tcPr marL="0" marR="0" marT="0" marB="0"/>
                </a:tc>
                <a:tc>
                  <a:txBody>
                    <a:bodyPr lIns="0" tIns="0" rIns="0" bIns="0">
                      <a:noAutofit/>
                    </a:bodyPr>
                    <a:p>
                      <a:pPr algn="ctr" indent="0"/>
                      <a:r>
                        <a:rPr lang="en-US" b="1" sz="1600">
                          <a:latin typeface="Times New Roman"/>
                        </a:rPr>
                        <a:t>6</a:t>
                      </a:r>
                    </a:p>
                  </a:txBody>
                  <a:tcPr marL="0" marR="0" marT="0" marB="0" anchor="ctr"/>
                </a:tc>
              </a:tr>
              <a:tr h="594360">
                <a:tc>
                  <a:txBody>
                    <a:bodyPr lIns="0" tIns="0" rIns="0" bIns="0">
                      <a:noAutofit/>
                    </a:bodyPr>
                    <a:p>
                      <a:pPr algn="ctr" indent="0"/>
                      <a:r>
                        <a:rPr lang="en-US" b="1" sz="1600">
                          <a:latin typeface="Times New Roman"/>
                        </a:rPr>
                        <a:t>5</a:t>
                      </a:r>
                    </a:p>
                  </a:txBody>
                  <a:tcPr marL="0" marR="0" marT="0" marB="0"/>
                </a:tc>
                <a:tc>
                  <a:txBody>
                    <a:bodyPr lIns="0" tIns="0" rIns="0" bIns="0">
                      <a:noAutofit/>
                    </a:bodyPr>
                    <a:p>
                      <a:pPr algn="ctr" indent="0">
                        <a:lnSpc>
                          <a:spcPts val="1824"/>
                        </a:lnSpc>
                      </a:pPr>
                      <a:r>
                        <a:rPr lang="en-US" b="1" sz="1600">
                          <a:latin typeface="Times New Roman"/>
                        </a:rPr>
                        <a:t>Information about IDPS tools</a:t>
                      </a:r>
                    </a:p>
                  </a:txBody>
                  <a:tcPr marL="0" marR="0" marT="0" marB="0"/>
                </a:tc>
                <a:tc>
                  <a:txBody>
                    <a:bodyPr lIns="0" tIns="0" rIns="0" bIns="0">
                      <a:noAutofit/>
                    </a:bodyPr>
                    <a:p>
                      <a:pPr algn="ctr" indent="0"/>
                      <a:r>
                        <a:rPr lang="en-US" b="1" sz="1600">
                          <a:latin typeface="Times New Roman"/>
                        </a:rPr>
                        <a:t>7</a:t>
                      </a:r>
                    </a:p>
                  </a:txBody>
                  <a:tcPr marL="0" marR="0" marT="0" marB="0"/>
                </a:tc>
              </a:tr>
              <a:tr h="597408">
                <a:tc>
                  <a:txBody>
                    <a:bodyPr lIns="0" tIns="0" rIns="0" bIns="0">
                      <a:noAutofit/>
                    </a:bodyPr>
                    <a:p>
                      <a:pPr algn="ctr" indent="0"/>
                      <a:r>
                        <a:rPr lang="en-US" b="1" sz="1600">
                          <a:latin typeface="Times New Roman"/>
                        </a:rPr>
                        <a:t>6</a:t>
                      </a:r>
                    </a:p>
                  </a:txBody>
                  <a:tcPr marL="0" marR="0" marT="0" marB="0"/>
                </a:tc>
                <a:tc>
                  <a:txBody>
                    <a:bodyPr lIns="0" tIns="0" rIns="0" bIns="0">
                      <a:noAutofit/>
                    </a:bodyPr>
                    <a:p>
                      <a:pPr algn="ctr" indent="0">
                        <a:lnSpc>
                          <a:spcPts val="1848"/>
                        </a:lnSpc>
                      </a:pPr>
                      <a:r>
                        <a:rPr lang="en-US" b="1" sz="1600">
                          <a:latin typeface="Times New Roman"/>
                        </a:rPr>
                        <a:t>Advantages of IDPS tools with example</a:t>
                      </a:r>
                    </a:p>
                  </a:txBody>
                  <a:tcPr marL="0" marR="0" marT="0" marB="0" anchor="ctr"/>
                </a:tc>
                <a:tc>
                  <a:txBody>
                    <a:bodyPr lIns="0" tIns="0" rIns="0" bIns="0">
                      <a:noAutofit/>
                    </a:bodyPr>
                    <a:p>
                      <a:pPr algn="ctr" indent="0"/>
                      <a:r>
                        <a:rPr lang="en-US" b="1" sz="1600">
                          <a:latin typeface="Times New Roman"/>
                        </a:rPr>
                        <a:t>8</a:t>
                      </a:r>
                    </a:p>
                  </a:txBody>
                  <a:tcPr marL="0" marR="0" marT="0" marB="0"/>
                </a:tc>
              </a:tr>
              <a:tr h="594360">
                <a:tc>
                  <a:txBody>
                    <a:bodyPr lIns="0" tIns="0" rIns="0" bIns="0">
                      <a:noAutofit/>
                    </a:bodyPr>
                    <a:p>
                      <a:pPr algn="ctr" indent="0"/>
                      <a:r>
                        <a:rPr lang="en-US" b="1" sz="1600">
                          <a:latin typeface="Times New Roman"/>
                        </a:rPr>
                        <a:t>7</a:t>
                      </a:r>
                    </a:p>
                  </a:txBody>
                  <a:tcPr marL="0" marR="0" marT="0" marB="0"/>
                </a:tc>
                <a:tc>
                  <a:txBody>
                    <a:bodyPr lIns="0" tIns="0" rIns="0" bIns="0">
                      <a:noAutofit/>
                    </a:bodyPr>
                    <a:p>
                      <a:pPr algn="ctr" indent="0">
                        <a:lnSpc>
                          <a:spcPts val="1848"/>
                        </a:lnSpc>
                      </a:pPr>
                      <a:r>
                        <a:rPr lang="en-US" b="1" sz="1600">
                          <a:latin typeface="Times New Roman"/>
                        </a:rPr>
                        <a:t>Architecture of Snort and Suricata</a:t>
                      </a:r>
                    </a:p>
                  </a:txBody>
                  <a:tcPr marL="0" marR="0" marT="0" marB="0"/>
                </a:tc>
                <a:tc>
                  <a:txBody>
                    <a:bodyPr lIns="0" tIns="0" rIns="0" bIns="0">
                      <a:noAutofit/>
                    </a:bodyPr>
                    <a:p>
                      <a:pPr algn="ctr" indent="0"/>
                      <a:r>
                        <a:rPr lang="en-US" b="1" sz="1600">
                          <a:latin typeface="Times New Roman"/>
                        </a:rPr>
                        <a:t>9,10</a:t>
                      </a:r>
                    </a:p>
                  </a:txBody>
                  <a:tcPr marL="0" marR="0" marT="0" marB="0"/>
                </a:tc>
              </a:tr>
              <a:tr h="359664">
                <a:tc>
                  <a:txBody>
                    <a:bodyPr lIns="0" tIns="0" rIns="0" bIns="0">
                      <a:noAutofit/>
                    </a:bodyPr>
                    <a:p>
                      <a:pPr algn="ctr" indent="0"/>
                      <a:r>
                        <a:rPr lang="en-US" b="1" sz="1600">
                          <a:latin typeface="Times New Roman"/>
                        </a:rPr>
                        <a:t>8</a:t>
                      </a:r>
                    </a:p>
                  </a:txBody>
                  <a:tcPr marL="0" marR="0" marT="0" marB="0" anchor="ctr"/>
                </a:tc>
                <a:tc>
                  <a:txBody>
                    <a:bodyPr lIns="0" tIns="0" rIns="0" bIns="0">
                      <a:noAutofit/>
                    </a:bodyPr>
                    <a:p>
                      <a:pPr marL="203200" indent="0"/>
                      <a:r>
                        <a:rPr lang="en-US" b="1" sz="1600">
                          <a:latin typeface="Times New Roman"/>
                        </a:rPr>
                        <a:t>Alert system process</a:t>
                      </a:r>
                    </a:p>
                  </a:txBody>
                  <a:tcPr marL="0" marR="0" marT="0" marB="0"/>
                </a:tc>
                <a:tc>
                  <a:txBody>
                    <a:bodyPr lIns="0" tIns="0" rIns="0" bIns="0">
                      <a:noAutofit/>
                    </a:bodyPr>
                    <a:p>
                      <a:pPr algn="ctr" indent="0"/>
                      <a:r>
                        <a:rPr lang="en-US" b="1" sz="1600">
                          <a:latin typeface="Times New Roman"/>
                        </a:rPr>
                        <a:t>11</a:t>
                      </a:r>
                    </a:p>
                  </a:txBody>
                  <a:tcPr marL="0" marR="0" marT="0" marB="0" anchor="ctr"/>
                </a:tc>
              </a:tr>
              <a:tr h="594360">
                <a:tc>
                  <a:txBody>
                    <a:bodyPr lIns="0" tIns="0" rIns="0" bIns="0">
                      <a:noAutofit/>
                    </a:bodyPr>
                    <a:p>
                      <a:pPr algn="ctr" indent="0"/>
                      <a:r>
                        <a:rPr lang="en-US" b="1" sz="1600">
                          <a:latin typeface="Times New Roman"/>
                        </a:rPr>
                        <a:t>9</a:t>
                      </a:r>
                    </a:p>
                  </a:txBody>
                  <a:tcPr marL="0" marR="0" marT="0" marB="0"/>
                </a:tc>
                <a:tc>
                  <a:txBody>
                    <a:bodyPr lIns="0" tIns="0" rIns="0" bIns="0">
                      <a:noAutofit/>
                    </a:bodyPr>
                    <a:p>
                      <a:pPr algn="ctr" indent="0">
                        <a:spcAft>
                          <a:spcPts val="420"/>
                        </a:spcAft>
                      </a:pPr>
                      <a:r>
                        <a:rPr lang="en-US" b="1" sz="1600">
                          <a:latin typeface="Times New Roman"/>
                        </a:rPr>
                        <a:t>Implementation</a:t>
                      </a:r>
                    </a:p>
                    <a:p>
                      <a:pPr algn="ctr" indent="0"/>
                      <a:r>
                        <a:rPr lang="en-US" b="1" sz="1600">
                          <a:latin typeface="Times New Roman"/>
                        </a:rPr>
                        <a:t>Screenshots</a:t>
                      </a:r>
                    </a:p>
                  </a:txBody>
                  <a:tcPr marL="0" marR="0" marT="0" marB="0"/>
                </a:tc>
                <a:tc>
                  <a:txBody>
                    <a:bodyPr lIns="0" tIns="0" rIns="0" bIns="0">
                      <a:noAutofit/>
                    </a:bodyPr>
                    <a:p>
                      <a:pPr algn="ctr" indent="0"/>
                      <a:r>
                        <a:rPr lang="en-US" b="1" sz="1600">
                          <a:latin typeface="Times New Roman"/>
                        </a:rPr>
                        <a:t>12-22</a:t>
                      </a:r>
                    </a:p>
                  </a:txBody>
                  <a:tcPr marL="0" marR="0" marT="0" marB="0"/>
                </a:tc>
              </a:tr>
              <a:tr h="362712">
                <a:tc>
                  <a:txBody>
                    <a:bodyPr lIns="0" tIns="0" rIns="0" bIns="0">
                      <a:noAutofit/>
                    </a:bodyPr>
                    <a:p>
                      <a:pPr algn="ctr" indent="0"/>
                      <a:r>
                        <a:rPr lang="en-US" b="1" sz="1600">
                          <a:latin typeface="Times New Roman"/>
                        </a:rPr>
                        <a:t>10</a:t>
                      </a:r>
                    </a:p>
                  </a:txBody>
                  <a:tcPr marL="0" marR="0" marT="0" marB="0" anchor="ctr"/>
                </a:tc>
                <a:tc>
                  <a:txBody>
                    <a:bodyPr lIns="0" tIns="0" rIns="0" bIns="0">
                      <a:noAutofit/>
                    </a:bodyPr>
                    <a:p>
                      <a:pPr marL="203200" indent="0"/>
                      <a:r>
                        <a:rPr lang="en-US" b="1" sz="1600">
                          <a:latin typeface="Times New Roman"/>
                        </a:rPr>
                        <a:t>Future Enhancement</a:t>
                      </a:r>
                    </a:p>
                  </a:txBody>
                  <a:tcPr marL="0" marR="0" marT="0" marB="0"/>
                </a:tc>
                <a:tc>
                  <a:txBody>
                    <a:bodyPr lIns="0" tIns="0" rIns="0" bIns="0">
                      <a:noAutofit/>
                    </a:bodyPr>
                    <a:p>
                      <a:pPr algn="ctr" indent="0"/>
                      <a:r>
                        <a:rPr lang="en-US" b="1" sz="1600">
                          <a:latin typeface="Times New Roman"/>
                        </a:rPr>
                        <a:t>23</a:t>
                      </a:r>
                    </a:p>
                  </a:txBody>
                  <a:tcPr marL="0" marR="0" marT="0" marB="0"/>
                </a:tc>
              </a:tr>
              <a:tr h="362712">
                <a:tc>
                  <a:txBody>
                    <a:bodyPr lIns="0" tIns="0" rIns="0" bIns="0">
                      <a:noAutofit/>
                    </a:bodyPr>
                    <a:p>
                      <a:pPr algn="ctr" indent="0"/>
                      <a:r>
                        <a:rPr lang="en-US" b="1" sz="1600">
                          <a:latin typeface="Times New Roman"/>
                        </a:rPr>
                        <a:t>11</a:t>
                      </a:r>
                    </a:p>
                  </a:txBody>
                  <a:tcPr marL="0" marR="0" marT="0" marB="0" anchor="ctr"/>
                </a:tc>
                <a:tc>
                  <a:txBody>
                    <a:bodyPr lIns="0" tIns="0" rIns="0" bIns="0">
                      <a:noAutofit/>
                    </a:bodyPr>
                    <a:p>
                      <a:pPr algn="ctr" indent="0"/>
                      <a:r>
                        <a:rPr lang="en-US" b="1" sz="1600">
                          <a:latin typeface="Times New Roman"/>
                        </a:rPr>
                        <a:t>Conclusion</a:t>
                      </a:r>
                    </a:p>
                  </a:txBody>
                  <a:tcPr marL="0" marR="0" marT="0" marB="0"/>
                </a:tc>
                <a:tc>
                  <a:txBody>
                    <a:bodyPr lIns="0" tIns="0" rIns="0" bIns="0">
                      <a:noAutofit/>
                    </a:bodyPr>
                    <a:p>
                      <a:pPr algn="ctr" indent="0"/>
                      <a:r>
                        <a:rPr lang="en-US" b="1" sz="1600">
                          <a:latin typeface="Times New Roman"/>
                        </a:rPr>
                        <a:t>24</a:t>
                      </a:r>
                    </a:p>
                  </a:txBody>
                  <a:tcPr marL="0" marR="0" marT="0" marB="0"/>
                </a:tc>
              </a:tr>
              <a:tr h="365760">
                <a:tc>
                  <a:txBody>
                    <a:bodyPr lIns="0" tIns="0" rIns="0" bIns="0">
                      <a:noAutofit/>
                    </a:bodyPr>
                    <a:p>
                      <a:pPr algn="ctr" indent="0"/>
                      <a:r>
                        <a:rPr lang="en-US" b="1" sz="1600">
                          <a:latin typeface="Times New Roman"/>
                        </a:rPr>
                        <a:t>12</a:t>
                      </a:r>
                    </a:p>
                  </a:txBody>
                  <a:tcPr marL="0" marR="0" marT="0" marB="0" anchor="ctr"/>
                </a:tc>
                <a:tc>
                  <a:txBody>
                    <a:bodyPr lIns="0" tIns="0" rIns="0" bIns="0">
                      <a:noAutofit/>
                    </a:bodyPr>
                    <a:p>
                      <a:pPr algn="ctr" indent="0"/>
                      <a:r>
                        <a:rPr lang="en-US" b="1" sz="1600">
                          <a:latin typeface="Times New Roman"/>
                        </a:rPr>
                        <a:t>References</a:t>
                      </a:r>
                    </a:p>
                  </a:txBody>
                  <a:tcPr marL="0" marR="0" marT="0" marB="0"/>
                </a:tc>
                <a:tc>
                  <a:txBody>
                    <a:bodyPr lIns="0" tIns="0" rIns="0" bIns="0">
                      <a:noAutofit/>
                    </a:bodyPr>
                    <a:p>
                      <a:pPr algn="ctr" indent="0"/>
                      <a:r>
                        <a:rPr lang="en-US" b="1" sz="1600">
                          <a:latin typeface="Times New Roman"/>
                        </a:rPr>
                        <a:t>25</a:t>
                      </a:r>
                    </a:p>
                  </a:txBody>
                  <a:tcPr marL="0" marR="0" marT="0" marB="0"/>
                </a:tc>
              </a:tr>
            </a:tbl>
          </a:graphicData>
        </a:graphic>
      </p:graphicFrame>
      <p:sp>
        <p:nvSpPr>
          <p:cNvPr id="4" name=""/>
          <p:cNvSpPr/>
          <p:nvPr/>
        </p:nvSpPr>
        <p:spPr>
          <a:xfrm>
            <a:off x="6565392" y="9363456"/>
            <a:ext cx="569976" cy="164592"/>
          </a:xfrm>
          <a:prstGeom prst="rect">
            <a:avLst/>
          </a:prstGeom>
        </p:spPr>
        <p:txBody>
          <a:bodyPr lIns="0" tIns="0" rIns="0" bIns="0" wrap="none">
            <a:noAutofit/>
          </a:bodyPr>
          <a:p>
            <a:pPr indent="0"/>
            <a:r>
              <a:rPr lang="en-US" sz="1050">
                <a:latin typeface="Times New Roman"/>
              </a:rPr>
              <a:t>2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94360" y="2145792"/>
            <a:ext cx="6492240" cy="3505200"/>
          </a:xfrm>
          <a:prstGeom prst="rect">
            <a:avLst/>
          </a:prstGeom>
        </p:spPr>
      </p:pic>
      <p:sp>
        <p:nvSpPr>
          <p:cNvPr id="3" name=""/>
          <p:cNvSpPr/>
          <p:nvPr/>
        </p:nvSpPr>
        <p:spPr>
          <a:xfrm>
            <a:off x="6495288" y="9363456"/>
            <a:ext cx="640080" cy="164592"/>
          </a:xfrm>
          <a:prstGeom prst="rect">
            <a:avLst/>
          </a:prstGeom>
        </p:spPr>
        <p:txBody>
          <a:bodyPr lIns="0" tIns="0" rIns="0" bIns="0" wrap="none">
            <a:noAutofit/>
          </a:bodyPr>
          <a:p>
            <a:pPr indent="0"/>
            <a:r>
              <a:rPr lang="en-US" sz="1050">
                <a:latin typeface="Times New Roman"/>
              </a:rPr>
              <a:t>20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75488" y="3401568"/>
            <a:ext cx="1182624" cy="103632"/>
          </a:xfrm>
          <a:prstGeom prst="rect">
            <a:avLst/>
          </a:prstGeom>
          <a:solidFill>
            <a:srgbClr val="262526"/>
          </a:solidFill>
        </p:spPr>
        <p:txBody>
          <a:bodyPr lIns="0" tIns="0" rIns="0" bIns="0" wrap="none">
            <a:noAutofit/>
          </a:bodyPr>
          <a:p>
            <a:pPr indent="0"/>
            <a:r>
              <a:rPr lang="en-US" sz="650">
                <a:solidFill>
                  <a:srgbClr val="B4ACA8"/>
                </a:solidFill>
                <a:latin typeface="Times New Roman"/>
              </a:rPr>
              <a:t>Activities </a:t>
            </a:r>
            <a:r>
              <a:rPr lang="en-US" sz="650">
                <a:solidFill>
                  <a:srgbClr val="FFFFFF"/>
                </a:solidFill>
                <a:latin typeface="Times New Roman"/>
              </a:rPr>
              <a:t>0 </a:t>
            </a:r>
            <a:r>
              <a:rPr lang="en-US" sz="650">
                <a:solidFill>
                  <a:srgbClr val="B4ACA8"/>
                </a:solidFill>
                <a:latin typeface="Times New Roman"/>
              </a:rPr>
              <a:t>Terminal </a:t>
            </a:r>
            <a:r>
              <a:rPr lang="en-US" sz="650">
                <a:solidFill>
                  <a:srgbClr val="FFFFFF"/>
                </a:solidFill>
                <a:latin typeface="Times New Roman"/>
              </a:rPr>
              <a:t>▼</a:t>
            </a:r>
          </a:p>
        </p:txBody>
      </p:sp>
      <p:sp>
        <p:nvSpPr>
          <p:cNvPr id="3" name=""/>
          <p:cNvSpPr/>
          <p:nvPr/>
        </p:nvSpPr>
        <p:spPr>
          <a:xfrm>
            <a:off x="3657600" y="3407664"/>
            <a:ext cx="591312" cy="103632"/>
          </a:xfrm>
          <a:prstGeom prst="rect">
            <a:avLst/>
          </a:prstGeom>
          <a:solidFill>
            <a:srgbClr val="262526"/>
          </a:solidFill>
        </p:spPr>
        <p:txBody>
          <a:bodyPr lIns="0" tIns="0" rIns="0" bIns="0" wrap="none">
            <a:noAutofit/>
          </a:bodyPr>
          <a:p>
            <a:pPr indent="0"/>
            <a:r>
              <a:rPr lang="en-US" sz="650">
                <a:solidFill>
                  <a:srgbClr val="C1BAB7"/>
                </a:solidFill>
                <a:latin typeface="Times New Roman"/>
              </a:rPr>
              <a:t>Aug 29 12:07</a:t>
            </a:r>
          </a:p>
        </p:txBody>
      </p:sp>
      <p:sp>
        <p:nvSpPr>
          <p:cNvPr id="4" name=""/>
          <p:cNvSpPr/>
          <p:nvPr/>
        </p:nvSpPr>
        <p:spPr>
          <a:xfrm>
            <a:off x="6388608" y="3395472"/>
            <a:ext cx="615696" cy="103632"/>
          </a:xfrm>
          <a:prstGeom prst="rect">
            <a:avLst/>
          </a:prstGeom>
          <a:solidFill>
            <a:srgbClr val="262526"/>
          </a:solidFill>
        </p:spPr>
        <p:txBody>
          <a:bodyPr lIns="0" tIns="0" rIns="0" bIns="0" wrap="none">
            <a:noAutofit/>
          </a:bodyPr>
          <a:p>
            <a:pPr indent="0"/>
            <a:r>
              <a:rPr lang="en-US" sz="900" spc="-150">
                <a:solidFill>
                  <a:srgbClr val="FFFFFF"/>
                </a:solidFill>
                <a:latin typeface="Consolas"/>
              </a:rPr>
              <a:t>A H» </a:t>
            </a:r>
            <a:r>
              <a:rPr lang="en-US" sz="900" spc="-150">
                <a:solidFill>
                  <a:srgbClr val="C1BAB7"/>
                </a:solidFill>
                <a:latin typeface="Consolas"/>
              </a:rPr>
              <a:t>0 </a:t>
            </a:r>
            <a:r>
              <a:rPr lang="en-US" sz="900" spc="-150">
                <a:solidFill>
                  <a:srgbClr val="FFFFFF"/>
                </a:solidFill>
                <a:latin typeface="Consolas"/>
              </a:rPr>
              <a:t>-</a:t>
            </a:r>
          </a:p>
        </p:txBody>
      </p:sp>
      <p:sp>
        <p:nvSpPr>
          <p:cNvPr id="5" name=""/>
          <p:cNvSpPr/>
          <p:nvPr/>
        </p:nvSpPr>
        <p:spPr>
          <a:xfrm>
            <a:off x="3407664" y="3614928"/>
            <a:ext cx="1085088" cy="109728"/>
          </a:xfrm>
          <a:prstGeom prst="rect">
            <a:avLst/>
          </a:prstGeom>
          <a:solidFill>
            <a:srgbClr val="262526"/>
          </a:solidFill>
        </p:spPr>
        <p:txBody>
          <a:bodyPr lIns="0" tIns="0" rIns="0" bIns="0" wrap="none">
            <a:noAutofit/>
          </a:bodyPr>
          <a:p>
            <a:pPr indent="0"/>
            <a:r>
              <a:rPr lang="en-US" sz="650">
                <a:solidFill>
                  <a:srgbClr val="E2EAE1"/>
                </a:solidFill>
                <a:latin typeface="Arial"/>
              </a:rPr>
              <a:t>ditiss@ubuntu: -/project</a:t>
            </a:r>
          </a:p>
        </p:txBody>
      </p:sp>
      <p:sp>
        <p:nvSpPr>
          <p:cNvPr id="6" name=""/>
          <p:cNvSpPr/>
          <p:nvPr/>
        </p:nvSpPr>
        <p:spPr>
          <a:xfrm>
            <a:off x="1810512" y="3864864"/>
            <a:ext cx="1091184" cy="109728"/>
          </a:xfrm>
          <a:prstGeom prst="rect">
            <a:avLst/>
          </a:prstGeom>
          <a:solidFill>
            <a:srgbClr val="3E3E3E"/>
          </a:solidFill>
        </p:spPr>
        <p:txBody>
          <a:bodyPr lIns="0" tIns="0" rIns="0" bIns="0" wrap="none">
            <a:noAutofit/>
          </a:bodyPr>
          <a:p>
            <a:pPr algn="r" indent="0">
              <a:spcAft>
                <a:spcPts val="420"/>
              </a:spcAft>
            </a:pPr>
            <a:r>
              <a:rPr lang="en-US" sz="650">
                <a:solidFill>
                  <a:srgbClr val="E2EAE1"/>
                </a:solidFill>
                <a:latin typeface="Arial"/>
              </a:rPr>
              <a:t>ditiss@ubuntu: -/project</a:t>
            </a:r>
          </a:p>
        </p:txBody>
      </p:sp>
      <p:sp>
        <p:nvSpPr>
          <p:cNvPr id="7" name=""/>
          <p:cNvSpPr/>
          <p:nvPr/>
        </p:nvSpPr>
        <p:spPr>
          <a:xfrm>
            <a:off x="4748784" y="3864864"/>
            <a:ext cx="1091184" cy="109728"/>
          </a:xfrm>
          <a:prstGeom prst="rect">
            <a:avLst/>
          </a:prstGeom>
          <a:solidFill>
            <a:srgbClr val="3E3E3E"/>
          </a:solidFill>
        </p:spPr>
        <p:txBody>
          <a:bodyPr lIns="0" tIns="0" rIns="0" bIns="0" wrap="none">
            <a:noAutofit/>
          </a:bodyPr>
          <a:p>
            <a:pPr indent="0"/>
            <a:r>
              <a:rPr lang="en-US" sz="650">
                <a:solidFill>
                  <a:srgbClr val="949591"/>
                </a:solidFill>
                <a:latin typeface="Arial"/>
              </a:rPr>
              <a:t>ditiss@ubuntu: -/project</a:t>
            </a:r>
          </a:p>
        </p:txBody>
      </p:sp>
      <p:sp>
        <p:nvSpPr>
          <p:cNvPr id="8" name=""/>
          <p:cNvSpPr/>
          <p:nvPr/>
        </p:nvSpPr>
        <p:spPr>
          <a:xfrm>
            <a:off x="829056" y="4041648"/>
            <a:ext cx="457200" cy="2822448"/>
          </a:xfrm>
          <a:prstGeom prst="rect">
            <a:avLst/>
          </a:prstGeom>
          <a:solidFill>
            <a:srgbClr val="300A24"/>
          </a:solidFill>
        </p:spPr>
        <p:txBody>
          <a:bodyPr lIns="0" tIns="0" rIns="0" bIns="0">
            <a:noAutofit/>
          </a:bodyPr>
          <a:p>
            <a:pPr algn="just" indent="0">
              <a:lnSpc>
                <a:spcPts val="672"/>
              </a:lnSpc>
            </a:pPr>
            <a:r>
              <a:rPr lang="en-US" sz="500">
                <a:solidFill>
                  <a:srgbClr val="C1BAB7"/>
                </a:solidFill>
                <a:latin typeface="Consolas"/>
              </a:rPr>
              <a:t>08/28/2023</a:t>
            </a:r>
          </a:p>
          <a:p>
            <a:pPr algn="just" indent="0">
              <a:lnSpc>
                <a:spcPts val="672"/>
              </a:lnSpc>
            </a:pPr>
            <a:r>
              <a:rPr lang="en-US" sz="500">
                <a:solidFill>
                  <a:srgbClr val="FFFFFF"/>
                </a:solidFill>
                <a:latin typeface="Consolas"/>
              </a:rPr>
              <a:t>:22</a:t>
            </a:r>
          </a:p>
          <a:p>
            <a:pPr algn="just" indent="0">
              <a:lnSpc>
                <a:spcPts val="672"/>
              </a:lnSpc>
            </a:pPr>
            <a:r>
              <a:rPr lang="en-US" sz="500">
                <a:solidFill>
                  <a:srgbClr val="B4ACA8"/>
                </a:solidFill>
                <a:latin typeface="Consolas"/>
              </a:rPr>
              <a:t>08/28/2023</a:t>
            </a:r>
          </a:p>
          <a:p>
            <a:pPr algn="just" indent="0">
              <a:lnSpc>
                <a:spcPts val="672"/>
              </a:lnSpc>
            </a:pPr>
            <a:r>
              <a:rPr lang="en-US" sz="500">
                <a:solidFill>
                  <a:srgbClr val="C1BAB7"/>
                </a:solidFill>
                <a:latin typeface="Consolas"/>
              </a:rPr>
              <a:t>:22</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C1BAB7"/>
                </a:solidFill>
                <a:latin typeface="Consolas"/>
              </a:rPr>
              <a:t>:22</a:t>
            </a:r>
          </a:p>
          <a:p>
            <a:pPr algn="just" indent="0">
              <a:lnSpc>
                <a:spcPts val="672"/>
              </a:lnSpc>
            </a:pPr>
            <a:r>
              <a:rPr lang="en-US" sz="500">
                <a:solidFill>
                  <a:srgbClr val="C1BAB7"/>
                </a:solidFill>
                <a:latin typeface="Consolas"/>
              </a:rPr>
              <a:t>08/28/2023 128:8080 -= </a:t>
            </a:r>
            <a:r>
              <a:rPr lang="en-US" sz="500">
                <a:solidFill>
                  <a:srgbClr val="B4ACA8"/>
                </a:solidFill>
                <a:latin typeface="Consolas"/>
              </a:rPr>
              <a:t>08/28/2023 </a:t>
            </a:r>
            <a:r>
              <a:rPr lang="en-US" sz="500">
                <a:solidFill>
                  <a:srgbClr val="C1BAB7"/>
                </a:solidFill>
                <a:latin typeface="Consolas"/>
              </a:rPr>
              <a:t>.2:53</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C1BAB7"/>
                </a:solidFill>
                <a:latin typeface="Consolas"/>
              </a:rPr>
              <a:t>:22</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C1BAB7"/>
                </a:solidFill>
                <a:latin typeface="Consolas"/>
              </a:rPr>
              <a:t>.2:53</a:t>
            </a:r>
          </a:p>
          <a:p>
            <a:pPr algn="just" indent="0">
              <a:lnSpc>
                <a:spcPts val="672"/>
              </a:lnSpc>
            </a:pPr>
            <a:r>
              <a:rPr lang="en-US" sz="500">
                <a:solidFill>
                  <a:srgbClr val="B4ACA8"/>
                </a:solidFill>
                <a:latin typeface="Consolas"/>
              </a:rPr>
              <a:t>08/28/2023</a:t>
            </a:r>
          </a:p>
          <a:p>
            <a:pPr algn="just" indent="0">
              <a:lnSpc>
                <a:spcPts val="672"/>
              </a:lnSpc>
            </a:pPr>
            <a:r>
              <a:rPr lang="en-US" sz="500">
                <a:solidFill>
                  <a:srgbClr val="B4ACA8"/>
                </a:solidFill>
                <a:latin typeface="Consolas"/>
              </a:rPr>
              <a:t>.2:53</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B4ACA8"/>
                </a:solidFill>
                <a:latin typeface="Consolas"/>
              </a:rPr>
              <a:t>.2:53</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C1BAB7"/>
                </a:solidFill>
                <a:latin typeface="Consolas"/>
              </a:rPr>
              <a:t>.2:53</a:t>
            </a:r>
          </a:p>
          <a:p>
            <a:pPr algn="just" indent="0">
              <a:lnSpc>
                <a:spcPts val="672"/>
              </a:lnSpc>
            </a:pPr>
            <a:r>
              <a:rPr lang="en-US" sz="500">
                <a:solidFill>
                  <a:srgbClr val="B4ACA8"/>
                </a:solidFill>
                <a:latin typeface="Consolas"/>
              </a:rPr>
              <a:t>08/28/2023</a:t>
            </a:r>
          </a:p>
          <a:p>
            <a:pPr algn="just" indent="0">
              <a:lnSpc>
                <a:spcPts val="672"/>
              </a:lnSpc>
            </a:pPr>
            <a:r>
              <a:rPr lang="en-US" sz="500">
                <a:solidFill>
                  <a:srgbClr val="C1BAB7"/>
                </a:solidFill>
                <a:latin typeface="Consolas"/>
              </a:rPr>
              <a:t>.2:53</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B4ACA8"/>
                </a:solidFill>
                <a:latin typeface="Consolas"/>
              </a:rPr>
              <a:t>.2:53</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C1BAB7"/>
                </a:solidFill>
                <a:latin typeface="Consolas"/>
              </a:rPr>
              <a:t>:22</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B4ACA8"/>
                </a:solidFill>
                <a:latin typeface="Consolas"/>
              </a:rPr>
              <a:t>08/28/2023</a:t>
            </a:r>
          </a:p>
          <a:p>
            <a:pPr algn="just" indent="0">
              <a:lnSpc>
                <a:spcPts val="672"/>
              </a:lnSpc>
            </a:pPr>
            <a:r>
              <a:rPr lang="en-US" sz="500">
                <a:solidFill>
                  <a:srgbClr val="B4ACA8"/>
                </a:solidFill>
                <a:latin typeface="Consolas"/>
              </a:rPr>
              <a:t>.2:53</a:t>
            </a:r>
          </a:p>
          <a:p>
            <a:pPr algn="just" indent="0">
              <a:lnSpc>
                <a:spcPts val="672"/>
              </a:lnSpc>
            </a:pPr>
            <a:r>
              <a:rPr lang="en-US" sz="500">
                <a:solidFill>
                  <a:srgbClr val="C1BAB7"/>
                </a:solidFill>
                <a:latin typeface="Consolas"/>
              </a:rPr>
              <a:t>08/28/2023</a:t>
            </a:r>
          </a:p>
          <a:p>
            <a:pPr algn="just" indent="0">
              <a:lnSpc>
                <a:spcPts val="672"/>
              </a:lnSpc>
            </a:pPr>
            <a:r>
              <a:rPr lang="en-US" sz="500">
                <a:solidFill>
                  <a:srgbClr val="C1BAB7"/>
                </a:solidFill>
                <a:latin typeface="Consolas"/>
              </a:rPr>
              <a:t>128:8080</a:t>
            </a:r>
          </a:p>
          <a:p>
            <a:pPr algn="just" indent="0">
              <a:lnSpc>
                <a:spcPts val="672"/>
              </a:lnSpc>
            </a:pPr>
            <a:r>
              <a:rPr lang="en-US" u="sng" sz="550">
                <a:solidFill>
                  <a:srgbClr val="C1BAB7"/>
                </a:solidFill>
                <a:latin typeface="Palatino Linotype"/>
              </a:rPr>
              <a:t>08</a:t>
            </a:r>
            <a:r>
              <a:rPr lang="en-US" b="1" u="sng" sz="400" spc="50">
                <a:solidFill>
                  <a:srgbClr val="C1BAB7"/>
                </a:solidFill>
                <a:latin typeface="Palatino Linotype"/>
              </a:rPr>
              <a:t>/</a:t>
            </a:r>
            <a:r>
              <a:rPr lang="en-US" u="sng" sz="550">
                <a:solidFill>
                  <a:srgbClr val="C1BAB7"/>
                </a:solidFill>
                <a:latin typeface="Palatino Linotype"/>
              </a:rPr>
              <a:t>78/7073</a:t>
            </a:r>
          </a:p>
        </p:txBody>
      </p:sp>
      <p:sp>
        <p:nvSpPr>
          <p:cNvPr id="9" name=""/>
          <p:cNvSpPr/>
          <p:nvPr/>
        </p:nvSpPr>
        <p:spPr>
          <a:xfrm>
            <a:off x="1298448" y="4041648"/>
            <a:ext cx="5718048" cy="2822448"/>
          </a:xfrm>
          <a:prstGeom prst="rect">
            <a:avLst/>
          </a:prstGeom>
          <a:solidFill>
            <a:srgbClr val="300A24"/>
          </a:solidFill>
        </p:spPr>
        <p:txBody>
          <a:bodyPr lIns="0" tIns="0" rIns="0" bIns="0">
            <a:noAutofit/>
          </a:bodyPr>
          <a:p>
            <a:pPr algn="just" indent="0">
              <a:lnSpc>
                <a:spcPts val="1344"/>
              </a:lnSpc>
              <a:spcBef>
                <a:spcPts val="420"/>
              </a:spcBef>
            </a:pPr>
            <a:r>
              <a:rPr lang="en-US" sz="500">
                <a:solidFill>
                  <a:srgbClr val="CDD0CA"/>
                </a:solidFill>
                <a:latin typeface="Consolas"/>
              </a:rPr>
              <a:t>10:54:42.328199    [**]    </a:t>
            </a:r>
            <a:r>
              <a:rPr lang="en-US" sz="500">
                <a:solidFill>
                  <a:srgbClr val="C1BAB7"/>
                </a:solidFill>
                <a:latin typeface="Consolas"/>
              </a:rPr>
              <a:t>[1:1000005:0]    Possible    </a:t>
            </a:r>
            <a:r>
              <a:rPr lang="en-US" sz="500">
                <a:solidFill>
                  <a:srgbClr val="AEBDCF"/>
                </a:solidFill>
                <a:latin typeface="Consolas"/>
              </a:rPr>
              <a:t>SSH    </a:t>
            </a:r>
            <a:r>
              <a:rPr lang="en-US" sz="500">
                <a:solidFill>
                  <a:srgbClr val="C1BAB7"/>
                </a:solidFill>
                <a:latin typeface="Consolas"/>
              </a:rPr>
              <a:t>Attempt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{TCP}    </a:t>
            </a:r>
            <a:r>
              <a:rPr lang="en-US" sz="500">
                <a:solidFill>
                  <a:srgbClr val="CDD0CA"/>
                </a:solidFill>
                <a:latin typeface="Consolas"/>
              </a:rPr>
              <a:t>192.168.80.1:51917    -&gt;    192.168.80.136</a:t>
            </a:r>
          </a:p>
          <a:p>
            <a:pPr algn="just" indent="0">
              <a:lnSpc>
                <a:spcPts val="1344"/>
              </a:lnSpc>
            </a:pPr>
            <a:r>
              <a:rPr lang="en-US" sz="500">
                <a:solidFill>
                  <a:srgbClr val="C1BAB7"/>
                </a:solidFill>
                <a:latin typeface="Consolas"/>
              </a:rPr>
              <a:t>10:55:40.935900    </a:t>
            </a:r>
            <a:r>
              <a:rPr lang="en-US" sz="500">
                <a:solidFill>
                  <a:srgbClr val="CDD0CA"/>
                </a:solidFill>
                <a:latin typeface="Consolas"/>
              </a:rPr>
              <a:t>[**]    </a:t>
            </a:r>
            <a:r>
              <a:rPr lang="en-US" sz="500">
                <a:solidFill>
                  <a:srgbClr val="C1BAB7"/>
                </a:solidFill>
                <a:latin typeface="Consolas"/>
              </a:rPr>
              <a:t>[1:1000005:0]    Possible    </a:t>
            </a:r>
            <a:r>
              <a:rPr lang="en-US" sz="500">
                <a:solidFill>
                  <a:srgbClr val="AEBDCF"/>
                </a:solidFill>
                <a:latin typeface="Consolas"/>
              </a:rPr>
              <a:t>SSH    </a:t>
            </a:r>
            <a:r>
              <a:rPr lang="en-US" sz="500">
                <a:solidFill>
                  <a:srgbClr val="C1BAB7"/>
                </a:solidFill>
                <a:latin typeface="Consolas"/>
              </a:rPr>
              <a:t>Attempt    </a:t>
            </a:r>
            <a:r>
              <a:rPr lang="en-US" sz="500">
                <a:solidFill>
                  <a:srgbClr val="CDD0CA"/>
                </a:solidFill>
                <a:latin typeface="Consolas"/>
              </a:rPr>
              <a:t>[**]    </a:t>
            </a:r>
            <a:r>
              <a:rPr lang="en-US" sz="500">
                <a:solidFill>
                  <a:srgbClr val="C1BAB7"/>
                </a:solidFill>
                <a:latin typeface="Consolas"/>
              </a:rPr>
              <a:t>[Classification:    (noil)]    [Priority:    3]    {TCP}    192.168.80.1:51702    </a:t>
            </a:r>
            <a:r>
              <a:rPr lang="en-US" sz="500">
                <a:solidFill>
                  <a:srgbClr val="CDD0CA"/>
                </a:solidFill>
                <a:latin typeface="Consolas"/>
              </a:rPr>
              <a:t>-&gt;    </a:t>
            </a:r>
            <a:r>
              <a:rPr lang="en-US" sz="500">
                <a:solidFill>
                  <a:srgbClr val="C1BAB7"/>
                </a:solidFill>
                <a:latin typeface="Consolas"/>
              </a:rPr>
              <a:t>192.168.80.136</a:t>
            </a:r>
          </a:p>
          <a:p>
            <a:pPr algn="just" indent="0">
              <a:lnSpc>
                <a:spcPts val="1344"/>
              </a:lnSpc>
            </a:pPr>
            <a:r>
              <a:rPr lang="en-US" sz="500">
                <a:solidFill>
                  <a:srgbClr val="C1BAB7"/>
                </a:solidFill>
                <a:latin typeface="Consolas"/>
              </a:rPr>
              <a:t>10:55:45.171022    </a:t>
            </a:r>
            <a:r>
              <a:rPr lang="en-US" sz="500">
                <a:solidFill>
                  <a:srgbClr val="CDD0CA"/>
                </a:solidFill>
                <a:latin typeface="Consolas"/>
              </a:rPr>
              <a:t>[**]    </a:t>
            </a:r>
            <a:r>
              <a:rPr lang="en-US" sz="500">
                <a:solidFill>
                  <a:srgbClr val="C1BAB7"/>
                </a:solidFill>
                <a:latin typeface="Consolas"/>
              </a:rPr>
              <a:t>[1:1000005:0]    Possible    </a:t>
            </a:r>
            <a:r>
              <a:rPr lang="en-US" sz="500">
                <a:solidFill>
                  <a:srgbClr val="AEBDCF"/>
                </a:solidFill>
                <a:latin typeface="Consolas"/>
              </a:rPr>
              <a:t>SSH    </a:t>
            </a:r>
            <a:r>
              <a:rPr lang="en-US" sz="500">
                <a:solidFill>
                  <a:srgbClr val="C1BAB7"/>
                </a:solidFill>
                <a:latin typeface="Consolas"/>
              </a:rPr>
              <a:t>Attempt    </a:t>
            </a:r>
            <a:r>
              <a:rPr lang="en-US" sz="500">
                <a:solidFill>
                  <a:srgbClr val="CDD0CA"/>
                </a:solidFill>
                <a:latin typeface="Consolas"/>
              </a:rPr>
              <a:t>[**]    </a:t>
            </a:r>
            <a:r>
              <a:rPr lang="en-US" sz="500">
                <a:solidFill>
                  <a:srgbClr val="C1BAB7"/>
                </a:solidFill>
                <a:latin typeface="Consolas"/>
              </a:rPr>
              <a:t>[Classification:    (null)]    [Priority:    3]    {TCP}    192.168.80.1:50502    </a:t>
            </a:r>
            <a:r>
              <a:rPr lang="en-US" sz="500">
                <a:solidFill>
                  <a:srgbClr val="CDD0CA"/>
                </a:solidFill>
                <a:latin typeface="Consolas"/>
              </a:rPr>
              <a:t>-&gt;    </a:t>
            </a:r>
            <a:r>
              <a:rPr lang="en-US" sz="500">
                <a:solidFill>
                  <a:srgbClr val="C1BAB7"/>
                </a:solidFill>
                <a:latin typeface="Consolas"/>
              </a:rPr>
              <a:t>192.168.80.128</a:t>
            </a:r>
          </a:p>
          <a:p>
            <a:pPr algn="just" indent="0">
              <a:lnSpc>
                <a:spcPts val="672"/>
              </a:lnSpc>
            </a:pPr>
            <a:r>
              <a:rPr lang="en-US" sz="500">
                <a:solidFill>
                  <a:srgbClr val="C1BAB7"/>
                </a:solidFill>
                <a:latin typeface="Consolas"/>
              </a:rPr>
              <a:t>10:55:45.178209    </a:t>
            </a:r>
            <a:r>
              <a:rPr lang="en-US" sz="500">
                <a:solidFill>
                  <a:srgbClr val="CDD0CA"/>
                </a:solidFill>
                <a:latin typeface="Consolas"/>
              </a:rPr>
              <a:t>[**]    </a:t>
            </a:r>
            <a:r>
              <a:rPr lang="en-US" sz="500">
                <a:solidFill>
                  <a:srgbClr val="C1BAB7"/>
                </a:solidFill>
                <a:latin typeface="Consolas"/>
              </a:rPr>
              <a:t>[1:2034636:2]    </a:t>
            </a:r>
            <a:r>
              <a:rPr lang="en-US" sz="500">
                <a:solidFill>
                  <a:srgbClr val="CDD0CA"/>
                </a:solidFill>
                <a:latin typeface="Consolas"/>
              </a:rPr>
              <a:t>ET INFO Python </a:t>
            </a:r>
            <a:r>
              <a:rPr lang="en-US" sz="500">
                <a:solidFill>
                  <a:srgbClr val="C1BAB7"/>
                </a:solidFill>
                <a:latin typeface="Consolas"/>
              </a:rPr>
              <a:t>Simpl^HTTP    </a:t>
            </a:r>
            <a:r>
              <a:rPr lang="en-US" sz="500">
                <a:solidFill>
                  <a:srgbClr val="CDD0CA"/>
                </a:solidFill>
                <a:latin typeface="Consolas"/>
              </a:rPr>
              <a:t>ServerBanner [**] </a:t>
            </a:r>
            <a:r>
              <a:rPr lang="en-US" sz="500">
                <a:solidFill>
                  <a:srgbClr val="C1BAB7"/>
                </a:solidFill>
                <a:latin typeface="Consolas"/>
              </a:rPr>
              <a:t>[Classification: Misc activity] [Priority: 3]    {TCP} </a:t>
            </a:r>
            <a:r>
              <a:rPr lang="en-US" sz="500">
                <a:solidFill>
                  <a:srgbClr val="CDD0CA"/>
                </a:solidFill>
                <a:latin typeface="Consolas"/>
              </a:rPr>
              <a:t>192.168.80.</a:t>
            </a:r>
          </a:p>
          <a:p>
            <a:pPr indent="0">
              <a:lnSpc>
                <a:spcPts val="672"/>
              </a:lnSpc>
            </a:pPr>
            <a:r>
              <a:rPr lang="en-US" sz="500">
                <a:solidFill>
                  <a:srgbClr val="CDD0CA"/>
                </a:solidFill>
                <a:latin typeface="Consolas"/>
              </a:rPr>
              <a:t>192.168.80.136:37904</a:t>
            </a:r>
          </a:p>
          <a:p>
            <a:pPr algn="just" indent="0">
              <a:lnSpc>
                <a:spcPts val="672"/>
              </a:lnSpc>
              <a:spcAft>
                <a:spcPts val="420"/>
              </a:spcAft>
            </a:pPr>
            <a:r>
              <a:rPr lang="en-US" sz="500">
                <a:solidFill>
                  <a:srgbClr val="C1BAB7"/>
                </a:solidFill>
                <a:latin typeface="Consolas"/>
              </a:rPr>
              <a:t>10:55:50.184169    </a:t>
            </a:r>
            <a:r>
              <a:rPr lang="en-US" sz="500">
                <a:solidFill>
                  <a:srgbClr val="CDD0CA"/>
                </a:solidFill>
                <a:latin typeface="Consolas"/>
              </a:rPr>
              <a:t>[**] </a:t>
            </a:r>
            <a:r>
              <a:rPr lang="en-US" sz="500">
                <a:solidFill>
                  <a:srgbClr val="C1BAB7"/>
                </a:solidFill>
                <a:latin typeface="Consolas"/>
              </a:rPr>
              <a:t>[1:1000006:0] DNS </a:t>
            </a:r>
            <a:r>
              <a:rPr lang="en-US" sz="500">
                <a:solidFill>
                  <a:srgbClr val="CDD0CA"/>
                </a:solidFill>
                <a:latin typeface="Consolas"/>
              </a:rPr>
              <a:t>Tunneling </a:t>
            </a:r>
            <a:r>
              <a:rPr lang="en-US" sz="500">
                <a:solidFill>
                  <a:srgbClr val="C1BAB7"/>
                </a:solidFill>
                <a:latin typeface="Consolas"/>
              </a:rPr>
              <a:t>Detected [**] </a:t>
            </a:r>
            <a:r>
              <a:rPr lang="en-US" sz="500">
                <a:solidFill>
                  <a:srgbClr val="AEBDCF"/>
                </a:solidFill>
                <a:latin typeface="Consolas"/>
              </a:rPr>
              <a:t>[Classification: </a:t>
            </a:r>
            <a:r>
              <a:rPr lang="en-US" sz="500">
                <a:solidFill>
                  <a:srgbClr val="C1BAB7"/>
                </a:solidFill>
                <a:latin typeface="Consolas"/>
              </a:rPr>
              <a:t>(null)] [Priority: </a:t>
            </a:r>
            <a:r>
              <a:rPr lang="en-US" sz="500">
                <a:solidFill>
                  <a:srgbClr val="CDD0CA"/>
                </a:solidFill>
                <a:latin typeface="Consolas"/>
              </a:rPr>
              <a:t>3] </a:t>
            </a:r>
            <a:r>
              <a:rPr lang="en-US" sz="500">
                <a:solidFill>
                  <a:srgbClr val="AEBDCF"/>
                </a:solidFill>
                <a:latin typeface="Consolas"/>
              </a:rPr>
              <a:t>{UDP} </a:t>
            </a:r>
            <a:r>
              <a:rPr lang="en-US" sz="500">
                <a:solidFill>
                  <a:srgbClr val="C1BAB7"/>
                </a:solidFill>
                <a:latin typeface="Consolas"/>
              </a:rPr>
              <a:t>192.168.80.136:43185 </a:t>
            </a:r>
            <a:r>
              <a:rPr lang="en-US" sz="500">
                <a:solidFill>
                  <a:srgbClr val="CDD0CA"/>
                </a:solidFill>
                <a:latin typeface="Consolas"/>
              </a:rPr>
              <a:t>-&gt; </a:t>
            </a:r>
            <a:r>
              <a:rPr lang="en-US" sz="500">
                <a:solidFill>
                  <a:srgbClr val="C1BAB7"/>
                </a:solidFill>
                <a:latin typeface="Consolas"/>
              </a:rPr>
              <a:t>192.168.80</a:t>
            </a:r>
          </a:p>
          <a:p>
            <a:pPr algn="just" indent="0">
              <a:spcAft>
                <a:spcPts val="420"/>
              </a:spcAft>
            </a:pPr>
            <a:r>
              <a:rPr lang="en-US" sz="500">
                <a:solidFill>
                  <a:srgbClr val="CDD0CA"/>
                </a:solidFill>
                <a:latin typeface="Consolas"/>
              </a:rPr>
              <a:t>11:05:20.584674 </a:t>
            </a:r>
            <a:r>
              <a:rPr lang="en-US" sz="500">
                <a:solidFill>
                  <a:srgbClr val="C1BAB7"/>
                </a:solidFill>
                <a:latin typeface="Consolas"/>
              </a:rPr>
              <a:t>[**] [1:1000005:0] Possible </a:t>
            </a:r>
            <a:r>
              <a:rPr lang="en-US" sz="500">
                <a:solidFill>
                  <a:srgbClr val="AEBDCF"/>
                </a:solidFill>
                <a:latin typeface="Consolas"/>
              </a:rPr>
              <a:t>SSH </a:t>
            </a:r>
            <a:r>
              <a:rPr lang="en-US" sz="500">
                <a:solidFill>
                  <a:srgbClr val="C1BAB7"/>
                </a:solidFill>
                <a:latin typeface="Consolas"/>
              </a:rPr>
              <a:t>Attempt [**] [Classification: (null)] [Priority: </a:t>
            </a:r>
            <a:r>
              <a:rPr lang="en-US" sz="500">
                <a:solidFill>
                  <a:srgbClr val="CDD0CA"/>
                </a:solidFill>
                <a:latin typeface="Consolas"/>
              </a:rPr>
              <a:t>3] </a:t>
            </a:r>
            <a:r>
              <a:rPr lang="en-US" sz="500">
                <a:solidFill>
                  <a:srgbClr val="C1BAB7"/>
                </a:solidFill>
                <a:latin typeface="Consolas"/>
              </a:rPr>
              <a:t>{TCP} </a:t>
            </a:r>
            <a:r>
              <a:rPr lang="en-US" sz="500">
                <a:solidFill>
                  <a:srgbClr val="CDD0CA"/>
                </a:solidFill>
                <a:latin typeface="Consolas"/>
              </a:rPr>
              <a:t>192.168.80.1:51702 -&gt; 192.168.80.136</a:t>
            </a:r>
          </a:p>
          <a:p>
            <a:pPr algn="just" marR="88900" indent="0">
              <a:lnSpc>
                <a:spcPts val="672"/>
              </a:lnSpc>
              <a:spcAft>
                <a:spcPts val="420"/>
              </a:spcAft>
            </a:pPr>
            <a:r>
              <a:rPr lang="en-US" sz="500">
                <a:solidFill>
                  <a:srgbClr val="CDD0CA"/>
                </a:solidFill>
                <a:latin typeface="Consolas"/>
              </a:rPr>
              <a:t>11:05:20.584674 [**] </a:t>
            </a:r>
            <a:r>
              <a:rPr lang="en-US" sz="500">
                <a:solidFill>
                  <a:srgbClr val="C1BAB7"/>
                </a:solidFill>
                <a:latin typeface="Consolas"/>
              </a:rPr>
              <a:t>[1:1000009:0] Failed </a:t>
            </a:r>
            <a:r>
              <a:rPr lang="en-US" sz="500">
                <a:solidFill>
                  <a:srgbClr val="AEBDCF"/>
                </a:solidFill>
                <a:latin typeface="Consolas"/>
              </a:rPr>
              <a:t>SSH </a:t>
            </a:r>
            <a:r>
              <a:rPr lang="en-US" sz="500">
                <a:solidFill>
                  <a:srgbClr val="CDD0CA"/>
                </a:solidFill>
                <a:latin typeface="Consolas"/>
              </a:rPr>
              <a:t>Login [**]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{TCP} </a:t>
            </a:r>
            <a:r>
              <a:rPr lang="en-US" sz="500">
                <a:solidFill>
                  <a:srgbClr val="CDD0CA"/>
                </a:solidFill>
                <a:latin typeface="Consolas"/>
              </a:rPr>
              <a:t>192.168.80.1:51702 </a:t>
            </a:r>
            <a:r>
              <a:rPr lang="en-US" sz="500">
                <a:solidFill>
                  <a:srgbClr val="C1BAB7"/>
                </a:solidFill>
                <a:latin typeface="Consolas"/>
              </a:rPr>
              <a:t>-&gt; 192.168.80.136:22 11:05:50.271020    </a:t>
            </a:r>
            <a:r>
              <a:rPr lang="en-US" sz="500">
                <a:solidFill>
                  <a:srgbClr val="CDD0CA"/>
                </a:solidFill>
                <a:latin typeface="Consolas"/>
              </a:rPr>
              <a:t>[**]    </a:t>
            </a:r>
            <a:r>
              <a:rPr lang="en-US" sz="500">
                <a:solidFill>
                  <a:srgbClr val="C1BAB7"/>
                </a:solidFill>
                <a:latin typeface="Consolas"/>
              </a:rPr>
              <a:t>[1:1000006:0]    </a:t>
            </a:r>
            <a:r>
              <a:rPr lang="en-US" sz="500">
                <a:solidFill>
                  <a:srgbClr val="CDD0CA"/>
                </a:solidFill>
                <a:latin typeface="Consolas"/>
              </a:rPr>
              <a:t>DNS    Tunneling    </a:t>
            </a:r>
            <a:r>
              <a:rPr lang="en-US" sz="500">
                <a:solidFill>
                  <a:srgbClr val="C1BAB7"/>
                </a:solidFill>
                <a:latin typeface="Consolas"/>
              </a:rPr>
              <a:t>Detected    [**]    </a:t>
            </a:r>
            <a:r>
              <a:rPr lang="en-US" sz="500">
                <a:solidFill>
                  <a:srgbClr val="AEBDCF"/>
                </a:solidFill>
                <a:latin typeface="Consolas"/>
              </a:rPr>
              <a:t>[Classification:    </a:t>
            </a:r>
            <a:r>
              <a:rPr lang="en-US" sz="500">
                <a:solidFill>
                  <a:srgbClr val="C1BAB7"/>
                </a:solidFill>
                <a:latin typeface="Consolas"/>
              </a:rPr>
              <a:t>(null)]    [Priority:    </a:t>
            </a:r>
            <a:r>
              <a:rPr lang="en-US" sz="500">
                <a:solidFill>
                  <a:srgbClr val="CDD0CA"/>
                </a:solidFill>
                <a:latin typeface="Consolas"/>
              </a:rPr>
              <a:t>3]    </a:t>
            </a:r>
            <a:r>
              <a:rPr lang="en-US" sz="500">
                <a:solidFill>
                  <a:srgbClr val="AEBDCF"/>
                </a:solidFill>
                <a:latin typeface="Consolas"/>
              </a:rPr>
              <a:t>{UDP}    </a:t>
            </a:r>
            <a:r>
              <a:rPr lang="en-US" sz="500">
                <a:solidFill>
                  <a:srgbClr val="CDD0CA"/>
                </a:solidFill>
                <a:latin typeface="Consolas"/>
              </a:rPr>
              <a:t>192.168.80.136:44685    -&gt;    </a:t>
            </a:r>
            <a:r>
              <a:rPr lang="en-US" sz="500">
                <a:solidFill>
                  <a:srgbClr val="C1BAB7"/>
                </a:solidFill>
                <a:latin typeface="Consolas"/>
              </a:rPr>
              <a:t>192.168.80</a:t>
            </a:r>
          </a:p>
          <a:p>
            <a:pPr algn="just" indent="0">
              <a:lnSpc>
                <a:spcPts val="1344"/>
              </a:lnSpc>
            </a:pPr>
            <a:r>
              <a:rPr lang="en-US" sz="500">
                <a:solidFill>
                  <a:srgbClr val="C1BAB7"/>
                </a:solidFill>
                <a:latin typeface="Consolas"/>
              </a:rPr>
              <a:t>11:08:25.006085    </a:t>
            </a:r>
            <a:r>
              <a:rPr lang="en-US" sz="500">
                <a:solidFill>
                  <a:srgbClr val="CDD0CA"/>
                </a:solidFill>
                <a:latin typeface="Consolas"/>
              </a:rPr>
              <a:t>[**]    </a:t>
            </a:r>
            <a:r>
              <a:rPr lang="en-US" sz="500">
                <a:solidFill>
                  <a:srgbClr val="C1BAB7"/>
                </a:solidFill>
                <a:latin typeface="Consolas"/>
              </a:rPr>
              <a:t>[1:1000006:0]    DNS    </a:t>
            </a:r>
            <a:r>
              <a:rPr lang="en-US" sz="500">
                <a:solidFill>
                  <a:srgbClr val="CDD0CA"/>
                </a:solidFill>
                <a:latin typeface="Consolas"/>
              </a:rPr>
              <a:t>Tunneling    </a:t>
            </a:r>
            <a:r>
              <a:rPr lang="en-US" sz="500">
                <a:solidFill>
                  <a:srgbClr val="C1BAB7"/>
                </a:solidFill>
                <a:latin typeface="Consolas"/>
              </a:rPr>
              <a:t>Detected    [**]    </a:t>
            </a:r>
            <a:r>
              <a:rPr lang="en-US" sz="500">
                <a:solidFill>
                  <a:srgbClr val="AEBDCF"/>
                </a:solidFill>
                <a:latin typeface="Consolas"/>
              </a:rPr>
              <a:t>[Classification:    </a:t>
            </a:r>
            <a:r>
              <a:rPr lang="en-US" sz="500">
                <a:solidFill>
                  <a:srgbClr val="C1BAB7"/>
                </a:solidFill>
                <a:latin typeface="Consolas"/>
              </a:rPr>
              <a:t>(null)]    [Priority:    </a:t>
            </a:r>
            <a:r>
              <a:rPr lang="en-US" sz="500">
                <a:solidFill>
                  <a:srgbClr val="CDD0CA"/>
                </a:solidFill>
                <a:latin typeface="Consolas"/>
              </a:rPr>
              <a:t>3]    </a:t>
            </a:r>
            <a:r>
              <a:rPr lang="en-US" sz="500">
                <a:solidFill>
                  <a:srgbClr val="AEBDCF"/>
                </a:solidFill>
                <a:latin typeface="Consolas"/>
              </a:rPr>
              <a:t>{UDP}    </a:t>
            </a:r>
            <a:r>
              <a:rPr lang="en-US" sz="500">
                <a:solidFill>
                  <a:srgbClr val="C1BAB7"/>
                </a:solidFill>
                <a:latin typeface="Consolas"/>
              </a:rPr>
              <a:t>192.168.80.136:39623    </a:t>
            </a:r>
            <a:r>
              <a:rPr lang="en-US" sz="500">
                <a:solidFill>
                  <a:srgbClr val="CDD0CA"/>
                </a:solidFill>
                <a:latin typeface="Consolas"/>
              </a:rPr>
              <a:t>-&gt;    </a:t>
            </a:r>
            <a:r>
              <a:rPr lang="en-US" sz="500">
                <a:solidFill>
                  <a:srgbClr val="C1BAB7"/>
                </a:solidFill>
                <a:latin typeface="Consolas"/>
              </a:rPr>
              <a:t>192.168.80■</a:t>
            </a:r>
          </a:p>
          <a:p>
            <a:pPr algn="just" indent="0">
              <a:lnSpc>
                <a:spcPts val="1344"/>
              </a:lnSpc>
            </a:pPr>
            <a:r>
              <a:rPr lang="en-US" sz="500">
                <a:solidFill>
                  <a:srgbClr val="C1BAB7"/>
                </a:solidFill>
                <a:latin typeface="Consolas"/>
              </a:rPr>
              <a:t>11:10:50.179618    </a:t>
            </a:r>
            <a:r>
              <a:rPr lang="en-US" sz="500">
                <a:solidFill>
                  <a:srgbClr val="CDD0CA"/>
                </a:solidFill>
                <a:latin typeface="Consolas"/>
              </a:rPr>
              <a:t>[**]    </a:t>
            </a:r>
            <a:r>
              <a:rPr lang="en-US" sz="500">
                <a:solidFill>
                  <a:srgbClr val="C1BAB7"/>
                </a:solidFill>
                <a:latin typeface="Consolas"/>
              </a:rPr>
              <a:t>[1:1000006:0]    DNS    </a:t>
            </a:r>
            <a:r>
              <a:rPr lang="en-US" sz="500">
                <a:solidFill>
                  <a:srgbClr val="CDD0CA"/>
                </a:solidFill>
                <a:latin typeface="Consolas"/>
              </a:rPr>
              <a:t>Tunneling    </a:t>
            </a:r>
            <a:r>
              <a:rPr lang="en-US" sz="500">
                <a:solidFill>
                  <a:srgbClr val="C1BAB7"/>
                </a:solidFill>
                <a:latin typeface="Consolas"/>
              </a:rPr>
              <a:t>Detected    [**]    </a:t>
            </a:r>
            <a:r>
              <a:rPr lang="en-US" sz="500">
                <a:solidFill>
                  <a:srgbClr val="AEBDCF"/>
                </a:solidFill>
                <a:latin typeface="Consolas"/>
              </a:rPr>
              <a:t>[Classification:    </a:t>
            </a:r>
            <a:r>
              <a:rPr lang="en-US" sz="500">
                <a:solidFill>
                  <a:srgbClr val="C1BAB7"/>
                </a:solidFill>
                <a:latin typeface="Consolas"/>
              </a:rPr>
              <a:t>(null)]    [Priority:    </a:t>
            </a:r>
            <a:r>
              <a:rPr lang="en-US" sz="500">
                <a:solidFill>
                  <a:srgbClr val="CDD0CA"/>
                </a:solidFill>
                <a:latin typeface="Consolas"/>
              </a:rPr>
              <a:t>3]    </a:t>
            </a:r>
            <a:r>
              <a:rPr lang="en-US" sz="500">
                <a:solidFill>
                  <a:srgbClr val="AEBDCF"/>
                </a:solidFill>
                <a:latin typeface="Consolas"/>
              </a:rPr>
              <a:t>{UDP}    </a:t>
            </a:r>
            <a:r>
              <a:rPr lang="en-US" sz="500">
                <a:solidFill>
                  <a:srgbClr val="C1BAB7"/>
                </a:solidFill>
                <a:latin typeface="Consolas"/>
              </a:rPr>
              <a:t>192.168.80.136:51339    </a:t>
            </a:r>
            <a:r>
              <a:rPr lang="en-US" sz="500">
                <a:solidFill>
                  <a:srgbClr val="CDD0CA"/>
                </a:solidFill>
                <a:latin typeface="Consolas"/>
              </a:rPr>
              <a:t>-&gt;    </a:t>
            </a:r>
            <a:r>
              <a:rPr lang="en-US" sz="500">
                <a:solidFill>
                  <a:srgbClr val="C1BAB7"/>
                </a:solidFill>
                <a:latin typeface="Consolas"/>
              </a:rPr>
              <a:t>192.168.801</a:t>
            </a:r>
          </a:p>
          <a:p>
            <a:pPr algn="just" indent="0">
              <a:lnSpc>
                <a:spcPts val="1344"/>
              </a:lnSpc>
            </a:pPr>
            <a:r>
              <a:rPr lang="en-US" sz="500">
                <a:solidFill>
                  <a:srgbClr val="CDD0CA"/>
                </a:solidFill>
                <a:latin typeface="Consolas"/>
              </a:rPr>
              <a:t>11:13:24.978014    [**]    </a:t>
            </a:r>
            <a:r>
              <a:rPr lang="en-US" sz="500">
                <a:solidFill>
                  <a:srgbClr val="C1BAB7"/>
                </a:solidFill>
                <a:latin typeface="Consolas"/>
              </a:rPr>
              <a:t>[1:1000006:0]    </a:t>
            </a:r>
            <a:r>
              <a:rPr lang="en-US" sz="500">
                <a:solidFill>
                  <a:srgbClr val="CDD0CA"/>
                </a:solidFill>
                <a:latin typeface="Consolas"/>
              </a:rPr>
              <a:t>DNS    Tunneling    </a:t>
            </a:r>
            <a:r>
              <a:rPr lang="en-US" sz="500">
                <a:solidFill>
                  <a:srgbClr val="C1BAB7"/>
                </a:solidFill>
                <a:latin typeface="Consolas"/>
              </a:rPr>
              <a:t>Detected    [**]    </a:t>
            </a:r>
            <a:r>
              <a:rPr lang="en-US" sz="500">
                <a:solidFill>
                  <a:srgbClr val="AEBDCF"/>
                </a:solidFill>
                <a:latin typeface="Consolas"/>
              </a:rPr>
              <a:t>[Classification:    </a:t>
            </a:r>
            <a:r>
              <a:rPr lang="en-US" sz="500">
                <a:solidFill>
                  <a:srgbClr val="C1BAB7"/>
                </a:solidFill>
                <a:latin typeface="Consolas"/>
              </a:rPr>
              <a:t>(null)]    [Priority:    </a:t>
            </a:r>
            <a:r>
              <a:rPr lang="en-US" sz="500">
                <a:solidFill>
                  <a:srgbClr val="CDD0CA"/>
                </a:solidFill>
                <a:latin typeface="Consolas"/>
              </a:rPr>
              <a:t>3]    </a:t>
            </a:r>
            <a:r>
              <a:rPr lang="en-US" sz="500">
                <a:solidFill>
                  <a:srgbClr val="AEBDCF"/>
                </a:solidFill>
                <a:latin typeface="Consolas"/>
              </a:rPr>
              <a:t>{UDP}    </a:t>
            </a:r>
            <a:r>
              <a:rPr lang="en-US" sz="500">
                <a:solidFill>
                  <a:srgbClr val="CDD0CA"/>
                </a:solidFill>
                <a:latin typeface="Consolas"/>
              </a:rPr>
              <a:t>192.168.80.136:57205    -&gt;    </a:t>
            </a:r>
            <a:r>
              <a:rPr lang="en-US" sz="500">
                <a:solidFill>
                  <a:srgbClr val="C1BAB7"/>
                </a:solidFill>
                <a:latin typeface="Consolas"/>
              </a:rPr>
              <a:t>192.168.80</a:t>
            </a:r>
          </a:p>
          <a:p>
            <a:pPr algn="just" indent="0">
              <a:lnSpc>
                <a:spcPts val="1344"/>
              </a:lnSpc>
            </a:pPr>
            <a:r>
              <a:rPr lang="en-US" sz="500">
                <a:solidFill>
                  <a:srgbClr val="C1BAB7"/>
                </a:solidFill>
                <a:latin typeface="Consolas"/>
              </a:rPr>
              <a:t>11:15:50.178335    </a:t>
            </a:r>
            <a:r>
              <a:rPr lang="en-US" sz="500">
                <a:solidFill>
                  <a:srgbClr val="CDD0CA"/>
                </a:solidFill>
                <a:latin typeface="Consolas"/>
              </a:rPr>
              <a:t>[**]    </a:t>
            </a:r>
            <a:r>
              <a:rPr lang="en-US" sz="500">
                <a:solidFill>
                  <a:srgbClr val="C1BAB7"/>
                </a:solidFill>
                <a:latin typeface="Consolas"/>
              </a:rPr>
              <a:t>[1:1000006:0]    DNS    </a:t>
            </a:r>
            <a:r>
              <a:rPr lang="en-US" sz="500">
                <a:solidFill>
                  <a:srgbClr val="CDD0CA"/>
                </a:solidFill>
                <a:latin typeface="Consolas"/>
              </a:rPr>
              <a:t>Tunneling    </a:t>
            </a:r>
            <a:r>
              <a:rPr lang="en-US" sz="500">
                <a:solidFill>
                  <a:srgbClr val="C1BAB7"/>
                </a:solidFill>
                <a:latin typeface="Consolas"/>
              </a:rPr>
              <a:t>Detected    [**]    </a:t>
            </a:r>
            <a:r>
              <a:rPr lang="en-US" sz="500">
                <a:solidFill>
                  <a:srgbClr val="AEBDCF"/>
                </a:solidFill>
                <a:latin typeface="Consolas"/>
              </a:rPr>
              <a:t>[Classification:    </a:t>
            </a:r>
            <a:r>
              <a:rPr lang="en-US" sz="500">
                <a:solidFill>
                  <a:srgbClr val="C1BAB7"/>
                </a:solidFill>
                <a:latin typeface="Consolas"/>
              </a:rPr>
              <a:t>(null)]    [Priority:    </a:t>
            </a:r>
            <a:r>
              <a:rPr lang="en-US" sz="500">
                <a:solidFill>
                  <a:srgbClr val="CDD0CA"/>
                </a:solidFill>
                <a:latin typeface="Consolas"/>
              </a:rPr>
              <a:t>3]    </a:t>
            </a:r>
            <a:r>
              <a:rPr lang="en-US" sz="500">
                <a:solidFill>
                  <a:srgbClr val="AEBDCF"/>
                </a:solidFill>
                <a:latin typeface="Consolas"/>
              </a:rPr>
              <a:t>{UDP}    </a:t>
            </a:r>
            <a:r>
              <a:rPr lang="en-US" sz="500">
                <a:solidFill>
                  <a:srgbClr val="C1BAB7"/>
                </a:solidFill>
                <a:latin typeface="Consolas"/>
              </a:rPr>
              <a:t>192.168.80.136:45367    </a:t>
            </a:r>
            <a:r>
              <a:rPr lang="en-US" sz="500">
                <a:solidFill>
                  <a:srgbClr val="CDD0CA"/>
                </a:solidFill>
                <a:latin typeface="Consolas"/>
              </a:rPr>
              <a:t>-&gt;    </a:t>
            </a:r>
            <a:r>
              <a:rPr lang="en-US" sz="500">
                <a:solidFill>
                  <a:srgbClr val="C1BAB7"/>
                </a:solidFill>
                <a:latin typeface="Consolas"/>
              </a:rPr>
              <a:t>192.168.80</a:t>
            </a:r>
          </a:p>
          <a:p>
            <a:pPr algn="just" indent="0">
              <a:lnSpc>
                <a:spcPts val="1344"/>
              </a:lnSpc>
            </a:pPr>
            <a:r>
              <a:rPr lang="en-US" sz="500">
                <a:solidFill>
                  <a:srgbClr val="CDD0CA"/>
                </a:solidFill>
                <a:latin typeface="Consolas"/>
              </a:rPr>
              <a:t>11:18:24.979962    </a:t>
            </a:r>
            <a:r>
              <a:rPr lang="en-US" sz="500">
                <a:solidFill>
                  <a:srgbClr val="C1BAB7"/>
                </a:solidFill>
                <a:latin typeface="Consolas"/>
              </a:rPr>
              <a:t>[**]    [1:1000006:0]    DNS    </a:t>
            </a:r>
            <a:r>
              <a:rPr lang="en-US" sz="500">
                <a:solidFill>
                  <a:srgbClr val="CDD0CA"/>
                </a:solidFill>
                <a:latin typeface="Consolas"/>
              </a:rPr>
              <a:t>Tunneling    </a:t>
            </a:r>
            <a:r>
              <a:rPr lang="en-US" sz="500">
                <a:solidFill>
                  <a:srgbClr val="C1BAB7"/>
                </a:solidFill>
                <a:latin typeface="Consolas"/>
              </a:rPr>
              <a:t>Detected    [**]    </a:t>
            </a:r>
            <a:r>
              <a:rPr lang="en-US" sz="500">
                <a:solidFill>
                  <a:srgbClr val="AEBDCF"/>
                </a:solidFill>
                <a:latin typeface="Consolas"/>
              </a:rPr>
              <a:t>[Classification:    </a:t>
            </a:r>
            <a:r>
              <a:rPr lang="en-US" sz="500">
                <a:solidFill>
                  <a:srgbClr val="C1BAB7"/>
                </a:solidFill>
                <a:latin typeface="Consolas"/>
              </a:rPr>
              <a:t>(null)]    [Priority:    </a:t>
            </a:r>
            <a:r>
              <a:rPr lang="en-US" sz="500">
                <a:solidFill>
                  <a:srgbClr val="CDD0CA"/>
                </a:solidFill>
                <a:latin typeface="Consolas"/>
              </a:rPr>
              <a:t>3]    </a:t>
            </a:r>
            <a:r>
              <a:rPr lang="en-US" sz="500">
                <a:solidFill>
                  <a:srgbClr val="AEBDCF"/>
                </a:solidFill>
                <a:latin typeface="Consolas"/>
              </a:rPr>
              <a:t>{UDP}    </a:t>
            </a:r>
            <a:r>
              <a:rPr lang="en-US" sz="500">
                <a:solidFill>
                  <a:srgbClr val="CDD0CA"/>
                </a:solidFill>
                <a:latin typeface="Consolas"/>
              </a:rPr>
              <a:t>192.168.80.136:51150    -&gt;    192.168.80</a:t>
            </a:r>
          </a:p>
          <a:p>
            <a:pPr algn="just" indent="0">
              <a:lnSpc>
                <a:spcPts val="1344"/>
              </a:lnSpc>
            </a:pPr>
            <a:r>
              <a:rPr lang="en-US" sz="500">
                <a:solidFill>
                  <a:srgbClr val="CDD0CA"/>
                </a:solidFill>
                <a:latin typeface="Consolas"/>
              </a:rPr>
              <a:t>11:19:01.279280 [**] </a:t>
            </a:r>
            <a:r>
              <a:rPr lang="en-US" sz="500">
                <a:solidFill>
                  <a:srgbClr val="C1BAB7"/>
                </a:solidFill>
                <a:latin typeface="Consolas"/>
              </a:rPr>
              <a:t>[1:1000005:0] Possible </a:t>
            </a:r>
            <a:r>
              <a:rPr lang="en-US" sz="500">
                <a:solidFill>
                  <a:srgbClr val="AEBDCF"/>
                </a:solidFill>
                <a:latin typeface="Consolas"/>
              </a:rPr>
              <a:t>SSH </a:t>
            </a:r>
            <a:r>
              <a:rPr lang="en-US" sz="500">
                <a:solidFill>
                  <a:srgbClr val="C1BAB7"/>
                </a:solidFill>
                <a:latin typeface="Consolas"/>
              </a:rPr>
              <a:t>Attempt </a:t>
            </a:r>
            <a:r>
              <a:rPr lang="en-US" sz="500">
                <a:solidFill>
                  <a:srgbClr val="CDD0CA"/>
                </a:solidFill>
                <a:latin typeface="Consolas"/>
              </a:rPr>
              <a:t>[**] </a:t>
            </a:r>
            <a:r>
              <a:rPr lang="en-US" sz="500">
                <a:solidFill>
                  <a:srgbClr val="C1BAB7"/>
                </a:solidFill>
                <a:latin typeface="Consolas"/>
              </a:rPr>
              <a:t>[Classification: (null)] [Priority: 3] {TCP} </a:t>
            </a:r>
            <a:r>
              <a:rPr lang="en-US" sz="500">
                <a:solidFill>
                  <a:srgbClr val="CDD0CA"/>
                </a:solidFill>
                <a:latin typeface="Consolas"/>
              </a:rPr>
              <a:t>192.168.80.1:50502 </a:t>
            </a:r>
            <a:r>
              <a:rPr lang="en-US" sz="500">
                <a:solidFill>
                  <a:srgbClr val="C1BAB7"/>
                </a:solidFill>
                <a:latin typeface="Consolas"/>
              </a:rPr>
              <a:t>-&gt; </a:t>
            </a:r>
            <a:r>
              <a:rPr lang="en-US" sz="500">
                <a:solidFill>
                  <a:srgbClr val="CDD0CA"/>
                </a:solidFill>
                <a:latin typeface="Consolas"/>
              </a:rPr>
              <a:t>192.168.80.128</a:t>
            </a:r>
          </a:p>
          <a:p>
            <a:pPr algn="just" marR="88900" indent="0">
              <a:lnSpc>
                <a:spcPts val="672"/>
              </a:lnSpc>
              <a:spcAft>
                <a:spcPts val="420"/>
              </a:spcAft>
            </a:pPr>
            <a:r>
              <a:rPr lang="en-US" sz="500">
                <a:solidFill>
                  <a:srgbClr val="CDD0CA"/>
                </a:solidFill>
                <a:latin typeface="Consolas"/>
              </a:rPr>
              <a:t>11:19:01.279280 [**] </a:t>
            </a:r>
            <a:r>
              <a:rPr lang="en-US" sz="500">
                <a:solidFill>
                  <a:srgbClr val="C1BAB7"/>
                </a:solidFill>
                <a:latin typeface="Consolas"/>
              </a:rPr>
              <a:t>[1:1000009:0] Failed </a:t>
            </a:r>
            <a:r>
              <a:rPr lang="en-US" sz="500">
                <a:solidFill>
                  <a:srgbClr val="AEBDCF"/>
                </a:solidFill>
                <a:latin typeface="Consolas"/>
              </a:rPr>
              <a:t>SSH </a:t>
            </a:r>
            <a:r>
              <a:rPr lang="en-US" sz="500">
                <a:solidFill>
                  <a:srgbClr val="CDD0CA"/>
                </a:solidFill>
                <a:latin typeface="Consolas"/>
              </a:rPr>
              <a:t>Login [**] </a:t>
            </a:r>
            <a:r>
              <a:rPr lang="en-US" sz="500">
                <a:solidFill>
                  <a:srgbClr val="C1BAB7"/>
                </a:solidFill>
                <a:latin typeface="Consolas"/>
              </a:rPr>
              <a:t>[Classification: (null)] [Priority: 3] {TCP} 192.168.80.1:50502 </a:t>
            </a:r>
            <a:r>
              <a:rPr lang="en-US" sz="500">
                <a:solidFill>
                  <a:srgbClr val="CDD0CA"/>
                </a:solidFill>
                <a:latin typeface="Consolas"/>
              </a:rPr>
              <a:t>-&gt; 192.168.80.128:22 </a:t>
            </a:r>
            <a:r>
              <a:rPr lang="en-US" sz="500">
                <a:solidFill>
                  <a:srgbClr val="C1BAB7"/>
                </a:solidFill>
                <a:latin typeface="Consolas"/>
              </a:rPr>
              <a:t>11:20:50.177465 </a:t>
            </a:r>
            <a:r>
              <a:rPr lang="en-US" sz="500">
                <a:solidFill>
                  <a:srgbClr val="CDD0CA"/>
                </a:solidFill>
                <a:latin typeface="Consolas"/>
              </a:rPr>
              <a:t>[**] </a:t>
            </a:r>
            <a:r>
              <a:rPr lang="en-US" sz="500">
                <a:solidFill>
                  <a:srgbClr val="C1BAB7"/>
                </a:solidFill>
                <a:latin typeface="Consolas"/>
              </a:rPr>
              <a:t>[1:1000006:0] DNS </a:t>
            </a:r>
            <a:r>
              <a:rPr lang="en-US" sz="500">
                <a:solidFill>
                  <a:srgbClr val="CDD0CA"/>
                </a:solidFill>
                <a:latin typeface="Consolas"/>
              </a:rPr>
              <a:t>Tunneling </a:t>
            </a:r>
            <a:r>
              <a:rPr lang="en-US" sz="500">
                <a:solidFill>
                  <a:srgbClr val="C1BAB7"/>
                </a:solidFill>
                <a:latin typeface="Consolas"/>
              </a:rPr>
              <a:t>Detected [**] </a:t>
            </a:r>
            <a:r>
              <a:rPr lang="en-US" sz="500">
                <a:solidFill>
                  <a:srgbClr val="AEBDCF"/>
                </a:solidFill>
                <a:latin typeface="Consolas"/>
              </a:rPr>
              <a:t>[Classification: </a:t>
            </a:r>
            <a:r>
              <a:rPr lang="en-US" sz="500">
                <a:solidFill>
                  <a:srgbClr val="C1BAB7"/>
                </a:solidFill>
                <a:latin typeface="Consolas"/>
              </a:rPr>
              <a:t>(null)] [Priority: </a:t>
            </a:r>
            <a:r>
              <a:rPr lang="en-US" sz="500">
                <a:solidFill>
                  <a:srgbClr val="CDD0CA"/>
                </a:solidFill>
                <a:latin typeface="Consolas"/>
              </a:rPr>
              <a:t>3] </a:t>
            </a:r>
            <a:r>
              <a:rPr lang="en-US" sz="500">
                <a:solidFill>
                  <a:srgbClr val="AEBDCF"/>
                </a:solidFill>
                <a:latin typeface="Consolas"/>
              </a:rPr>
              <a:t>{UDP} </a:t>
            </a:r>
            <a:r>
              <a:rPr lang="en-US" sz="500">
                <a:solidFill>
                  <a:srgbClr val="C1BAB7"/>
                </a:solidFill>
                <a:latin typeface="Consolas"/>
              </a:rPr>
              <a:t>192.168.80.136:46696 </a:t>
            </a:r>
            <a:r>
              <a:rPr lang="en-US" sz="500">
                <a:solidFill>
                  <a:srgbClr val="CDD0CA"/>
                </a:solidFill>
                <a:latin typeface="Consolas"/>
              </a:rPr>
              <a:t>-&gt; </a:t>
            </a:r>
            <a:r>
              <a:rPr lang="en-US" sz="500">
                <a:solidFill>
                  <a:srgbClr val="C1BAB7"/>
                </a:solidFill>
                <a:latin typeface="Consolas"/>
              </a:rPr>
              <a:t>192.168.80</a:t>
            </a:r>
          </a:p>
          <a:p>
            <a:pPr indent="0">
              <a:lnSpc>
                <a:spcPts val="672"/>
              </a:lnSpc>
            </a:pPr>
            <a:r>
              <a:rPr lang="en-US" sz="500">
                <a:solidFill>
                  <a:srgbClr val="CDD0CA"/>
                </a:solidFill>
                <a:latin typeface="Consolas"/>
              </a:rPr>
              <a:t>11:21:21.611942 [**] </a:t>
            </a:r>
            <a:r>
              <a:rPr lang="en-US" sz="500">
                <a:solidFill>
                  <a:srgbClr val="C1BAB7"/>
                </a:solidFill>
                <a:latin typeface="Consolas"/>
              </a:rPr>
              <a:t>[1:2034636:2] </a:t>
            </a:r>
            <a:r>
              <a:rPr lang="en-US" sz="500">
                <a:solidFill>
                  <a:srgbClr val="CDD0CA"/>
                </a:solidFill>
                <a:latin typeface="Consolas"/>
              </a:rPr>
              <a:t>ET INFO </a:t>
            </a:r>
            <a:r>
              <a:rPr lang="en-US" sz="500">
                <a:solidFill>
                  <a:srgbClr val="C1BAB7"/>
                </a:solidFill>
                <a:latin typeface="Consolas"/>
              </a:rPr>
              <a:t>Python Simpl^HTTP </a:t>
            </a:r>
            <a:r>
              <a:rPr lang="en-US" sz="500">
                <a:solidFill>
                  <a:srgbClr val="CDD0CA"/>
                </a:solidFill>
                <a:latin typeface="Consolas"/>
              </a:rPr>
              <a:t>ServerBanner [**] </a:t>
            </a:r>
            <a:r>
              <a:rPr lang="en-US" sz="500">
                <a:solidFill>
                  <a:srgbClr val="C1BAB7"/>
                </a:solidFill>
                <a:latin typeface="Consolas"/>
              </a:rPr>
              <a:t>[Classification: Misc activity] [Priority: 3] {TCP} 192.168.80. </a:t>
            </a:r>
            <a:r>
              <a:rPr lang="en-US" sz="500">
                <a:solidFill>
                  <a:srgbClr val="CDD0CA"/>
                </a:solidFill>
                <a:latin typeface="Consolas"/>
              </a:rPr>
              <a:t>192.168.80.1:52345</a:t>
            </a:r>
          </a:p>
          <a:p>
            <a:pPr algn="just" indent="0"/>
            <a:r>
              <a:rPr lang="en-US" u="sng" sz="500">
                <a:solidFill>
                  <a:srgbClr val="C1BAB7"/>
                </a:solidFill>
                <a:latin typeface="Arial"/>
              </a:rPr>
              <a:t>11:21:71.61194?    </a:t>
            </a:r>
            <a:r>
              <a:rPr lang="en-US" u="sng" sz="500">
                <a:solidFill>
                  <a:srgbClr val="CDD0CA"/>
                </a:solidFill>
                <a:latin typeface="Arial"/>
              </a:rPr>
              <a:t>f**1 </a:t>
            </a:r>
            <a:r>
              <a:rPr lang="en-US" u="sng" sz="500" spc="400">
                <a:solidFill>
                  <a:srgbClr val="C1BAB7"/>
                </a:solidFill>
                <a:latin typeface="Arial"/>
              </a:rPr>
              <a:t>f1SURICATA</a:t>
            </a:r>
            <a:r>
              <a:rPr lang="en-US" u="sng" sz="500">
                <a:solidFill>
                  <a:srgbClr val="C1BAB7"/>
                </a:solidFill>
                <a:latin typeface="Arial"/>
              </a:rPr>
              <a:t> STREAM FIN out of window </a:t>
            </a:r>
            <a:r>
              <a:rPr lang="en-US" u="sng" sz="500">
                <a:solidFill>
                  <a:srgbClr val="CDD0CA"/>
                </a:solidFill>
                <a:latin typeface="Arial"/>
              </a:rPr>
              <a:t>f**1 </a:t>
            </a:r>
            <a:r>
              <a:rPr lang="en-US" u="sng" sz="500">
                <a:solidFill>
                  <a:srgbClr val="C1BAB7"/>
                </a:solidFill>
                <a:latin typeface="Arial"/>
              </a:rPr>
              <a:t>fflassifiraHon: Onerir Protocol </a:t>
            </a:r>
            <a:r>
              <a:rPr lang="en-US" u="sng" sz="500">
                <a:solidFill>
                  <a:srgbClr val="CDD0CA"/>
                </a:solidFill>
                <a:latin typeface="Arial"/>
              </a:rPr>
              <a:t>fnininanrl </a:t>
            </a:r>
            <a:r>
              <a:rPr lang="en-US" u="sng" sz="500">
                <a:solidFill>
                  <a:srgbClr val="C1BAB7"/>
                </a:solidFill>
                <a:latin typeface="Arial"/>
              </a:rPr>
              <a:t>Decode! </a:t>
            </a:r>
            <a:r>
              <a:rPr lang="en-US" u="sng" sz="500">
                <a:solidFill>
                  <a:srgbClr val="CDD0CA"/>
                </a:solidFill>
                <a:latin typeface="Arial"/>
              </a:rPr>
              <a:t>f </a:t>
            </a:r>
            <a:r>
              <a:rPr lang="en-US" u="sng" sz="500">
                <a:solidFill>
                  <a:srgbClr val="C1BAB7"/>
                </a:solidFill>
                <a:latin typeface="Arial"/>
              </a:rPr>
              <a:t>Priori </a:t>
            </a:r>
            <a:r>
              <a:rPr lang="en-US" u="sng" sz="500">
                <a:solidFill>
                  <a:srgbClr val="AEBDCF"/>
                </a:solidFill>
                <a:latin typeface="Arial"/>
              </a:rPr>
              <a:t>tv: </a:t>
            </a:r>
            <a:r>
              <a:rPr lang="en-US" u="sng" sz="500">
                <a:solidFill>
                  <a:srgbClr val="CDD0CA"/>
                </a:solidFill>
                <a:latin typeface="Arial"/>
              </a:rPr>
              <a:t>31 -TTCP</a:t>
            </a:r>
          </a:p>
        </p:txBody>
      </p:sp>
      <p:sp>
        <p:nvSpPr>
          <p:cNvPr id="10" name=""/>
          <p:cNvSpPr/>
          <p:nvPr/>
        </p:nvSpPr>
        <p:spPr>
          <a:xfrm>
            <a:off x="6467856" y="9351264"/>
            <a:ext cx="701040" cy="170688"/>
          </a:xfrm>
          <a:prstGeom prst="rect">
            <a:avLst/>
          </a:prstGeom>
        </p:spPr>
        <p:txBody>
          <a:bodyPr lIns="0" tIns="0" rIns="0" bIns="0" wrap="none">
            <a:noAutofit/>
          </a:bodyPr>
          <a:p>
            <a:pPr indent="0"/>
            <a:r>
              <a:rPr lang="en-US" sz="1050">
                <a:latin typeface="Times New Roman"/>
              </a:rPr>
              <a:t>21 | </a:t>
            </a:r>
            <a:r>
              <a:rPr lang="en-US" sz="1050">
                <a:solidFill>
                  <a:srgbClr val="7F7F7F"/>
                </a:solidFill>
                <a:latin typeface="Times New Roman"/>
              </a:rPr>
              <a:t>P a </a:t>
            </a:r>
            <a:r>
              <a:rPr lang="en-US" i="1" sz="1100">
                <a:solidFill>
                  <a:srgbClr val="7F7F7F"/>
                </a:solidFill>
                <a:latin typeface="Times New Roman"/>
              </a:rPr>
              <a:t>g</a:t>
            </a:r>
            <a:r>
              <a:rPr lang="en-US" sz="1050">
                <a:solidFill>
                  <a:srgbClr val="7F7F7F"/>
                </a:solidFill>
                <a:latin typeface="Times New Roman"/>
              </a:rPr>
              <a:t> e</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024128" y="2487168"/>
            <a:ext cx="554736" cy="103632"/>
          </a:xfrm>
          <a:prstGeom prst="rect">
            <a:avLst/>
          </a:prstGeom>
          <a:solidFill>
            <a:srgbClr val="262526"/>
          </a:solidFill>
        </p:spPr>
        <p:txBody>
          <a:bodyPr lIns="0" tIns="0" rIns="0" bIns="0" wrap="none">
            <a:noAutofit/>
          </a:bodyPr>
          <a:p>
            <a:pPr indent="0"/>
            <a:r>
              <a:rPr lang="en-US" sz="650">
                <a:solidFill>
                  <a:srgbClr val="FFFFFF"/>
                </a:solidFill>
                <a:latin typeface="Times New Roman"/>
              </a:rPr>
              <a:t>0 </a:t>
            </a:r>
            <a:r>
              <a:rPr lang="en-US" sz="650">
                <a:solidFill>
                  <a:srgbClr val="B4ACA8"/>
                </a:solidFill>
                <a:latin typeface="Times New Roman"/>
              </a:rPr>
              <a:t>Terminal </a:t>
            </a:r>
            <a:r>
              <a:rPr lang="en-US" sz="650">
                <a:solidFill>
                  <a:srgbClr val="FFFFFF"/>
                </a:solidFill>
                <a:latin typeface="Times New Roman"/>
              </a:rPr>
              <a:t>’</a:t>
            </a:r>
          </a:p>
        </p:txBody>
      </p:sp>
      <p:sp>
        <p:nvSpPr>
          <p:cNvPr id="3" name=""/>
          <p:cNvSpPr/>
          <p:nvPr/>
        </p:nvSpPr>
        <p:spPr>
          <a:xfrm>
            <a:off x="3688080" y="2493264"/>
            <a:ext cx="603504" cy="103632"/>
          </a:xfrm>
          <a:prstGeom prst="rect">
            <a:avLst/>
          </a:prstGeom>
          <a:solidFill>
            <a:srgbClr val="262526"/>
          </a:solidFill>
        </p:spPr>
        <p:txBody>
          <a:bodyPr lIns="0" tIns="0" rIns="0" bIns="0" wrap="none">
            <a:noAutofit/>
          </a:bodyPr>
          <a:p>
            <a:pPr indent="0"/>
            <a:r>
              <a:rPr lang="en-US" sz="650">
                <a:solidFill>
                  <a:srgbClr val="C1BAB7"/>
                </a:solidFill>
                <a:latin typeface="Times New Roman"/>
              </a:rPr>
              <a:t>Aug 29 12:17</a:t>
            </a:r>
          </a:p>
        </p:txBody>
      </p:sp>
      <p:sp>
        <p:nvSpPr>
          <p:cNvPr id="4" name=""/>
          <p:cNvSpPr/>
          <p:nvPr/>
        </p:nvSpPr>
        <p:spPr>
          <a:xfrm>
            <a:off x="6461760" y="2481072"/>
            <a:ext cx="627888" cy="103632"/>
          </a:xfrm>
          <a:prstGeom prst="rect">
            <a:avLst/>
          </a:prstGeom>
          <a:solidFill>
            <a:srgbClr val="262526"/>
          </a:solidFill>
        </p:spPr>
        <p:txBody>
          <a:bodyPr lIns="0" tIns="0" rIns="0" bIns="0" wrap="none">
            <a:noAutofit/>
          </a:bodyPr>
          <a:p>
            <a:pPr indent="0"/>
            <a:r>
              <a:rPr lang="en-US" sz="900" spc="-150">
                <a:solidFill>
                  <a:srgbClr val="FFFFFF"/>
                </a:solidFill>
                <a:latin typeface="Consolas"/>
              </a:rPr>
              <a:t>A H» </a:t>
            </a:r>
            <a:r>
              <a:rPr lang="en-US" sz="900" spc="-150">
                <a:solidFill>
                  <a:srgbClr val="CDD0CA"/>
                </a:solidFill>
                <a:latin typeface="Consolas"/>
              </a:rPr>
              <a:t>O </a:t>
            </a:r>
            <a:r>
              <a:rPr lang="en-US" sz="900" spc="-150">
                <a:solidFill>
                  <a:srgbClr val="FFFFFF"/>
                </a:solidFill>
                <a:latin typeface="Consolas"/>
              </a:rPr>
              <a:t>-</a:t>
            </a:r>
          </a:p>
        </p:txBody>
      </p:sp>
      <p:sp>
        <p:nvSpPr>
          <p:cNvPr id="5" name=""/>
          <p:cNvSpPr/>
          <p:nvPr/>
        </p:nvSpPr>
        <p:spPr>
          <a:xfrm>
            <a:off x="3438144" y="2700528"/>
            <a:ext cx="1103376" cy="109728"/>
          </a:xfrm>
          <a:prstGeom prst="rect">
            <a:avLst/>
          </a:prstGeom>
          <a:solidFill>
            <a:srgbClr val="262526"/>
          </a:solidFill>
        </p:spPr>
        <p:txBody>
          <a:bodyPr lIns="0" tIns="0" rIns="0" bIns="0" wrap="none">
            <a:noAutofit/>
          </a:bodyPr>
          <a:p>
            <a:pPr indent="0"/>
            <a:r>
              <a:rPr lang="en-US" sz="650">
                <a:solidFill>
                  <a:srgbClr val="E2EAE1"/>
                </a:solidFill>
                <a:latin typeface="Arial"/>
              </a:rPr>
              <a:t>ditiss(ffiubuntu: -/project</a:t>
            </a:r>
          </a:p>
        </p:txBody>
      </p:sp>
      <p:sp>
        <p:nvSpPr>
          <p:cNvPr id="6" name=""/>
          <p:cNvSpPr/>
          <p:nvPr/>
        </p:nvSpPr>
        <p:spPr>
          <a:xfrm>
            <a:off x="1822704" y="2950464"/>
            <a:ext cx="1097280" cy="109728"/>
          </a:xfrm>
          <a:prstGeom prst="rect">
            <a:avLst/>
          </a:prstGeom>
          <a:solidFill>
            <a:srgbClr val="3E3E3E"/>
          </a:solidFill>
        </p:spPr>
        <p:txBody>
          <a:bodyPr lIns="0" tIns="0" rIns="0" bIns="0" wrap="none">
            <a:noAutofit/>
          </a:bodyPr>
          <a:p>
            <a:pPr indent="0"/>
            <a:r>
              <a:rPr lang="en-US" sz="650">
                <a:solidFill>
                  <a:srgbClr val="E2EAE1"/>
                </a:solidFill>
                <a:latin typeface="Arial"/>
              </a:rPr>
              <a:t>ditiss@ubuntu; -/project</a:t>
            </a:r>
          </a:p>
        </p:txBody>
      </p:sp>
      <p:sp>
        <p:nvSpPr>
          <p:cNvPr id="7" name=""/>
          <p:cNvSpPr/>
          <p:nvPr/>
        </p:nvSpPr>
        <p:spPr>
          <a:xfrm>
            <a:off x="4803648" y="2950464"/>
            <a:ext cx="1103376" cy="109728"/>
          </a:xfrm>
          <a:prstGeom prst="rect">
            <a:avLst/>
          </a:prstGeom>
          <a:solidFill>
            <a:srgbClr val="3E3E3E"/>
          </a:solidFill>
        </p:spPr>
        <p:txBody>
          <a:bodyPr lIns="0" tIns="0" rIns="0" bIns="0" wrap="none">
            <a:noAutofit/>
          </a:bodyPr>
          <a:p>
            <a:pPr indent="0"/>
            <a:r>
              <a:rPr lang="en-US" sz="650">
                <a:solidFill>
                  <a:srgbClr val="949591"/>
                </a:solidFill>
                <a:latin typeface="Arial"/>
              </a:rPr>
              <a:t>ditiss@&gt;ubuntu: -/project</a:t>
            </a:r>
          </a:p>
        </p:txBody>
      </p:sp>
      <p:sp>
        <p:nvSpPr>
          <p:cNvPr id="8" name=""/>
          <p:cNvSpPr/>
          <p:nvPr/>
        </p:nvSpPr>
        <p:spPr>
          <a:xfrm>
            <a:off x="1950720" y="3121152"/>
            <a:ext cx="5145024" cy="67056"/>
          </a:xfrm>
          <a:prstGeom prst="rect">
            <a:avLst/>
          </a:prstGeom>
          <a:solidFill>
            <a:srgbClr val="300A24"/>
          </a:solidFill>
        </p:spPr>
        <p:txBody>
          <a:bodyPr lIns="0" tIns="0" rIns="0" bIns="0" wrap="none">
            <a:noAutofit/>
          </a:bodyPr>
          <a:p>
            <a:pPr indent="0"/>
            <a:r>
              <a:rPr lang="en-US" sz="500" spc="100">
                <a:solidFill>
                  <a:srgbClr val="CDD0CA"/>
                </a:solidFill>
                <a:latin typeface="Consolas"/>
              </a:rPr>
              <a:t>L~~j</a:t>
            </a:r>
            <a:r>
              <a:rPr lang="en-US" sz="500">
                <a:solidFill>
                  <a:srgbClr val="CDD0CA"/>
                </a:solidFill>
                <a:latin typeface="Consolas"/>
              </a:rPr>
              <a:t> </a:t>
            </a:r>
            <a:r>
              <a:rPr lang="en-US" cap="small" sz="500">
                <a:solidFill>
                  <a:srgbClr val="C1BAB7"/>
                </a:solidFill>
                <a:latin typeface="Consolas"/>
              </a:rPr>
              <a:t>lx;</a:t>
            </a:r>
            <a:r>
              <a:rPr lang="en-US" sz="500">
                <a:solidFill>
                  <a:srgbClr val="C1BAB7"/>
                </a:solidFill>
                <a:latin typeface="Consolas"/>
              </a:rPr>
              <a:t>xuucwcro; </a:t>
            </a:r>
            <a:r>
              <a:rPr lang="en-US" cap="small" sz="500">
                <a:solidFill>
                  <a:srgbClr val="C1BAB7"/>
                </a:solidFill>
                <a:latin typeface="Consolas"/>
              </a:rPr>
              <a:t>o </a:t>
            </a:r>
            <a:r>
              <a:rPr lang="en-US" cap="small" sz="500">
                <a:solidFill>
                  <a:srgbClr val="CDD0CA"/>
                </a:solidFill>
                <a:latin typeface="Consolas"/>
              </a:rPr>
              <a:t>j</a:t>
            </a:r>
            <a:r>
              <a:rPr lang="en-US" sz="500">
                <a:solidFill>
                  <a:srgbClr val="CDD0CA"/>
                </a:solidFill>
                <a:latin typeface="Consolas"/>
              </a:rPr>
              <a:t> </a:t>
            </a:r>
            <a:r>
              <a:rPr lang="en-US" sz="500">
                <a:solidFill>
                  <a:srgbClr val="C1BAB7"/>
                </a:solidFill>
                <a:latin typeface="Consolas"/>
              </a:rPr>
              <a:t>una </a:t>
            </a:r>
            <a:r>
              <a:rPr lang="en-US" sz="500">
                <a:solidFill>
                  <a:srgbClr val="CDD0CA"/>
                </a:solidFill>
                <a:latin typeface="Consolas"/>
              </a:rPr>
              <a:t>lumieLuig </a:t>
            </a:r>
            <a:r>
              <a:rPr lang="en-US" sz="500">
                <a:solidFill>
                  <a:srgbClr val="C1BAB7"/>
                </a:solidFill>
                <a:latin typeface="Consolas"/>
              </a:rPr>
              <a:t>ueieciea </a:t>
            </a:r>
            <a:r>
              <a:rPr lang="en-US" sz="500">
                <a:solidFill>
                  <a:srgbClr val="CDD0CA"/>
                </a:solidFill>
                <a:latin typeface="Consolas"/>
              </a:rPr>
              <a:t>L'“J L</a:t>
            </a:r>
            <a:r>
              <a:rPr lang="en-US" baseline="30000" sz="500">
                <a:solidFill>
                  <a:srgbClr val="CDD0CA"/>
                </a:solidFill>
                <a:latin typeface="Consolas"/>
              </a:rPr>
              <a:t>L</a:t>
            </a:r>
            <a:r>
              <a:rPr lang="en-US" sz="500">
                <a:solidFill>
                  <a:srgbClr val="CDD0CA"/>
                </a:solidFill>
                <a:latin typeface="Consolas"/>
              </a:rPr>
              <a:t>Ldss</a:t>
            </a:r>
            <a:r>
              <a:rPr lang="en-US" cap="small" sz="500">
                <a:solidFill>
                  <a:srgbClr val="87BAF0"/>
                </a:solidFill>
                <a:latin typeface="Consolas"/>
              </a:rPr>
              <a:t>li</a:t>
            </a:r>
            <a:r>
              <a:rPr lang="en-US" sz="500">
                <a:solidFill>
                  <a:srgbClr val="87BAF0"/>
                </a:solidFill>
                <a:latin typeface="Consolas"/>
              </a:rPr>
              <a:t> </a:t>
            </a:r>
            <a:r>
              <a:rPr lang="en-US" sz="500">
                <a:solidFill>
                  <a:srgbClr val="C1BAB7"/>
                </a:solidFill>
                <a:latin typeface="Consolas"/>
              </a:rPr>
              <a:t>LLdLuan: Lnuu./j </a:t>
            </a:r>
            <a:r>
              <a:rPr lang="en-US" sz="500">
                <a:solidFill>
                  <a:srgbClr val="CDD0CA"/>
                </a:solidFill>
                <a:latin typeface="Consolas"/>
              </a:rPr>
              <a:t>L</a:t>
            </a:r>
            <a:r>
              <a:rPr lang="en-US" baseline="30000" sz="500">
                <a:solidFill>
                  <a:srgbClr val="CDD0CA"/>
                </a:solidFill>
                <a:latin typeface="Consolas"/>
              </a:rPr>
              <a:t>r| </a:t>
            </a:r>
            <a:r>
              <a:rPr lang="en-US" baseline="30000" sz="500">
                <a:solidFill>
                  <a:srgbClr val="C1BAB7"/>
                </a:solidFill>
                <a:latin typeface="Consolas"/>
              </a:rPr>
              <a:t>L01 L</a:t>
            </a:r>
            <a:r>
              <a:rPr lang="en-US" sz="500">
                <a:solidFill>
                  <a:srgbClr val="C1BAB7"/>
                </a:solidFill>
                <a:latin typeface="Consolas"/>
              </a:rPr>
              <a:t>*-y</a:t>
            </a:r>
            <a:r>
              <a:rPr lang="en-US" baseline="30000" sz="500">
                <a:solidFill>
                  <a:srgbClr val="C1BAB7"/>
                </a:solidFill>
                <a:latin typeface="Consolas"/>
              </a:rPr>
              <a:t>;</a:t>
            </a:r>
            <a:r>
              <a:rPr lang="en-US" sz="500">
                <a:solidFill>
                  <a:srgbClr val="C1BAB7"/>
                </a:solidFill>
                <a:latin typeface="Consolas"/>
              </a:rPr>
              <a:t> tuurj </a:t>
            </a:r>
            <a:r>
              <a:rPr lang="en-US" sz="500">
                <a:solidFill>
                  <a:srgbClr val="CDD0CA"/>
                </a:solidFill>
                <a:latin typeface="Consolas"/>
              </a:rPr>
              <a:t>xsi.xoo.tHJ.xoo^^odo -&gt; ±3£.xoo.ou</a:t>
            </a:r>
          </a:p>
        </p:txBody>
      </p:sp>
      <p:sp>
        <p:nvSpPr>
          <p:cNvPr id="9" name=""/>
          <p:cNvSpPr/>
          <p:nvPr/>
        </p:nvSpPr>
        <p:spPr>
          <a:xfrm>
            <a:off x="1505712" y="3267456"/>
            <a:ext cx="3913632" cy="609600"/>
          </a:xfrm>
          <a:prstGeom prst="rect">
            <a:avLst/>
          </a:prstGeom>
          <a:solidFill>
            <a:srgbClr val="300A24"/>
          </a:solidFill>
        </p:spPr>
        <p:txBody>
          <a:bodyPr lIns="0" tIns="0" rIns="0" bIns="0">
            <a:noAutofit/>
          </a:bodyPr>
          <a:p>
            <a:pPr algn="just" indent="0">
              <a:lnSpc>
                <a:spcPts val="672"/>
              </a:lnSpc>
              <a:spcAft>
                <a:spcPts val="210"/>
              </a:spcAft>
            </a:pPr>
            <a:r>
              <a:rPr lang="en-US" sz="500">
                <a:solidFill>
                  <a:srgbClr val="FFFFFF"/>
                </a:solidFill>
                <a:latin typeface="Consolas"/>
              </a:rPr>
              <a:t>:</a:t>
            </a:r>
            <a:r>
              <a:rPr lang="en-US" sz="500">
                <a:solidFill>
                  <a:srgbClr val="CDD0CA"/>
                </a:solidFill>
                <a:latin typeface="Consolas"/>
              </a:rPr>
              <a:t>10.648535 [**] </a:t>
            </a:r>
            <a:r>
              <a:rPr lang="en-US" sz="500">
                <a:solidFill>
                  <a:srgbClr val="C1BAB7"/>
                </a:solidFill>
                <a:latin typeface="Consolas"/>
              </a:rPr>
              <a:t>[1:1000011:0]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:10.</a:t>
            </a:r>
            <a:r>
              <a:rPr lang="en-US" sz="500">
                <a:solidFill>
                  <a:srgbClr val="CDD0CA"/>
                </a:solidFill>
                <a:latin typeface="Consolas"/>
              </a:rPr>
              <a:t>896813 </a:t>
            </a:r>
            <a:r>
              <a:rPr lang="en-US" sz="500">
                <a:solidFill>
                  <a:srgbClr val="C1BAB7"/>
                </a:solidFill>
                <a:latin typeface="Consolas"/>
              </a:rPr>
              <a:t>[**] [1:1000011:0] </a:t>
            </a:r>
            <a:r>
              <a:rPr lang="en-US" sz="500">
                <a:solidFill>
                  <a:srgbClr val="CDD0CA"/>
                </a:solidFill>
                <a:latin typeface="Consolas"/>
              </a:rPr>
              <a:t>Access </a:t>
            </a:r>
            <a:r>
              <a:rPr lang="en-US" sz="500">
                <a:solidFill>
                  <a:srgbClr val="C1BAB7"/>
                </a:solidFill>
                <a:latin typeface="Consolas"/>
              </a:rPr>
              <a:t>to Domain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CDD0CA"/>
                </a:solidFill>
                <a:latin typeface="Consolas"/>
              </a:rPr>
              <a:t>:13.</a:t>
            </a:r>
            <a:r>
              <a:rPr lang="en-US" sz="500">
                <a:solidFill>
                  <a:srgbClr val="C1BAB7"/>
                </a:solidFill>
                <a:latin typeface="Consolas"/>
              </a:rPr>
              <a:t>852088 [**] [1:1000006:0] DNS </a:t>
            </a:r>
            <a:r>
              <a:rPr lang="en-US" sz="500">
                <a:solidFill>
                  <a:srgbClr val="CDD0CA"/>
                </a:solidFill>
                <a:latin typeface="Consolas"/>
              </a:rPr>
              <a:t>Tunneling Detected </a:t>
            </a:r>
            <a:r>
              <a:rPr lang="en-US" sz="500">
                <a:solidFill>
                  <a:srgbClr val="949591"/>
                </a:solidFill>
                <a:latin typeface="Consolas"/>
              </a:rPr>
              <a:t>[**] </a:t>
            </a:r>
            <a:r>
              <a:rPr lang="en-US" sz="500">
                <a:solidFill>
                  <a:srgbClr val="C1BAB7"/>
                </a:solidFill>
                <a:latin typeface="Consolas"/>
              </a:rPr>
              <a:t>[Classification: (null)] [Priority: </a:t>
            </a:r>
            <a:r>
              <a:rPr lang="en-US" sz="500">
                <a:solidFill>
                  <a:srgbClr val="CDD0CA"/>
                </a:solidFill>
                <a:latin typeface="Consolas"/>
              </a:rPr>
              <a:t>3]</a:t>
            </a:r>
          </a:p>
          <a:p>
            <a:pPr algn="just" indent="0">
              <a:lnSpc>
                <a:spcPts val="672"/>
              </a:lnSpc>
            </a:pPr>
            <a:r>
              <a:rPr lang="en-US" sz="500">
                <a:solidFill>
                  <a:srgbClr val="CDD0CA"/>
                </a:solidFill>
                <a:latin typeface="Consolas"/>
              </a:rPr>
              <a:t>:13.</a:t>
            </a:r>
            <a:r>
              <a:rPr lang="en-US" sz="500">
                <a:solidFill>
                  <a:srgbClr val="C1BAB7"/>
                </a:solidFill>
                <a:latin typeface="Consolas"/>
              </a:rPr>
              <a:t>852088 [**] [1:1000011:0]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CDD0CA"/>
                </a:solidFill>
                <a:latin typeface="Consolas"/>
              </a:rPr>
              <a:t>:13.888906 </a:t>
            </a:r>
            <a:r>
              <a:rPr lang="en-US" sz="500">
                <a:solidFill>
                  <a:srgbClr val="C1BAB7"/>
                </a:solidFill>
                <a:latin typeface="Consolas"/>
              </a:rPr>
              <a:t>[**] [1:1000011:0]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3] {UDP} </a:t>
            </a:r>
            <a:r>
              <a:rPr lang="en-US" sz="500">
                <a:solidFill>
                  <a:srgbClr val="CDD0CA"/>
                </a:solidFill>
                <a:latin typeface="Consolas"/>
              </a:rPr>
              <a:t>:21.874291 </a:t>
            </a:r>
            <a:r>
              <a:rPr lang="en-US" sz="500">
                <a:solidFill>
                  <a:srgbClr val="C1BAB7"/>
                </a:solidFill>
                <a:latin typeface="Consolas"/>
              </a:rPr>
              <a:t>[**] [1:1000006:0] DNS </a:t>
            </a:r>
            <a:r>
              <a:rPr lang="en-US" sz="500">
                <a:solidFill>
                  <a:srgbClr val="CDD0CA"/>
                </a:solidFill>
                <a:latin typeface="Consolas"/>
              </a:rPr>
              <a:t>Tunneling </a:t>
            </a:r>
            <a:r>
              <a:rPr lang="en-US" sz="500">
                <a:solidFill>
                  <a:srgbClr val="C1BAB7"/>
                </a:solidFill>
                <a:latin typeface="Consolas"/>
              </a:rPr>
              <a:t>Detected </a:t>
            </a:r>
            <a:r>
              <a:rPr lang="en-US" sz="500">
                <a:solidFill>
                  <a:srgbClr val="949591"/>
                </a:solidFill>
                <a:latin typeface="Consolas"/>
              </a:rPr>
              <a:t>[**] </a:t>
            </a:r>
            <a:r>
              <a:rPr lang="en-US" sz="500">
                <a:solidFill>
                  <a:srgbClr val="C1BAB7"/>
                </a:solidFill>
                <a:latin typeface="Consolas"/>
              </a:rPr>
              <a:t>[Classification: (null)] [Priority: </a:t>
            </a:r>
            <a:r>
              <a:rPr lang="en-US" sz="500">
                <a:solidFill>
                  <a:srgbClr val="FFFFFF"/>
                </a:solidFill>
                <a:latin typeface="Consolas"/>
              </a:rPr>
              <a:t>3]</a:t>
            </a:r>
          </a:p>
        </p:txBody>
      </p:sp>
      <p:sp>
        <p:nvSpPr>
          <p:cNvPr id="10" name=""/>
          <p:cNvSpPr/>
          <p:nvPr/>
        </p:nvSpPr>
        <p:spPr>
          <a:xfrm>
            <a:off x="5437632" y="3273552"/>
            <a:ext cx="1658112" cy="603504"/>
          </a:xfrm>
          <a:prstGeom prst="rect">
            <a:avLst/>
          </a:prstGeom>
          <a:solidFill>
            <a:srgbClr val="300A24"/>
          </a:solidFill>
        </p:spPr>
        <p:txBody>
          <a:bodyPr lIns="0" tIns="0" rIns="0" bIns="0">
            <a:noAutofit/>
          </a:bodyPr>
          <a:p>
            <a:pPr algn="just" marR="88900" indent="0">
              <a:lnSpc>
                <a:spcPts val="672"/>
              </a:lnSpc>
              <a:spcAft>
                <a:spcPts val="210"/>
              </a:spcAft>
            </a:pPr>
            <a:r>
              <a:rPr lang="en-US" sz="600">
                <a:solidFill>
                  <a:srgbClr val="C1BAB7"/>
                </a:solidFill>
                <a:latin typeface="Palatino Linotype"/>
              </a:rPr>
              <a:t>192.168.80.135:42628 -&gt; 192.168.80.2:53 192.168.80.2:53 -&gt; 192.168.80.136:42628 {UDP} 192.168.80.136:46076 -&gt; 192.168.80</a:t>
            </a:r>
          </a:p>
          <a:p>
            <a:pPr algn="just" marR="88900" indent="0">
              <a:lnSpc>
                <a:spcPts val="672"/>
              </a:lnSpc>
            </a:pPr>
            <a:r>
              <a:rPr lang="en-US" sz="600">
                <a:solidFill>
                  <a:srgbClr val="C1BAB7"/>
                </a:solidFill>
                <a:latin typeface="Palatino Linotype"/>
              </a:rPr>
              <a:t>192.168.80.136:46076 -&gt; 192.168.80.2:53 192.168.80.2:53 -&gt; 192.168.80.136:46076 {UDP} 192.168.80.136:47121 -&gt; 192.168.80</a:t>
            </a:r>
          </a:p>
        </p:txBody>
      </p:sp>
      <p:sp>
        <p:nvSpPr>
          <p:cNvPr id="11" name=""/>
          <p:cNvSpPr/>
          <p:nvPr/>
        </p:nvSpPr>
        <p:spPr>
          <a:xfrm>
            <a:off x="1505712" y="3956304"/>
            <a:ext cx="3913632" cy="262128"/>
          </a:xfrm>
          <a:prstGeom prst="rect">
            <a:avLst/>
          </a:prstGeom>
          <a:solidFill>
            <a:srgbClr val="300A24"/>
          </a:solidFill>
        </p:spPr>
        <p:txBody>
          <a:bodyPr lIns="0" tIns="0" rIns="0" bIns="0">
            <a:noAutofit/>
          </a:bodyPr>
          <a:p>
            <a:pPr algn="just" indent="0">
              <a:lnSpc>
                <a:spcPts val="672"/>
              </a:lnSpc>
            </a:pPr>
            <a:r>
              <a:rPr lang="en-US" sz="500">
                <a:solidFill>
                  <a:srgbClr val="CDD0CA"/>
                </a:solidFill>
                <a:latin typeface="Consolas"/>
              </a:rPr>
              <a:t>:21.874291 [**] </a:t>
            </a:r>
            <a:r>
              <a:rPr lang="en-US" sz="500">
                <a:solidFill>
                  <a:srgbClr val="C1BAB7"/>
                </a:solidFill>
                <a:latin typeface="Consolas"/>
              </a:rPr>
              <a:t>[1:1000011:0]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:22.096705 [**] [1:1000011:0] Access to Donain [**] [Classification: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FFFFFF"/>
                </a:solidFill>
                <a:latin typeface="Consolas"/>
              </a:rPr>
              <a:t>:</a:t>
            </a:r>
            <a:r>
              <a:rPr lang="en-US" sz="500">
                <a:solidFill>
                  <a:srgbClr val="CDD0CA"/>
                </a:solidFill>
                <a:latin typeface="Consolas"/>
              </a:rPr>
              <a:t>09.</a:t>
            </a:r>
            <a:r>
              <a:rPr lang="en-US" sz="500">
                <a:solidFill>
                  <a:srgbClr val="C1BAB7"/>
                </a:solidFill>
                <a:latin typeface="Consolas"/>
              </a:rPr>
              <a:t>802250 [**] [1:1006006:0] DNS </a:t>
            </a:r>
            <a:r>
              <a:rPr lang="en-US" sz="500">
                <a:solidFill>
                  <a:srgbClr val="CDD0CA"/>
                </a:solidFill>
                <a:latin typeface="Consolas"/>
              </a:rPr>
              <a:t>Tunneling Detected </a:t>
            </a:r>
            <a:r>
              <a:rPr lang="en-US" sz="500">
                <a:solidFill>
                  <a:srgbClr val="949591"/>
                </a:solidFill>
                <a:latin typeface="Consolas"/>
              </a:rPr>
              <a:t>[**] </a:t>
            </a:r>
            <a:r>
              <a:rPr lang="en-US" sz="500">
                <a:solidFill>
                  <a:srgbClr val="C1BAB7"/>
                </a:solidFill>
                <a:latin typeface="Consolas"/>
              </a:rPr>
              <a:t>[Classification: (null)] [Priority: </a:t>
            </a:r>
            <a:r>
              <a:rPr lang="en-US" sz="500">
                <a:solidFill>
                  <a:srgbClr val="FFFFFF"/>
                </a:solidFill>
                <a:latin typeface="Consolas"/>
              </a:rPr>
              <a:t>3]</a:t>
            </a:r>
          </a:p>
        </p:txBody>
      </p:sp>
      <p:sp>
        <p:nvSpPr>
          <p:cNvPr id="12" name=""/>
          <p:cNvSpPr/>
          <p:nvPr/>
        </p:nvSpPr>
        <p:spPr>
          <a:xfrm>
            <a:off x="5437632" y="3962400"/>
            <a:ext cx="1658112" cy="256032"/>
          </a:xfrm>
          <a:prstGeom prst="rect">
            <a:avLst/>
          </a:prstGeom>
          <a:solidFill>
            <a:srgbClr val="300A24"/>
          </a:solidFill>
        </p:spPr>
        <p:txBody>
          <a:bodyPr lIns="0" tIns="0" rIns="0" bIns="0">
            <a:noAutofit/>
          </a:bodyPr>
          <a:p>
            <a:pPr algn="just" marR="88900" indent="0">
              <a:lnSpc>
                <a:spcPts val="672"/>
              </a:lnSpc>
            </a:pPr>
            <a:r>
              <a:rPr lang="en-US" sz="500">
                <a:solidFill>
                  <a:srgbClr val="C1BAB7"/>
                </a:solidFill>
                <a:latin typeface="Consolas"/>
              </a:rPr>
              <a:t>192.168.80.136:47121 -&gt; 192.168.80.2:53 192.168.80.2:53 -&gt; 192.168.80.136:47121 {UDP} 192.168.80.136:40805 -&gt; 192.168.80</a:t>
            </a:r>
          </a:p>
        </p:txBody>
      </p:sp>
      <p:sp>
        <p:nvSpPr>
          <p:cNvPr id="13" name=""/>
          <p:cNvSpPr/>
          <p:nvPr/>
        </p:nvSpPr>
        <p:spPr>
          <a:xfrm>
            <a:off x="1505712" y="4297680"/>
            <a:ext cx="3913632" cy="268224"/>
          </a:xfrm>
          <a:prstGeom prst="rect">
            <a:avLst/>
          </a:prstGeom>
          <a:solidFill>
            <a:srgbClr val="300A24"/>
          </a:solidFill>
        </p:spPr>
        <p:txBody>
          <a:bodyPr lIns="0" tIns="0" rIns="0" bIns="0">
            <a:noAutofit/>
          </a:bodyPr>
          <a:p>
            <a:pPr algn="just" indent="0">
              <a:lnSpc>
                <a:spcPts val="672"/>
              </a:lnSpc>
            </a:pPr>
            <a:r>
              <a:rPr lang="en-US" sz="500">
                <a:solidFill>
                  <a:srgbClr val="CDD0CA"/>
                </a:solidFill>
                <a:latin typeface="Consolas"/>
              </a:rPr>
              <a:t>:09.</a:t>
            </a:r>
            <a:r>
              <a:rPr lang="en-US" sz="500">
                <a:solidFill>
                  <a:srgbClr val="C1BAB7"/>
                </a:solidFill>
                <a:latin typeface="Consolas"/>
              </a:rPr>
              <a:t>80225O [**] [1:1000011:0]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:10.048067 [**] [1:1000011:0] </a:t>
            </a:r>
            <a:r>
              <a:rPr lang="en-US" sz="500">
                <a:solidFill>
                  <a:srgbClr val="CDD0CA"/>
                </a:solidFill>
                <a:latin typeface="Consolas"/>
              </a:rPr>
              <a:t>Access </a:t>
            </a:r>
            <a:r>
              <a:rPr lang="en-US" sz="500">
                <a:solidFill>
                  <a:srgbClr val="C1BAB7"/>
                </a:solidFill>
                <a:latin typeface="Consolas"/>
              </a:rPr>
              <a:t>to Donain [**] [Classification: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CDD0CA"/>
                </a:solidFill>
                <a:latin typeface="Consolas"/>
              </a:rPr>
              <a:t>:22.</a:t>
            </a:r>
            <a:r>
              <a:rPr lang="en-US" sz="500">
                <a:solidFill>
                  <a:srgbClr val="C1BAB7"/>
                </a:solidFill>
                <a:latin typeface="Consolas"/>
              </a:rPr>
              <a:t>213095 [**] [1:1006006:0] DNS </a:t>
            </a:r>
            <a:r>
              <a:rPr lang="en-US" sz="500">
                <a:solidFill>
                  <a:srgbClr val="CDD0CA"/>
                </a:solidFill>
                <a:latin typeface="Consolas"/>
              </a:rPr>
              <a:t>Tunneling Detected </a:t>
            </a:r>
            <a:r>
              <a:rPr lang="en-US" sz="500">
                <a:solidFill>
                  <a:srgbClr val="AAA0A0"/>
                </a:solidFill>
                <a:latin typeface="Consolas"/>
              </a:rPr>
              <a:t>[**] </a:t>
            </a:r>
            <a:r>
              <a:rPr lang="en-US" sz="500">
                <a:solidFill>
                  <a:srgbClr val="C1BAB7"/>
                </a:solidFill>
                <a:latin typeface="Consolas"/>
              </a:rPr>
              <a:t>[Classification: (null)] [Priority: </a:t>
            </a:r>
            <a:r>
              <a:rPr lang="en-US" sz="500">
                <a:solidFill>
                  <a:srgbClr val="CDD0CA"/>
                </a:solidFill>
                <a:latin typeface="Consolas"/>
              </a:rPr>
              <a:t>3]</a:t>
            </a:r>
          </a:p>
        </p:txBody>
      </p:sp>
      <p:sp>
        <p:nvSpPr>
          <p:cNvPr id="14" name=""/>
          <p:cNvSpPr/>
          <p:nvPr/>
        </p:nvSpPr>
        <p:spPr>
          <a:xfrm>
            <a:off x="5437632" y="4303776"/>
            <a:ext cx="1658112" cy="262128"/>
          </a:xfrm>
          <a:prstGeom prst="rect">
            <a:avLst/>
          </a:prstGeom>
          <a:solidFill>
            <a:srgbClr val="300A24"/>
          </a:solidFill>
        </p:spPr>
        <p:txBody>
          <a:bodyPr lIns="0" tIns="0" rIns="0" bIns="0">
            <a:noAutofit/>
          </a:bodyPr>
          <a:p>
            <a:pPr algn="just" marR="88900" indent="0">
              <a:lnSpc>
                <a:spcPts val="672"/>
              </a:lnSpc>
            </a:pPr>
            <a:r>
              <a:rPr lang="en-US" sz="500">
                <a:solidFill>
                  <a:srgbClr val="C1BAB7"/>
                </a:solidFill>
                <a:latin typeface="Consolas"/>
              </a:rPr>
              <a:t>192.168.80.136:40805 -&gt; 192.168.80.2:53 192.168.80.2:53 -&gt; 192.168.80.136:40805 {UDP} 192.168.80.136:47061 -&gt; 192.168.80</a:t>
            </a:r>
          </a:p>
        </p:txBody>
      </p:sp>
      <p:sp>
        <p:nvSpPr>
          <p:cNvPr id="15" name=""/>
          <p:cNvSpPr/>
          <p:nvPr/>
        </p:nvSpPr>
        <p:spPr>
          <a:xfrm>
            <a:off x="1505712" y="4645152"/>
            <a:ext cx="3913632" cy="609600"/>
          </a:xfrm>
          <a:prstGeom prst="rect">
            <a:avLst/>
          </a:prstGeom>
          <a:solidFill>
            <a:srgbClr val="300A24"/>
          </a:solidFill>
        </p:spPr>
        <p:txBody>
          <a:bodyPr lIns="0" tIns="0" rIns="0" bIns="0">
            <a:noAutofit/>
          </a:bodyPr>
          <a:p>
            <a:pPr algn="just" indent="0">
              <a:lnSpc>
                <a:spcPts val="672"/>
              </a:lnSpc>
              <a:spcAft>
                <a:spcPts val="210"/>
              </a:spcAft>
            </a:pPr>
            <a:r>
              <a:rPr lang="en-US" sz="500">
                <a:solidFill>
                  <a:srgbClr val="CDD0CA"/>
                </a:solidFill>
                <a:latin typeface="Consolas"/>
              </a:rPr>
              <a:t>:22.</a:t>
            </a:r>
            <a:r>
              <a:rPr lang="en-US" sz="500">
                <a:solidFill>
                  <a:srgbClr val="C1BAB7"/>
                </a:solidFill>
                <a:latin typeface="Consolas"/>
              </a:rPr>
              <a:t>213095 [**] [1:1000011:0]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CDD0CA"/>
                </a:solidFill>
                <a:latin typeface="Consolas"/>
              </a:rPr>
              <a:t>:22.221409 </a:t>
            </a:r>
            <a:r>
              <a:rPr lang="en-US" sz="500">
                <a:solidFill>
                  <a:srgbClr val="C1BAB7"/>
                </a:solidFill>
                <a:latin typeface="Consolas"/>
              </a:rPr>
              <a:t>[**] [1:1000011:0]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:22.225843 [**] [1:1000006:0] DNS </a:t>
            </a:r>
            <a:r>
              <a:rPr lang="en-US" sz="500">
                <a:solidFill>
                  <a:srgbClr val="CDD0CA"/>
                </a:solidFill>
                <a:latin typeface="Consolas"/>
              </a:rPr>
              <a:t>Tunneling </a:t>
            </a:r>
            <a:r>
              <a:rPr lang="en-US" sz="500">
                <a:solidFill>
                  <a:srgbClr val="C1BAB7"/>
                </a:solidFill>
                <a:latin typeface="Consolas"/>
              </a:rPr>
              <a:t>Detected [**] [Classification: (null)] [Priority: 3]</a:t>
            </a:r>
          </a:p>
          <a:p>
            <a:pPr algn="just" indent="0">
              <a:lnSpc>
                <a:spcPts val="672"/>
              </a:lnSpc>
            </a:pPr>
            <a:r>
              <a:rPr lang="en-US" sz="500">
                <a:solidFill>
                  <a:srgbClr val="CDD0CA"/>
                </a:solidFill>
                <a:latin typeface="Consolas"/>
              </a:rPr>
              <a:t>:22.225843 </a:t>
            </a:r>
            <a:r>
              <a:rPr lang="en-US" sz="500">
                <a:solidFill>
                  <a:srgbClr val="C1BAB7"/>
                </a:solidFill>
                <a:latin typeface="Consolas"/>
              </a:rPr>
              <a:t>[**] [1:1000011:0]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CDD0CA"/>
                </a:solidFill>
                <a:latin typeface="Consolas"/>
              </a:rPr>
              <a:t>:22.</a:t>
            </a:r>
            <a:r>
              <a:rPr lang="en-US" sz="500">
                <a:solidFill>
                  <a:srgbClr val="C1BAB7"/>
                </a:solidFill>
                <a:latin typeface="Consolas"/>
              </a:rPr>
              <a:t>235000 [**] [1:1000011:0]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CDD0CA"/>
                </a:solidFill>
                <a:latin typeface="Consolas"/>
              </a:rPr>
              <a:t>:37.</a:t>
            </a:r>
            <a:r>
              <a:rPr lang="en-US" sz="500">
                <a:solidFill>
                  <a:srgbClr val="C1BAB7"/>
                </a:solidFill>
                <a:latin typeface="Consolas"/>
              </a:rPr>
              <a:t>902128 [**] [1:1000006:0] DNS </a:t>
            </a:r>
            <a:r>
              <a:rPr lang="en-US" sz="500">
                <a:solidFill>
                  <a:srgbClr val="CDD0CA"/>
                </a:solidFill>
                <a:latin typeface="Consolas"/>
              </a:rPr>
              <a:t>Tunneling </a:t>
            </a:r>
            <a:r>
              <a:rPr lang="en-US" sz="500">
                <a:solidFill>
                  <a:srgbClr val="C1BAB7"/>
                </a:solidFill>
                <a:latin typeface="Consolas"/>
              </a:rPr>
              <a:t>Detected </a:t>
            </a:r>
            <a:r>
              <a:rPr lang="en-US" sz="500">
                <a:solidFill>
                  <a:srgbClr val="949591"/>
                </a:solidFill>
                <a:latin typeface="Consolas"/>
              </a:rPr>
              <a:t>[**] </a:t>
            </a:r>
            <a:r>
              <a:rPr lang="en-US" sz="500">
                <a:solidFill>
                  <a:srgbClr val="C1BAB7"/>
                </a:solidFill>
                <a:latin typeface="Consolas"/>
              </a:rPr>
              <a:t>[Classification: (null)] [Priority: </a:t>
            </a:r>
            <a:r>
              <a:rPr lang="en-US" sz="500">
                <a:solidFill>
                  <a:srgbClr val="CDD0CA"/>
                </a:solidFill>
                <a:latin typeface="Consolas"/>
              </a:rPr>
              <a:t>3]</a:t>
            </a:r>
          </a:p>
        </p:txBody>
      </p:sp>
      <p:sp>
        <p:nvSpPr>
          <p:cNvPr id="16" name=""/>
          <p:cNvSpPr/>
          <p:nvPr/>
        </p:nvSpPr>
        <p:spPr>
          <a:xfrm>
            <a:off x="5437632" y="4651248"/>
            <a:ext cx="1658112" cy="603504"/>
          </a:xfrm>
          <a:prstGeom prst="rect">
            <a:avLst/>
          </a:prstGeom>
          <a:solidFill>
            <a:srgbClr val="300A24"/>
          </a:solidFill>
        </p:spPr>
        <p:txBody>
          <a:bodyPr lIns="0" tIns="0" rIns="0" bIns="0">
            <a:noAutofit/>
          </a:bodyPr>
          <a:p>
            <a:pPr indent="0">
              <a:lnSpc>
                <a:spcPts val="672"/>
              </a:lnSpc>
              <a:spcAft>
                <a:spcPts val="210"/>
              </a:spcAft>
            </a:pPr>
            <a:r>
              <a:rPr lang="en-US" sz="500">
                <a:solidFill>
                  <a:srgbClr val="C1BAB7"/>
                </a:solidFill>
                <a:latin typeface="Consolas"/>
              </a:rPr>
              <a:t>192.168.80.136:47061 </a:t>
            </a:r>
            <a:r>
              <a:rPr lang="en-US" sz="500">
                <a:solidFill>
                  <a:srgbClr val="CDD0CA"/>
                </a:solidFill>
                <a:latin typeface="Consolas"/>
              </a:rPr>
              <a:t>-&gt; </a:t>
            </a:r>
            <a:r>
              <a:rPr lang="en-US" sz="500">
                <a:solidFill>
                  <a:srgbClr val="C1BAB7"/>
                </a:solidFill>
                <a:latin typeface="Consolas"/>
              </a:rPr>
              <a:t>192.168.80.2:53 192.168.80.2:53 -&gt; 192.168.80.136:47061 I {UDP} 192.168.80.136:36837 -&gt; 192.168.801</a:t>
            </a:r>
          </a:p>
          <a:p>
            <a:pPr algn="just" marR="88900" indent="0">
              <a:lnSpc>
                <a:spcPts val="672"/>
              </a:lnSpc>
            </a:pPr>
            <a:r>
              <a:rPr lang="en-US" sz="500">
                <a:solidFill>
                  <a:srgbClr val="C1BAB7"/>
                </a:solidFill>
                <a:latin typeface="Consolas"/>
              </a:rPr>
              <a:t>192.168.80.136:36837 </a:t>
            </a:r>
            <a:r>
              <a:rPr lang="en-US" sz="500">
                <a:solidFill>
                  <a:srgbClr val="CDD0CA"/>
                </a:solidFill>
                <a:latin typeface="Consolas"/>
              </a:rPr>
              <a:t>-&gt; </a:t>
            </a:r>
            <a:r>
              <a:rPr lang="en-US" sz="500">
                <a:solidFill>
                  <a:srgbClr val="C1BAB7"/>
                </a:solidFill>
                <a:latin typeface="Consolas"/>
              </a:rPr>
              <a:t>192.168.80.2:53 192.168.80.2:53 </a:t>
            </a:r>
            <a:r>
              <a:rPr lang="en-US" sz="500">
                <a:solidFill>
                  <a:srgbClr val="CDD0CA"/>
                </a:solidFill>
                <a:latin typeface="Consolas"/>
              </a:rPr>
              <a:t>-&gt; </a:t>
            </a:r>
            <a:r>
              <a:rPr lang="en-US" sz="500">
                <a:solidFill>
                  <a:srgbClr val="C1BAB7"/>
                </a:solidFill>
                <a:latin typeface="Consolas"/>
              </a:rPr>
              <a:t>192.168.80.136:36837 {UDP} 192.168.80.136:53731 -&gt; 192.168.80</a:t>
            </a:r>
          </a:p>
        </p:txBody>
      </p:sp>
      <p:sp>
        <p:nvSpPr>
          <p:cNvPr id="17" name=""/>
          <p:cNvSpPr/>
          <p:nvPr/>
        </p:nvSpPr>
        <p:spPr>
          <a:xfrm>
            <a:off x="1505712" y="5334000"/>
            <a:ext cx="3913632" cy="609600"/>
          </a:xfrm>
          <a:prstGeom prst="rect">
            <a:avLst/>
          </a:prstGeom>
          <a:solidFill>
            <a:srgbClr val="300A24"/>
          </a:solidFill>
        </p:spPr>
        <p:txBody>
          <a:bodyPr lIns="0" tIns="0" rIns="0" bIns="0">
            <a:noAutofit/>
          </a:bodyPr>
          <a:p>
            <a:pPr algn="just" indent="0">
              <a:lnSpc>
                <a:spcPts val="672"/>
              </a:lnSpc>
              <a:spcAft>
                <a:spcPts val="210"/>
              </a:spcAft>
            </a:pPr>
            <a:r>
              <a:rPr lang="en-US" sz="500">
                <a:solidFill>
                  <a:srgbClr val="C1BAB7"/>
                </a:solidFill>
                <a:latin typeface="Consolas"/>
              </a:rPr>
              <a:t>:37.</a:t>
            </a:r>
            <a:r>
              <a:rPr lang="en-US" sz="500">
                <a:solidFill>
                  <a:srgbClr val="CDD0CA"/>
                </a:solidFill>
                <a:latin typeface="Consolas"/>
              </a:rPr>
              <a:t>902128 [**] </a:t>
            </a:r>
            <a:r>
              <a:rPr lang="en-US" sz="500">
                <a:solidFill>
                  <a:srgbClr val="C1BAB7"/>
                </a:solidFill>
                <a:latin typeface="Consolas"/>
              </a:rPr>
              <a:t>[1:1000011:0]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CDD0CA"/>
                </a:solidFill>
                <a:latin typeface="Consolas"/>
              </a:rPr>
              <a:t>:37.921547 </a:t>
            </a:r>
            <a:r>
              <a:rPr lang="en-US" sz="500">
                <a:solidFill>
                  <a:srgbClr val="C1BAB7"/>
                </a:solidFill>
                <a:latin typeface="Consolas"/>
              </a:rPr>
              <a:t>[**] [1:1000011:0] Access 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CDD0CA"/>
                </a:solidFill>
                <a:latin typeface="Consolas"/>
              </a:rPr>
              <a:t>:09.774479 </a:t>
            </a:r>
            <a:r>
              <a:rPr lang="en-US" sz="500">
                <a:solidFill>
                  <a:srgbClr val="C1BAB7"/>
                </a:solidFill>
                <a:latin typeface="Consolas"/>
              </a:rPr>
              <a:t>[**] [1:1000006:0] DNS </a:t>
            </a:r>
            <a:r>
              <a:rPr lang="en-US" sz="500">
                <a:solidFill>
                  <a:srgbClr val="CDD0CA"/>
                </a:solidFill>
                <a:latin typeface="Consolas"/>
              </a:rPr>
              <a:t>Tunneling Detected </a:t>
            </a:r>
            <a:r>
              <a:rPr lang="en-US" sz="500">
                <a:solidFill>
                  <a:srgbClr val="AAA0A0"/>
                </a:solidFill>
                <a:latin typeface="Consolas"/>
              </a:rPr>
              <a:t>[**] </a:t>
            </a:r>
            <a:r>
              <a:rPr lang="en-US" sz="500">
                <a:solidFill>
                  <a:srgbClr val="C1BAB7"/>
                </a:solidFill>
                <a:latin typeface="Consolas"/>
              </a:rPr>
              <a:t>[Classification: (null)] </a:t>
            </a:r>
            <a:r>
              <a:rPr lang="en-US" sz="500">
                <a:solidFill>
                  <a:srgbClr val="AAA0A0"/>
                </a:solidFill>
                <a:latin typeface="Consolas"/>
              </a:rPr>
              <a:t>[Priority: </a:t>
            </a:r>
            <a:r>
              <a:rPr lang="en-US" sz="500">
                <a:solidFill>
                  <a:srgbClr val="FFFFFF"/>
                </a:solidFill>
                <a:latin typeface="Consolas"/>
              </a:rPr>
              <a:t>3]</a:t>
            </a:r>
          </a:p>
          <a:p>
            <a:pPr algn="just" indent="0">
              <a:lnSpc>
                <a:spcPts val="672"/>
              </a:lnSpc>
            </a:pPr>
            <a:r>
              <a:rPr lang="en-US" sz="500">
                <a:solidFill>
                  <a:srgbClr val="CDD0CA"/>
                </a:solidFill>
                <a:latin typeface="Consolas"/>
              </a:rPr>
              <a:t>:09.774479 </a:t>
            </a:r>
            <a:r>
              <a:rPr lang="en-US" sz="500">
                <a:solidFill>
                  <a:srgbClr val="AAA0A0"/>
                </a:solidFill>
                <a:latin typeface="Consolas"/>
              </a:rPr>
              <a:t>[**] </a:t>
            </a:r>
            <a:r>
              <a:rPr lang="en-US" sz="500">
                <a:solidFill>
                  <a:srgbClr val="C1BAB7"/>
                </a:solidFill>
                <a:latin typeface="Consolas"/>
              </a:rPr>
              <a:t>[1:1000011:0] Access </a:t>
            </a:r>
            <a:r>
              <a:rPr lang="en-US" sz="500">
                <a:solidFill>
                  <a:srgbClr val="AAA0A0"/>
                </a:solidFill>
                <a:latin typeface="Consolas"/>
              </a:rPr>
              <a:t>to Donain </a:t>
            </a:r>
            <a:r>
              <a:rPr lang="en-US" sz="500">
                <a:solidFill>
                  <a:srgbClr val="C1BAB7"/>
                </a:solidFill>
                <a:latin typeface="Consolas"/>
              </a:rPr>
              <a:t>[**] [Classification: (null)] [Priority: </a:t>
            </a:r>
            <a:r>
              <a:rPr lang="en-US" sz="500">
                <a:solidFill>
                  <a:srgbClr val="CDD0CA"/>
                </a:solidFill>
                <a:latin typeface="Consolas"/>
              </a:rPr>
              <a:t>3] </a:t>
            </a:r>
            <a:r>
              <a:rPr lang="en-US" sz="500">
                <a:solidFill>
                  <a:srgbClr val="C1BAB7"/>
                </a:solidFill>
                <a:latin typeface="Consolas"/>
              </a:rPr>
              <a:t>{UDP} :09.817698 [**] [1:1000011:0] </a:t>
            </a:r>
            <a:r>
              <a:rPr lang="en-US" sz="500">
                <a:solidFill>
                  <a:srgbClr val="CDD0CA"/>
                </a:solidFill>
                <a:latin typeface="Consolas"/>
              </a:rPr>
              <a:t>Access </a:t>
            </a:r>
            <a:r>
              <a:rPr lang="en-US" sz="500">
                <a:solidFill>
                  <a:srgbClr val="C1BAB7"/>
                </a:solidFill>
                <a:latin typeface="Consolas"/>
              </a:rPr>
              <a:t>to Donain </a:t>
            </a:r>
            <a:r>
              <a:rPr lang="en-US" sz="500">
                <a:solidFill>
                  <a:srgbClr val="CDD0CA"/>
                </a:solidFill>
                <a:latin typeface="Consolas"/>
              </a:rPr>
              <a:t>[**] </a:t>
            </a:r>
            <a:r>
              <a:rPr lang="en-US" sz="500">
                <a:solidFill>
                  <a:srgbClr val="C1BAB7"/>
                </a:solidFill>
                <a:latin typeface="Consolas"/>
              </a:rPr>
              <a:t>[Classification: (null)] [Priority: </a:t>
            </a:r>
            <a:r>
              <a:rPr lang="en-US" sz="500">
                <a:solidFill>
                  <a:srgbClr val="CDD0CA"/>
                </a:solidFill>
                <a:latin typeface="Consolas"/>
              </a:rPr>
              <a:t>3] </a:t>
            </a:r>
            <a:r>
              <a:rPr lang="en-US" sz="500">
                <a:solidFill>
                  <a:srgbClr val="C1BAB7"/>
                </a:solidFill>
                <a:latin typeface="Consolas"/>
              </a:rPr>
              <a:t>{UDP} </a:t>
            </a:r>
            <a:r>
              <a:rPr lang="en-US" sz="500">
                <a:solidFill>
                  <a:srgbClr val="CDD0CA"/>
                </a:solidFill>
                <a:latin typeface="Consolas"/>
              </a:rPr>
              <a:t>:37.</a:t>
            </a:r>
            <a:r>
              <a:rPr lang="en-US" sz="500">
                <a:solidFill>
                  <a:srgbClr val="C1BAB7"/>
                </a:solidFill>
                <a:latin typeface="Consolas"/>
              </a:rPr>
              <a:t>903140 [**] [1:1000006:0] DNS </a:t>
            </a:r>
            <a:r>
              <a:rPr lang="en-US" sz="500">
                <a:solidFill>
                  <a:srgbClr val="CDD0CA"/>
                </a:solidFill>
                <a:latin typeface="Consolas"/>
              </a:rPr>
              <a:t>Tunneling Detected </a:t>
            </a:r>
            <a:r>
              <a:rPr lang="en-US" sz="500">
                <a:solidFill>
                  <a:srgbClr val="C1BAB7"/>
                </a:solidFill>
                <a:latin typeface="Consolas"/>
              </a:rPr>
              <a:t>[**] [Classification: (null)] [Priority: </a:t>
            </a:r>
            <a:r>
              <a:rPr lang="en-US" sz="500">
                <a:solidFill>
                  <a:srgbClr val="FFFFFF"/>
                </a:solidFill>
                <a:latin typeface="Consolas"/>
              </a:rPr>
              <a:t>3]</a:t>
            </a:r>
          </a:p>
        </p:txBody>
      </p:sp>
      <p:sp>
        <p:nvSpPr>
          <p:cNvPr id="18" name=""/>
          <p:cNvSpPr/>
          <p:nvPr/>
        </p:nvSpPr>
        <p:spPr>
          <a:xfrm>
            <a:off x="5437632" y="5340096"/>
            <a:ext cx="1658112" cy="603504"/>
          </a:xfrm>
          <a:prstGeom prst="rect">
            <a:avLst/>
          </a:prstGeom>
          <a:solidFill>
            <a:srgbClr val="300A24"/>
          </a:solidFill>
        </p:spPr>
        <p:txBody>
          <a:bodyPr lIns="0" tIns="0" rIns="0" bIns="0">
            <a:noAutofit/>
          </a:bodyPr>
          <a:p>
            <a:pPr algn="just" marR="88900" indent="0">
              <a:lnSpc>
                <a:spcPts val="672"/>
              </a:lnSpc>
              <a:spcAft>
                <a:spcPts val="210"/>
              </a:spcAft>
            </a:pPr>
            <a:r>
              <a:rPr lang="en-US" sz="600">
                <a:solidFill>
                  <a:srgbClr val="C1BAB7"/>
                </a:solidFill>
                <a:latin typeface="Palatino Linotype"/>
              </a:rPr>
              <a:t>192.168.80.136:53731 -&gt; 192.168.80.2:53 192.168.80.2:53 -&gt; 192.168.80.136:53731 {UDP} 192.168.80.136:43365 -&gt; 192.168.80</a:t>
            </a:r>
          </a:p>
          <a:p>
            <a:pPr algn="just" marR="88900" indent="0">
              <a:lnSpc>
                <a:spcPts val="672"/>
              </a:lnSpc>
            </a:pPr>
            <a:r>
              <a:rPr lang="en-US" sz="600">
                <a:solidFill>
                  <a:srgbClr val="C1BAB7"/>
                </a:solidFill>
                <a:latin typeface="Palatino Linotype"/>
              </a:rPr>
              <a:t>192.168.80.136:43365 -&gt; 192.168.80.2:53 192.168.80.2:53 -&gt; 192.168.80.136:43365 {UDP} 192.168.80.136:42065 -&gt; 192.168.80</a:t>
            </a:r>
          </a:p>
        </p:txBody>
      </p:sp>
      <p:sp>
        <p:nvSpPr>
          <p:cNvPr id="19" name=""/>
          <p:cNvSpPr/>
          <p:nvPr/>
        </p:nvSpPr>
        <p:spPr>
          <a:xfrm>
            <a:off x="6467856" y="9351264"/>
            <a:ext cx="701040" cy="170688"/>
          </a:xfrm>
          <a:prstGeom prst="rect">
            <a:avLst/>
          </a:prstGeom>
        </p:spPr>
        <p:txBody>
          <a:bodyPr lIns="0" tIns="0" rIns="0" bIns="0" wrap="none">
            <a:noAutofit/>
          </a:bodyPr>
          <a:p>
            <a:pPr indent="0"/>
            <a:r>
              <a:rPr lang="en-US" sz="1050">
                <a:latin typeface="Times New Roman"/>
              </a:rPr>
              <a:t>22 | </a:t>
            </a:r>
            <a:r>
              <a:rPr lang="en-US" sz="1050">
                <a:solidFill>
                  <a:srgbClr val="7F7F7F"/>
                </a:solidFill>
                <a:latin typeface="Times New Roman"/>
              </a:rPr>
              <a:t>P a </a:t>
            </a:r>
            <a:r>
              <a:rPr lang="en-US" i="1" sz="1100">
                <a:solidFill>
                  <a:srgbClr val="7F7F7F"/>
                </a:solidFill>
                <a:latin typeface="Times New Roman"/>
              </a:rPr>
              <a:t>g</a:t>
            </a:r>
            <a:r>
              <a:rPr lang="en-US" sz="1050">
                <a:solidFill>
                  <a:srgbClr val="7F7F7F"/>
                </a:solidFill>
                <a:latin typeface="Times New Roman"/>
              </a:rPr>
              <a:t> e</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99872" y="1630680"/>
            <a:ext cx="6598920" cy="4745736"/>
          </a:xfrm>
          <a:prstGeom prst="rect">
            <a:avLst/>
          </a:prstGeom>
        </p:spPr>
        <p:txBody>
          <a:bodyPr lIns="0" tIns="0" rIns="0" bIns="0">
            <a:noAutofit/>
          </a:bodyPr>
          <a:p>
            <a:pPr algn="just" indent="0">
              <a:spcAft>
                <a:spcPts val="1470"/>
              </a:spcAft>
            </a:pPr>
            <a:r>
              <a:rPr lang="en-US" b="1" sz="1600">
                <a:latin typeface="Times New Roman"/>
              </a:rPr>
              <a:t>10. Future Enhancement:</a:t>
            </a:r>
          </a:p>
          <a:p>
            <a:pPr marL="419100" indent="0">
              <a:lnSpc>
                <a:spcPts val="1608"/>
              </a:lnSpc>
            </a:pPr>
            <a:r>
              <a:rPr lang="en-US" sz="1200">
                <a:latin typeface="Times New Roman"/>
              </a:rPr>
              <a:t>Here are some ideas for future enhancements for your project:</a:t>
            </a:r>
          </a:p>
          <a:p>
            <a:pPr marL="419100" indent="-228600">
              <a:lnSpc>
                <a:spcPts val="1608"/>
              </a:lnSpc>
            </a:pPr>
            <a:r>
              <a:rPr lang="en-US" sz="1200">
                <a:latin typeface="Times New Roman"/>
              </a:rPr>
              <a:t>•    Use a more powerful IDPS tool: If you are using Snort, you could consider using Suricata instead. Suricata is more powerful and flexible than Snort, and it offers some additional features, such as multi-threading and support for more protocols.</a:t>
            </a:r>
          </a:p>
          <a:p>
            <a:pPr marL="419100" indent="-228600">
              <a:lnSpc>
                <a:spcPts val="1608"/>
              </a:lnSpc>
            </a:pPr>
            <a:r>
              <a:rPr lang="en-US" sz="1200">
                <a:latin typeface="Times New Roman"/>
              </a:rPr>
              <a:t>•    Use a cloud-based IDPS tool: Cloud-based IDPS tools are becoming increasingly popular. These tools offer a number of advantages, such as scalability, ease of deployment, and cost-effectiveness.</a:t>
            </a:r>
          </a:p>
          <a:p>
            <a:pPr marL="419100" indent="-228600">
              <a:lnSpc>
                <a:spcPts val="1608"/>
              </a:lnSpc>
            </a:pPr>
            <a:r>
              <a:rPr lang="en-US" sz="1200">
                <a:latin typeface="Times New Roman"/>
              </a:rPr>
              <a:t>•    Integrate your IDPS with other security tools: You could integrate your IDPS with other security tools, such as firewalls and intrusion prevention systems. This would allow you to get a more comprehensive view of your network security and to take a more proactive approach to threat detection and mitigation.</a:t>
            </a:r>
          </a:p>
          <a:p>
            <a:pPr marL="419100" indent="-228600">
              <a:lnSpc>
                <a:spcPts val="1608"/>
              </a:lnSpc>
            </a:pPr>
            <a:r>
              <a:rPr lang="en-US" sz="1200">
                <a:latin typeface="Times New Roman"/>
              </a:rPr>
              <a:t>•    Use machine learning to improve your IDPS's detection capabilities: Machine learning can be used to improve the detection capabilities of IDPS tools. This is because machine learning can be used to identify patterns in network traffic that are indicative of malicious activity.</a:t>
            </a:r>
          </a:p>
          <a:p>
            <a:pPr marL="419100" indent="-228600">
              <a:lnSpc>
                <a:spcPts val="1608"/>
              </a:lnSpc>
            </a:pPr>
            <a:r>
              <a:rPr lang="en-US" sz="1200">
                <a:latin typeface="Times New Roman"/>
              </a:rPr>
              <a:t>•    Automate the response to IDPS alerts: You could automate the response to IDPS alerts. This would allow you to take action on alerts more quickly and efficiently.</a:t>
            </a:r>
          </a:p>
          <a:p>
            <a:pPr marL="419100" indent="-228600">
              <a:lnSpc>
                <a:spcPts val="1608"/>
              </a:lnSpc>
            </a:pPr>
            <a:r>
              <a:rPr lang="en-US" sz="1200">
                <a:latin typeface="Times New Roman"/>
              </a:rPr>
              <a:t>•    Use a SIEM tool to correlate IDPS alerts with other security data: A SIEM tool can be used to correlate IDPS alerts with other security data, such as firewall logs and network traffic data. This can help you to identify and investigate potential threats more effectively.</a:t>
            </a:r>
          </a:p>
        </p:txBody>
      </p:sp>
      <p:sp>
        <p:nvSpPr>
          <p:cNvPr id="3" name=""/>
          <p:cNvSpPr/>
          <p:nvPr/>
        </p:nvSpPr>
        <p:spPr>
          <a:xfrm>
            <a:off x="6495288" y="9363456"/>
            <a:ext cx="640080" cy="164592"/>
          </a:xfrm>
          <a:prstGeom prst="rect">
            <a:avLst/>
          </a:prstGeom>
        </p:spPr>
        <p:txBody>
          <a:bodyPr lIns="0" tIns="0" rIns="0" bIns="0" wrap="none">
            <a:noAutofit/>
          </a:bodyPr>
          <a:p>
            <a:pPr indent="0"/>
            <a:r>
              <a:rPr lang="en-US" sz="1050">
                <a:latin typeface="Times New Roman"/>
              </a:rPr>
              <a:t>23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99872" y="1054608"/>
            <a:ext cx="1456944" cy="179832"/>
          </a:xfrm>
          <a:prstGeom prst="rect">
            <a:avLst/>
          </a:prstGeom>
        </p:spPr>
        <p:txBody>
          <a:bodyPr lIns="0" tIns="0" rIns="0" bIns="0" wrap="none">
            <a:noAutofit/>
          </a:bodyPr>
          <a:p>
            <a:pPr algn="just" indent="0">
              <a:spcAft>
                <a:spcPts val="2730"/>
              </a:spcAft>
            </a:pPr>
            <a:r>
              <a:rPr lang="en-US" b="1" sz="1600">
                <a:latin typeface="Times New Roman"/>
              </a:rPr>
              <a:t>11. Conclusion:</a:t>
            </a:r>
          </a:p>
        </p:txBody>
      </p:sp>
      <p:sp>
        <p:nvSpPr>
          <p:cNvPr id="3" name=""/>
          <p:cNvSpPr/>
          <p:nvPr/>
        </p:nvSpPr>
        <p:spPr>
          <a:xfrm>
            <a:off x="438912" y="1737360"/>
            <a:ext cx="6696456" cy="3752088"/>
          </a:xfrm>
          <a:prstGeom prst="rect">
            <a:avLst/>
          </a:prstGeom>
        </p:spPr>
        <p:txBody>
          <a:bodyPr lIns="0" tIns="0" rIns="0" bIns="0">
            <a:noAutofit/>
          </a:bodyPr>
          <a:p>
            <a:pPr indent="0">
              <a:lnSpc>
                <a:spcPts val="1608"/>
              </a:lnSpc>
              <a:spcBef>
                <a:spcPts val="2730"/>
              </a:spcBef>
              <a:spcAft>
                <a:spcPts val="1050"/>
              </a:spcAft>
            </a:pPr>
            <a:r>
              <a:rPr lang="en-US" sz="1200">
                <a:solidFill>
                  <a:srgbClr val="1F1F1F"/>
                </a:solidFill>
                <a:latin typeface="Times New Roman"/>
              </a:rPr>
              <a:t>In conclusion, this project has demonstrated how to use Snort or Suricata to detect intrusions and send alerts via email. The system was configured to detect specific threats, such as network scanning or port scanning. This helped to reduce the number of false alerts and made it easier to identify and respond to real threats.</a:t>
            </a:r>
          </a:p>
          <a:p>
            <a:pPr indent="0">
              <a:lnSpc>
                <a:spcPts val="1608"/>
              </a:lnSpc>
              <a:spcAft>
                <a:spcPts val="1050"/>
              </a:spcAft>
            </a:pPr>
            <a:r>
              <a:rPr lang="en-US" sz="1200">
                <a:solidFill>
                  <a:srgbClr val="1F1F1F"/>
                </a:solidFill>
                <a:latin typeface="Times New Roman"/>
              </a:rPr>
              <a:t>The project also showed how to configure alert notification to ensure that you are notified of potential threats in a timely manner. This is an important step in protecting your network from malicious activity.</a:t>
            </a:r>
          </a:p>
          <a:p>
            <a:pPr indent="0">
              <a:lnSpc>
                <a:spcPts val="1608"/>
              </a:lnSpc>
              <a:spcAft>
                <a:spcPts val="1050"/>
              </a:spcAft>
            </a:pPr>
            <a:r>
              <a:rPr lang="en-US" sz="1200">
                <a:solidFill>
                  <a:srgbClr val="1F1F1F"/>
                </a:solidFill>
                <a:latin typeface="Times New Roman"/>
              </a:rPr>
              <a:t>The project has several limitations. First, it only uses a single IDPS tool. In a real-world environment, you would likely use a combination of IDPS tools to get a more comprehensive view of your network security. Second, the project does not address the issue of false positives. False positives are alerts that are generated by the IDPS tool but are not caused by malicious activity. You will need to configure the IDPS tool to filter out false positives so that you can focus on real threats.</a:t>
            </a:r>
          </a:p>
          <a:p>
            <a:pPr indent="0">
              <a:lnSpc>
                <a:spcPts val="1632"/>
              </a:lnSpc>
            </a:pPr>
            <a:r>
              <a:rPr lang="en-US" sz="1200">
                <a:solidFill>
                  <a:srgbClr val="1F1F1F"/>
                </a:solidFill>
                <a:latin typeface="Times New Roman"/>
              </a:rPr>
              <a:t>Despite these limitations, the project has demonstrated the basic concepts of IDPS and alert notification. This is a good starting point for further research and development.</a:t>
            </a:r>
          </a:p>
        </p:txBody>
      </p:sp>
      <p:sp>
        <p:nvSpPr>
          <p:cNvPr id="4" name=""/>
          <p:cNvSpPr/>
          <p:nvPr/>
        </p:nvSpPr>
        <p:spPr>
          <a:xfrm>
            <a:off x="6495288" y="9363456"/>
            <a:ext cx="640080" cy="164592"/>
          </a:xfrm>
          <a:prstGeom prst="rect">
            <a:avLst/>
          </a:prstGeom>
        </p:spPr>
        <p:txBody>
          <a:bodyPr lIns="0" tIns="0" rIns="0" bIns="0" wrap="none">
            <a:noAutofit/>
          </a:bodyPr>
          <a:p>
            <a:pPr indent="0"/>
            <a:r>
              <a:rPr lang="en-US" sz="1050">
                <a:latin typeface="Times New Roman"/>
              </a:rPr>
              <a:t>24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99872" y="1877568"/>
            <a:ext cx="1429512" cy="179832"/>
          </a:xfrm>
          <a:prstGeom prst="rect">
            <a:avLst/>
          </a:prstGeom>
        </p:spPr>
        <p:txBody>
          <a:bodyPr lIns="0" tIns="0" rIns="0" bIns="0" wrap="none">
            <a:noAutofit/>
          </a:bodyPr>
          <a:p>
            <a:pPr algn="just" indent="0">
              <a:spcAft>
                <a:spcPts val="2940"/>
              </a:spcAft>
            </a:pPr>
            <a:r>
              <a:rPr lang="en-US" b="1" sz="1600">
                <a:latin typeface="Times New Roman"/>
              </a:rPr>
              <a:t>12. References:</a:t>
            </a:r>
          </a:p>
        </p:txBody>
      </p:sp>
      <p:sp>
        <p:nvSpPr>
          <p:cNvPr id="3" name=""/>
          <p:cNvSpPr/>
          <p:nvPr/>
        </p:nvSpPr>
        <p:spPr>
          <a:xfrm>
            <a:off x="902208" y="2572512"/>
            <a:ext cx="3767328" cy="1834896"/>
          </a:xfrm>
          <a:prstGeom prst="rect">
            <a:avLst/>
          </a:prstGeom>
        </p:spPr>
        <p:txBody>
          <a:bodyPr lIns="0" tIns="0" rIns="0" bIns="0">
            <a:noAutofit/>
          </a:bodyPr>
          <a:p>
            <a:pPr indent="0">
              <a:lnSpc>
                <a:spcPts val="3216"/>
              </a:lnSpc>
              <a:spcBef>
                <a:spcPts val="2940"/>
              </a:spcBef>
            </a:pPr>
            <a:r>
              <a:rPr lang="en-US" b="1" sz="1400">
                <a:latin typeface="Times New Roman"/>
              </a:rPr>
              <a:t>.</a:t>
            </a:r>
            <a:r>
              <a:rPr lang="en-US" b="1" sz="1400">
                <a:latin typeface="Times New Roman"/>
                <a:hlinkClick r:id="rLinkId0"/>
              </a:rPr>
              <a:t> </a:t>
            </a:r>
            <a:r>
              <a:rPr lang="en-US" b="1" u="sng" sz="1400">
                <a:solidFill>
                  <a:srgbClr val="0563C1"/>
                </a:solidFill>
                <a:latin typeface="Times New Roman"/>
                <a:hlinkClick r:id="rLinkId0"/>
              </a:rPr>
              <a:t>https://suricata.io/</a:t>
            </a:r>
          </a:p>
          <a:p>
            <a:pPr indent="0">
              <a:lnSpc>
                <a:spcPts val="3216"/>
              </a:lnSpc>
            </a:pPr>
            <a:r>
              <a:rPr lang="en-US" b="1" sz="1400">
                <a:latin typeface="Times New Roman"/>
              </a:rPr>
              <a:t>.</a:t>
            </a:r>
            <a:r>
              <a:rPr lang="en-US" b="1" sz="1400">
                <a:latin typeface="Times New Roman"/>
                <a:hlinkClick r:id="rLinkId1"/>
              </a:rPr>
              <a:t> </a:t>
            </a:r>
            <a:r>
              <a:rPr lang="en-US" b="1" u="sng" sz="1400">
                <a:solidFill>
                  <a:srgbClr val="0563C1"/>
                </a:solidFill>
                <a:latin typeface="Times New Roman"/>
                <a:hlinkClick r:id="rLinkId1"/>
              </a:rPr>
              <a:t>https://www.snort.org/</a:t>
            </a:r>
          </a:p>
          <a:p>
            <a:pPr indent="0">
              <a:lnSpc>
                <a:spcPts val="3216"/>
              </a:lnSpc>
            </a:pPr>
            <a:r>
              <a:rPr lang="en-US" b="1" sz="1400">
                <a:latin typeface="Times New Roman"/>
              </a:rPr>
              <a:t>.</a:t>
            </a:r>
            <a:r>
              <a:rPr lang="en-US" b="1" sz="1400">
                <a:latin typeface="Times New Roman"/>
                <a:hlinkClick r:id="rLinkId2"/>
              </a:rPr>
              <a:t> </a:t>
            </a:r>
            <a:r>
              <a:rPr lang="en-US" b="1" u="sng" sz="1400">
                <a:solidFill>
                  <a:srgbClr val="0563C1"/>
                </a:solidFill>
                <a:latin typeface="Times New Roman"/>
                <a:hlinkClick r:id="rLinkId2"/>
              </a:rPr>
              <a:t>https://bard.google.com/</a:t>
            </a:r>
          </a:p>
          <a:p>
            <a:pPr indent="0">
              <a:lnSpc>
                <a:spcPts val="3216"/>
              </a:lnSpc>
            </a:pPr>
            <a:r>
              <a:rPr lang="en-US" b="1" sz="1400">
                <a:latin typeface="Times New Roman"/>
              </a:rPr>
              <a:t>.</a:t>
            </a:r>
            <a:r>
              <a:rPr lang="en-US" b="1" sz="1400">
                <a:latin typeface="Times New Roman"/>
                <a:hlinkClick r:id="rLinkId3"/>
              </a:rPr>
              <a:t> </a:t>
            </a:r>
            <a:r>
              <a:rPr lang="en-US" b="1" u="sng" sz="1400">
                <a:solidFill>
                  <a:srgbClr val="0563C1"/>
                </a:solidFill>
                <a:latin typeface="Times New Roman"/>
                <a:hlinkClick r:id="rLinkId3"/>
              </a:rPr>
              <a:t>https://www.youtube.com/</a:t>
            </a:r>
          </a:p>
          <a:p>
            <a:pPr indent="0">
              <a:lnSpc>
                <a:spcPts val="3216"/>
              </a:lnSpc>
            </a:pPr>
            <a:r>
              <a:rPr lang="en-US" b="1" sz="1400">
                <a:latin typeface="Times New Roman"/>
              </a:rPr>
              <a:t>. Some extra notes and suggestions from mentors.</a:t>
            </a:r>
          </a:p>
        </p:txBody>
      </p:sp>
      <p:sp>
        <p:nvSpPr>
          <p:cNvPr id="4" name=""/>
          <p:cNvSpPr/>
          <p:nvPr/>
        </p:nvSpPr>
        <p:spPr>
          <a:xfrm>
            <a:off x="6495288" y="9363456"/>
            <a:ext cx="640080" cy="164592"/>
          </a:xfrm>
          <a:prstGeom prst="rect">
            <a:avLst/>
          </a:prstGeom>
        </p:spPr>
        <p:txBody>
          <a:bodyPr lIns="0" tIns="0" rIns="0" bIns="0" wrap="none">
            <a:noAutofit/>
          </a:bodyPr>
          <a:p>
            <a:pPr indent="0"/>
            <a:r>
              <a:rPr lang="en-US" sz="1050">
                <a:latin typeface="Times New Roman"/>
              </a:rPr>
              <a:t>25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38912" y="1795272"/>
            <a:ext cx="6669024" cy="3288792"/>
          </a:xfrm>
          <a:prstGeom prst="rect">
            <a:avLst/>
          </a:prstGeom>
        </p:spPr>
        <p:txBody>
          <a:bodyPr lIns="0" tIns="0" rIns="0" bIns="0">
            <a:noAutofit/>
          </a:bodyPr>
          <a:p>
            <a:pPr algn="just" indent="0">
              <a:spcAft>
                <a:spcPts val="1470"/>
              </a:spcAft>
            </a:pPr>
            <a:r>
              <a:rPr lang="en-US" b="1" sz="1600">
                <a:latin typeface="Times New Roman"/>
              </a:rPr>
              <a:t>1. Introduction:</a:t>
            </a:r>
          </a:p>
          <a:p>
            <a:pPr indent="0">
              <a:lnSpc>
                <a:spcPts val="1392"/>
              </a:lnSpc>
              <a:spcAft>
                <a:spcPts val="1050"/>
              </a:spcAft>
            </a:pPr>
            <a:r>
              <a:rPr lang="en-US" sz="1200">
                <a:solidFill>
                  <a:srgbClr val="1F1F1F"/>
                </a:solidFill>
                <a:latin typeface="Times New Roman"/>
              </a:rPr>
              <a:t>Intrusion detection and prevention systems (IDS/IPS) are security tools that monitor network traffic for malicious activity. IDS systems detect intrusions, while IPS systems can also prevent them.</a:t>
            </a:r>
          </a:p>
          <a:p>
            <a:pPr indent="0">
              <a:lnSpc>
                <a:spcPts val="1392"/>
              </a:lnSpc>
              <a:spcAft>
                <a:spcPts val="1050"/>
              </a:spcAft>
            </a:pPr>
            <a:r>
              <a:rPr lang="en-US" sz="1200">
                <a:solidFill>
                  <a:srgbClr val="1F1F1F"/>
                </a:solidFill>
                <a:latin typeface="Times New Roman"/>
              </a:rPr>
              <a:t>Snort and Suricata are two popular open-source IDS/IPS systems. They are both capable of detecting a wide range of threats, including network scanning, port scanning, and denial-of-service attacks.</a:t>
            </a:r>
          </a:p>
          <a:p>
            <a:pPr indent="0">
              <a:lnSpc>
                <a:spcPts val="1392"/>
              </a:lnSpc>
              <a:spcAft>
                <a:spcPts val="1050"/>
              </a:spcAft>
            </a:pPr>
            <a:r>
              <a:rPr lang="en-US" sz="1200">
                <a:solidFill>
                  <a:srgbClr val="1F1F1F"/>
                </a:solidFill>
                <a:latin typeface="Times New Roman"/>
              </a:rPr>
              <a:t>Alert notification is an important feature of IDS/IPS systems. It allows you to be notified of potential threats so that you can take action to mitigate them. Email is a common method for alert notification.</a:t>
            </a:r>
          </a:p>
          <a:p>
            <a:pPr indent="0">
              <a:lnSpc>
                <a:spcPts val="1392"/>
              </a:lnSpc>
              <a:spcAft>
                <a:spcPts val="1050"/>
              </a:spcAft>
            </a:pPr>
            <a:r>
              <a:rPr lang="en-US" sz="1200">
                <a:solidFill>
                  <a:srgbClr val="1F1F1F"/>
                </a:solidFill>
                <a:latin typeface="Times New Roman"/>
              </a:rPr>
              <a:t>In this project, we will use Snort or Suricata to detect intrusions and send alerts via email. We will also configure the system to detect specific threats, such as network scanning or port scanning.</a:t>
            </a:r>
          </a:p>
          <a:p>
            <a:pPr indent="0">
              <a:lnSpc>
                <a:spcPts val="1368"/>
              </a:lnSpc>
            </a:pPr>
            <a:r>
              <a:rPr lang="en-US" sz="1200">
                <a:solidFill>
                  <a:srgbClr val="1F1F1F"/>
                </a:solidFill>
                <a:latin typeface="Times New Roman"/>
              </a:rPr>
              <a:t>In this project we will demonstrate how to use Snort or Suricata to protect a network from malicious activity. It will also show how to configure alert notification to ensure that you are notified of potential threats in a timely manner.</a:t>
            </a:r>
          </a:p>
        </p:txBody>
      </p:sp>
      <p:sp>
        <p:nvSpPr>
          <p:cNvPr id="3" name=""/>
          <p:cNvSpPr/>
          <p:nvPr/>
        </p:nvSpPr>
        <p:spPr>
          <a:xfrm>
            <a:off x="6568440" y="9363456"/>
            <a:ext cx="566928" cy="164592"/>
          </a:xfrm>
          <a:prstGeom prst="rect">
            <a:avLst/>
          </a:prstGeom>
        </p:spPr>
        <p:txBody>
          <a:bodyPr lIns="0" tIns="0" rIns="0" bIns="0" wrap="none">
            <a:noAutofit/>
          </a:bodyPr>
          <a:p>
            <a:pPr indent="0"/>
            <a:r>
              <a:rPr lang="en-US" sz="1050">
                <a:latin typeface="Times New Roman"/>
              </a:rPr>
              <a:t>3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87680" y="1298448"/>
            <a:ext cx="1990344" cy="179832"/>
          </a:xfrm>
          <a:prstGeom prst="rect">
            <a:avLst/>
          </a:prstGeom>
        </p:spPr>
        <p:txBody>
          <a:bodyPr lIns="0" tIns="0" rIns="0" bIns="0" wrap="none">
            <a:noAutofit/>
          </a:bodyPr>
          <a:p>
            <a:pPr algn="just" indent="0">
              <a:spcAft>
                <a:spcPts val="1470"/>
              </a:spcAft>
            </a:pPr>
            <a:r>
              <a:rPr lang="en-US" b="1" sz="1600">
                <a:solidFill>
                  <a:srgbClr val="1F1F1F"/>
                </a:solidFill>
                <a:latin typeface="Times New Roman"/>
              </a:rPr>
              <a:t>2.</a:t>
            </a:r>
            <a:r>
              <a:rPr lang="en-US" b="1" sz="1600">
                <a:latin typeface="Times New Roman"/>
              </a:rPr>
              <a:t> </a:t>
            </a:r>
            <a:r>
              <a:rPr lang="en-US" b="1" sz="1600">
                <a:solidFill>
                  <a:srgbClr val="1F1F1F"/>
                </a:solidFill>
                <a:latin typeface="Times New Roman"/>
              </a:rPr>
              <a:t>Problem Statement:</a:t>
            </a:r>
          </a:p>
        </p:txBody>
      </p:sp>
      <p:sp>
        <p:nvSpPr>
          <p:cNvPr id="3" name=""/>
          <p:cNvSpPr/>
          <p:nvPr/>
        </p:nvSpPr>
        <p:spPr>
          <a:xfrm>
            <a:off x="664464" y="1743456"/>
            <a:ext cx="6275832" cy="1106424"/>
          </a:xfrm>
          <a:prstGeom prst="rect">
            <a:avLst/>
          </a:prstGeom>
        </p:spPr>
        <p:txBody>
          <a:bodyPr lIns="0" tIns="0" rIns="0" bIns="0">
            <a:noAutofit/>
          </a:bodyPr>
          <a:p>
            <a:pPr indent="0">
              <a:lnSpc>
                <a:spcPts val="1392"/>
              </a:lnSpc>
              <a:spcBef>
                <a:spcPts val="1470"/>
              </a:spcBef>
              <a:spcAft>
                <a:spcPts val="1050"/>
              </a:spcAft>
            </a:pPr>
            <a:r>
              <a:rPr lang="en-US" sz="1200">
                <a:solidFill>
                  <a:srgbClr val="1F1F1F"/>
                </a:solidFill>
                <a:latin typeface="Times New Roman"/>
              </a:rPr>
              <a:t>Network security is a critical issue for businesses of all sizes. Intrusions and other malicious activities can cause significant damage, including data loss, financial losses, and reputational harm.</a:t>
            </a:r>
          </a:p>
          <a:p>
            <a:pPr indent="0">
              <a:lnSpc>
                <a:spcPts val="1368"/>
              </a:lnSpc>
            </a:pPr>
            <a:r>
              <a:rPr lang="en-US" sz="1200">
                <a:solidFill>
                  <a:srgbClr val="1F1F1F"/>
                </a:solidFill>
                <a:latin typeface="Times New Roman"/>
              </a:rPr>
              <a:t>IDS/IPS systems are an important tool for protecting networks from malicious activity. However, they can be complex to configure and maintain. Additionally, they can generate a large number of alerts, which can make it difficult to identify and respond to real threats.</a:t>
            </a:r>
          </a:p>
        </p:txBody>
      </p:sp>
      <p:sp>
        <p:nvSpPr>
          <p:cNvPr id="4" name=""/>
          <p:cNvSpPr/>
          <p:nvPr/>
        </p:nvSpPr>
        <p:spPr>
          <a:xfrm>
            <a:off x="6565392" y="9363456"/>
            <a:ext cx="569976" cy="164592"/>
          </a:xfrm>
          <a:prstGeom prst="rect">
            <a:avLst/>
          </a:prstGeom>
        </p:spPr>
        <p:txBody>
          <a:bodyPr lIns="0" tIns="0" rIns="0" bIns="0" wrap="none">
            <a:noAutofit/>
          </a:bodyPr>
          <a:p>
            <a:pPr indent="0"/>
            <a:r>
              <a:rPr lang="en-US" sz="1050">
                <a:latin typeface="Times New Roman"/>
              </a:rPr>
              <a:t>4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87680" y="1871472"/>
            <a:ext cx="6623304" cy="4453128"/>
          </a:xfrm>
          <a:prstGeom prst="rect">
            <a:avLst/>
          </a:prstGeom>
        </p:spPr>
        <p:txBody>
          <a:bodyPr lIns="0" tIns="0" rIns="0" bIns="0">
            <a:noAutofit/>
          </a:bodyPr>
          <a:p>
            <a:pPr algn="just" indent="0">
              <a:spcAft>
                <a:spcPts val="1470"/>
              </a:spcAft>
            </a:pPr>
            <a:r>
              <a:rPr lang="en-US" b="1" sz="1600">
                <a:solidFill>
                  <a:srgbClr val="1F1F1F"/>
                </a:solidFill>
                <a:latin typeface="Times New Roman"/>
              </a:rPr>
              <a:t>3.</a:t>
            </a:r>
            <a:r>
              <a:rPr lang="en-US" b="1" sz="1600">
                <a:latin typeface="Times New Roman"/>
              </a:rPr>
              <a:t> </a:t>
            </a:r>
            <a:r>
              <a:rPr lang="en-US" b="1" sz="1600">
                <a:solidFill>
                  <a:srgbClr val="1F1F1F"/>
                </a:solidFill>
                <a:latin typeface="Times New Roman"/>
              </a:rPr>
              <a:t>Proposed Solution:</a:t>
            </a:r>
          </a:p>
          <a:p>
            <a:pPr marL="228600" indent="0">
              <a:lnSpc>
                <a:spcPts val="1368"/>
              </a:lnSpc>
              <a:spcAft>
                <a:spcPts val="1050"/>
              </a:spcAft>
            </a:pPr>
            <a:r>
              <a:rPr lang="en-US" sz="1200">
                <a:solidFill>
                  <a:srgbClr val="1F1F1F"/>
                </a:solidFill>
                <a:latin typeface="Times New Roman"/>
              </a:rPr>
              <a:t>This project will use Snort or Suricata to detect intrusions and send alerts via email. The system will be configured to detect specific threats, such as network scanning or port scanning. This will help to reduce the number of false alerts and make it easier to identify and respond to real threats.</a:t>
            </a:r>
          </a:p>
          <a:p>
            <a:pPr marL="228600" indent="0">
              <a:lnSpc>
                <a:spcPts val="1368"/>
              </a:lnSpc>
              <a:spcAft>
                <a:spcPts val="1050"/>
              </a:spcAft>
            </a:pPr>
            <a:r>
              <a:rPr lang="en-US" sz="1200">
                <a:solidFill>
                  <a:srgbClr val="1F1F1F"/>
                </a:solidFill>
                <a:latin typeface="Times New Roman"/>
              </a:rPr>
              <a:t>The project will also demonstrate how to use Snort or Suricata to protect a network from malicious activity. It will also show how to configure alert notification to ensure that you are notified of potential threats in a timely manner.</a:t>
            </a:r>
          </a:p>
          <a:p>
            <a:pPr marL="228600" indent="0">
              <a:spcAft>
                <a:spcPts val="1050"/>
              </a:spcAft>
            </a:pPr>
            <a:r>
              <a:rPr lang="en-US" sz="1200">
                <a:solidFill>
                  <a:srgbClr val="1F1F1F"/>
                </a:solidFill>
                <a:latin typeface="Times New Roman"/>
              </a:rPr>
              <a:t>Benefits:</a:t>
            </a:r>
          </a:p>
          <a:p>
            <a:pPr marL="228600" indent="0">
              <a:lnSpc>
                <a:spcPts val="3168"/>
              </a:lnSpc>
            </a:pPr>
            <a:r>
              <a:rPr lang="en-US" sz="1200">
                <a:solidFill>
                  <a:srgbClr val="1F1F1F"/>
                </a:solidFill>
                <a:latin typeface="Times New Roman"/>
              </a:rPr>
              <a:t>The benefits of this project include:</a:t>
            </a:r>
          </a:p>
          <a:p>
            <a:pPr algn="just" marL="228600" indent="0">
              <a:lnSpc>
                <a:spcPts val="3168"/>
              </a:lnSpc>
            </a:pPr>
            <a:r>
              <a:rPr lang="en-US" sz="1200">
                <a:solidFill>
                  <a:srgbClr val="1F1F1F"/>
                </a:solidFill>
                <a:latin typeface="Times New Roman"/>
              </a:rPr>
              <a:t>•    Improved network security</a:t>
            </a:r>
          </a:p>
          <a:p>
            <a:pPr algn="just" marL="228600" indent="0">
              <a:lnSpc>
                <a:spcPts val="3168"/>
              </a:lnSpc>
            </a:pPr>
            <a:r>
              <a:rPr lang="en-US" sz="1200">
                <a:solidFill>
                  <a:srgbClr val="1F1F1F"/>
                </a:solidFill>
                <a:latin typeface="Times New Roman"/>
              </a:rPr>
              <a:t>•    Reduced number of false alerts</a:t>
            </a:r>
          </a:p>
          <a:p>
            <a:pPr algn="just" marL="228600" indent="0">
              <a:lnSpc>
                <a:spcPts val="3168"/>
              </a:lnSpc>
            </a:pPr>
            <a:r>
              <a:rPr lang="en-US" sz="1200">
                <a:solidFill>
                  <a:srgbClr val="1F1F1F"/>
                </a:solidFill>
                <a:latin typeface="Times New Roman"/>
              </a:rPr>
              <a:t>•    Easier identification and response to real threats</a:t>
            </a:r>
          </a:p>
          <a:p>
            <a:pPr algn="just" marL="228600" indent="0">
              <a:lnSpc>
                <a:spcPts val="3168"/>
              </a:lnSpc>
            </a:pPr>
            <a:r>
              <a:rPr lang="en-US" sz="1200">
                <a:solidFill>
                  <a:srgbClr val="1F1F1F"/>
                </a:solidFill>
                <a:latin typeface="Times New Roman"/>
              </a:rPr>
              <a:t>•    Increased visibility into network traffic</a:t>
            </a:r>
          </a:p>
          <a:p>
            <a:pPr algn="just" marL="228600" indent="0">
              <a:lnSpc>
                <a:spcPts val="3168"/>
              </a:lnSpc>
            </a:pPr>
            <a:r>
              <a:rPr lang="en-US" sz="1200">
                <a:solidFill>
                  <a:srgbClr val="1F1F1F"/>
                </a:solidFill>
                <a:latin typeface="Times New Roman"/>
              </a:rPr>
              <a:t>•    Improved compliance with security standards</a:t>
            </a:r>
          </a:p>
        </p:txBody>
      </p:sp>
      <p:sp>
        <p:nvSpPr>
          <p:cNvPr id="3" name=""/>
          <p:cNvSpPr/>
          <p:nvPr/>
        </p:nvSpPr>
        <p:spPr>
          <a:xfrm>
            <a:off x="6568440" y="9363456"/>
            <a:ext cx="566928" cy="164592"/>
          </a:xfrm>
          <a:prstGeom prst="rect">
            <a:avLst/>
          </a:prstGeom>
        </p:spPr>
        <p:txBody>
          <a:bodyPr lIns="0" tIns="0" rIns="0" bIns="0" wrap="none">
            <a:noAutofit/>
          </a:bodyPr>
          <a:p>
            <a:pPr indent="0"/>
            <a:r>
              <a:rPr lang="en-US" sz="1050">
                <a:latin typeface="Times New Roman"/>
              </a:rPr>
              <a:t>5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90728" y="1304544"/>
            <a:ext cx="2898648" cy="2584704"/>
          </a:xfrm>
          <a:prstGeom prst="rect">
            <a:avLst/>
          </a:prstGeom>
        </p:spPr>
        <p:txBody>
          <a:bodyPr lIns="0" tIns="0" rIns="0" bIns="0">
            <a:noAutofit/>
          </a:bodyPr>
          <a:p>
            <a:pPr algn="just" indent="0">
              <a:spcAft>
                <a:spcPts val="1260"/>
              </a:spcAft>
            </a:pPr>
            <a:r>
              <a:rPr lang="en-US" b="1" sz="1600">
                <a:solidFill>
                  <a:srgbClr val="1F1F1F"/>
                </a:solidFill>
                <a:latin typeface="Times New Roman"/>
              </a:rPr>
              <a:t>4.</a:t>
            </a:r>
            <a:r>
              <a:rPr lang="en-US" b="1" sz="1600">
                <a:latin typeface="Times New Roman"/>
              </a:rPr>
              <a:t> </a:t>
            </a:r>
            <a:r>
              <a:rPr lang="en-US" b="1" sz="1600">
                <a:solidFill>
                  <a:srgbClr val="1F1F1F"/>
                </a:solidFill>
                <a:latin typeface="Times New Roman"/>
              </a:rPr>
              <a:t>Technology Used:</a:t>
            </a:r>
          </a:p>
          <a:p>
            <a:pPr algn="just" marL="263652" indent="0">
              <a:lnSpc>
                <a:spcPts val="3000"/>
              </a:lnSpc>
            </a:pPr>
            <a:r>
              <a:rPr lang="en-US" b="1" sz="1600">
                <a:solidFill>
                  <a:srgbClr val="1F1F1F"/>
                </a:solidFill>
                <a:latin typeface="Times New Roman"/>
              </a:rPr>
              <a:t>4.1    Hardware Requirement :</a:t>
            </a:r>
          </a:p>
          <a:p>
            <a:pPr algn="just" marL="492252" indent="0">
              <a:lnSpc>
                <a:spcPts val="3000"/>
              </a:lnSpc>
            </a:pPr>
            <a:r>
              <a:rPr lang="en-US" sz="1200">
                <a:solidFill>
                  <a:srgbClr val="1F1F1F"/>
                </a:solidFill>
                <a:latin typeface="Times New Roman"/>
              </a:rPr>
              <a:t>•    RAM: 16 GB</a:t>
            </a:r>
          </a:p>
          <a:p>
            <a:pPr algn="just" marL="492252" indent="0">
              <a:lnSpc>
                <a:spcPts val="3000"/>
              </a:lnSpc>
            </a:pPr>
            <a:r>
              <a:rPr lang="en-US" sz="1200">
                <a:solidFill>
                  <a:srgbClr val="1F1F1F"/>
                </a:solidFill>
                <a:latin typeface="Times New Roman"/>
              </a:rPr>
              <a:t>•    HDD: 512GB</a:t>
            </a:r>
          </a:p>
          <a:p>
            <a:pPr algn="just" marL="263652" indent="0">
              <a:spcAft>
                <a:spcPts val="1260"/>
              </a:spcAft>
            </a:pPr>
            <a:r>
              <a:rPr lang="en-US" b="1" sz="1600">
                <a:solidFill>
                  <a:srgbClr val="1F1F1F"/>
                </a:solidFill>
                <a:latin typeface="Times New Roman"/>
              </a:rPr>
              <a:t>4.2    Software Requirement :</a:t>
            </a:r>
          </a:p>
          <a:p>
            <a:pPr algn="just" marL="492252" indent="0">
              <a:spcAft>
                <a:spcPts val="1260"/>
              </a:spcAft>
            </a:pPr>
            <a:r>
              <a:rPr lang="en-US" sz="1200">
                <a:solidFill>
                  <a:srgbClr val="1F1F1F"/>
                </a:solidFill>
                <a:latin typeface="Times New Roman"/>
              </a:rPr>
              <a:t>•    Operating System: Windows 10</a:t>
            </a:r>
          </a:p>
          <a:p>
            <a:pPr algn="just" marL="492252" indent="0"/>
            <a:r>
              <a:rPr lang="en-US" sz="1200">
                <a:solidFill>
                  <a:srgbClr val="1F1F1F"/>
                </a:solidFill>
                <a:latin typeface="Times New Roman"/>
              </a:rPr>
              <a:t>•    Tool: VMWare Workstation Pro</a:t>
            </a:r>
          </a:p>
        </p:txBody>
      </p:sp>
      <p:sp>
        <p:nvSpPr>
          <p:cNvPr id="3" name=""/>
          <p:cNvSpPr/>
          <p:nvPr/>
        </p:nvSpPr>
        <p:spPr>
          <a:xfrm>
            <a:off x="6568440" y="9363456"/>
            <a:ext cx="566928" cy="164592"/>
          </a:xfrm>
          <a:prstGeom prst="rect">
            <a:avLst/>
          </a:prstGeom>
        </p:spPr>
        <p:txBody>
          <a:bodyPr lIns="0" tIns="0" rIns="0" bIns="0" wrap="none">
            <a:noAutofit/>
          </a:bodyPr>
          <a:p>
            <a:pPr indent="0"/>
            <a:r>
              <a:rPr lang="en-US" sz="1050">
                <a:latin typeface="Times New Roman"/>
              </a:rPr>
              <a:t>6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90728" y="1673352"/>
            <a:ext cx="6586728" cy="6742176"/>
          </a:xfrm>
          <a:prstGeom prst="rect">
            <a:avLst/>
          </a:prstGeom>
        </p:spPr>
        <p:txBody>
          <a:bodyPr lIns="0" tIns="0" rIns="0" bIns="0">
            <a:noAutofit/>
          </a:bodyPr>
          <a:p>
            <a:pPr algn="just" indent="0">
              <a:spcAft>
                <a:spcPts val="1260"/>
              </a:spcAft>
            </a:pPr>
            <a:r>
              <a:rPr lang="en-US" b="1" sz="1600">
                <a:latin typeface="Times New Roman"/>
              </a:rPr>
              <a:t>5. Information about IDPS tools:</a:t>
            </a:r>
          </a:p>
          <a:p>
            <a:pPr indent="0">
              <a:lnSpc>
                <a:spcPts val="1368"/>
              </a:lnSpc>
              <a:spcAft>
                <a:spcPts val="840"/>
              </a:spcAft>
            </a:pPr>
            <a:r>
              <a:rPr lang="en-US" sz="1200">
                <a:solidFill>
                  <a:srgbClr val="1F1F1F"/>
                </a:solidFill>
                <a:latin typeface="Times New Roman"/>
              </a:rPr>
              <a:t>Snort is an open-source, free and lightweight network intrusion detection system (NIDS) software for Linux and Windows to detect emerging threats. It is one of the most popular IDS tools available. Snort can be used to detect a wide range of threats, including network scanning, port scanning, and denial-of-service attacks. It can also be used to detect more advanced threats, such as malware and zero-day attacks.</a:t>
            </a:r>
          </a:p>
          <a:p>
            <a:pPr indent="0">
              <a:lnSpc>
                <a:spcPts val="1368"/>
              </a:lnSpc>
              <a:spcAft>
                <a:spcPts val="840"/>
              </a:spcAft>
            </a:pPr>
            <a:r>
              <a:rPr lang="en-US" sz="1200">
                <a:solidFill>
                  <a:srgbClr val="1F1F1F"/>
                </a:solidFill>
                <a:latin typeface="Times New Roman"/>
              </a:rPr>
              <a:t>Suricata is another popular open-source IDS/IPS system. It is similar to Snort in many ways, but it offers some additional features, such as multi-threading and support for more protocols. Suricata is also more flexible than Snort, making it a good choice for advanced users.</a:t>
            </a:r>
          </a:p>
          <a:p>
            <a:pPr indent="0">
              <a:lnSpc>
                <a:spcPts val="1368"/>
              </a:lnSpc>
              <a:spcAft>
                <a:spcPts val="840"/>
              </a:spcAft>
            </a:pPr>
            <a:r>
              <a:rPr lang="en-US" sz="1200">
                <a:solidFill>
                  <a:srgbClr val="1F1F1F"/>
                </a:solidFill>
                <a:latin typeface="Times New Roman"/>
              </a:rPr>
              <a:t>Both Snort and Suricata are capable of detecting a wide range of threats. The choice of which tool to use depends on your specific needs and requirements. If you are looking for a lightweight and easy-to-use IDS tool, Snort is a good choice. If you need a more powerful and flexible IDS tool, Suricata is a good option.</a:t>
            </a:r>
          </a:p>
          <a:p>
            <a:pPr algn="just" indent="0">
              <a:lnSpc>
                <a:spcPts val="2760"/>
              </a:lnSpc>
            </a:pPr>
            <a:r>
              <a:rPr lang="en-US" sz="1200">
                <a:solidFill>
                  <a:srgbClr val="1F1F1F"/>
                </a:solidFill>
                <a:latin typeface="Times New Roman"/>
              </a:rPr>
              <a:t>Here are some of the key features of Snort and Suricata:</a:t>
            </a:r>
          </a:p>
          <a:p>
            <a:pPr algn="just" indent="0">
              <a:lnSpc>
                <a:spcPts val="2760"/>
              </a:lnSpc>
            </a:pPr>
            <a:r>
              <a:rPr lang="en-US" b="1" sz="1200">
                <a:solidFill>
                  <a:srgbClr val="1F1F1F"/>
                </a:solidFill>
                <a:latin typeface="Times New Roman"/>
              </a:rPr>
              <a:t>Snort</a:t>
            </a:r>
            <a:r>
              <a:rPr lang="en-US" sz="1200">
                <a:solidFill>
                  <a:srgbClr val="1F1F1F"/>
                </a:solidFill>
                <a:latin typeface="Times New Roman"/>
              </a:rPr>
              <a:t>:</a:t>
            </a:r>
          </a:p>
          <a:p>
            <a:pPr marR="3924300" indent="0">
              <a:lnSpc>
                <a:spcPts val="2760"/>
              </a:lnSpc>
            </a:pPr>
            <a:r>
              <a:rPr lang="en-US" sz="1200">
                <a:solidFill>
                  <a:srgbClr val="1F1F1F"/>
                </a:solidFill>
                <a:latin typeface="Times New Roman"/>
              </a:rPr>
              <a:t>Lightweight and easy to use Wide range of detection capabilities Active community of users and developers Large library of rules and signatures </a:t>
            </a:r>
            <a:r>
              <a:rPr lang="en-US" b="1" sz="1200">
                <a:solidFill>
                  <a:srgbClr val="1F1F1F"/>
                </a:solidFill>
                <a:latin typeface="Times New Roman"/>
              </a:rPr>
              <a:t>Suricata</a:t>
            </a:r>
            <a:r>
              <a:rPr lang="en-US" sz="1200">
                <a:solidFill>
                  <a:srgbClr val="1F1F1F"/>
                </a:solidFill>
                <a:latin typeface="Times New Roman"/>
              </a:rPr>
              <a:t>:</a:t>
            </a:r>
          </a:p>
          <a:p>
            <a:pPr marR="3213100" indent="0">
              <a:lnSpc>
                <a:spcPts val="2760"/>
              </a:lnSpc>
            </a:pPr>
            <a:r>
              <a:rPr lang="en-US" sz="1200">
                <a:solidFill>
                  <a:srgbClr val="1F1F1F"/>
                </a:solidFill>
                <a:latin typeface="Times New Roman"/>
              </a:rPr>
              <a:t>More powerful and flexible than Snort Multi-threaded architecture for improved performance Support for more protocols Active community of users and developers Large library of rules and signatures</a:t>
            </a:r>
          </a:p>
        </p:txBody>
      </p:sp>
      <p:sp>
        <p:nvSpPr>
          <p:cNvPr id="3" name=""/>
          <p:cNvSpPr/>
          <p:nvPr/>
        </p:nvSpPr>
        <p:spPr>
          <a:xfrm>
            <a:off x="6568440" y="9363456"/>
            <a:ext cx="566928" cy="164592"/>
          </a:xfrm>
          <a:prstGeom prst="rect">
            <a:avLst/>
          </a:prstGeom>
        </p:spPr>
        <p:txBody>
          <a:bodyPr lIns="0" tIns="0" rIns="0" bIns="0" wrap="none">
            <a:noAutofit/>
          </a:bodyPr>
          <a:p>
            <a:pPr indent="0"/>
            <a:r>
              <a:rPr lang="en-US" sz="1050">
                <a:latin typeface="Times New Roman"/>
              </a:rPr>
              <a:t>7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438912" y="1298448"/>
            <a:ext cx="6687312" cy="6861048"/>
          </a:xfrm>
          <a:prstGeom prst="rect">
            <a:avLst/>
          </a:prstGeom>
        </p:spPr>
        <p:txBody>
          <a:bodyPr lIns="0" tIns="0" rIns="0" bIns="0">
            <a:noAutofit/>
          </a:bodyPr>
          <a:p>
            <a:pPr algn="just" indent="0">
              <a:spcAft>
                <a:spcPts val="1470"/>
              </a:spcAft>
            </a:pPr>
            <a:r>
              <a:rPr lang="en-US" b="1" sz="1600">
                <a:solidFill>
                  <a:srgbClr val="1F1F1F"/>
                </a:solidFill>
                <a:latin typeface="Times New Roman"/>
              </a:rPr>
              <a:t>6.</a:t>
            </a:r>
            <a:r>
              <a:rPr lang="en-US" b="1" sz="1600">
                <a:latin typeface="Times New Roman"/>
              </a:rPr>
              <a:t> Advantages of IDPS tools with example:</a:t>
            </a:r>
          </a:p>
          <a:p>
            <a:pPr indent="241300">
              <a:spcAft>
                <a:spcPts val="1050"/>
              </a:spcAft>
            </a:pPr>
            <a:r>
              <a:rPr lang="en-US" b="1" sz="1200">
                <a:solidFill>
                  <a:srgbClr val="1F1F1F"/>
                </a:solidFill>
                <a:latin typeface="Times New Roman"/>
              </a:rPr>
              <a:t>Some of the advantages of IDPS tools:</a:t>
            </a:r>
          </a:p>
          <a:p>
            <a:pPr marL="241300" indent="0">
              <a:lnSpc>
                <a:spcPts val="1368"/>
              </a:lnSpc>
              <a:spcAft>
                <a:spcPts val="840"/>
              </a:spcAft>
            </a:pPr>
            <a:r>
              <a:rPr lang="en-US" b="1" sz="1200">
                <a:solidFill>
                  <a:srgbClr val="1F1F1F"/>
                </a:solidFill>
                <a:latin typeface="Times New Roman"/>
              </a:rPr>
              <a:t>Improved network security: </a:t>
            </a:r>
            <a:r>
              <a:rPr lang="en-US" sz="1200">
                <a:solidFill>
                  <a:srgbClr val="1F1F1F"/>
                </a:solidFill>
                <a:latin typeface="Times New Roman"/>
              </a:rPr>
              <a:t>IDPS tools can help to protect networks from a variety of threats, including malware, denial-of-service attacks, and network intrusions.</a:t>
            </a:r>
          </a:p>
          <a:p>
            <a:pPr marL="241300" indent="0">
              <a:lnSpc>
                <a:spcPts val="1392"/>
              </a:lnSpc>
              <a:spcAft>
                <a:spcPts val="840"/>
              </a:spcAft>
            </a:pPr>
            <a:r>
              <a:rPr lang="en-US" b="1" sz="1200">
                <a:solidFill>
                  <a:srgbClr val="1F1F1F"/>
                </a:solidFill>
                <a:latin typeface="Times New Roman"/>
              </a:rPr>
              <a:t>Reduced number of false alerts: </a:t>
            </a:r>
            <a:r>
              <a:rPr lang="en-US" sz="1200">
                <a:solidFill>
                  <a:srgbClr val="1F1F1F"/>
                </a:solidFill>
                <a:latin typeface="Times New Roman"/>
              </a:rPr>
              <a:t>IDPS tools can be configured to filter out false alerts, which can help to reduce the workload on security teams.</a:t>
            </a:r>
          </a:p>
          <a:p>
            <a:pPr marL="241300" indent="0">
              <a:lnSpc>
                <a:spcPts val="1368"/>
              </a:lnSpc>
              <a:spcAft>
                <a:spcPts val="840"/>
              </a:spcAft>
            </a:pPr>
            <a:r>
              <a:rPr lang="en-US" b="1" sz="1200">
                <a:solidFill>
                  <a:srgbClr val="1F1F1F"/>
                </a:solidFill>
                <a:latin typeface="Times New Roman"/>
              </a:rPr>
              <a:t>Easier identification and response to real threats: </a:t>
            </a:r>
            <a:r>
              <a:rPr lang="en-US" sz="1200">
                <a:solidFill>
                  <a:srgbClr val="1F1F1F"/>
                </a:solidFill>
                <a:latin typeface="Times New Roman"/>
              </a:rPr>
              <a:t>IDPS tools can help to identify real threats more quickly, which can help to reduce the damage caused by these threats.</a:t>
            </a:r>
          </a:p>
          <a:p>
            <a:pPr marL="241300" indent="0">
              <a:lnSpc>
                <a:spcPts val="1368"/>
              </a:lnSpc>
              <a:spcAft>
                <a:spcPts val="1050"/>
              </a:spcAft>
            </a:pPr>
            <a:r>
              <a:rPr lang="en-US" b="1" sz="1200">
                <a:solidFill>
                  <a:srgbClr val="1F1F1F"/>
                </a:solidFill>
                <a:latin typeface="Times New Roman"/>
              </a:rPr>
              <a:t>Increased visibility into network traffic: </a:t>
            </a:r>
            <a:r>
              <a:rPr lang="en-US" sz="1200">
                <a:solidFill>
                  <a:srgbClr val="1F1F1F"/>
                </a:solidFill>
                <a:latin typeface="Times New Roman"/>
              </a:rPr>
              <a:t>IDPS tools can provide visibility into network traffic, which can help to identify potential threats and vulnerabilities.</a:t>
            </a:r>
          </a:p>
          <a:p>
            <a:pPr marL="241300" indent="0">
              <a:lnSpc>
                <a:spcPts val="1368"/>
              </a:lnSpc>
              <a:spcAft>
                <a:spcPts val="1050"/>
              </a:spcAft>
            </a:pPr>
            <a:r>
              <a:rPr lang="en-US" b="1" sz="1200">
                <a:solidFill>
                  <a:srgbClr val="1F1F1F"/>
                </a:solidFill>
                <a:latin typeface="Times New Roman"/>
              </a:rPr>
              <a:t>Improved compliance with security standards: </a:t>
            </a:r>
            <a:r>
              <a:rPr lang="en-US" sz="1200">
                <a:solidFill>
                  <a:srgbClr val="1F1F1F"/>
                </a:solidFill>
                <a:latin typeface="Times New Roman"/>
              </a:rPr>
              <a:t>IDPS tools can help organizations to comply with security standards, such as PCI DSS and HIPAA.</a:t>
            </a:r>
          </a:p>
          <a:p>
            <a:pPr indent="241300">
              <a:spcAft>
                <a:spcPts val="1470"/>
              </a:spcAft>
            </a:pPr>
            <a:r>
              <a:rPr lang="en-US" b="1" sz="1200">
                <a:solidFill>
                  <a:srgbClr val="1F1F1F"/>
                </a:solidFill>
                <a:latin typeface="Times New Roman"/>
              </a:rPr>
              <a:t>Here are some specific examples of how IDPS tools have been used to improve network security:</a:t>
            </a:r>
          </a:p>
          <a:p>
            <a:pPr marL="482600" indent="-241300">
              <a:lnSpc>
                <a:spcPts val="1368"/>
              </a:lnSpc>
              <a:spcAft>
                <a:spcPts val="1050"/>
              </a:spcAft>
            </a:pPr>
            <a:r>
              <a:rPr lang="en-US" sz="1200">
                <a:solidFill>
                  <a:srgbClr val="1F1F1F"/>
                </a:solidFill>
                <a:latin typeface="Times New Roman"/>
              </a:rPr>
              <a:t>•    In 2017, the Mirai botnet was used to launch a massive denial-of-service attack against Dyn, a major DNS provider. The attack disrupted access to a number of popular websites, including Twitter, Netflix, and PayPal. IDPS tools were used to identify and block the attack, helping to mitigate the damage.</a:t>
            </a:r>
          </a:p>
          <a:p>
            <a:pPr algn="just" marL="482600" marR="139700" indent="-241300">
              <a:lnSpc>
                <a:spcPts val="1368"/>
              </a:lnSpc>
              <a:spcAft>
                <a:spcPts val="1050"/>
              </a:spcAft>
            </a:pPr>
            <a:r>
              <a:rPr lang="en-US" sz="1200">
                <a:solidFill>
                  <a:srgbClr val="1F1F1F"/>
                </a:solidFill>
                <a:latin typeface="Times New Roman"/>
              </a:rPr>
              <a:t>•    In 2018, the WannaCry ransomware attack infected over 200,000 computers worldwide. The attack encrypted files on infected computers and demanded a ransom payment to decrypt them. IDPS tools were used to identify and block the attack, helping to protect many organizations from being infected.</a:t>
            </a:r>
          </a:p>
          <a:p>
            <a:pPr marL="482600" indent="-241300">
              <a:lnSpc>
                <a:spcPts val="1368"/>
              </a:lnSpc>
              <a:spcAft>
                <a:spcPts val="840"/>
              </a:spcAft>
            </a:pPr>
            <a:r>
              <a:rPr lang="en-US" sz="1200">
                <a:solidFill>
                  <a:srgbClr val="1F1F1F"/>
                </a:solidFill>
                <a:latin typeface="Times New Roman"/>
              </a:rPr>
              <a:t>•    In 2019, the NotPetya ransomware attack infected over 100,000 computers worldwide. The attack was particularly destructive, causing billions of dollars in damage. IDPS tools were used to identify and block the attack, helping to protect many organizations from being infected.</a:t>
            </a:r>
          </a:p>
          <a:p>
            <a:pPr indent="241300">
              <a:lnSpc>
                <a:spcPts val="1368"/>
              </a:lnSpc>
            </a:pPr>
            <a:r>
              <a:rPr lang="en-US" sz="1200">
                <a:solidFill>
                  <a:srgbClr val="1F1F1F"/>
                </a:solidFill>
                <a:latin typeface="Times New Roman"/>
              </a:rPr>
              <a:t>These are just a few examples of how IDPS tools can be used to improve network security. IDPS tools are an important part of a layered security approach, and they can help to protect organizations from a variety of threats.</a:t>
            </a:r>
          </a:p>
        </p:txBody>
      </p:sp>
      <p:sp>
        <p:nvSpPr>
          <p:cNvPr id="3" name=""/>
          <p:cNvSpPr/>
          <p:nvPr/>
        </p:nvSpPr>
        <p:spPr>
          <a:xfrm>
            <a:off x="6571488" y="9363456"/>
            <a:ext cx="563880" cy="164592"/>
          </a:xfrm>
          <a:prstGeom prst="rect">
            <a:avLst/>
          </a:prstGeom>
        </p:spPr>
        <p:txBody>
          <a:bodyPr lIns="0" tIns="0" rIns="0" bIns="0" wrap="none">
            <a:noAutofit/>
          </a:bodyPr>
          <a:p>
            <a:pPr indent="0"/>
            <a:r>
              <a:rPr lang="en-US" sz="1050">
                <a:latin typeface="Times New Roman"/>
              </a:rPr>
              <a:t>8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2109216"/>
            <a:ext cx="5724144" cy="3791712"/>
          </a:xfrm>
          <a:prstGeom prst="rect">
            <a:avLst/>
          </a:prstGeom>
        </p:spPr>
      </p:pic>
      <p:sp>
        <p:nvSpPr>
          <p:cNvPr id="3" name=""/>
          <p:cNvSpPr/>
          <p:nvPr/>
        </p:nvSpPr>
        <p:spPr>
          <a:xfrm>
            <a:off x="490728" y="1673352"/>
            <a:ext cx="3279648" cy="179832"/>
          </a:xfrm>
          <a:prstGeom prst="rect">
            <a:avLst/>
          </a:prstGeom>
        </p:spPr>
        <p:txBody>
          <a:bodyPr lIns="0" tIns="0" rIns="0" bIns="0" wrap="none">
            <a:noAutofit/>
          </a:bodyPr>
          <a:p>
            <a:pPr indent="0"/>
            <a:r>
              <a:rPr lang="en-US" b="1" sz="1600">
                <a:latin typeface="Times New Roman"/>
              </a:rPr>
              <a:t>7. Architecture of Snort and Suricata</a:t>
            </a:r>
          </a:p>
        </p:txBody>
      </p:sp>
      <p:sp>
        <p:nvSpPr>
          <p:cNvPr id="4" name=""/>
          <p:cNvSpPr/>
          <p:nvPr/>
        </p:nvSpPr>
        <p:spPr>
          <a:xfrm>
            <a:off x="3703320" y="2100072"/>
            <a:ext cx="792480" cy="121920"/>
          </a:xfrm>
          <a:prstGeom prst="rect">
            <a:avLst/>
          </a:prstGeom>
        </p:spPr>
        <p:txBody>
          <a:bodyPr lIns="0" tIns="0" rIns="0" bIns="0" wrap="none">
            <a:noAutofit/>
          </a:bodyPr>
          <a:p>
            <a:pPr indent="0"/>
            <a:r>
              <a:rPr lang="en-US" sz="500">
                <a:solidFill>
                  <a:srgbClr val="504F50"/>
                </a:solidFill>
                <a:latin typeface="Consolas"/>
              </a:rPr>
              <a:t>Target Web Server</a:t>
            </a:r>
          </a:p>
        </p:txBody>
      </p:sp>
      <p:sp>
        <p:nvSpPr>
          <p:cNvPr id="5" name=""/>
          <p:cNvSpPr/>
          <p:nvPr/>
        </p:nvSpPr>
        <p:spPr>
          <a:xfrm>
            <a:off x="3928872" y="3124200"/>
            <a:ext cx="460248" cy="109728"/>
          </a:xfrm>
          <a:prstGeom prst="rect">
            <a:avLst/>
          </a:prstGeom>
        </p:spPr>
        <p:txBody>
          <a:bodyPr lIns="0" tIns="0" rIns="0" bIns="0" wrap="none">
            <a:noAutofit/>
          </a:bodyPr>
          <a:p>
            <a:pPr indent="0"/>
            <a:r>
              <a:rPr lang="en-US" sz="500">
                <a:solidFill>
                  <a:srgbClr val="504F50"/>
                </a:solidFill>
                <a:latin typeface="Consolas"/>
              </a:rPr>
              <a:t>lOGbpt </a:t>
            </a:r>
            <a:r>
              <a:rPr lang="en-US" sz="500">
                <a:solidFill>
                  <a:srgbClr val="696966"/>
                </a:solidFill>
                <a:latin typeface="Consolas"/>
              </a:rPr>
              <a:t>laafc</a:t>
            </a:r>
          </a:p>
        </p:txBody>
      </p:sp>
      <p:sp>
        <p:nvSpPr>
          <p:cNvPr id="6" name=""/>
          <p:cNvSpPr/>
          <p:nvPr/>
        </p:nvSpPr>
        <p:spPr>
          <a:xfrm>
            <a:off x="4383024" y="4251960"/>
            <a:ext cx="612648" cy="103632"/>
          </a:xfrm>
          <a:prstGeom prst="rect">
            <a:avLst/>
          </a:prstGeom>
        </p:spPr>
        <p:txBody>
          <a:bodyPr lIns="0" tIns="0" rIns="0" bIns="0" wrap="none">
            <a:noAutofit/>
          </a:bodyPr>
          <a:p>
            <a:pPr indent="0"/>
            <a:r>
              <a:rPr lang="en-US" sz="500">
                <a:solidFill>
                  <a:srgbClr val="504F50"/>
                </a:solidFill>
                <a:latin typeface="Consolas"/>
              </a:rPr>
              <a:t>letwork Switch</a:t>
            </a:r>
          </a:p>
        </p:txBody>
      </p:sp>
      <p:sp>
        <p:nvSpPr>
          <p:cNvPr id="7" name=""/>
          <p:cNvSpPr/>
          <p:nvPr/>
        </p:nvSpPr>
        <p:spPr>
          <a:xfrm>
            <a:off x="1097280" y="4285488"/>
            <a:ext cx="463296" cy="115824"/>
          </a:xfrm>
          <a:prstGeom prst="rect">
            <a:avLst/>
          </a:prstGeom>
        </p:spPr>
        <p:txBody>
          <a:bodyPr lIns="0" tIns="0" rIns="0" bIns="0" wrap="none">
            <a:noAutofit/>
          </a:bodyPr>
          <a:p>
            <a:pPr indent="0"/>
            <a:r>
              <a:rPr lang="en-US" sz="500">
                <a:solidFill>
                  <a:srgbClr val="504F50"/>
                </a:solidFill>
                <a:latin typeface="Consolas"/>
              </a:rPr>
              <a:t>Legitimate</a:t>
            </a:r>
          </a:p>
        </p:txBody>
      </p:sp>
      <p:sp>
        <p:nvSpPr>
          <p:cNvPr id="8" name=""/>
          <p:cNvSpPr/>
          <p:nvPr/>
        </p:nvSpPr>
        <p:spPr>
          <a:xfrm>
            <a:off x="2435352" y="5117592"/>
            <a:ext cx="466344" cy="112776"/>
          </a:xfrm>
          <a:prstGeom prst="rect">
            <a:avLst/>
          </a:prstGeom>
        </p:spPr>
        <p:txBody>
          <a:bodyPr lIns="0" tIns="0" rIns="0" bIns="0" wrap="none">
            <a:noAutofit/>
          </a:bodyPr>
          <a:p>
            <a:pPr indent="0"/>
            <a:r>
              <a:rPr lang="en-US" sz="600">
                <a:solidFill>
                  <a:srgbClr val="504F50"/>
                </a:solidFill>
                <a:latin typeface="Palatino Linotype"/>
              </a:rPr>
              <a:t>OOGbpt </a:t>
            </a:r>
            <a:r>
              <a:rPr lang="en-US" sz="600">
                <a:solidFill>
                  <a:srgbClr val="696966"/>
                </a:solidFill>
                <a:latin typeface="Palatino Linotype"/>
              </a:rPr>
              <a:t>Unk&lt;</a:t>
            </a:r>
          </a:p>
        </p:txBody>
      </p:sp>
      <p:sp>
        <p:nvSpPr>
          <p:cNvPr id="9" name=""/>
          <p:cNvSpPr/>
          <p:nvPr/>
        </p:nvSpPr>
        <p:spPr>
          <a:xfrm>
            <a:off x="2444496" y="3901440"/>
            <a:ext cx="426720" cy="79248"/>
          </a:xfrm>
          <a:prstGeom prst="rect">
            <a:avLst/>
          </a:prstGeom>
        </p:spPr>
        <p:txBody>
          <a:bodyPr lIns="0" tIns="0" rIns="0" bIns="0" wrap="none">
            <a:noAutofit/>
          </a:bodyPr>
          <a:p>
            <a:pPr indent="0"/>
            <a:r>
              <a:rPr lang="en-US" sz="500">
                <a:solidFill>
                  <a:srgbClr val="504F50"/>
                </a:solidFill>
                <a:latin typeface="Consolas"/>
              </a:rPr>
              <a:t>106bps </a:t>
            </a:r>
            <a:r>
              <a:rPr lang="en-US" sz="500">
                <a:solidFill>
                  <a:srgbClr val="696966"/>
                </a:solidFill>
                <a:latin typeface="Consolas"/>
              </a:rPr>
              <a:t>L</a:t>
            </a:r>
            <a:r>
              <a:rPr lang="en-US" i="1" sz="500">
                <a:solidFill>
                  <a:srgbClr val="696966"/>
                </a:solidFill>
                <a:latin typeface="Palatino Linotype"/>
              </a:rPr>
              <a:t>mk</a:t>
            </a:r>
          </a:p>
        </p:txBody>
      </p:sp>
      <p:sp>
        <p:nvSpPr>
          <p:cNvPr id="10" name=""/>
          <p:cNvSpPr/>
          <p:nvPr/>
        </p:nvSpPr>
        <p:spPr>
          <a:xfrm>
            <a:off x="5199888" y="3913632"/>
            <a:ext cx="426720" cy="67056"/>
          </a:xfrm>
          <a:prstGeom prst="rect">
            <a:avLst/>
          </a:prstGeom>
        </p:spPr>
        <p:txBody>
          <a:bodyPr lIns="0" tIns="0" rIns="0" bIns="0" wrap="none">
            <a:noAutofit/>
          </a:bodyPr>
          <a:p>
            <a:pPr indent="0"/>
            <a:r>
              <a:rPr lang="en-US" i="1" sz="500">
                <a:solidFill>
                  <a:srgbClr val="504F50"/>
                </a:solidFill>
                <a:latin typeface="Palatino Linotype"/>
              </a:rPr>
              <a:t>lOGb*%</a:t>
            </a:r>
            <a:r>
              <a:rPr lang="en-US" sz="500">
                <a:solidFill>
                  <a:srgbClr val="504F50"/>
                </a:solidFill>
                <a:latin typeface="Consolas"/>
              </a:rPr>
              <a:t> Link</a:t>
            </a:r>
          </a:p>
        </p:txBody>
      </p:sp>
      <p:sp>
        <p:nvSpPr>
          <p:cNvPr id="11" name=""/>
          <p:cNvSpPr/>
          <p:nvPr/>
        </p:nvSpPr>
        <p:spPr>
          <a:xfrm>
            <a:off x="6126480" y="4230624"/>
            <a:ext cx="493776" cy="67056"/>
          </a:xfrm>
          <a:prstGeom prst="rect">
            <a:avLst/>
          </a:prstGeom>
        </p:spPr>
        <p:txBody>
          <a:bodyPr lIns="0" tIns="0" rIns="0" bIns="0" wrap="none">
            <a:noAutofit/>
          </a:bodyPr>
          <a:p>
            <a:pPr indent="0"/>
            <a:r>
              <a:rPr lang="en-US" sz="500">
                <a:solidFill>
                  <a:srgbClr val="504F50"/>
                </a:solidFill>
                <a:latin typeface="Consolas"/>
              </a:rPr>
              <a:t>Surica'.a 1C S</a:t>
            </a:r>
          </a:p>
        </p:txBody>
      </p:sp>
      <p:sp>
        <p:nvSpPr>
          <p:cNvPr id="12" name=""/>
          <p:cNvSpPr/>
          <p:nvPr/>
        </p:nvSpPr>
        <p:spPr>
          <a:xfrm>
            <a:off x="1018032" y="4401312"/>
            <a:ext cx="627888" cy="73152"/>
          </a:xfrm>
          <a:prstGeom prst="rect">
            <a:avLst/>
          </a:prstGeom>
        </p:spPr>
        <p:txBody>
          <a:bodyPr lIns="0" tIns="0" rIns="0" bIns="0" wrap="none">
            <a:noAutofit/>
          </a:bodyPr>
          <a:p>
            <a:pPr indent="0"/>
            <a:r>
              <a:rPr lang="en-US" sz="650">
                <a:solidFill>
                  <a:srgbClr val="504F50"/>
                </a:solidFill>
                <a:latin typeface="Palatino Linotype"/>
              </a:rPr>
              <a:t>Network Traffic</a:t>
            </a:r>
          </a:p>
        </p:txBody>
      </p:sp>
      <p:sp>
        <p:nvSpPr>
          <p:cNvPr id="13" name=""/>
          <p:cNvSpPr/>
          <p:nvPr/>
        </p:nvSpPr>
        <p:spPr>
          <a:xfrm>
            <a:off x="1121664" y="4511040"/>
            <a:ext cx="414528" cy="67056"/>
          </a:xfrm>
          <a:prstGeom prst="rect">
            <a:avLst/>
          </a:prstGeom>
        </p:spPr>
        <p:txBody>
          <a:bodyPr lIns="0" tIns="0" rIns="0" bIns="0" wrap="none">
            <a:noAutofit/>
          </a:bodyPr>
          <a:p>
            <a:pPr algn="just" indent="0"/>
            <a:r>
              <a:rPr lang="en-US" sz="500">
                <a:solidFill>
                  <a:srgbClr val="393939"/>
                </a:solidFill>
                <a:latin typeface="Consolas"/>
              </a:rPr>
              <a:t>MMH</a:t>
            </a:r>
          </a:p>
        </p:txBody>
      </p:sp>
      <p:sp>
        <p:nvSpPr>
          <p:cNvPr id="14" name=""/>
          <p:cNvSpPr/>
          <p:nvPr/>
        </p:nvSpPr>
        <p:spPr>
          <a:xfrm>
            <a:off x="3986784" y="4693920"/>
            <a:ext cx="420624" cy="79248"/>
          </a:xfrm>
          <a:prstGeom prst="rect">
            <a:avLst/>
          </a:prstGeom>
        </p:spPr>
        <p:txBody>
          <a:bodyPr lIns="0" tIns="0" rIns="0" bIns="0" wrap="none">
            <a:noAutofit/>
          </a:bodyPr>
          <a:p>
            <a:pPr indent="0"/>
            <a:r>
              <a:rPr lang="en-US" sz="500">
                <a:solidFill>
                  <a:srgbClr val="696966"/>
                </a:solidFill>
                <a:latin typeface="Consolas"/>
              </a:rPr>
              <a:t>200bps link</a:t>
            </a:r>
          </a:p>
        </p:txBody>
      </p:sp>
      <p:sp>
        <p:nvSpPr>
          <p:cNvPr id="15" name=""/>
          <p:cNvSpPr/>
          <p:nvPr/>
        </p:nvSpPr>
        <p:spPr>
          <a:xfrm>
            <a:off x="926592" y="5718048"/>
            <a:ext cx="755904" cy="67056"/>
          </a:xfrm>
          <a:prstGeom prst="rect">
            <a:avLst/>
          </a:prstGeom>
        </p:spPr>
        <p:txBody>
          <a:bodyPr lIns="0" tIns="0" rIns="0" bIns="0" wrap="none">
            <a:noAutofit/>
          </a:bodyPr>
          <a:p>
            <a:pPr indent="0"/>
            <a:r>
              <a:rPr lang="en-US" sz="600">
                <a:solidFill>
                  <a:srgbClr val="504F50"/>
                </a:solidFill>
                <a:latin typeface="Arial"/>
              </a:rPr>
              <a:t>Malicious Network</a:t>
            </a:r>
          </a:p>
        </p:txBody>
      </p:sp>
      <p:sp>
        <p:nvSpPr>
          <p:cNvPr id="16" name=""/>
          <p:cNvSpPr/>
          <p:nvPr/>
        </p:nvSpPr>
        <p:spPr>
          <a:xfrm>
            <a:off x="963168" y="5821680"/>
            <a:ext cx="694944" cy="67056"/>
          </a:xfrm>
          <a:prstGeom prst="rect">
            <a:avLst/>
          </a:prstGeom>
        </p:spPr>
        <p:txBody>
          <a:bodyPr lIns="0" tIns="0" rIns="0" bIns="0" wrap="none">
            <a:noAutofit/>
          </a:bodyPr>
          <a:p>
            <a:pPr indent="0"/>
            <a:r>
              <a:rPr lang="en-US" sz="500">
                <a:solidFill>
                  <a:srgbClr val="393939"/>
                </a:solidFill>
                <a:latin typeface="Consolas"/>
              </a:rPr>
              <a:t>IM </a:t>
            </a:r>
            <a:r>
              <a:rPr lang="en-US" i="1" sz="500">
                <a:solidFill>
                  <a:srgbClr val="393939"/>
                </a:solidFill>
                <a:latin typeface="Palatino Linotype"/>
              </a:rPr>
              <a:t>t</a:t>
            </a:r>
            <a:r>
              <a:rPr lang="en-US" sz="500">
                <a:solidFill>
                  <a:srgbClr val="393939"/>
                </a:solidFill>
                <a:latin typeface="Consolas"/>
              </a:rPr>
              <a:t> B+nerato</a:t>
            </a:r>
            <a:r>
              <a:rPr lang="en-US" i="1" sz="500">
                <a:solidFill>
                  <a:srgbClr val="393939"/>
                </a:solidFill>
                <a:latin typeface="Palatino Linotype"/>
              </a:rPr>
              <a:t>t</a:t>
            </a:r>
          </a:p>
        </p:txBody>
      </p:sp>
      <p:sp>
        <p:nvSpPr>
          <p:cNvPr id="17" name=""/>
          <p:cNvSpPr/>
          <p:nvPr/>
        </p:nvSpPr>
        <p:spPr>
          <a:xfrm>
            <a:off x="3986784" y="5821680"/>
            <a:ext cx="371856" cy="67056"/>
          </a:xfrm>
          <a:prstGeom prst="rect">
            <a:avLst/>
          </a:prstGeom>
        </p:spPr>
        <p:txBody>
          <a:bodyPr lIns="0" tIns="0" rIns="0" bIns="0" wrap="none">
            <a:noAutofit/>
          </a:bodyPr>
          <a:p>
            <a:pPr indent="0"/>
            <a:r>
              <a:rPr lang="en-US" sz="500">
                <a:solidFill>
                  <a:srgbClr val="393939"/>
                </a:solidFill>
                <a:latin typeface="Consolas"/>
              </a:rPr>
              <a:t>sr an </a:t>
            </a:r>
            <a:r>
              <a:rPr lang="en-US" cap="small" sz="500">
                <a:solidFill>
                  <a:srgbClr val="393939"/>
                </a:solidFill>
                <a:latin typeface="Consolas"/>
              </a:rPr>
              <a:t>Kj</a:t>
            </a:r>
            <a:r>
              <a:rPr lang="en-US" sz="500">
                <a:solidFill>
                  <a:srgbClr val="393939"/>
                </a:solidFill>
                <a:latin typeface="Consolas"/>
              </a:rPr>
              <a:t> s</a:t>
            </a:r>
          </a:p>
        </p:txBody>
      </p:sp>
      <p:sp>
        <p:nvSpPr>
          <p:cNvPr id="18" name=""/>
          <p:cNvSpPr/>
          <p:nvPr/>
        </p:nvSpPr>
        <p:spPr>
          <a:xfrm>
            <a:off x="3602736" y="6537960"/>
            <a:ext cx="822960" cy="198120"/>
          </a:xfrm>
          <a:prstGeom prst="rect">
            <a:avLst/>
          </a:prstGeom>
        </p:spPr>
        <p:txBody>
          <a:bodyPr lIns="0" tIns="0" rIns="0" bIns="0" wrap="none">
            <a:noAutofit/>
          </a:bodyPr>
          <a:p>
            <a:pPr indent="0"/>
            <a:r>
              <a:rPr lang="en-US" b="1" sz="1400">
                <a:latin typeface="Times New Roman"/>
              </a:rPr>
              <a:t>Diagram 1</a:t>
            </a:r>
          </a:p>
        </p:txBody>
      </p:sp>
      <p:sp>
        <p:nvSpPr>
          <p:cNvPr id="19" name=""/>
          <p:cNvSpPr/>
          <p:nvPr/>
        </p:nvSpPr>
        <p:spPr>
          <a:xfrm>
            <a:off x="6568440" y="9363456"/>
            <a:ext cx="566928" cy="164592"/>
          </a:xfrm>
          <a:prstGeom prst="rect">
            <a:avLst/>
          </a:prstGeom>
        </p:spPr>
        <p:txBody>
          <a:bodyPr lIns="0" tIns="0" rIns="0" bIns="0" wrap="none">
            <a:noAutofit/>
          </a:bodyPr>
          <a:p>
            <a:pPr indent="0"/>
            <a:r>
              <a:rPr lang="en-US" sz="1050">
                <a:latin typeface="Times New Roman"/>
              </a:rPr>
              <a:t>9 | </a:t>
            </a:r>
            <a:r>
              <a:rPr lang="en-US" sz="1050">
                <a:solidFill>
                  <a:srgbClr val="7F7F7F"/>
                </a:solidFill>
                <a:latin typeface="Times New Roman"/>
              </a:rPr>
              <a:t>P a g e</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core.xml><?xml version="1.0" encoding="utf-8"?>
<cp:coreProperties xmlns:cp="http://schemas.openxmlformats.org/package/2006/metadata/core-properties" xmlns:dc="http://purl.org/dc/elements/1.1/">
  <dc:title/>
  <dc:subject/>
  <dc:creator>Microsoft account</dc:creator>
  <cp:keywords/>
</cp:coreProperties>
</file>