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7" r:id="rId21"/>
    <p:sldId id="27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5587" autoAdjust="0"/>
  </p:normalViewPr>
  <p:slideViewPr>
    <p:cSldViewPr>
      <p:cViewPr varScale="1">
        <p:scale>
          <a:sx n="74" d="100"/>
          <a:sy n="74" d="100"/>
        </p:scale>
        <p:origin x="-126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1866D4-4C7E-443E-A3D8-9802B489CFA5}" type="datetimeFigureOut">
              <a:rPr lang="en-US" smtClean="0"/>
              <a:t>11/9/2023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023735-82AE-4589-B35D-C235680087C2}" type="slidenum">
              <a:rPr lang="en-US" smtClean="0"/>
              <a:t>‹#›</a:t>
            </a:fld>
            <a:endParaRPr lang="en-US"/>
          </a:p>
        </p:txBody>
      </p:sp>
    </p:spTree>
    <p:extLst>
      <p:ext uri="{BB962C8B-B14F-4D97-AF65-F5344CB8AC3E}">
        <p14:creationId xmlns:p14="http://schemas.microsoft.com/office/powerpoint/2010/main" val="1152126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t>
            </a:r>
            <a:endParaRPr lang="en-US" dirty="0"/>
          </a:p>
        </p:txBody>
      </p:sp>
      <p:sp>
        <p:nvSpPr>
          <p:cNvPr id="4" name="Slide Number Placeholder 3"/>
          <p:cNvSpPr>
            <a:spLocks noGrp="1"/>
          </p:cNvSpPr>
          <p:nvPr>
            <p:ph type="sldNum" sz="quarter" idx="10"/>
          </p:nvPr>
        </p:nvSpPr>
        <p:spPr/>
        <p:txBody>
          <a:bodyPr/>
          <a:lstStyle/>
          <a:p>
            <a:fld id="{7D023735-82AE-4589-B35D-C235680087C2}" type="slidenum">
              <a:rPr lang="en-US" smtClean="0"/>
              <a:t>1</a:t>
            </a:fld>
            <a:endParaRPr lang="en-US"/>
          </a:p>
        </p:txBody>
      </p:sp>
    </p:spTree>
    <p:extLst>
      <p:ext uri="{BB962C8B-B14F-4D97-AF65-F5344CB8AC3E}">
        <p14:creationId xmlns:p14="http://schemas.microsoft.com/office/powerpoint/2010/main" val="955944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
            </a:r>
            <a:endParaRPr lang="en-US" dirty="0"/>
          </a:p>
        </p:txBody>
      </p:sp>
      <p:sp>
        <p:nvSpPr>
          <p:cNvPr id="4" name="Slide Number Placeholder 3"/>
          <p:cNvSpPr>
            <a:spLocks noGrp="1"/>
          </p:cNvSpPr>
          <p:nvPr>
            <p:ph type="sldNum" sz="quarter" idx="10"/>
          </p:nvPr>
        </p:nvSpPr>
        <p:spPr/>
        <p:txBody>
          <a:bodyPr/>
          <a:lstStyle/>
          <a:p>
            <a:fld id="{7D023735-82AE-4589-B35D-C235680087C2}" type="slidenum">
              <a:rPr lang="en-US" smtClean="0"/>
              <a:t>15</a:t>
            </a:fld>
            <a:endParaRPr lang="en-US"/>
          </a:p>
        </p:txBody>
      </p:sp>
    </p:spTree>
    <p:extLst>
      <p:ext uri="{BB962C8B-B14F-4D97-AF65-F5344CB8AC3E}">
        <p14:creationId xmlns:p14="http://schemas.microsoft.com/office/powerpoint/2010/main" val="1800087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endParaRPr lang="en-US" dirty="0"/>
          </a:p>
        </p:txBody>
      </p:sp>
      <p:sp>
        <p:nvSpPr>
          <p:cNvPr id="4" name="Slide Number Placeholder 3"/>
          <p:cNvSpPr>
            <a:spLocks noGrp="1"/>
          </p:cNvSpPr>
          <p:nvPr>
            <p:ph type="sldNum" sz="quarter" idx="10"/>
          </p:nvPr>
        </p:nvSpPr>
        <p:spPr/>
        <p:txBody>
          <a:bodyPr/>
          <a:lstStyle/>
          <a:p>
            <a:fld id="{7D023735-82AE-4589-B35D-C235680087C2}" type="slidenum">
              <a:rPr lang="en-US" smtClean="0"/>
              <a:t>16</a:t>
            </a:fld>
            <a:endParaRPr lang="en-US"/>
          </a:p>
        </p:txBody>
      </p:sp>
    </p:spTree>
    <p:extLst>
      <p:ext uri="{BB962C8B-B14F-4D97-AF65-F5344CB8AC3E}">
        <p14:creationId xmlns:p14="http://schemas.microsoft.com/office/powerpoint/2010/main" val="1424719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 follows</a:t>
            </a:r>
            <a:endParaRPr lang="en-US" dirty="0"/>
          </a:p>
        </p:txBody>
      </p:sp>
      <p:sp>
        <p:nvSpPr>
          <p:cNvPr id="4" name="Slide Number Placeholder 3"/>
          <p:cNvSpPr>
            <a:spLocks noGrp="1"/>
          </p:cNvSpPr>
          <p:nvPr>
            <p:ph type="sldNum" sz="quarter" idx="10"/>
          </p:nvPr>
        </p:nvSpPr>
        <p:spPr/>
        <p:txBody>
          <a:bodyPr/>
          <a:lstStyle/>
          <a:p>
            <a:fld id="{7D023735-82AE-4589-B35D-C235680087C2}" type="slidenum">
              <a:rPr lang="en-US" smtClean="0"/>
              <a:t>17</a:t>
            </a:fld>
            <a:endParaRPr lang="en-US"/>
          </a:p>
        </p:txBody>
      </p:sp>
    </p:spTree>
    <p:extLst>
      <p:ext uri="{BB962C8B-B14F-4D97-AF65-F5344CB8AC3E}">
        <p14:creationId xmlns:p14="http://schemas.microsoft.com/office/powerpoint/2010/main" val="2577996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None  follows</a:t>
            </a:r>
            <a:endParaRPr lang="en-US" dirty="0"/>
          </a:p>
        </p:txBody>
      </p:sp>
      <p:sp>
        <p:nvSpPr>
          <p:cNvPr id="4" name="Slide Number Placeholder 3"/>
          <p:cNvSpPr>
            <a:spLocks noGrp="1"/>
          </p:cNvSpPr>
          <p:nvPr>
            <p:ph type="sldNum" sz="quarter" idx="10"/>
          </p:nvPr>
        </p:nvSpPr>
        <p:spPr/>
        <p:txBody>
          <a:bodyPr/>
          <a:lstStyle/>
          <a:p>
            <a:fld id="{7D023735-82AE-4589-B35D-C235680087C2}" type="slidenum">
              <a:rPr lang="en-US" smtClean="0"/>
              <a:t>18</a:t>
            </a:fld>
            <a:endParaRPr lang="en-US"/>
          </a:p>
        </p:txBody>
      </p:sp>
    </p:spTree>
    <p:extLst>
      <p:ext uri="{BB962C8B-B14F-4D97-AF65-F5344CB8AC3E}">
        <p14:creationId xmlns:p14="http://schemas.microsoft.com/office/powerpoint/2010/main" val="2577996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 follows</a:t>
            </a:r>
            <a:endParaRPr lang="en-US" dirty="0"/>
          </a:p>
        </p:txBody>
      </p:sp>
      <p:sp>
        <p:nvSpPr>
          <p:cNvPr id="4" name="Slide Number Placeholder 3"/>
          <p:cNvSpPr>
            <a:spLocks noGrp="1"/>
          </p:cNvSpPr>
          <p:nvPr>
            <p:ph type="sldNum" sz="quarter" idx="10"/>
          </p:nvPr>
        </p:nvSpPr>
        <p:spPr/>
        <p:txBody>
          <a:bodyPr/>
          <a:lstStyle/>
          <a:p>
            <a:fld id="{7D023735-82AE-4589-B35D-C235680087C2}" type="slidenum">
              <a:rPr lang="en-US" smtClean="0"/>
              <a:t>19</a:t>
            </a:fld>
            <a:endParaRPr lang="en-US"/>
          </a:p>
        </p:txBody>
      </p:sp>
    </p:spTree>
    <p:extLst>
      <p:ext uri="{BB962C8B-B14F-4D97-AF65-F5344CB8AC3E}">
        <p14:creationId xmlns:p14="http://schemas.microsoft.com/office/powerpoint/2010/main" val="2577996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None follows</a:t>
            </a:r>
            <a:endParaRPr lang="en-US" dirty="0"/>
          </a:p>
        </p:txBody>
      </p:sp>
      <p:sp>
        <p:nvSpPr>
          <p:cNvPr id="4" name="Slide Number Placeholder 3"/>
          <p:cNvSpPr>
            <a:spLocks noGrp="1"/>
          </p:cNvSpPr>
          <p:nvPr>
            <p:ph type="sldNum" sz="quarter" idx="10"/>
          </p:nvPr>
        </p:nvSpPr>
        <p:spPr/>
        <p:txBody>
          <a:bodyPr/>
          <a:lstStyle/>
          <a:p>
            <a:fld id="{7D023735-82AE-4589-B35D-C235680087C2}" type="slidenum">
              <a:rPr lang="en-US" smtClean="0"/>
              <a:t>20</a:t>
            </a:fld>
            <a:endParaRPr lang="en-US"/>
          </a:p>
        </p:txBody>
      </p:sp>
    </p:spTree>
    <p:extLst>
      <p:ext uri="{BB962C8B-B14F-4D97-AF65-F5344CB8AC3E}">
        <p14:creationId xmlns:p14="http://schemas.microsoft.com/office/powerpoint/2010/main" val="2577996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I follows</a:t>
            </a:r>
            <a:endParaRPr lang="en-US" dirty="0"/>
          </a:p>
        </p:txBody>
      </p:sp>
      <p:sp>
        <p:nvSpPr>
          <p:cNvPr id="4" name="Slide Number Placeholder 3"/>
          <p:cNvSpPr>
            <a:spLocks noGrp="1"/>
          </p:cNvSpPr>
          <p:nvPr>
            <p:ph type="sldNum" sz="quarter" idx="10"/>
          </p:nvPr>
        </p:nvSpPr>
        <p:spPr/>
        <p:txBody>
          <a:bodyPr/>
          <a:lstStyle/>
          <a:p>
            <a:fld id="{7D023735-82AE-4589-B35D-C235680087C2}" type="slidenum">
              <a:rPr lang="en-US" smtClean="0"/>
              <a:t>21</a:t>
            </a:fld>
            <a:endParaRPr lang="en-US"/>
          </a:p>
        </p:txBody>
      </p:sp>
    </p:spTree>
    <p:extLst>
      <p:ext uri="{BB962C8B-B14F-4D97-AF65-F5344CB8AC3E}">
        <p14:creationId xmlns:p14="http://schemas.microsoft.com/office/powerpoint/2010/main" val="2577996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079B95-205D-495E-8487-1C0673A6AFF1}"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2EEF5-41B9-4EAE-9597-9DA48E7595B3}" type="slidenum">
              <a:rPr lang="en-US" smtClean="0"/>
              <a:t>‹#›</a:t>
            </a:fld>
            <a:endParaRPr lang="en-US"/>
          </a:p>
        </p:txBody>
      </p:sp>
    </p:spTree>
    <p:extLst>
      <p:ext uri="{BB962C8B-B14F-4D97-AF65-F5344CB8AC3E}">
        <p14:creationId xmlns:p14="http://schemas.microsoft.com/office/powerpoint/2010/main" val="499804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079B95-205D-495E-8487-1C0673A6AFF1}"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2EEF5-41B9-4EAE-9597-9DA48E7595B3}" type="slidenum">
              <a:rPr lang="en-US" smtClean="0"/>
              <a:t>‹#›</a:t>
            </a:fld>
            <a:endParaRPr lang="en-US"/>
          </a:p>
        </p:txBody>
      </p:sp>
    </p:spTree>
    <p:extLst>
      <p:ext uri="{BB962C8B-B14F-4D97-AF65-F5344CB8AC3E}">
        <p14:creationId xmlns:p14="http://schemas.microsoft.com/office/powerpoint/2010/main" val="1570954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079B95-205D-495E-8487-1C0673A6AFF1}"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2EEF5-41B9-4EAE-9597-9DA48E7595B3}" type="slidenum">
              <a:rPr lang="en-US" smtClean="0"/>
              <a:t>‹#›</a:t>
            </a:fld>
            <a:endParaRPr lang="en-US"/>
          </a:p>
        </p:txBody>
      </p:sp>
    </p:spTree>
    <p:extLst>
      <p:ext uri="{BB962C8B-B14F-4D97-AF65-F5344CB8AC3E}">
        <p14:creationId xmlns:p14="http://schemas.microsoft.com/office/powerpoint/2010/main" val="4018458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079B95-205D-495E-8487-1C0673A6AFF1}"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2EEF5-41B9-4EAE-9597-9DA48E7595B3}" type="slidenum">
              <a:rPr lang="en-US" smtClean="0"/>
              <a:t>‹#›</a:t>
            </a:fld>
            <a:endParaRPr lang="en-US"/>
          </a:p>
        </p:txBody>
      </p:sp>
    </p:spTree>
    <p:extLst>
      <p:ext uri="{BB962C8B-B14F-4D97-AF65-F5344CB8AC3E}">
        <p14:creationId xmlns:p14="http://schemas.microsoft.com/office/powerpoint/2010/main" val="475924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079B95-205D-495E-8487-1C0673A6AFF1}"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2EEF5-41B9-4EAE-9597-9DA48E7595B3}" type="slidenum">
              <a:rPr lang="en-US" smtClean="0"/>
              <a:t>‹#›</a:t>
            </a:fld>
            <a:endParaRPr lang="en-US"/>
          </a:p>
        </p:txBody>
      </p:sp>
    </p:spTree>
    <p:extLst>
      <p:ext uri="{BB962C8B-B14F-4D97-AF65-F5344CB8AC3E}">
        <p14:creationId xmlns:p14="http://schemas.microsoft.com/office/powerpoint/2010/main" val="2823120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079B95-205D-495E-8487-1C0673A6AFF1}"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B2EEF5-41B9-4EAE-9597-9DA48E7595B3}" type="slidenum">
              <a:rPr lang="en-US" smtClean="0"/>
              <a:t>‹#›</a:t>
            </a:fld>
            <a:endParaRPr lang="en-US"/>
          </a:p>
        </p:txBody>
      </p:sp>
    </p:spTree>
    <p:extLst>
      <p:ext uri="{BB962C8B-B14F-4D97-AF65-F5344CB8AC3E}">
        <p14:creationId xmlns:p14="http://schemas.microsoft.com/office/powerpoint/2010/main" val="397759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079B95-205D-495E-8487-1C0673A6AFF1}" type="datetimeFigureOut">
              <a:rPr lang="en-US" smtClean="0"/>
              <a:t>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B2EEF5-41B9-4EAE-9597-9DA48E7595B3}" type="slidenum">
              <a:rPr lang="en-US" smtClean="0"/>
              <a:t>‹#›</a:t>
            </a:fld>
            <a:endParaRPr lang="en-US"/>
          </a:p>
        </p:txBody>
      </p:sp>
    </p:spTree>
    <p:extLst>
      <p:ext uri="{BB962C8B-B14F-4D97-AF65-F5344CB8AC3E}">
        <p14:creationId xmlns:p14="http://schemas.microsoft.com/office/powerpoint/2010/main" val="1507263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079B95-205D-495E-8487-1C0673A6AFF1}" type="datetimeFigureOut">
              <a:rPr lang="en-US" smtClean="0"/>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B2EEF5-41B9-4EAE-9597-9DA48E7595B3}" type="slidenum">
              <a:rPr lang="en-US" smtClean="0"/>
              <a:t>‹#›</a:t>
            </a:fld>
            <a:endParaRPr lang="en-US"/>
          </a:p>
        </p:txBody>
      </p:sp>
    </p:spTree>
    <p:extLst>
      <p:ext uri="{BB962C8B-B14F-4D97-AF65-F5344CB8AC3E}">
        <p14:creationId xmlns:p14="http://schemas.microsoft.com/office/powerpoint/2010/main" val="3325108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079B95-205D-495E-8487-1C0673A6AFF1}" type="datetimeFigureOut">
              <a:rPr lang="en-US" smtClean="0"/>
              <a:t>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B2EEF5-41B9-4EAE-9597-9DA48E7595B3}" type="slidenum">
              <a:rPr lang="en-US" smtClean="0"/>
              <a:t>‹#›</a:t>
            </a:fld>
            <a:endParaRPr lang="en-US"/>
          </a:p>
        </p:txBody>
      </p:sp>
    </p:spTree>
    <p:extLst>
      <p:ext uri="{BB962C8B-B14F-4D97-AF65-F5344CB8AC3E}">
        <p14:creationId xmlns:p14="http://schemas.microsoft.com/office/powerpoint/2010/main" val="1344183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079B95-205D-495E-8487-1C0673A6AFF1}"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B2EEF5-41B9-4EAE-9597-9DA48E7595B3}" type="slidenum">
              <a:rPr lang="en-US" smtClean="0"/>
              <a:t>‹#›</a:t>
            </a:fld>
            <a:endParaRPr lang="en-US"/>
          </a:p>
        </p:txBody>
      </p:sp>
    </p:spTree>
    <p:extLst>
      <p:ext uri="{BB962C8B-B14F-4D97-AF65-F5344CB8AC3E}">
        <p14:creationId xmlns:p14="http://schemas.microsoft.com/office/powerpoint/2010/main" val="1961406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079B95-205D-495E-8487-1C0673A6AFF1}"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B2EEF5-41B9-4EAE-9597-9DA48E7595B3}" type="slidenum">
              <a:rPr lang="en-US" smtClean="0"/>
              <a:t>‹#›</a:t>
            </a:fld>
            <a:endParaRPr lang="en-US"/>
          </a:p>
        </p:txBody>
      </p:sp>
    </p:spTree>
    <p:extLst>
      <p:ext uri="{BB962C8B-B14F-4D97-AF65-F5344CB8AC3E}">
        <p14:creationId xmlns:p14="http://schemas.microsoft.com/office/powerpoint/2010/main" val="1871100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079B95-205D-495E-8487-1C0673A6AFF1}" type="datetimeFigureOut">
              <a:rPr lang="en-US" smtClean="0"/>
              <a:t>11/9/2023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B2EEF5-41B9-4EAE-9597-9DA48E7595B3}" type="slidenum">
              <a:rPr lang="en-US" smtClean="0"/>
              <a:t>‹#›</a:t>
            </a:fld>
            <a:endParaRPr lang="en-US"/>
          </a:p>
        </p:txBody>
      </p:sp>
    </p:spTree>
    <p:extLst>
      <p:ext uri="{BB962C8B-B14F-4D97-AF65-F5344CB8AC3E}">
        <p14:creationId xmlns:p14="http://schemas.microsoft.com/office/powerpoint/2010/main" val="3611822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81000"/>
            <a:ext cx="8610600" cy="5105400"/>
          </a:xfrm>
        </p:spPr>
        <p:txBody>
          <a:bodyPr>
            <a:noAutofit/>
          </a:bodyPr>
          <a:lstStyle/>
          <a:p>
            <a:pPr algn="l"/>
            <a:r>
              <a:rPr lang="en-US" sz="2400" b="1" dirty="0">
                <a:solidFill>
                  <a:schemeClr val="tx1"/>
                </a:solidFill>
              </a:rPr>
              <a:t>Directions: Read the following information carefully and answer the questions given beside.</a:t>
            </a:r>
            <a:r>
              <a:rPr lang="en-US" sz="2400" dirty="0">
                <a:solidFill>
                  <a:schemeClr val="tx1"/>
                </a:solidFill>
              </a:rPr>
              <a:t/>
            </a:r>
            <a:br>
              <a:rPr lang="en-US" sz="2400" dirty="0">
                <a:solidFill>
                  <a:schemeClr val="tx1"/>
                </a:solidFill>
              </a:rPr>
            </a:br>
            <a:r>
              <a:rPr lang="en-US" sz="2400" dirty="0">
                <a:solidFill>
                  <a:schemeClr val="tx1"/>
                </a:solidFill>
              </a:rPr>
              <a:t> </a:t>
            </a:r>
          </a:p>
          <a:p>
            <a:pPr algn="l"/>
            <a:r>
              <a:rPr lang="en-US" sz="2400" dirty="0">
                <a:solidFill>
                  <a:schemeClr val="tx1"/>
                </a:solidFill>
              </a:rPr>
              <a:t>Certain number of persons (that does not exceed 15) are standing in a straight linear row facing towards the north. 5 persons stand between B and E, who is third to the left of A. U is to the right of A. Not more than 3 persons stand between U and T. B is third to the left of U. I is fifth to the right of T. 2 persons stand between E and F, who is sitting at the extreme left end of the row.. Three persons stand between A and L, who is towards the right of E</a:t>
            </a:r>
            <a:r>
              <a:rPr lang="en-US" sz="2400" dirty="0" smtClean="0">
                <a:solidFill>
                  <a:schemeClr val="tx1"/>
                </a:solidFill>
              </a:rPr>
              <a:t>.</a:t>
            </a:r>
          </a:p>
          <a:p>
            <a:pPr algn="l"/>
            <a:endParaRPr lang="en-US" sz="2400" dirty="0" smtClean="0">
              <a:solidFill>
                <a:schemeClr val="tx1"/>
              </a:solidFill>
            </a:endParaRPr>
          </a:p>
          <a:p>
            <a:pPr algn="l"/>
            <a:r>
              <a:rPr lang="en-US" sz="2400" dirty="0" smtClean="0">
                <a:solidFill>
                  <a:schemeClr val="tx1"/>
                </a:solidFill>
              </a:rPr>
              <a:t>How many persons are standing in the row?</a:t>
            </a:r>
            <a:endParaRPr lang="en-US" sz="2400" dirty="0">
              <a:solidFill>
                <a:schemeClr val="tx1"/>
              </a:solidFill>
            </a:endParaRPr>
          </a:p>
          <a:p>
            <a:pPr algn="l"/>
            <a:r>
              <a:rPr lang="en-US" sz="2400" dirty="0" smtClean="0">
                <a:solidFill>
                  <a:schemeClr val="tx1"/>
                </a:solidFill>
              </a:rPr>
              <a:t>A.15</a:t>
            </a:r>
          </a:p>
          <a:p>
            <a:pPr algn="l"/>
            <a:r>
              <a:rPr lang="en-US" sz="2400" dirty="0" smtClean="0">
                <a:solidFill>
                  <a:schemeClr val="tx1"/>
                </a:solidFill>
              </a:rPr>
              <a:t>B.13</a:t>
            </a:r>
          </a:p>
          <a:p>
            <a:pPr algn="l"/>
            <a:r>
              <a:rPr lang="en-US" sz="2400" dirty="0" smtClean="0">
                <a:solidFill>
                  <a:schemeClr val="tx1"/>
                </a:solidFill>
              </a:rPr>
              <a:t>C.14</a:t>
            </a:r>
          </a:p>
          <a:p>
            <a:pPr algn="l"/>
            <a:r>
              <a:rPr lang="en-US" sz="2400" dirty="0" smtClean="0">
                <a:solidFill>
                  <a:schemeClr val="tx1"/>
                </a:solidFill>
              </a:rPr>
              <a:t>D.12</a:t>
            </a:r>
            <a:endParaRPr lang="en-US" sz="2400" dirty="0">
              <a:solidFill>
                <a:schemeClr val="tx1"/>
              </a:solidFill>
            </a:endParaRPr>
          </a:p>
        </p:txBody>
      </p:sp>
    </p:spTree>
    <p:extLst>
      <p:ext uri="{BB962C8B-B14F-4D97-AF65-F5344CB8AC3E}">
        <p14:creationId xmlns:p14="http://schemas.microsoft.com/office/powerpoint/2010/main" val="25466806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0177" y="457200"/>
            <a:ext cx="5973248"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8152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062" y="533400"/>
            <a:ext cx="8183538" cy="5716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9968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7610214" cy="251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5408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33400"/>
            <a:ext cx="8453438"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0011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295400"/>
            <a:ext cx="5486400" cy="45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971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457200"/>
            <a:ext cx="4419600" cy="3693319"/>
          </a:xfrm>
          <a:prstGeom prst="rect">
            <a:avLst/>
          </a:prstGeom>
          <a:noFill/>
        </p:spPr>
        <p:txBody>
          <a:bodyPr wrap="square" rtlCol="0">
            <a:spAutoFit/>
          </a:bodyPr>
          <a:lstStyle/>
          <a:p>
            <a:r>
              <a:rPr lang="en-US" b="1" dirty="0"/>
              <a:t>1) Statement</a:t>
            </a:r>
            <a:endParaRPr lang="en-US" dirty="0"/>
          </a:p>
          <a:p>
            <a:r>
              <a:rPr lang="en-US" dirty="0"/>
              <a:t>Only a few Ant is Bee</a:t>
            </a:r>
          </a:p>
          <a:p>
            <a:r>
              <a:rPr lang="en-US" dirty="0"/>
              <a:t>Some Bee is Bug</a:t>
            </a:r>
          </a:p>
          <a:p>
            <a:r>
              <a:rPr lang="en-US" dirty="0"/>
              <a:t>All Bug is Fly</a:t>
            </a:r>
          </a:p>
          <a:p>
            <a:r>
              <a:rPr lang="en-US" b="1" dirty="0"/>
              <a:t>Conclusion</a:t>
            </a:r>
            <a:endParaRPr lang="en-US" dirty="0"/>
          </a:p>
          <a:p>
            <a:r>
              <a:rPr lang="en-US" b="1" dirty="0"/>
              <a:t>I)</a:t>
            </a:r>
            <a:r>
              <a:rPr lang="en-US" dirty="0"/>
              <a:t> Some Bee is Fly</a:t>
            </a:r>
          </a:p>
          <a:p>
            <a:r>
              <a:rPr lang="en-US" b="1" dirty="0"/>
              <a:t>II)</a:t>
            </a:r>
            <a:r>
              <a:rPr lang="en-US" dirty="0"/>
              <a:t> Some Bug can be Ant</a:t>
            </a:r>
          </a:p>
          <a:p>
            <a:r>
              <a:rPr lang="en-US" dirty="0"/>
              <a:t>a) Only I follows</a:t>
            </a:r>
          </a:p>
          <a:p>
            <a:r>
              <a:rPr lang="en-US" dirty="0"/>
              <a:t>b) Either I or II follows</a:t>
            </a:r>
          </a:p>
          <a:p>
            <a:r>
              <a:rPr lang="en-US" dirty="0"/>
              <a:t>c) Only II follows</a:t>
            </a:r>
          </a:p>
          <a:p>
            <a:r>
              <a:rPr lang="en-US" dirty="0"/>
              <a:t>d) Both I and II follow</a:t>
            </a:r>
          </a:p>
          <a:p>
            <a:r>
              <a:rPr lang="en-US" dirty="0"/>
              <a:t>e) Neither I nor II follows</a:t>
            </a:r>
          </a:p>
          <a:p>
            <a:endParaRPr lang="en-US" dirty="0"/>
          </a:p>
        </p:txBody>
      </p:sp>
    </p:spTree>
    <p:extLst>
      <p:ext uri="{BB962C8B-B14F-4D97-AF65-F5344CB8AC3E}">
        <p14:creationId xmlns:p14="http://schemas.microsoft.com/office/powerpoint/2010/main" val="519767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457200"/>
            <a:ext cx="4419600" cy="3693319"/>
          </a:xfrm>
          <a:prstGeom prst="rect">
            <a:avLst/>
          </a:prstGeom>
          <a:noFill/>
        </p:spPr>
        <p:txBody>
          <a:bodyPr wrap="square" rtlCol="0">
            <a:spAutoFit/>
          </a:bodyPr>
          <a:lstStyle/>
          <a:p>
            <a:r>
              <a:rPr lang="en-US" b="1" dirty="0"/>
              <a:t>2) Statement</a:t>
            </a:r>
            <a:endParaRPr lang="en-US" dirty="0"/>
          </a:p>
          <a:p>
            <a:r>
              <a:rPr lang="en-US" dirty="0"/>
              <a:t>Only a few Flea is Grub</a:t>
            </a:r>
          </a:p>
          <a:p>
            <a:r>
              <a:rPr lang="en-US" dirty="0"/>
              <a:t>All Grub is Tick</a:t>
            </a:r>
          </a:p>
          <a:p>
            <a:r>
              <a:rPr lang="en-US" dirty="0"/>
              <a:t>No Tick is Wasp</a:t>
            </a:r>
          </a:p>
          <a:p>
            <a:r>
              <a:rPr lang="en-US" b="1" dirty="0"/>
              <a:t>Conclusion</a:t>
            </a:r>
            <a:endParaRPr lang="en-US" dirty="0"/>
          </a:p>
          <a:p>
            <a:r>
              <a:rPr lang="en-US" b="1" dirty="0"/>
              <a:t>I)</a:t>
            </a:r>
            <a:r>
              <a:rPr lang="en-US" dirty="0"/>
              <a:t> All Flea can never be Wasp</a:t>
            </a:r>
          </a:p>
          <a:p>
            <a:r>
              <a:rPr lang="en-US" b="1" dirty="0"/>
              <a:t>II)</a:t>
            </a:r>
            <a:r>
              <a:rPr lang="en-US" dirty="0"/>
              <a:t> Some Grub can be Wasp</a:t>
            </a:r>
          </a:p>
          <a:p>
            <a:r>
              <a:rPr lang="en-US" dirty="0"/>
              <a:t>a) Only I follows</a:t>
            </a:r>
          </a:p>
          <a:p>
            <a:r>
              <a:rPr lang="en-US" dirty="0"/>
              <a:t>b) Either I or II follows</a:t>
            </a:r>
          </a:p>
          <a:p>
            <a:r>
              <a:rPr lang="en-US" dirty="0"/>
              <a:t>c) Only II follows</a:t>
            </a:r>
          </a:p>
          <a:p>
            <a:r>
              <a:rPr lang="en-US" dirty="0"/>
              <a:t>d) Both I and II follow</a:t>
            </a:r>
          </a:p>
          <a:p>
            <a:r>
              <a:rPr lang="en-US" dirty="0"/>
              <a:t>e) Neither I nor II follows</a:t>
            </a:r>
          </a:p>
          <a:p>
            <a:endParaRPr lang="en-US" dirty="0"/>
          </a:p>
        </p:txBody>
      </p:sp>
    </p:spTree>
    <p:extLst>
      <p:ext uri="{BB962C8B-B14F-4D97-AF65-F5344CB8AC3E}">
        <p14:creationId xmlns:p14="http://schemas.microsoft.com/office/powerpoint/2010/main" val="2909381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457200"/>
            <a:ext cx="4419600" cy="2308324"/>
          </a:xfrm>
          <a:prstGeom prst="rect">
            <a:avLst/>
          </a:prstGeom>
          <a:noFill/>
        </p:spPr>
        <p:txBody>
          <a:bodyPr wrap="square" rtlCol="0">
            <a:spAutoFit/>
          </a:bodyPr>
          <a:lstStyle/>
          <a:p>
            <a:r>
              <a:rPr lang="en-US" dirty="0" smtClean="0"/>
              <a:t>3.tatements</a:t>
            </a:r>
            <a:r>
              <a:rPr lang="en-US" dirty="0"/>
              <a:t>:</a:t>
            </a:r>
          </a:p>
          <a:p>
            <a:r>
              <a:rPr lang="en-US" dirty="0"/>
              <a:t>No apple is a plum.</a:t>
            </a:r>
          </a:p>
          <a:p>
            <a:r>
              <a:rPr lang="en-US" dirty="0"/>
              <a:t>All plums are oranges.</a:t>
            </a:r>
          </a:p>
          <a:p>
            <a:r>
              <a:rPr lang="en-US" dirty="0"/>
              <a:t>All oranges are mangoes.</a:t>
            </a:r>
          </a:p>
          <a:p>
            <a:endParaRPr lang="en-US" dirty="0"/>
          </a:p>
          <a:p>
            <a:r>
              <a:rPr lang="en-US" dirty="0"/>
              <a:t>Conclusions:</a:t>
            </a:r>
          </a:p>
          <a:p>
            <a:r>
              <a:rPr lang="en-US" dirty="0"/>
              <a:t>I. All plums are mangoes.</a:t>
            </a:r>
          </a:p>
          <a:p>
            <a:r>
              <a:rPr lang="en-US" dirty="0"/>
              <a:t>II. At least some mangoes are oranges.</a:t>
            </a:r>
          </a:p>
        </p:txBody>
      </p:sp>
    </p:spTree>
    <p:extLst>
      <p:ext uri="{BB962C8B-B14F-4D97-AF65-F5344CB8AC3E}">
        <p14:creationId xmlns:p14="http://schemas.microsoft.com/office/powerpoint/2010/main" val="3453009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457200"/>
            <a:ext cx="4876800" cy="2308324"/>
          </a:xfrm>
          <a:prstGeom prst="rect">
            <a:avLst/>
          </a:prstGeom>
          <a:noFill/>
        </p:spPr>
        <p:txBody>
          <a:bodyPr wrap="square" rtlCol="0">
            <a:spAutoFit/>
          </a:bodyPr>
          <a:lstStyle/>
          <a:p>
            <a:r>
              <a:rPr lang="en-US" b="1" dirty="0" smtClean="0"/>
              <a:t>4. Statements</a:t>
            </a:r>
            <a:r>
              <a:rPr lang="en-US" b="1" dirty="0"/>
              <a:t>:</a:t>
            </a:r>
            <a:r>
              <a:rPr lang="en-US" dirty="0"/>
              <a:t/>
            </a:r>
            <a:br>
              <a:rPr lang="en-US" dirty="0"/>
            </a:br>
            <a:r>
              <a:rPr lang="en-US" dirty="0"/>
              <a:t>All animals are mammals.</a:t>
            </a:r>
            <a:r>
              <a:rPr lang="en-US" dirty="0"/>
              <a:t/>
            </a:r>
            <a:br>
              <a:rPr lang="en-US" dirty="0"/>
            </a:br>
            <a:r>
              <a:rPr lang="en-US" dirty="0"/>
              <a:t>No mammal is reptile.</a:t>
            </a:r>
            <a:r>
              <a:rPr lang="en-US" dirty="0"/>
              <a:t/>
            </a:r>
            <a:br>
              <a:rPr lang="en-US" dirty="0"/>
            </a:br>
            <a:r>
              <a:rPr lang="en-US" dirty="0"/>
              <a:t>All reptiles are amphibians.</a:t>
            </a:r>
            <a:r>
              <a:rPr lang="en-US" dirty="0"/>
              <a:t/>
            </a:r>
            <a:br>
              <a:rPr lang="en-US" dirty="0"/>
            </a:br>
            <a:r>
              <a:rPr lang="en-US" dirty="0"/>
              <a:t/>
            </a:r>
            <a:br>
              <a:rPr lang="en-US" dirty="0"/>
            </a:br>
            <a:r>
              <a:rPr lang="en-US" b="1" dirty="0"/>
              <a:t>Conclusions:</a:t>
            </a:r>
            <a:r>
              <a:rPr lang="en-US" dirty="0"/>
              <a:t/>
            </a:r>
            <a:br>
              <a:rPr lang="en-US" dirty="0"/>
            </a:br>
            <a:r>
              <a:rPr lang="en-US" dirty="0"/>
              <a:t>I. All animals are amphibians.</a:t>
            </a:r>
            <a:r>
              <a:rPr lang="en-US" dirty="0"/>
              <a:t/>
            </a:r>
            <a:br>
              <a:rPr lang="en-US" dirty="0"/>
            </a:br>
            <a:r>
              <a:rPr lang="en-US" dirty="0"/>
              <a:t>II. Some amphibians are mammals.</a:t>
            </a:r>
            <a:endParaRPr lang="en-US" dirty="0"/>
          </a:p>
        </p:txBody>
      </p:sp>
    </p:spTree>
    <p:extLst>
      <p:ext uri="{BB962C8B-B14F-4D97-AF65-F5344CB8AC3E}">
        <p14:creationId xmlns:p14="http://schemas.microsoft.com/office/powerpoint/2010/main" val="3545106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457200"/>
            <a:ext cx="4876800" cy="2308324"/>
          </a:xfrm>
          <a:prstGeom prst="rect">
            <a:avLst/>
          </a:prstGeom>
          <a:noFill/>
        </p:spPr>
        <p:txBody>
          <a:bodyPr wrap="square" rtlCol="0">
            <a:spAutoFit/>
          </a:bodyPr>
          <a:lstStyle/>
          <a:p>
            <a:r>
              <a:rPr lang="en-US" b="1" dirty="0" smtClean="0"/>
              <a:t>5. Statement</a:t>
            </a:r>
            <a:r>
              <a:rPr lang="en-US" b="1" dirty="0"/>
              <a:t>:</a:t>
            </a:r>
            <a:r>
              <a:rPr lang="en-US" dirty="0"/>
              <a:t/>
            </a:r>
            <a:br>
              <a:rPr lang="en-US" dirty="0"/>
            </a:br>
            <a:r>
              <a:rPr lang="en-US" dirty="0"/>
              <a:t>Some schools are classes.</a:t>
            </a:r>
            <a:r>
              <a:rPr lang="en-US" dirty="0"/>
              <a:t/>
            </a:r>
            <a:br>
              <a:rPr lang="en-US" dirty="0"/>
            </a:br>
            <a:r>
              <a:rPr lang="en-US" dirty="0"/>
              <a:t>Some classes are teachers.</a:t>
            </a:r>
            <a:r>
              <a:rPr lang="en-US" dirty="0"/>
              <a:t/>
            </a:r>
            <a:br>
              <a:rPr lang="en-US" dirty="0"/>
            </a:br>
            <a:r>
              <a:rPr lang="en-US" dirty="0"/>
              <a:t>All teachers are students.</a:t>
            </a:r>
            <a:r>
              <a:rPr lang="en-US" dirty="0"/>
              <a:t/>
            </a:r>
            <a:br>
              <a:rPr lang="en-US" dirty="0"/>
            </a:br>
            <a:r>
              <a:rPr lang="en-US" dirty="0"/>
              <a:t/>
            </a:r>
            <a:br>
              <a:rPr lang="en-US" dirty="0"/>
            </a:br>
            <a:r>
              <a:rPr lang="en-US" b="1" dirty="0"/>
              <a:t>Conclusions:</a:t>
            </a:r>
            <a:r>
              <a:rPr lang="en-US" dirty="0"/>
              <a:t/>
            </a:r>
            <a:br>
              <a:rPr lang="en-US" dirty="0"/>
            </a:br>
            <a:r>
              <a:rPr lang="en-US" dirty="0"/>
              <a:t>I. Some students are classes.</a:t>
            </a:r>
            <a:r>
              <a:rPr lang="en-US" dirty="0"/>
              <a:t/>
            </a:r>
            <a:br>
              <a:rPr lang="en-US" dirty="0"/>
            </a:br>
            <a:r>
              <a:rPr lang="en-US" dirty="0"/>
              <a:t>II. All schools being students is a possibility.</a:t>
            </a:r>
            <a:endParaRPr lang="en-US" dirty="0"/>
          </a:p>
        </p:txBody>
      </p:sp>
    </p:spTree>
    <p:extLst>
      <p:ext uri="{BB962C8B-B14F-4D97-AF65-F5344CB8AC3E}">
        <p14:creationId xmlns:p14="http://schemas.microsoft.com/office/powerpoint/2010/main" val="3617922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81000"/>
            <a:ext cx="8610600" cy="5105400"/>
          </a:xfrm>
        </p:spPr>
        <p:txBody>
          <a:bodyPr>
            <a:noAutofit/>
          </a:bodyPr>
          <a:lstStyle/>
          <a:p>
            <a:pPr algn="l"/>
            <a:r>
              <a:rPr lang="en-US" sz="2400" dirty="0" smtClean="0">
                <a:solidFill>
                  <a:schemeClr val="tx1"/>
                </a:solidFill>
              </a:rPr>
              <a:t>Solution :</a:t>
            </a:r>
            <a:endParaRPr lang="en-US" sz="2400" dirty="0">
              <a:solidFill>
                <a:schemeClr val="tx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057400"/>
            <a:ext cx="694326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24587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457200"/>
            <a:ext cx="4876800" cy="2308324"/>
          </a:xfrm>
          <a:prstGeom prst="rect">
            <a:avLst/>
          </a:prstGeom>
          <a:noFill/>
        </p:spPr>
        <p:txBody>
          <a:bodyPr wrap="square" rtlCol="0">
            <a:spAutoFit/>
          </a:bodyPr>
          <a:lstStyle/>
          <a:p>
            <a:r>
              <a:rPr lang="en-US" b="1" dirty="0" smtClean="0"/>
              <a:t>6. Statements</a:t>
            </a:r>
            <a:r>
              <a:rPr lang="en-US" b="1" dirty="0"/>
              <a:t>:</a:t>
            </a:r>
            <a:r>
              <a:rPr lang="en-US" dirty="0"/>
              <a:t/>
            </a:r>
            <a:br>
              <a:rPr lang="en-US" dirty="0"/>
            </a:br>
            <a:r>
              <a:rPr lang="en-US" dirty="0"/>
              <a:t>Some buses are cars.</a:t>
            </a:r>
            <a:r>
              <a:rPr lang="en-US" dirty="0"/>
              <a:t/>
            </a:r>
            <a:br>
              <a:rPr lang="en-US" dirty="0"/>
            </a:br>
            <a:r>
              <a:rPr lang="en-US" dirty="0"/>
              <a:t>No car is ship.</a:t>
            </a:r>
            <a:r>
              <a:rPr lang="en-US" dirty="0"/>
              <a:t/>
            </a:r>
            <a:br>
              <a:rPr lang="en-US" dirty="0"/>
            </a:br>
            <a:r>
              <a:rPr lang="en-US" dirty="0"/>
              <a:t>All ships are bikes.</a:t>
            </a:r>
            <a:r>
              <a:rPr lang="en-US" dirty="0"/>
              <a:t/>
            </a:r>
            <a:br>
              <a:rPr lang="en-US" dirty="0"/>
            </a:br>
            <a:r>
              <a:rPr lang="en-US" dirty="0"/>
              <a:t/>
            </a:r>
            <a:br>
              <a:rPr lang="en-US" dirty="0"/>
            </a:br>
            <a:r>
              <a:rPr lang="en-US" b="1" dirty="0"/>
              <a:t>Conclusions:</a:t>
            </a:r>
            <a:r>
              <a:rPr lang="en-US" dirty="0"/>
              <a:t/>
            </a:r>
            <a:br>
              <a:rPr lang="en-US" dirty="0"/>
            </a:br>
            <a:r>
              <a:rPr lang="en-US" dirty="0"/>
              <a:t>I. Some buses are not bikes.</a:t>
            </a:r>
            <a:r>
              <a:rPr lang="en-US" dirty="0"/>
              <a:t/>
            </a:r>
            <a:br>
              <a:rPr lang="en-US" dirty="0"/>
            </a:br>
            <a:r>
              <a:rPr lang="en-US" dirty="0"/>
              <a:t>II. No bike is ship.</a:t>
            </a:r>
            <a:endParaRPr lang="en-US" dirty="0"/>
          </a:p>
        </p:txBody>
      </p:sp>
    </p:spTree>
    <p:extLst>
      <p:ext uri="{BB962C8B-B14F-4D97-AF65-F5344CB8AC3E}">
        <p14:creationId xmlns:p14="http://schemas.microsoft.com/office/powerpoint/2010/main" val="2983862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457200"/>
            <a:ext cx="4876800" cy="2554545"/>
          </a:xfrm>
          <a:prstGeom prst="rect">
            <a:avLst/>
          </a:prstGeom>
          <a:noFill/>
        </p:spPr>
        <p:txBody>
          <a:bodyPr wrap="square" rtlCol="0">
            <a:spAutoFit/>
          </a:bodyPr>
          <a:lstStyle/>
          <a:p>
            <a:r>
              <a:rPr lang="en-US" sz="2000" b="1" dirty="0" smtClean="0"/>
              <a:t>7. Statements</a:t>
            </a:r>
            <a:r>
              <a:rPr lang="en-US" sz="2000" b="1" dirty="0"/>
              <a:t>:</a:t>
            </a:r>
            <a:r>
              <a:rPr lang="en-US" sz="2000" dirty="0"/>
              <a:t/>
            </a:r>
            <a:br>
              <a:rPr lang="en-US" sz="2000" dirty="0"/>
            </a:br>
            <a:r>
              <a:rPr lang="en-US" sz="2000" dirty="0"/>
              <a:t>All cups are saucers.</a:t>
            </a:r>
            <a:r>
              <a:rPr lang="en-US" sz="2000" dirty="0"/>
              <a:t/>
            </a:r>
            <a:br>
              <a:rPr lang="en-US" sz="2000" dirty="0"/>
            </a:br>
            <a:r>
              <a:rPr lang="en-US" sz="2000" dirty="0"/>
              <a:t>All plates are cups.</a:t>
            </a:r>
            <a:r>
              <a:rPr lang="en-US" sz="2000" dirty="0"/>
              <a:t/>
            </a:r>
            <a:br>
              <a:rPr lang="en-US" sz="2000" dirty="0"/>
            </a:br>
            <a:r>
              <a:rPr lang="en-US" sz="2000" dirty="0"/>
              <a:t>Some saucers are spoons.</a:t>
            </a:r>
            <a:r>
              <a:rPr lang="en-US" sz="2000" dirty="0"/>
              <a:t/>
            </a:r>
            <a:br>
              <a:rPr lang="en-US" sz="2000" dirty="0"/>
            </a:br>
            <a:r>
              <a:rPr lang="en-US" sz="2000" dirty="0"/>
              <a:t/>
            </a:r>
            <a:br>
              <a:rPr lang="en-US" sz="2000" dirty="0"/>
            </a:br>
            <a:r>
              <a:rPr lang="en-US" sz="2000" b="1" dirty="0"/>
              <a:t>Conclusions:</a:t>
            </a:r>
            <a:r>
              <a:rPr lang="en-US" sz="2000" dirty="0"/>
              <a:t/>
            </a:r>
            <a:br>
              <a:rPr lang="en-US" sz="2000" dirty="0"/>
            </a:br>
            <a:r>
              <a:rPr lang="en-US" sz="2000" dirty="0"/>
              <a:t>I. All plates being spoons is a possibility.</a:t>
            </a:r>
            <a:r>
              <a:rPr lang="en-US" sz="2000" dirty="0"/>
              <a:t/>
            </a:r>
            <a:br>
              <a:rPr lang="en-US" sz="2000" dirty="0"/>
            </a:br>
            <a:r>
              <a:rPr lang="en-US" sz="2000" dirty="0"/>
              <a:t>II. All plates are not saucers.</a:t>
            </a:r>
            <a:endParaRPr lang="en-US" sz="2000" dirty="0"/>
          </a:p>
        </p:txBody>
      </p:sp>
    </p:spTree>
    <p:extLst>
      <p:ext uri="{BB962C8B-B14F-4D97-AF65-F5344CB8AC3E}">
        <p14:creationId xmlns:p14="http://schemas.microsoft.com/office/powerpoint/2010/main" val="2622534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Autofit/>
          </a:bodyPr>
          <a:lstStyle/>
          <a:p>
            <a:pPr marL="0" indent="0">
              <a:buNone/>
            </a:pPr>
            <a:r>
              <a:rPr lang="en-US" sz="2400" b="1" dirty="0"/>
              <a:t>Directions: These questions are based on the following information, read the comprehension carefully to answer the given </a:t>
            </a:r>
            <a:r>
              <a:rPr lang="en-US" sz="2400" b="1" dirty="0" smtClean="0"/>
              <a:t>questions.</a:t>
            </a:r>
            <a:endParaRPr lang="en-US" sz="2400" dirty="0" smtClean="0"/>
          </a:p>
          <a:p>
            <a:pPr marL="0" indent="0">
              <a:buNone/>
            </a:pPr>
            <a:r>
              <a:rPr lang="en-US" sz="2400" dirty="0" smtClean="0"/>
              <a:t> Eight </a:t>
            </a:r>
            <a:r>
              <a:rPr lang="en-US" sz="2400" dirty="0"/>
              <a:t>people A, B, C, D, E, F, G and H are sitting around a circular table but not necessarily in the same order. Some are facing inside and some are facing outside. Not more than two people facing same direction are sitting </a:t>
            </a:r>
            <a:r>
              <a:rPr lang="en-US" sz="2400" dirty="0" smtClean="0"/>
              <a:t>together. H </a:t>
            </a:r>
            <a:r>
              <a:rPr lang="en-US" sz="2400" dirty="0"/>
              <a:t>sits third to the right of C who is not facing outside. Immediate </a:t>
            </a:r>
            <a:r>
              <a:rPr lang="en-US" sz="2400" dirty="0" smtClean="0"/>
              <a:t>neighbors </a:t>
            </a:r>
            <a:r>
              <a:rPr lang="en-US" sz="2400" dirty="0"/>
              <a:t>of H are facing same directions with respect to each other but opposite direction with respect to H who is facing inside. B is the immediate neighbor of E and both are facing same direction. E sits second to the left of C who is not the immediate neighbor of B. There are equal number of persons facing inside and outside direction. B sits third to the left of A and both are facing opposite directions to each other. H sits to the immediate right of D. F sits second to the left of G.</a:t>
            </a:r>
          </a:p>
          <a:p>
            <a:endParaRPr lang="en-US" sz="2400" dirty="0"/>
          </a:p>
        </p:txBody>
      </p:sp>
    </p:spTree>
    <p:extLst>
      <p:ext uri="{BB962C8B-B14F-4D97-AF65-F5344CB8AC3E}">
        <p14:creationId xmlns:p14="http://schemas.microsoft.com/office/powerpoint/2010/main" val="8202481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marL="0" indent="0">
              <a:buNone/>
            </a:pPr>
            <a:r>
              <a:rPr lang="en-US" sz="2400" dirty="0" smtClean="0"/>
              <a:t>Solution : </a:t>
            </a:r>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990600"/>
            <a:ext cx="3962400" cy="390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5059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Autofit/>
          </a:bodyPr>
          <a:lstStyle/>
          <a:p>
            <a:pPr marL="0" indent="0">
              <a:buNone/>
            </a:pPr>
            <a:r>
              <a:rPr lang="en-US" sz="2400" b="1" dirty="0" smtClean="0"/>
              <a:t>Directions: Read the given information carefully and answer the questions given beside:</a:t>
            </a:r>
          </a:p>
          <a:p>
            <a:pPr marL="0" indent="0">
              <a:buNone/>
            </a:pPr>
            <a:r>
              <a:rPr lang="en-US" sz="2400" b="1" dirty="0" smtClean="0"/>
              <a:t> </a:t>
            </a:r>
            <a:r>
              <a:rPr lang="en-US" sz="2400" dirty="0" smtClean="0"/>
              <a:t>Seven friends B1 to B7 celebrated their birthday on different dates of same month. The date of the month is consecutive multiple of 4. B1 celebrated his birthday immediately before B4. Neither B5 nor B6 celebrated their birthday on 28th of the month. The difference between the days of B6 and B4 to celebrate their birthday is 12. No one celebrated their birthday between B2 and B5, who celebrated his birthday after B2. At most two people celebrated their birthday after B6. B3 celebrated his birthday after B7, who doesn’t celebrate his birthday before B1.</a:t>
            </a:r>
            <a:endParaRPr lang="en-US" sz="2400" dirty="0"/>
          </a:p>
        </p:txBody>
      </p:sp>
    </p:spTree>
    <p:extLst>
      <p:ext uri="{BB962C8B-B14F-4D97-AF65-F5344CB8AC3E}">
        <p14:creationId xmlns:p14="http://schemas.microsoft.com/office/powerpoint/2010/main" val="17559914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Autofit/>
          </a:bodyPr>
          <a:lstStyle/>
          <a:p>
            <a:pPr marL="0" indent="0">
              <a:buNone/>
            </a:pPr>
            <a:r>
              <a:rPr lang="en-US" sz="2400" dirty="0" smtClean="0"/>
              <a:t>Solution :</a:t>
            </a:r>
            <a:endParaRPr 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066800"/>
            <a:ext cx="5000887"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6631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Autofit/>
          </a:bodyPr>
          <a:lstStyle/>
          <a:p>
            <a:pPr marL="0" indent="0">
              <a:buNone/>
            </a:pPr>
            <a:r>
              <a:rPr lang="en-US" sz="2000" b="1" dirty="0"/>
              <a:t>Directions: These questions are based on the following information, read the comprehension carefully to answer the given questions.</a:t>
            </a:r>
            <a:r>
              <a:rPr lang="en-US" sz="2000" dirty="0"/>
              <a:t/>
            </a:r>
            <a:br>
              <a:rPr lang="en-US" sz="2000" dirty="0"/>
            </a:br>
            <a:r>
              <a:rPr lang="en-US" sz="2000" dirty="0"/>
              <a:t> </a:t>
            </a:r>
            <a:r>
              <a:rPr lang="en-US" sz="2000" dirty="0" smtClean="0"/>
              <a:t>Six </a:t>
            </a:r>
            <a:r>
              <a:rPr lang="en-US" sz="2000" dirty="0"/>
              <a:t>boxes are placed one above another and they all are Z, Y, X, W, V and U but not necessarily in the same order. All the boxes are having different number of chocolates in the range of 11 to </a:t>
            </a:r>
            <a:r>
              <a:rPr lang="en-US" sz="2000" dirty="0" smtClean="0"/>
              <a:t>40.</a:t>
            </a:r>
          </a:p>
          <a:p>
            <a:pPr marL="0" indent="0">
              <a:buNone/>
            </a:pPr>
            <a:endParaRPr lang="en-US" sz="2000" dirty="0" smtClean="0"/>
          </a:p>
          <a:p>
            <a:pPr marL="0" indent="0">
              <a:buNone/>
            </a:pPr>
            <a:r>
              <a:rPr lang="en-US" sz="2000" dirty="0" smtClean="0"/>
              <a:t>There </a:t>
            </a:r>
            <a:r>
              <a:rPr lang="en-US" sz="2000" dirty="0"/>
              <a:t>are only two boxes kept above the Z box. Only one box is kept between the Z box, which contains even-number chocolates but less than 15 and the box containing 12 chocolates which is placed at top. The X box, which contains 21 chocolates, is kept immediately above the V box. The difference between the number of chocolates in the Z and V box is 5 and there are one box between them. There are two boxes kept between the box Y and the box X. Box Y is kept at one of the places above box W which is not placed at bottom. Box U and W has odd number of chocolates above 30 with a difference of 8.</a:t>
            </a:r>
          </a:p>
        </p:txBody>
      </p:sp>
    </p:spTree>
    <p:extLst>
      <p:ext uri="{BB962C8B-B14F-4D97-AF65-F5344CB8AC3E}">
        <p14:creationId xmlns:p14="http://schemas.microsoft.com/office/powerpoint/2010/main" val="19243471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Autofit/>
          </a:bodyPr>
          <a:lstStyle/>
          <a:p>
            <a:pPr marL="0" indent="0">
              <a:buNone/>
            </a:pPr>
            <a:r>
              <a:rPr lang="en-US" sz="2000" dirty="0" smtClean="0"/>
              <a:t>Solution:</a:t>
            </a:r>
            <a:endParaRPr 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066800"/>
            <a:ext cx="5584526"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02778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99" y="381000"/>
            <a:ext cx="8534401"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2424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TotalTime>
  <Words>470</Words>
  <Application>Microsoft Office PowerPoint</Application>
  <PresentationFormat>On-screen Show (4:3)</PresentationFormat>
  <Paragraphs>71</Paragraphs>
  <Slides>21</Slides>
  <Notes>8</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26</cp:revision>
  <dcterms:created xsi:type="dcterms:W3CDTF">2023-11-07T13:36:22Z</dcterms:created>
  <dcterms:modified xsi:type="dcterms:W3CDTF">2023-11-09T09:26:50Z</dcterms:modified>
</cp:coreProperties>
</file>