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75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9EC02D3-1382-403A-9FFC-4793E2977BD9}" type="datetimeFigureOut">
              <a:rPr lang="en-IN" smtClean="0"/>
              <a:t>09-06-2024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691D7BEF-C76D-4A0D-B60F-F356AAD4683A}" type="slidenum">
              <a:rPr lang="en-IN" smtClean="0"/>
              <a:t>‹#›</a:t>
            </a:fld>
            <a:endParaRPr lang="en-IN"/>
          </a:p>
        </p:txBody>
      </p:sp>
    </p:spTree>
    <p:extLst>
      <p:ext uri="{BB962C8B-B14F-4D97-AF65-F5344CB8AC3E}">
        <p14:creationId xmlns:p14="http://schemas.microsoft.com/office/powerpoint/2010/main" val="3677327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EC02D3-1382-403A-9FFC-4793E2977BD9}" type="datetimeFigureOut">
              <a:rPr lang="en-IN" smtClean="0"/>
              <a:t>09-06-2024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1D7BEF-C76D-4A0D-B60F-F356AAD4683A}" type="slidenum">
              <a:rPr lang="en-IN" smtClean="0"/>
              <a:t>‹#›</a:t>
            </a:fld>
            <a:endParaRPr lang="en-IN"/>
          </a:p>
        </p:txBody>
      </p:sp>
    </p:spTree>
    <p:extLst>
      <p:ext uri="{BB962C8B-B14F-4D97-AF65-F5344CB8AC3E}">
        <p14:creationId xmlns:p14="http://schemas.microsoft.com/office/powerpoint/2010/main" val="4119179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EC02D3-1382-403A-9FFC-4793E2977BD9}" type="datetimeFigureOut">
              <a:rPr lang="en-IN" smtClean="0"/>
              <a:t>09-06-2024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1D7BEF-C76D-4A0D-B60F-F356AAD4683A}" type="slidenum">
              <a:rPr lang="en-IN" smtClean="0"/>
              <a:t>‹#›</a:t>
            </a:fld>
            <a:endParaRPr lang="en-IN"/>
          </a:p>
        </p:txBody>
      </p:sp>
    </p:spTree>
    <p:extLst>
      <p:ext uri="{BB962C8B-B14F-4D97-AF65-F5344CB8AC3E}">
        <p14:creationId xmlns:p14="http://schemas.microsoft.com/office/powerpoint/2010/main" val="2511288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EC02D3-1382-403A-9FFC-4793E2977BD9}" type="datetimeFigureOut">
              <a:rPr lang="en-IN" smtClean="0"/>
              <a:t>09-06-2024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1D7BEF-C76D-4A0D-B60F-F356AAD4683A}"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06132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EC02D3-1382-403A-9FFC-4793E2977BD9}" type="datetimeFigureOut">
              <a:rPr lang="en-IN" smtClean="0"/>
              <a:t>09-06-2024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1D7BEF-C76D-4A0D-B60F-F356AAD4683A}" type="slidenum">
              <a:rPr lang="en-IN" smtClean="0"/>
              <a:t>‹#›</a:t>
            </a:fld>
            <a:endParaRPr lang="en-IN"/>
          </a:p>
        </p:txBody>
      </p:sp>
    </p:spTree>
    <p:extLst>
      <p:ext uri="{BB962C8B-B14F-4D97-AF65-F5344CB8AC3E}">
        <p14:creationId xmlns:p14="http://schemas.microsoft.com/office/powerpoint/2010/main" val="1324492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9EC02D3-1382-403A-9FFC-4793E2977BD9}" type="datetimeFigureOut">
              <a:rPr lang="en-IN" smtClean="0"/>
              <a:t>09-06-2024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1D7BEF-C76D-4A0D-B60F-F356AAD4683A}" type="slidenum">
              <a:rPr lang="en-IN" smtClean="0"/>
              <a:t>‹#›</a:t>
            </a:fld>
            <a:endParaRPr lang="en-IN"/>
          </a:p>
        </p:txBody>
      </p:sp>
    </p:spTree>
    <p:extLst>
      <p:ext uri="{BB962C8B-B14F-4D97-AF65-F5344CB8AC3E}">
        <p14:creationId xmlns:p14="http://schemas.microsoft.com/office/powerpoint/2010/main" val="4165897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9EC02D3-1382-403A-9FFC-4793E2977BD9}" type="datetimeFigureOut">
              <a:rPr lang="en-IN" smtClean="0"/>
              <a:t>09-06-2024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1D7BEF-C76D-4A0D-B60F-F356AAD4683A}" type="slidenum">
              <a:rPr lang="en-IN" smtClean="0"/>
              <a:t>‹#›</a:t>
            </a:fld>
            <a:endParaRPr lang="en-IN"/>
          </a:p>
        </p:txBody>
      </p:sp>
    </p:spTree>
    <p:extLst>
      <p:ext uri="{BB962C8B-B14F-4D97-AF65-F5344CB8AC3E}">
        <p14:creationId xmlns:p14="http://schemas.microsoft.com/office/powerpoint/2010/main" val="3952923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EC02D3-1382-403A-9FFC-4793E2977BD9}" type="datetimeFigureOut">
              <a:rPr lang="en-IN" smtClean="0"/>
              <a:t>09-06-2024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1D7BEF-C76D-4A0D-B60F-F356AAD4683A}" type="slidenum">
              <a:rPr lang="en-IN" smtClean="0"/>
              <a:t>‹#›</a:t>
            </a:fld>
            <a:endParaRPr lang="en-IN"/>
          </a:p>
        </p:txBody>
      </p:sp>
    </p:spTree>
    <p:extLst>
      <p:ext uri="{BB962C8B-B14F-4D97-AF65-F5344CB8AC3E}">
        <p14:creationId xmlns:p14="http://schemas.microsoft.com/office/powerpoint/2010/main" val="31663684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EC02D3-1382-403A-9FFC-4793E2977BD9}" type="datetimeFigureOut">
              <a:rPr lang="en-IN" smtClean="0"/>
              <a:t>09-06-2024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1D7BEF-C76D-4A0D-B60F-F356AAD4683A}" type="slidenum">
              <a:rPr lang="en-IN" smtClean="0"/>
              <a:t>‹#›</a:t>
            </a:fld>
            <a:endParaRPr lang="en-IN"/>
          </a:p>
        </p:txBody>
      </p:sp>
    </p:spTree>
    <p:extLst>
      <p:ext uri="{BB962C8B-B14F-4D97-AF65-F5344CB8AC3E}">
        <p14:creationId xmlns:p14="http://schemas.microsoft.com/office/powerpoint/2010/main" val="3367918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EC02D3-1382-403A-9FFC-4793E2977BD9}" type="datetimeFigureOut">
              <a:rPr lang="en-IN" smtClean="0"/>
              <a:t>09-06-2024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1D7BEF-C76D-4A0D-B60F-F356AAD4683A}" type="slidenum">
              <a:rPr lang="en-IN" smtClean="0"/>
              <a:t>‹#›</a:t>
            </a:fld>
            <a:endParaRPr lang="en-IN"/>
          </a:p>
        </p:txBody>
      </p:sp>
    </p:spTree>
    <p:extLst>
      <p:ext uri="{BB962C8B-B14F-4D97-AF65-F5344CB8AC3E}">
        <p14:creationId xmlns:p14="http://schemas.microsoft.com/office/powerpoint/2010/main" val="3508617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9EC02D3-1382-403A-9FFC-4793E2977BD9}" type="datetimeFigureOut">
              <a:rPr lang="en-IN" smtClean="0"/>
              <a:t>09-06-2024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1D7BEF-C76D-4A0D-B60F-F356AAD4683A}" type="slidenum">
              <a:rPr lang="en-IN" smtClean="0"/>
              <a:t>‹#›</a:t>
            </a:fld>
            <a:endParaRPr lang="en-IN"/>
          </a:p>
        </p:txBody>
      </p:sp>
    </p:spTree>
    <p:extLst>
      <p:ext uri="{BB962C8B-B14F-4D97-AF65-F5344CB8AC3E}">
        <p14:creationId xmlns:p14="http://schemas.microsoft.com/office/powerpoint/2010/main" val="1765775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9EC02D3-1382-403A-9FFC-4793E2977BD9}" type="datetimeFigureOut">
              <a:rPr lang="en-IN" smtClean="0"/>
              <a:t>09-06-2024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1D7BEF-C76D-4A0D-B60F-F356AAD4683A}" type="slidenum">
              <a:rPr lang="en-IN" smtClean="0"/>
              <a:t>‹#›</a:t>
            </a:fld>
            <a:endParaRPr lang="en-IN"/>
          </a:p>
        </p:txBody>
      </p:sp>
    </p:spTree>
    <p:extLst>
      <p:ext uri="{BB962C8B-B14F-4D97-AF65-F5344CB8AC3E}">
        <p14:creationId xmlns:p14="http://schemas.microsoft.com/office/powerpoint/2010/main" val="104763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EC02D3-1382-403A-9FFC-4793E2977BD9}" type="datetimeFigureOut">
              <a:rPr lang="en-IN" smtClean="0"/>
              <a:t>09-06-2024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1D7BEF-C76D-4A0D-B60F-F356AAD4683A}" type="slidenum">
              <a:rPr lang="en-IN" smtClean="0"/>
              <a:t>‹#›</a:t>
            </a:fld>
            <a:endParaRPr lang="en-IN"/>
          </a:p>
        </p:txBody>
      </p:sp>
    </p:spTree>
    <p:extLst>
      <p:ext uri="{BB962C8B-B14F-4D97-AF65-F5344CB8AC3E}">
        <p14:creationId xmlns:p14="http://schemas.microsoft.com/office/powerpoint/2010/main" val="1920763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9EC02D3-1382-403A-9FFC-4793E2977BD9}" type="datetimeFigureOut">
              <a:rPr lang="en-IN" smtClean="0"/>
              <a:t>09-06-2024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1D7BEF-C76D-4A0D-B60F-F356AAD4683A}" type="slidenum">
              <a:rPr lang="en-IN" smtClean="0"/>
              <a:t>‹#›</a:t>
            </a:fld>
            <a:endParaRPr lang="en-IN"/>
          </a:p>
        </p:txBody>
      </p:sp>
    </p:spTree>
    <p:extLst>
      <p:ext uri="{BB962C8B-B14F-4D97-AF65-F5344CB8AC3E}">
        <p14:creationId xmlns:p14="http://schemas.microsoft.com/office/powerpoint/2010/main" val="2950461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EC02D3-1382-403A-9FFC-4793E2977BD9}" type="datetimeFigureOut">
              <a:rPr lang="en-IN" smtClean="0"/>
              <a:t>09-06-2024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1D7BEF-C76D-4A0D-B60F-F356AAD4683A}" type="slidenum">
              <a:rPr lang="en-IN" smtClean="0"/>
              <a:t>‹#›</a:t>
            </a:fld>
            <a:endParaRPr lang="en-IN"/>
          </a:p>
        </p:txBody>
      </p:sp>
    </p:spTree>
    <p:extLst>
      <p:ext uri="{BB962C8B-B14F-4D97-AF65-F5344CB8AC3E}">
        <p14:creationId xmlns:p14="http://schemas.microsoft.com/office/powerpoint/2010/main" val="1115421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EC02D3-1382-403A-9FFC-4793E2977BD9}" type="datetimeFigureOut">
              <a:rPr lang="en-IN" smtClean="0"/>
              <a:t>09-06-2024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1D7BEF-C76D-4A0D-B60F-F356AAD4683A}" type="slidenum">
              <a:rPr lang="en-IN" smtClean="0"/>
              <a:t>‹#›</a:t>
            </a:fld>
            <a:endParaRPr lang="en-IN"/>
          </a:p>
        </p:txBody>
      </p:sp>
    </p:spTree>
    <p:extLst>
      <p:ext uri="{BB962C8B-B14F-4D97-AF65-F5344CB8AC3E}">
        <p14:creationId xmlns:p14="http://schemas.microsoft.com/office/powerpoint/2010/main" val="1927230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EC02D3-1382-403A-9FFC-4793E2977BD9}" type="datetimeFigureOut">
              <a:rPr lang="en-IN" smtClean="0"/>
              <a:t>09-06-2024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1D7BEF-C76D-4A0D-B60F-F356AAD4683A}" type="slidenum">
              <a:rPr lang="en-IN" smtClean="0"/>
              <a:t>‹#›</a:t>
            </a:fld>
            <a:endParaRPr lang="en-IN"/>
          </a:p>
        </p:txBody>
      </p:sp>
    </p:spTree>
    <p:extLst>
      <p:ext uri="{BB962C8B-B14F-4D97-AF65-F5344CB8AC3E}">
        <p14:creationId xmlns:p14="http://schemas.microsoft.com/office/powerpoint/2010/main" val="2006517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EC02D3-1382-403A-9FFC-4793E2977BD9}" type="datetimeFigureOut">
              <a:rPr lang="en-IN" smtClean="0"/>
              <a:t>09-06-2024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91D7BEF-C76D-4A0D-B60F-F356AAD4683A}" type="slidenum">
              <a:rPr lang="en-IN" smtClean="0"/>
              <a:t>‹#›</a:t>
            </a:fld>
            <a:endParaRPr lang="en-IN"/>
          </a:p>
        </p:txBody>
      </p:sp>
    </p:spTree>
    <p:extLst>
      <p:ext uri="{BB962C8B-B14F-4D97-AF65-F5344CB8AC3E}">
        <p14:creationId xmlns:p14="http://schemas.microsoft.com/office/powerpoint/2010/main" val="3830023071"/>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5400" dirty="0">
                <a:solidFill>
                  <a:schemeClr val="bg1"/>
                </a:solidFill>
                <a:effectLst>
                  <a:outerShdw blurRad="38100" dist="38100" dir="2700000" algn="tl">
                    <a:srgbClr val="000000">
                      <a:alpha val="43137"/>
                    </a:srgbClr>
                  </a:outerShdw>
                </a:effectLst>
              </a:rPr>
              <a:t>PHISHING WEBSITE DETECTION by MACHINE LEARNING TECHNIQUES</a:t>
            </a:r>
            <a:endParaRPr lang="en-IN" sz="5400" dirty="0">
              <a:solidFill>
                <a:schemeClr val="bg1"/>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normAutofit/>
          </a:bodyPr>
          <a:lstStyle/>
          <a:p>
            <a:pPr algn="ctr"/>
            <a:r>
              <a:rPr lang="en-IN" sz="2800" b="1" dirty="0" smtClean="0"/>
              <a:t>Phish Guard Team</a:t>
            </a:r>
            <a:endParaRPr lang="en-IN" sz="2800" b="1" dirty="0"/>
          </a:p>
        </p:txBody>
      </p:sp>
    </p:spTree>
    <p:extLst>
      <p:ext uri="{BB962C8B-B14F-4D97-AF65-F5344CB8AC3E}">
        <p14:creationId xmlns:p14="http://schemas.microsoft.com/office/powerpoint/2010/main" val="712415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MODEL EVALUATION</a:t>
            </a:r>
          </a:p>
        </p:txBody>
      </p:sp>
      <p:sp>
        <p:nvSpPr>
          <p:cNvPr id="3" name="Content Placeholder 2"/>
          <p:cNvSpPr>
            <a:spLocks noGrp="1"/>
          </p:cNvSpPr>
          <p:nvPr>
            <p:ph idx="1"/>
          </p:nvPr>
        </p:nvSpPr>
        <p:spPr>
          <a:xfrm>
            <a:off x="820570" y="1357802"/>
            <a:ext cx="11082671" cy="4930703"/>
          </a:xfrm>
        </p:spPr>
        <p:txBody>
          <a:bodyPr>
            <a:normAutofit/>
          </a:bodyPr>
          <a:lstStyle/>
          <a:p>
            <a:r>
              <a:rPr lang="en-US" dirty="0"/>
              <a:t>The models are evaluated, and the considered metric is accuracy. </a:t>
            </a:r>
            <a:endParaRPr lang="en-US" dirty="0" smtClean="0"/>
          </a:p>
          <a:p>
            <a:r>
              <a:rPr lang="en-US" dirty="0" smtClean="0"/>
              <a:t> </a:t>
            </a:r>
            <a:r>
              <a:rPr lang="en-US" dirty="0"/>
              <a:t>Below Figure shows the training and test dataset accuracy by the respective models</a:t>
            </a:r>
            <a:r>
              <a:rPr lang="en-US" dirty="0" smtClean="0"/>
              <a:t>:</a:t>
            </a:r>
            <a:endParaRPr lang="en-IN" dirty="0"/>
          </a:p>
          <a:p>
            <a:endParaRPr lang="en-IN" dirty="0"/>
          </a:p>
          <a:p>
            <a:endParaRPr lang="en-IN" dirty="0" smtClean="0"/>
          </a:p>
          <a:p>
            <a:endParaRPr lang="en-IN" dirty="0"/>
          </a:p>
          <a:p>
            <a:endParaRPr lang="en-IN" dirty="0" smtClean="0"/>
          </a:p>
          <a:p>
            <a:endParaRPr lang="en-IN" dirty="0" smtClean="0"/>
          </a:p>
          <a:p>
            <a:r>
              <a:rPr lang="en-US" dirty="0" smtClean="0"/>
              <a:t> </a:t>
            </a:r>
            <a:r>
              <a:rPr lang="en-US" dirty="0"/>
              <a:t>For the above it is clear that the </a:t>
            </a:r>
            <a:r>
              <a:rPr lang="en-US" dirty="0" err="1"/>
              <a:t>XGBoost</a:t>
            </a:r>
            <a:r>
              <a:rPr lang="en-US" dirty="0"/>
              <a:t> model gives better performance. The model is saved for further usage.</a:t>
            </a:r>
            <a:endParaRPr lang="en-IN" dirty="0"/>
          </a:p>
        </p:txBody>
      </p:sp>
      <p:pic>
        <p:nvPicPr>
          <p:cNvPr id="4" name="Picture 3"/>
          <p:cNvPicPr>
            <a:picLocks noChangeAspect="1"/>
          </p:cNvPicPr>
          <p:nvPr/>
        </p:nvPicPr>
        <p:blipFill>
          <a:blip r:embed="rId2"/>
          <a:stretch>
            <a:fillRect/>
          </a:stretch>
        </p:blipFill>
        <p:spPr>
          <a:xfrm>
            <a:off x="3465095" y="2668195"/>
            <a:ext cx="4636168" cy="2309916"/>
          </a:xfrm>
          <a:prstGeom prst="rect">
            <a:avLst/>
          </a:prstGeom>
        </p:spPr>
      </p:pic>
    </p:spTree>
    <p:extLst>
      <p:ext uri="{BB962C8B-B14F-4D97-AF65-F5344CB8AC3E}">
        <p14:creationId xmlns:p14="http://schemas.microsoft.com/office/powerpoint/2010/main" val="4074598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NEXT STEPS</a:t>
            </a:r>
          </a:p>
        </p:txBody>
      </p:sp>
      <p:sp>
        <p:nvSpPr>
          <p:cNvPr id="3" name="Content Placeholder 2"/>
          <p:cNvSpPr>
            <a:spLocks noGrp="1"/>
          </p:cNvSpPr>
          <p:nvPr>
            <p:ph idx="1"/>
          </p:nvPr>
        </p:nvSpPr>
        <p:spPr>
          <a:xfrm>
            <a:off x="1141413" y="2097088"/>
            <a:ext cx="9905999" cy="3541714"/>
          </a:xfrm>
        </p:spPr>
        <p:txBody>
          <a:bodyPr/>
          <a:lstStyle/>
          <a:p>
            <a:r>
              <a:rPr lang="en-US" dirty="0" smtClean="0"/>
              <a:t>Working </a:t>
            </a:r>
            <a:r>
              <a:rPr lang="en-US" dirty="0"/>
              <a:t>on this project is highly educational and rewarding</a:t>
            </a:r>
            <a:r>
              <a:rPr lang="en-US" dirty="0" smtClean="0"/>
              <a:t>.</a:t>
            </a:r>
            <a:endParaRPr lang="en-US" dirty="0"/>
          </a:p>
          <a:p>
            <a:r>
              <a:rPr lang="en-US" dirty="0" smtClean="0"/>
              <a:t>It </a:t>
            </a:r>
            <a:r>
              <a:rPr lang="en-US" dirty="0"/>
              <a:t>provides in-depth knowledge about phishing websites and their differentiation from legitimate ones</a:t>
            </a:r>
            <a:r>
              <a:rPr lang="en-US" dirty="0" smtClean="0"/>
              <a:t>.</a:t>
            </a:r>
            <a:endParaRPr lang="en-US" dirty="0"/>
          </a:p>
          <a:p>
            <a:r>
              <a:rPr lang="en-US" dirty="0" smtClean="0"/>
              <a:t>The </a:t>
            </a:r>
            <a:r>
              <a:rPr lang="en-US" dirty="0"/>
              <a:t>project can be advanced by developing browser extensions or creating a GUI</a:t>
            </a:r>
            <a:r>
              <a:rPr lang="en-US" dirty="0" smtClean="0"/>
              <a:t>.</a:t>
            </a:r>
            <a:endParaRPr lang="en-US" dirty="0"/>
          </a:p>
          <a:p>
            <a:r>
              <a:rPr lang="en-US" dirty="0" smtClean="0"/>
              <a:t>These </a:t>
            </a:r>
            <a:r>
              <a:rPr lang="en-US" dirty="0"/>
              <a:t>tools should classify inputted URLs as legitimate or phishing using the trained model</a:t>
            </a:r>
            <a:r>
              <a:rPr lang="en-US" dirty="0" smtClean="0"/>
              <a:t>.</a:t>
            </a:r>
            <a:endParaRPr lang="en-IN" dirty="0"/>
          </a:p>
        </p:txBody>
      </p:sp>
    </p:spTree>
    <p:extLst>
      <p:ext uri="{BB962C8B-B14F-4D97-AF65-F5344CB8AC3E}">
        <p14:creationId xmlns:p14="http://schemas.microsoft.com/office/powerpoint/2010/main" val="3301190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9795" y="2372115"/>
            <a:ext cx="9905999" cy="4230907"/>
          </a:xfrm>
        </p:spPr>
        <p:txBody>
          <a:bodyPr>
            <a:normAutofit/>
          </a:bodyPr>
          <a:lstStyle/>
          <a:p>
            <a:pPr marL="0" indent="0" algn="ctr">
              <a:buNone/>
            </a:pPr>
            <a:r>
              <a:rPr lang="en-IN" sz="8000" dirty="0">
                <a:solidFill>
                  <a:srgbClr val="2B7595"/>
                </a:solidFill>
              </a:rPr>
              <a:t>Thank You…..</a:t>
            </a:r>
          </a:p>
        </p:txBody>
      </p:sp>
    </p:spTree>
    <p:extLst>
      <p:ext uri="{BB962C8B-B14F-4D97-AF65-F5344CB8AC3E}">
        <p14:creationId xmlns:p14="http://schemas.microsoft.com/office/powerpoint/2010/main" val="2221096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5430"/>
            <a:ext cx="9905998" cy="1478570"/>
          </a:xfrm>
        </p:spPr>
        <p:txBody>
          <a:bodyPr/>
          <a:lstStyle/>
          <a:p>
            <a:pPr algn="ctr"/>
            <a:r>
              <a:rPr lang="en-IN" dirty="0" smtClean="0"/>
              <a:t>INTRODUCTION</a:t>
            </a:r>
            <a:endParaRPr lang="en-IN" dirty="0"/>
          </a:p>
        </p:txBody>
      </p:sp>
      <p:sp>
        <p:nvSpPr>
          <p:cNvPr id="3" name="Content Placeholder 2"/>
          <p:cNvSpPr>
            <a:spLocks noGrp="1"/>
          </p:cNvSpPr>
          <p:nvPr>
            <p:ph idx="1"/>
          </p:nvPr>
        </p:nvSpPr>
        <p:spPr>
          <a:xfrm>
            <a:off x="1141413" y="1524000"/>
            <a:ext cx="10682455" cy="5775158"/>
          </a:xfrm>
        </p:spPr>
        <p:txBody>
          <a:bodyPr>
            <a:noAutofit/>
          </a:bodyPr>
          <a:lstStyle/>
          <a:p>
            <a:r>
              <a:rPr lang="en-US" sz="2000" dirty="0" smtClean="0"/>
              <a:t> Phishing is the most prevalent social engineering and cyber attack.</a:t>
            </a:r>
          </a:p>
          <a:p>
            <a:r>
              <a:rPr lang="en-US" sz="2000" dirty="0" smtClean="0"/>
              <a:t> Phishers deceive unsuspecting online users into disclosing confidential information, which is then used fraudulently.</a:t>
            </a:r>
          </a:p>
          <a:p>
            <a:r>
              <a:rPr lang="en-US" sz="2000" dirty="0" smtClean="0"/>
              <a:t> To avoid falling victim to phishing:</a:t>
            </a:r>
          </a:p>
          <a:p>
            <a:r>
              <a:rPr lang="en-US" sz="2000" dirty="0" smtClean="0"/>
              <a:t>  Users must be aware of phishing websites.</a:t>
            </a:r>
          </a:p>
          <a:p>
            <a:r>
              <a:rPr lang="en-US" sz="2000" dirty="0" smtClean="0"/>
              <a:t>  Maintain a blacklist of phishing websites, requiring knowledge of websites identified as phishing threats.</a:t>
            </a:r>
          </a:p>
          <a:p>
            <a:r>
              <a:rPr lang="en-US" sz="2000" dirty="0" smtClean="0"/>
              <a:t>  Employ machine learning and deep neural network algorithms to detect phishing sites early.</a:t>
            </a:r>
          </a:p>
          <a:p>
            <a:r>
              <a:rPr lang="en-US" sz="2000" dirty="0" smtClean="0"/>
              <a:t>Among these methods, machine learning-based detection is the most effective.</a:t>
            </a:r>
          </a:p>
          <a:p>
            <a:r>
              <a:rPr lang="en-US" sz="2000" dirty="0" smtClean="0"/>
              <a:t>Despite these measures, many online users still fall prey to phishing scams, revealing sensitive information.</a:t>
            </a:r>
            <a:endParaRPr lang="en-IN" sz="2000" dirty="0"/>
          </a:p>
        </p:txBody>
      </p:sp>
    </p:spTree>
    <p:extLst>
      <p:ext uri="{BB962C8B-B14F-4D97-AF65-F5344CB8AC3E}">
        <p14:creationId xmlns:p14="http://schemas.microsoft.com/office/powerpoint/2010/main" val="918177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OBJECTIVES</a:t>
            </a:r>
          </a:p>
        </p:txBody>
      </p:sp>
      <p:sp>
        <p:nvSpPr>
          <p:cNvPr id="3" name="Content Placeholder 2"/>
          <p:cNvSpPr>
            <a:spLocks noGrp="1"/>
          </p:cNvSpPr>
          <p:nvPr>
            <p:ph idx="1"/>
          </p:nvPr>
        </p:nvSpPr>
        <p:spPr/>
        <p:txBody>
          <a:bodyPr/>
          <a:lstStyle/>
          <a:p>
            <a:r>
              <a:rPr lang="en-US" dirty="0"/>
              <a:t>A phishing website is a prevalent social engineering tactic that imitates trusted URLs and webpages. This project's objective is to train machine learning models and deep neural networks on a curated dataset to predict phishing websites accurately. By collecting both phishing and benign URLs, we extract essential URL and content-based features to build a comprehensive dataset. The performance of each model is then meticulously measured and compared, showcasing the effectiveness of our predictive approach.</a:t>
            </a:r>
            <a:endParaRPr lang="en-IN" dirty="0"/>
          </a:p>
        </p:txBody>
      </p:sp>
    </p:spTree>
    <p:extLst>
      <p:ext uri="{BB962C8B-B14F-4D97-AF65-F5344CB8AC3E}">
        <p14:creationId xmlns:p14="http://schemas.microsoft.com/office/powerpoint/2010/main" val="1773687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APPROACH</a:t>
            </a:r>
          </a:p>
        </p:txBody>
      </p:sp>
      <p:sp>
        <p:nvSpPr>
          <p:cNvPr id="3" name="Content Placeholder 2"/>
          <p:cNvSpPr>
            <a:spLocks noGrp="1"/>
          </p:cNvSpPr>
          <p:nvPr>
            <p:ph idx="1"/>
          </p:nvPr>
        </p:nvSpPr>
        <p:spPr>
          <a:xfrm>
            <a:off x="1141412" y="2249487"/>
            <a:ext cx="10120146" cy="4343818"/>
          </a:xfrm>
        </p:spPr>
        <p:txBody>
          <a:bodyPr>
            <a:normAutofit fontScale="92500" lnSpcReduction="20000"/>
          </a:bodyPr>
          <a:lstStyle/>
          <a:p>
            <a:r>
              <a:rPr lang="en-US" dirty="0"/>
              <a:t>Below mentioned are the steps involved in the completion of this project</a:t>
            </a:r>
            <a:r>
              <a:rPr lang="en-US" dirty="0" smtClean="0"/>
              <a:t>:</a:t>
            </a:r>
          </a:p>
          <a:p>
            <a:r>
              <a:rPr lang="en-US" dirty="0" smtClean="0"/>
              <a:t>  </a:t>
            </a:r>
            <a:r>
              <a:rPr lang="en-US" dirty="0"/>
              <a:t>Collect dataset containing phishing and legitimate websites from the open source platforms. </a:t>
            </a:r>
            <a:endParaRPr lang="en-US" dirty="0" smtClean="0"/>
          </a:p>
          <a:p>
            <a:r>
              <a:rPr lang="en-US" dirty="0" smtClean="0"/>
              <a:t> </a:t>
            </a:r>
            <a:r>
              <a:rPr lang="en-US" dirty="0"/>
              <a:t>Write a code to extract the required features from the URL database. </a:t>
            </a:r>
            <a:endParaRPr lang="en-US" dirty="0" smtClean="0"/>
          </a:p>
          <a:p>
            <a:r>
              <a:rPr lang="en-US" dirty="0" smtClean="0"/>
              <a:t> </a:t>
            </a:r>
            <a:r>
              <a:rPr lang="en-US" dirty="0"/>
              <a:t>Analyze and preprocess the dataset by using EDA techniques. </a:t>
            </a:r>
            <a:endParaRPr lang="en-US" dirty="0" smtClean="0"/>
          </a:p>
          <a:p>
            <a:r>
              <a:rPr lang="en-US" dirty="0" smtClean="0"/>
              <a:t> </a:t>
            </a:r>
            <a:r>
              <a:rPr lang="en-US" dirty="0"/>
              <a:t>Divide the dataset into training and testing sets. </a:t>
            </a:r>
            <a:endParaRPr lang="en-US" dirty="0" smtClean="0"/>
          </a:p>
          <a:p>
            <a:r>
              <a:rPr lang="en-US" dirty="0" smtClean="0"/>
              <a:t> </a:t>
            </a:r>
            <a:r>
              <a:rPr lang="en-US" dirty="0"/>
              <a:t>Run selected machine learning and deep neural network algorithms like SVM, Random Forest, </a:t>
            </a:r>
            <a:r>
              <a:rPr lang="en-US" dirty="0" smtClean="0"/>
              <a:t>Auto encoder </a:t>
            </a:r>
            <a:r>
              <a:rPr lang="en-US" dirty="0"/>
              <a:t>on the dataset. </a:t>
            </a:r>
            <a:endParaRPr lang="en-US" dirty="0" smtClean="0"/>
          </a:p>
          <a:p>
            <a:r>
              <a:rPr lang="en-US" dirty="0" smtClean="0"/>
              <a:t> </a:t>
            </a:r>
            <a:r>
              <a:rPr lang="en-US" dirty="0"/>
              <a:t>Write a code for displaying the evaluation result considering accuracy metrics. </a:t>
            </a:r>
            <a:endParaRPr lang="en-US" dirty="0" smtClean="0"/>
          </a:p>
          <a:p>
            <a:r>
              <a:rPr lang="en-US" dirty="0" smtClean="0"/>
              <a:t>Compare </a:t>
            </a:r>
            <a:r>
              <a:rPr lang="en-US" dirty="0"/>
              <a:t>the obtained results for trained models and specify which is better.</a:t>
            </a:r>
            <a:endParaRPr lang="en-IN" dirty="0"/>
          </a:p>
        </p:txBody>
      </p:sp>
    </p:spTree>
    <p:extLst>
      <p:ext uri="{BB962C8B-B14F-4D97-AF65-F5344CB8AC3E}">
        <p14:creationId xmlns:p14="http://schemas.microsoft.com/office/powerpoint/2010/main" val="1789571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DATA COLLECTION</a:t>
            </a:r>
          </a:p>
        </p:txBody>
      </p:sp>
      <p:sp>
        <p:nvSpPr>
          <p:cNvPr id="3" name="Content Placeholder 2"/>
          <p:cNvSpPr>
            <a:spLocks noGrp="1"/>
          </p:cNvSpPr>
          <p:nvPr>
            <p:ph idx="1"/>
          </p:nvPr>
        </p:nvSpPr>
        <p:spPr>
          <a:xfrm>
            <a:off x="1141412" y="1973179"/>
            <a:ext cx="10184314" cy="4491789"/>
          </a:xfrm>
        </p:spPr>
        <p:txBody>
          <a:bodyPr/>
          <a:lstStyle/>
          <a:p>
            <a:r>
              <a:rPr lang="en-US" dirty="0"/>
              <a:t>Legitimate URLs are collected from the dataset provided by University of New Brunswick, https://www.unb.ca/cic/datasets/url-2016.html. </a:t>
            </a:r>
            <a:endParaRPr lang="en-US" dirty="0" smtClean="0"/>
          </a:p>
          <a:p>
            <a:r>
              <a:rPr lang="en-US" dirty="0" smtClean="0"/>
              <a:t>From </a:t>
            </a:r>
            <a:r>
              <a:rPr lang="en-US" dirty="0"/>
              <a:t>the collection, 5000 URLs are randomly picked. </a:t>
            </a:r>
            <a:endParaRPr lang="en-US" dirty="0" smtClean="0"/>
          </a:p>
          <a:p>
            <a:r>
              <a:rPr lang="en-US" dirty="0" smtClean="0"/>
              <a:t> </a:t>
            </a:r>
            <a:r>
              <a:rPr lang="en-US" dirty="0"/>
              <a:t>Phishing URLs are collected from </a:t>
            </a:r>
            <a:r>
              <a:rPr lang="en-US" dirty="0" smtClean="0"/>
              <a:t>open source </a:t>
            </a:r>
            <a:r>
              <a:rPr lang="en-US" dirty="0"/>
              <a:t>service called </a:t>
            </a:r>
            <a:r>
              <a:rPr lang="en-US" dirty="0" smtClean="0"/>
              <a:t>Phish Tank </a:t>
            </a:r>
            <a:r>
              <a:rPr lang="en-US" dirty="0"/>
              <a:t>. This service provide a set of phishing URLs in multiple formats like csv, </a:t>
            </a:r>
            <a:r>
              <a:rPr lang="en-US" dirty="0" err="1"/>
              <a:t>json</a:t>
            </a:r>
            <a:r>
              <a:rPr lang="en-US" dirty="0"/>
              <a:t> etc. that gets updated hourly</a:t>
            </a:r>
            <a:r>
              <a:rPr lang="en-US" dirty="0" smtClean="0"/>
              <a:t>.</a:t>
            </a:r>
          </a:p>
          <a:p>
            <a:r>
              <a:rPr lang="en-US" dirty="0" smtClean="0"/>
              <a:t>  </a:t>
            </a:r>
            <a:r>
              <a:rPr lang="en-US" dirty="0"/>
              <a:t>Form the obtained collection, 5000 URLs are randomly picked.</a:t>
            </a:r>
            <a:endParaRPr lang="en-IN" dirty="0"/>
          </a:p>
        </p:txBody>
      </p:sp>
    </p:spTree>
    <p:extLst>
      <p:ext uri="{BB962C8B-B14F-4D97-AF65-F5344CB8AC3E}">
        <p14:creationId xmlns:p14="http://schemas.microsoft.com/office/powerpoint/2010/main" val="3959128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FEATURE SELECTION</a:t>
            </a:r>
          </a:p>
        </p:txBody>
      </p:sp>
      <p:sp>
        <p:nvSpPr>
          <p:cNvPr id="3" name="Content Placeholder 2"/>
          <p:cNvSpPr>
            <a:spLocks noGrp="1"/>
          </p:cNvSpPr>
          <p:nvPr>
            <p:ph idx="1"/>
          </p:nvPr>
        </p:nvSpPr>
        <p:spPr>
          <a:xfrm>
            <a:off x="1141412" y="1944687"/>
            <a:ext cx="9905999" cy="4279650"/>
          </a:xfrm>
        </p:spPr>
        <p:txBody>
          <a:bodyPr>
            <a:normAutofit fontScale="77500" lnSpcReduction="20000"/>
          </a:bodyPr>
          <a:lstStyle/>
          <a:p>
            <a:r>
              <a:rPr lang="en-US" dirty="0" smtClean="0"/>
              <a:t> </a:t>
            </a:r>
            <a:r>
              <a:rPr lang="en-US" dirty="0"/>
              <a:t>The following category of features are selected: </a:t>
            </a:r>
            <a:endParaRPr lang="en-US" dirty="0" smtClean="0"/>
          </a:p>
          <a:p>
            <a:pPr marL="0" indent="0">
              <a:buNone/>
            </a:pPr>
            <a:r>
              <a:rPr lang="en-US" dirty="0"/>
              <a:t> </a:t>
            </a:r>
            <a:r>
              <a:rPr lang="en-US" dirty="0" smtClean="0"/>
              <a:t>        • </a:t>
            </a:r>
            <a:r>
              <a:rPr lang="en-US" dirty="0"/>
              <a:t>Address Bar based Features </a:t>
            </a:r>
            <a:endParaRPr lang="en-US" dirty="0" smtClean="0"/>
          </a:p>
          <a:p>
            <a:pPr marL="0" indent="0">
              <a:buNone/>
            </a:pPr>
            <a:r>
              <a:rPr lang="en-US" dirty="0" smtClean="0"/>
              <a:t>         • Domain based Features </a:t>
            </a:r>
          </a:p>
          <a:p>
            <a:pPr marL="0" indent="0">
              <a:buNone/>
            </a:pPr>
            <a:r>
              <a:rPr lang="en-US" dirty="0" smtClean="0"/>
              <a:t>          • </a:t>
            </a:r>
            <a:r>
              <a:rPr lang="en-US" dirty="0"/>
              <a:t>HTML &amp; </a:t>
            </a:r>
            <a:r>
              <a:rPr lang="en-US" dirty="0" smtClean="0"/>
              <a:t>JavaScript </a:t>
            </a:r>
            <a:r>
              <a:rPr lang="en-US" dirty="0"/>
              <a:t>based </a:t>
            </a:r>
            <a:r>
              <a:rPr lang="en-US" dirty="0" smtClean="0"/>
              <a:t>Feature</a:t>
            </a:r>
          </a:p>
          <a:p>
            <a:pPr marL="0" indent="0">
              <a:buNone/>
            </a:pPr>
            <a:r>
              <a:rPr lang="en-US" dirty="0"/>
              <a:t>Address Bar based Features considered are: </a:t>
            </a:r>
            <a:endParaRPr lang="en-US" dirty="0" smtClean="0"/>
          </a:p>
          <a:p>
            <a:pPr marL="0" indent="0">
              <a:buNone/>
            </a:pPr>
            <a:r>
              <a:rPr lang="en-US" dirty="0" smtClean="0"/>
              <a:t>• Domain </a:t>
            </a:r>
            <a:r>
              <a:rPr lang="en-US" dirty="0"/>
              <a:t>of </a:t>
            </a:r>
            <a:r>
              <a:rPr lang="en-US" dirty="0" smtClean="0"/>
              <a:t>URL                                   • </a:t>
            </a:r>
            <a:r>
              <a:rPr lang="en-US" dirty="0"/>
              <a:t>Redirection ‘//’ in URL </a:t>
            </a:r>
            <a:endParaRPr lang="en-US" dirty="0" smtClean="0"/>
          </a:p>
          <a:p>
            <a:pPr marL="0" indent="0">
              <a:buNone/>
            </a:pPr>
            <a:r>
              <a:rPr lang="en-US" dirty="0" smtClean="0"/>
              <a:t>• </a:t>
            </a:r>
            <a:r>
              <a:rPr lang="en-US" dirty="0"/>
              <a:t>IP Address in </a:t>
            </a:r>
            <a:r>
              <a:rPr lang="en-US" dirty="0" smtClean="0"/>
              <a:t>URL                                </a:t>
            </a:r>
            <a:r>
              <a:rPr lang="en-US" dirty="0"/>
              <a:t>• ‘http/</a:t>
            </a:r>
            <a:r>
              <a:rPr lang="en-US" dirty="0" err="1"/>
              <a:t>https’</a:t>
            </a:r>
            <a:r>
              <a:rPr lang="en-US" dirty="0"/>
              <a:t> in Domain </a:t>
            </a:r>
            <a:r>
              <a:rPr lang="en-US" dirty="0" smtClean="0"/>
              <a:t>name </a:t>
            </a:r>
          </a:p>
          <a:p>
            <a:pPr marL="0" indent="0">
              <a:buNone/>
            </a:pPr>
            <a:r>
              <a:rPr lang="en-US" dirty="0" smtClean="0"/>
              <a:t>• </a:t>
            </a:r>
            <a:r>
              <a:rPr lang="en-US" dirty="0"/>
              <a:t>‘@’ Symbol in </a:t>
            </a:r>
            <a:r>
              <a:rPr lang="en-US" dirty="0" smtClean="0"/>
              <a:t>URL                              • </a:t>
            </a:r>
            <a:r>
              <a:rPr lang="en-US" dirty="0"/>
              <a:t>Using URL Shortening Service </a:t>
            </a:r>
            <a:endParaRPr lang="en-US" dirty="0" smtClean="0"/>
          </a:p>
          <a:p>
            <a:pPr marL="0" indent="0">
              <a:buNone/>
            </a:pPr>
            <a:r>
              <a:rPr lang="en-US" dirty="0" smtClean="0"/>
              <a:t>• </a:t>
            </a:r>
            <a:r>
              <a:rPr lang="en-US" dirty="0"/>
              <a:t>Length of </a:t>
            </a:r>
            <a:r>
              <a:rPr lang="en-US" dirty="0" smtClean="0"/>
              <a:t>URL                                      </a:t>
            </a:r>
            <a:r>
              <a:rPr lang="en-US" dirty="0"/>
              <a:t>• Prefix or Suffix "-" in Domain </a:t>
            </a:r>
            <a:endParaRPr lang="en-US" dirty="0" smtClean="0"/>
          </a:p>
          <a:p>
            <a:pPr marL="0" indent="0">
              <a:buNone/>
            </a:pPr>
            <a:r>
              <a:rPr lang="en-US" dirty="0" smtClean="0"/>
              <a:t>• </a:t>
            </a:r>
            <a:r>
              <a:rPr lang="en-US" dirty="0"/>
              <a:t>Depth of UR</a:t>
            </a:r>
            <a:endParaRPr lang="en-IN" dirty="0"/>
          </a:p>
        </p:txBody>
      </p:sp>
    </p:spTree>
    <p:extLst>
      <p:ext uri="{BB962C8B-B14F-4D97-AF65-F5344CB8AC3E}">
        <p14:creationId xmlns:p14="http://schemas.microsoft.com/office/powerpoint/2010/main" val="1252900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FEATURE SELECTION (CONT.)</a:t>
            </a:r>
          </a:p>
        </p:txBody>
      </p:sp>
      <p:sp>
        <p:nvSpPr>
          <p:cNvPr id="3" name="Content Placeholder 2"/>
          <p:cNvSpPr>
            <a:spLocks noGrp="1"/>
          </p:cNvSpPr>
          <p:nvPr>
            <p:ph idx="1"/>
          </p:nvPr>
        </p:nvSpPr>
        <p:spPr/>
        <p:txBody>
          <a:bodyPr>
            <a:normAutofit/>
          </a:bodyPr>
          <a:lstStyle/>
          <a:p>
            <a:r>
              <a:rPr lang="en-US" dirty="0"/>
              <a:t>Domain based Features considered are: </a:t>
            </a:r>
            <a:endParaRPr lang="en-US" dirty="0" smtClean="0"/>
          </a:p>
          <a:p>
            <a:r>
              <a:rPr lang="en-US" dirty="0"/>
              <a:t>• DNS Record </a:t>
            </a:r>
            <a:r>
              <a:rPr lang="en-US" dirty="0" smtClean="0"/>
              <a:t>               • </a:t>
            </a:r>
            <a:r>
              <a:rPr lang="en-US" dirty="0"/>
              <a:t>Age of Domain </a:t>
            </a:r>
            <a:endParaRPr lang="en-US" dirty="0" smtClean="0"/>
          </a:p>
          <a:p>
            <a:r>
              <a:rPr lang="en-US" dirty="0" smtClean="0"/>
              <a:t>• </a:t>
            </a:r>
            <a:r>
              <a:rPr lang="en-US" dirty="0"/>
              <a:t>Website Traffic </a:t>
            </a:r>
            <a:r>
              <a:rPr lang="en-US" dirty="0" smtClean="0"/>
              <a:t>          • </a:t>
            </a:r>
            <a:r>
              <a:rPr lang="en-US" dirty="0"/>
              <a:t>End Period of Domain</a:t>
            </a:r>
            <a:endParaRPr lang="en-US" dirty="0" smtClean="0"/>
          </a:p>
          <a:p>
            <a:pPr marL="0" indent="0">
              <a:buNone/>
            </a:pPr>
            <a:r>
              <a:rPr lang="en-US" dirty="0" smtClean="0"/>
              <a:t>• </a:t>
            </a:r>
            <a:r>
              <a:rPr lang="en-US" dirty="0"/>
              <a:t>HTML and JavaScript based Features considered are: </a:t>
            </a:r>
            <a:endParaRPr lang="en-US" dirty="0" smtClean="0"/>
          </a:p>
          <a:p>
            <a:pPr marL="0" indent="0">
              <a:buNone/>
            </a:pPr>
            <a:endParaRPr lang="en-US" dirty="0"/>
          </a:p>
          <a:p>
            <a:pPr marL="0" indent="0">
              <a:buNone/>
            </a:pPr>
            <a:r>
              <a:rPr lang="en-US" dirty="0" smtClean="0"/>
              <a:t>All </a:t>
            </a:r>
            <a:r>
              <a:rPr lang="en-US" dirty="0"/>
              <a:t>together 17 features are extracted from the dataset. </a:t>
            </a:r>
            <a:endParaRPr lang="en-IN" dirty="0"/>
          </a:p>
        </p:txBody>
      </p:sp>
    </p:spTree>
    <p:extLst>
      <p:ext uri="{BB962C8B-B14F-4D97-AF65-F5344CB8AC3E}">
        <p14:creationId xmlns:p14="http://schemas.microsoft.com/office/powerpoint/2010/main" val="3224625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FEATURES DISTRIBUTION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7149" y="1755410"/>
            <a:ext cx="5534526" cy="4228296"/>
          </a:xfrm>
        </p:spPr>
      </p:pic>
    </p:spTree>
    <p:extLst>
      <p:ext uri="{BB962C8B-B14F-4D97-AF65-F5344CB8AC3E}">
        <p14:creationId xmlns:p14="http://schemas.microsoft.com/office/powerpoint/2010/main" val="773079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MACHINE LEARNING MODELS</a:t>
            </a:r>
          </a:p>
        </p:txBody>
      </p:sp>
      <p:sp>
        <p:nvSpPr>
          <p:cNvPr id="3" name="Content Placeholder 2"/>
          <p:cNvSpPr>
            <a:spLocks noGrp="1"/>
          </p:cNvSpPr>
          <p:nvPr>
            <p:ph idx="1"/>
          </p:nvPr>
        </p:nvSpPr>
        <p:spPr>
          <a:xfrm>
            <a:off x="1141412" y="2249487"/>
            <a:ext cx="9905999" cy="4295692"/>
          </a:xfrm>
        </p:spPr>
        <p:txBody>
          <a:bodyPr>
            <a:normAutofit fontScale="77500" lnSpcReduction="20000"/>
          </a:bodyPr>
          <a:lstStyle/>
          <a:p>
            <a:r>
              <a:rPr lang="en-US" dirty="0"/>
              <a:t>• This is a supervised machine learning task. There are two major types of supervised machine learning problems, called classification and regression. </a:t>
            </a:r>
            <a:endParaRPr lang="en-US" dirty="0" smtClean="0"/>
          </a:p>
          <a:p>
            <a:r>
              <a:rPr lang="en-US" dirty="0" smtClean="0"/>
              <a:t>• </a:t>
            </a:r>
            <a:r>
              <a:rPr lang="en-US" dirty="0"/>
              <a:t>This data set comes under classification problem, as the input URL is classified as phishing (1) or legitimate (0). The machine learning models (classification) considered to train the dataset in this notebook are</a:t>
            </a:r>
            <a:r>
              <a:rPr lang="en-US" dirty="0" smtClean="0"/>
              <a:t>:</a:t>
            </a:r>
          </a:p>
          <a:p>
            <a:r>
              <a:rPr lang="en-US" dirty="0" smtClean="0"/>
              <a:t> </a:t>
            </a:r>
            <a:r>
              <a:rPr lang="en-US" dirty="0"/>
              <a:t>• Decision Tree </a:t>
            </a:r>
            <a:endParaRPr lang="en-US" dirty="0" smtClean="0"/>
          </a:p>
          <a:p>
            <a:r>
              <a:rPr lang="en-US" dirty="0" smtClean="0"/>
              <a:t>• </a:t>
            </a:r>
            <a:r>
              <a:rPr lang="en-US" dirty="0"/>
              <a:t>Random Forest </a:t>
            </a:r>
            <a:endParaRPr lang="en-US" dirty="0" smtClean="0"/>
          </a:p>
          <a:p>
            <a:r>
              <a:rPr lang="en-US" dirty="0" smtClean="0"/>
              <a:t>• </a:t>
            </a:r>
            <a:r>
              <a:rPr lang="en-US" dirty="0"/>
              <a:t>Multilayer </a:t>
            </a:r>
            <a:r>
              <a:rPr lang="en-US" dirty="0" smtClean="0"/>
              <a:t>Perceptron's </a:t>
            </a:r>
          </a:p>
          <a:p>
            <a:r>
              <a:rPr lang="en-US" dirty="0" smtClean="0"/>
              <a:t>• </a:t>
            </a:r>
            <a:r>
              <a:rPr lang="en-US" dirty="0" err="1"/>
              <a:t>XGBoost</a:t>
            </a:r>
            <a:r>
              <a:rPr lang="en-US" dirty="0"/>
              <a:t> </a:t>
            </a:r>
            <a:endParaRPr lang="en-US" dirty="0" smtClean="0"/>
          </a:p>
          <a:p>
            <a:r>
              <a:rPr lang="en-US" dirty="0" smtClean="0"/>
              <a:t> </a:t>
            </a:r>
            <a:r>
              <a:rPr lang="en-US" dirty="0" err="1"/>
              <a:t>Autoencoder</a:t>
            </a:r>
            <a:r>
              <a:rPr lang="en-US" dirty="0"/>
              <a:t> Neural </a:t>
            </a:r>
            <a:r>
              <a:rPr lang="en-US" dirty="0" smtClean="0"/>
              <a:t>Network</a:t>
            </a:r>
          </a:p>
          <a:p>
            <a:r>
              <a:rPr lang="en-US" dirty="0" smtClean="0"/>
              <a:t> </a:t>
            </a:r>
            <a:r>
              <a:rPr lang="en-US" dirty="0"/>
              <a:t>• Support Vector Machines</a:t>
            </a:r>
            <a:endParaRPr lang="en-IN" dirty="0"/>
          </a:p>
        </p:txBody>
      </p:sp>
    </p:spTree>
    <p:extLst>
      <p:ext uri="{BB962C8B-B14F-4D97-AF65-F5344CB8AC3E}">
        <p14:creationId xmlns:p14="http://schemas.microsoft.com/office/powerpoint/2010/main" val="10791273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181</TotalTime>
  <Words>718</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Tw Cen MT</vt:lpstr>
      <vt:lpstr>Circuit</vt:lpstr>
      <vt:lpstr>PHISHING WEBSITE DETECTION by MACHINE LEARNING TECHNIQUES</vt:lpstr>
      <vt:lpstr>INTRODUCTION</vt:lpstr>
      <vt:lpstr>OBJECTIVES</vt:lpstr>
      <vt:lpstr>APPROACH</vt:lpstr>
      <vt:lpstr>DATA COLLECTION</vt:lpstr>
      <vt:lpstr>FEATURE SELECTION</vt:lpstr>
      <vt:lpstr>FEATURE SELECTION (CONT.)</vt:lpstr>
      <vt:lpstr>FEATURES DISTRIBUTION</vt:lpstr>
      <vt:lpstr>MACHINE LEARNING MODELS</vt:lpstr>
      <vt:lpstr>MODEL EVALUATION</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WEBSITE DETECTION by MACHINE LEARNING TECHNIQUES</dc:title>
  <dc:creator>Admin</dc:creator>
  <cp:lastModifiedBy>Admin</cp:lastModifiedBy>
  <cp:revision>10</cp:revision>
  <dcterms:created xsi:type="dcterms:W3CDTF">2024-06-09T13:00:48Z</dcterms:created>
  <dcterms:modified xsi:type="dcterms:W3CDTF">2024-06-09T16:02:45Z</dcterms:modified>
</cp:coreProperties>
</file>