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62" r:id="rId5"/>
    <p:sldId id="260" r:id="rId6"/>
    <p:sldId id="267" r:id="rId7"/>
    <p:sldId id="259" r:id="rId8"/>
    <p:sldId id="268" r:id="rId9"/>
    <p:sldId id="269"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22" autoAdjust="0"/>
    <p:restoredTop sz="95833"/>
  </p:normalViewPr>
  <p:slideViewPr>
    <p:cSldViewPr snapToGrid="0">
      <p:cViewPr varScale="1">
        <p:scale>
          <a:sx n="107" d="100"/>
          <a:sy n="107" d="100"/>
        </p:scale>
        <p:origin x="768" y="168"/>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05-05-2018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05-05-2018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05-05-2018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05-05-2018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05-05-2018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05-05-2018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05-05-2018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05-05-2018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05-05-2018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05-05-2018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05-05-2018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05-05-2018</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INVESTMENT CASE STUDY </a:t>
            </a:r>
            <a:br>
              <a:rPr lang="en-IN" sz="2800" dirty="0"/>
            </a:b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200" dirty="0"/>
              <a:t> </a:t>
            </a:r>
            <a:r>
              <a:rPr lang="en-IN" sz="1800" dirty="0"/>
              <a:t>Individual submission</a:t>
            </a:r>
          </a:p>
          <a:p>
            <a:pPr algn="l"/>
            <a:r>
              <a:rPr lang="en-IN" sz="1800" dirty="0"/>
              <a:t> Member name- </a:t>
            </a:r>
            <a:r>
              <a:rPr lang="en-IN" sz="1800" dirty="0" err="1"/>
              <a:t>Kuldip</a:t>
            </a:r>
            <a:r>
              <a:rPr lang="en-IN" sz="1800" dirty="0"/>
              <a:t> Singh Chauhan</a:t>
            </a:r>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IN" sz="1400" dirty="0"/>
          </a:p>
        </p:txBody>
      </p:sp>
      <p:sp>
        <p:nvSpPr>
          <p:cNvPr id="5" name="Title 1"/>
          <p:cNvSpPr>
            <a:spLocks noGrp="1"/>
          </p:cNvSpPr>
          <p:nvPr>
            <p:ph type="title"/>
          </p:nvPr>
        </p:nvSpPr>
        <p:spPr>
          <a:xfrm>
            <a:off x="1136469" y="640080"/>
            <a:ext cx="9313817" cy="856138"/>
          </a:xfrm>
        </p:spPr>
        <p:txBody>
          <a:bodyPr/>
          <a:lstStyle/>
          <a:p>
            <a:r>
              <a:rPr lang="en-IN" b="1" dirty="0"/>
              <a:t> </a:t>
            </a:r>
            <a:r>
              <a:rPr lang="en-IN" sz="2800" dirty="0"/>
              <a:t>&lt;Conclusions&gt;</a:t>
            </a:r>
          </a:p>
        </p:txBody>
      </p:sp>
    </p:spTree>
    <p:extLst>
      <p:ext uri="{BB962C8B-B14F-4D97-AF65-F5344CB8AC3E}">
        <p14:creationId xmlns:p14="http://schemas.microsoft.com/office/powerpoint/2010/main" val="139970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IN" sz="1400" dirty="0"/>
              <a:t>Spark fund is a asset management company interested in making investments in companies in various stages of growth including</a:t>
            </a:r>
          </a:p>
          <a:p>
            <a:pPr marL="1257300" lvl="1" indent="-285750">
              <a:buFont typeface="Wingdings"/>
              <a:buChar char="Ø"/>
            </a:pPr>
            <a:r>
              <a:rPr lang="en-IN" sz="1400" dirty="0"/>
              <a:t>Seed  and Angel funding </a:t>
            </a:r>
            <a:r>
              <a:rPr lang="mr-IN" sz="1400" dirty="0"/>
              <a:t>–</a:t>
            </a:r>
            <a:r>
              <a:rPr lang="en-IN" sz="1400" dirty="0"/>
              <a:t> for early growth phase for start ups</a:t>
            </a:r>
          </a:p>
          <a:p>
            <a:pPr marL="1257300" lvl="1" indent="-285750">
              <a:buFont typeface="Wingdings"/>
              <a:buChar char="Ø"/>
            </a:pPr>
            <a:r>
              <a:rPr lang="en-IN" sz="1400" dirty="0"/>
              <a:t>Venture Funding- post early phase with slightly higher investment requirement</a:t>
            </a:r>
          </a:p>
          <a:p>
            <a:pPr marL="1257300" lvl="1" indent="-285750">
              <a:buFont typeface="Wingdings"/>
              <a:buChar char="Ø"/>
            </a:pPr>
            <a:r>
              <a:rPr lang="en-IN" sz="1400" dirty="0"/>
              <a:t>Private Equity </a:t>
            </a:r>
            <a:r>
              <a:rPr lang="mr-IN" sz="1400" dirty="0"/>
              <a:t>–</a:t>
            </a:r>
            <a:r>
              <a:rPr lang="en-IN" sz="1400" dirty="0"/>
              <a:t> in large companies or established start-up for business scale.</a:t>
            </a:r>
          </a:p>
          <a:p>
            <a:pPr marL="0" indent="0">
              <a:buNone/>
            </a:pPr>
            <a:endParaRPr lang="en-IN" sz="1400" dirty="0"/>
          </a:p>
          <a:p>
            <a:pPr marL="0" indent="0">
              <a:buNone/>
            </a:pPr>
            <a:r>
              <a:rPr lang="en-IN" sz="1400" dirty="0"/>
              <a:t>Investment Constraints </a:t>
            </a:r>
          </a:p>
          <a:p>
            <a:pPr marL="1257300" lvl="1" indent="-285750">
              <a:buFont typeface="Wingdings"/>
              <a:buChar char="Ø"/>
            </a:pPr>
            <a:r>
              <a:rPr lang="en-IN" sz="1400" dirty="0"/>
              <a:t>Investments should be between $5MM-15MM per round of investment.</a:t>
            </a:r>
          </a:p>
          <a:p>
            <a:pPr marL="1257300" lvl="1" indent="-285750">
              <a:buFont typeface="Wingdings"/>
              <a:buChar char="Ø"/>
            </a:pPr>
            <a:r>
              <a:rPr lang="en-IN" sz="1400" dirty="0"/>
              <a:t>Investment in English speaking countries for better control/communication</a:t>
            </a:r>
          </a:p>
          <a:p>
            <a:pPr>
              <a:buFontTx/>
              <a:buChar char="-"/>
            </a:pPr>
            <a:endParaRPr lang="en-IN" sz="1400" dirty="0"/>
          </a:p>
          <a:p>
            <a:pPr marL="0" indent="0">
              <a:buNone/>
            </a:pPr>
            <a:r>
              <a:rPr lang="en-IN" sz="1400" dirty="0"/>
              <a:t>Investment philosophy.</a:t>
            </a:r>
          </a:p>
          <a:p>
            <a:pPr marL="1257300" lvl="1" indent="-285750">
              <a:buFont typeface="Wingdings" panose="020B0604020202020204" pitchFamily="34" charset="0"/>
              <a:buChar char="Ø"/>
            </a:pPr>
            <a:r>
              <a:rPr lang="en-IN" sz="1400" dirty="0"/>
              <a:t>- Investing where most of the investors are investing. </a:t>
            </a:r>
          </a:p>
        </p:txBody>
      </p:sp>
      <p:sp>
        <p:nvSpPr>
          <p:cNvPr id="5" name="Title 1"/>
          <p:cNvSpPr>
            <a:spLocks noGrp="1"/>
          </p:cNvSpPr>
          <p:nvPr>
            <p:ph type="title"/>
          </p:nvPr>
        </p:nvSpPr>
        <p:spPr>
          <a:xfrm>
            <a:off x="1136469" y="640080"/>
            <a:ext cx="9313817" cy="856138"/>
          </a:xfrm>
        </p:spPr>
        <p:txBody>
          <a:bodyPr/>
          <a:lstStyle/>
          <a:p>
            <a:r>
              <a:rPr lang="en-IN" b="1" dirty="0"/>
              <a:t> </a:t>
            </a:r>
            <a:r>
              <a:rPr lang="en-IN" sz="2800" dirty="0"/>
              <a:t>Spark Funds- Understanding the global Investment trends.</a:t>
            </a:r>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36469" y="640080"/>
            <a:ext cx="9313817" cy="856138"/>
          </a:xfrm>
        </p:spPr>
        <p:txBody>
          <a:bodyPr/>
          <a:lstStyle/>
          <a:p>
            <a:r>
              <a:rPr lang="en-IN" b="1" dirty="0"/>
              <a:t> </a:t>
            </a:r>
            <a:r>
              <a:rPr lang="en-IN" sz="2800" dirty="0"/>
              <a:t>Problem solving methodology</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2400" y="1854200"/>
            <a:ext cx="8877300" cy="4344988"/>
          </a:xfrm>
        </p:spPr>
      </p:pic>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IN" sz="1400" dirty="0"/>
              <a:t>Data pulled from two files provided –companies and Rounds2 with read CSV using </a:t>
            </a:r>
            <a:r>
              <a:rPr lang="en-IN" sz="1400" dirty="0" err="1"/>
              <a:t>Palmosas</a:t>
            </a:r>
            <a:r>
              <a:rPr lang="en-IN" sz="1400" dirty="0"/>
              <a:t> encoding. Basis the overall understanding of the business objectives certain columns have been delegated as redundant with high number of missing values for example in </a:t>
            </a:r>
            <a:endParaRPr lang="en-US" sz="1400" dirty="0"/>
          </a:p>
          <a:p>
            <a:pPr marL="278765">
              <a:buAutoNum type="arabicPeriod"/>
            </a:pPr>
            <a:r>
              <a:rPr lang="en-IN" sz="1400" dirty="0"/>
              <a:t>Missing values in columns</a:t>
            </a:r>
          </a:p>
          <a:p>
            <a:pPr marL="749935" lvl="1" indent="-342900">
              <a:buFont typeface="Wingdings" panose="020B0604020202020204" pitchFamily="34" charset="0"/>
              <a:buChar char="Ø"/>
            </a:pPr>
            <a:r>
              <a:rPr lang="en-IN" sz="1400" dirty="0"/>
              <a:t>Companies–‘</a:t>
            </a:r>
            <a:r>
              <a:rPr lang="en-IN" sz="1400" dirty="0" err="1"/>
              <a:t>state_code</a:t>
            </a:r>
            <a:r>
              <a:rPr lang="en-IN" sz="1400" dirty="0"/>
              <a:t>’, ‘region’, ‘city’ </a:t>
            </a:r>
            <a:r>
              <a:rPr lang="en-IN" sz="1400" dirty="0" err="1"/>
              <a:t>and‘founded_at</a:t>
            </a:r>
            <a:r>
              <a:rPr lang="en-IN" sz="1400" dirty="0"/>
              <a:t>’.</a:t>
            </a:r>
          </a:p>
          <a:p>
            <a:pPr marL="749935" lvl="1" indent="-342900">
              <a:buFont typeface="Wingdings" panose="020B0604020202020204" pitchFamily="34" charset="0"/>
              <a:buChar char="Ø"/>
            </a:pPr>
            <a:r>
              <a:rPr lang="en-IN" sz="1400" dirty="0"/>
              <a:t>Rounds2–‘</a:t>
            </a:r>
            <a:r>
              <a:rPr lang="en-IN" sz="1400" dirty="0" err="1"/>
              <a:t>funding_round_code</a:t>
            </a:r>
            <a:r>
              <a:rPr lang="en-IN" sz="1400" dirty="0"/>
              <a:t>’ and ‘</a:t>
            </a:r>
            <a:r>
              <a:rPr lang="en-IN" sz="1400" dirty="0" err="1"/>
              <a:t>funded_at</a:t>
            </a:r>
            <a:r>
              <a:rPr lang="en-IN" sz="1400" dirty="0"/>
              <a:t>’ (pls. note ‘</a:t>
            </a:r>
            <a:r>
              <a:rPr lang="en-IN" sz="1400" dirty="0" err="1"/>
              <a:t>funded_at</a:t>
            </a:r>
            <a:r>
              <a:rPr lang="en-IN" sz="1400" dirty="0"/>
              <a:t>’ column </a:t>
            </a:r>
            <a:r>
              <a:rPr lang="en-IN" sz="1400" dirty="0" err="1"/>
              <a:t>doesn't’t</a:t>
            </a:r>
            <a:r>
              <a:rPr lang="en-IN" sz="1400" dirty="0"/>
              <a:t> have missing value- however is not used in analysis –hence removed) </a:t>
            </a:r>
          </a:p>
          <a:p>
            <a:pPr marL="50165" indent="0">
              <a:buNone/>
            </a:pPr>
            <a:r>
              <a:rPr lang="en-IN" sz="1400" dirty="0"/>
              <a:t>2. Missing values in Rows.</a:t>
            </a:r>
          </a:p>
          <a:p>
            <a:pPr marL="749935" lvl="1" indent="-342900">
              <a:buFont typeface="Wingdings" panose="020B0604020202020204" pitchFamily="34" charset="0"/>
              <a:buChar char="Ø"/>
            </a:pPr>
            <a:r>
              <a:rPr lang="en-IN" sz="1400" dirty="0"/>
              <a:t>‘</a:t>
            </a:r>
            <a:r>
              <a:rPr lang="en-IN" sz="1400" dirty="0" err="1"/>
              <a:t>raised_amount_usd</a:t>
            </a:r>
            <a:r>
              <a:rPr lang="en-IN" sz="1400" dirty="0"/>
              <a:t>’ in Round2  has missing values –however column is central to analysis </a:t>
            </a:r>
          </a:p>
          <a:p>
            <a:pPr marL="749935" lvl="1" indent="-342900">
              <a:buFont typeface="Wingdings" panose="020B0604020202020204" pitchFamily="34" charset="0"/>
              <a:buChar char="Ø"/>
            </a:pPr>
            <a:r>
              <a:rPr lang="en-IN" sz="1400" dirty="0"/>
              <a:t>Also the spread of the variable is such that it cant be imputed –hence all the rows with missing values –were removed from analysis.</a:t>
            </a:r>
          </a:p>
          <a:p>
            <a:pPr marL="50165" indent="0">
              <a:buNone/>
            </a:pPr>
            <a:r>
              <a:rPr lang="en-IN" sz="1400" dirty="0"/>
              <a:t>3. Merging of data frame –Companies and Rounds2 were merged using common variable –permalink through outer join so that there is no loss of data for analysis of preferred investment type. There is ~$107MM of investment for which information is available in in rounds2 table alone. </a:t>
            </a:r>
          </a:p>
          <a:p>
            <a:pPr marL="342900" indent="-342900">
              <a:buAutoNum type="arabicPeriod"/>
            </a:pPr>
            <a:endParaRPr lang="en-IN" sz="1400" dirty="0"/>
          </a:p>
        </p:txBody>
      </p:sp>
      <p:sp>
        <p:nvSpPr>
          <p:cNvPr id="6" name="Title 1"/>
          <p:cNvSpPr>
            <a:spLocks noGrp="1"/>
          </p:cNvSpPr>
          <p:nvPr>
            <p:ph type="title"/>
          </p:nvPr>
        </p:nvSpPr>
        <p:spPr>
          <a:xfrm>
            <a:off x="1136469" y="640080"/>
            <a:ext cx="9313817" cy="856138"/>
          </a:xfrm>
        </p:spPr>
        <p:txBody>
          <a:bodyPr/>
          <a:lstStyle/>
          <a:p>
            <a:r>
              <a:rPr lang="en-IN" b="1" dirty="0"/>
              <a:t> </a:t>
            </a:r>
            <a:r>
              <a:rPr lang="en-IN" sz="2800" dirty="0"/>
              <a:t>Data collection and missing value Handling.</a:t>
            </a:r>
          </a:p>
        </p:txBody>
      </p:sp>
    </p:spTree>
    <p:extLst>
      <p:ext uri="{BB962C8B-B14F-4D97-AF65-F5344CB8AC3E}">
        <p14:creationId xmlns:p14="http://schemas.microsoft.com/office/powerpoint/2010/main" val="1739856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t>Investment Round Type and Country Analysis</a:t>
            </a:r>
          </a:p>
        </p:txBody>
      </p:sp>
      <p:sp>
        <p:nvSpPr>
          <p:cNvPr id="3" name="Content Placeholder 2"/>
          <p:cNvSpPr>
            <a:spLocks noGrp="1"/>
          </p:cNvSpPr>
          <p:nvPr>
            <p:ph idx="1"/>
          </p:nvPr>
        </p:nvSpPr>
        <p:spPr/>
        <p:txBody>
          <a:bodyPr vert="horz" lIns="91440" tIns="45720" rIns="91440" bIns="45720" rtlCol="0" anchor="t">
            <a:normAutofit/>
          </a:bodyPr>
          <a:lstStyle/>
          <a:p>
            <a:pPr marL="0" indent="0">
              <a:spcAft>
                <a:spcPts val="200"/>
              </a:spcAft>
              <a:buNone/>
            </a:pPr>
            <a:r>
              <a:rPr lang="en-IN" sz="1400" dirty="0"/>
              <a:t>1.  The merged Data frame was grouped basis the Investment round Type to check ranking of  '</a:t>
            </a:r>
            <a:r>
              <a:rPr lang="en-IN" sz="1400" dirty="0" err="1"/>
              <a:t>funding_round_type</a:t>
            </a:r>
            <a:r>
              <a:rPr lang="en-IN" sz="1400" dirty="0"/>
              <a:t>' done on '</a:t>
            </a:r>
            <a:r>
              <a:rPr lang="en-IN" sz="1400" dirty="0" err="1"/>
              <a:t>raised_amount_usd</a:t>
            </a:r>
            <a:r>
              <a:rPr lang="en-IN" sz="1400" dirty="0"/>
              <a:t>' basis  </a:t>
            </a:r>
            <a:endParaRPr lang="en-IN" dirty="0"/>
          </a:p>
          <a:p>
            <a:pPr marL="971550" lvl="1" indent="-285750">
              <a:spcAft>
                <a:spcPts val="200"/>
              </a:spcAft>
              <a:buFont typeface="Wingdings" panose="020B0604020202020204" pitchFamily="34" charset="0"/>
              <a:buChar char="Ø"/>
            </a:pPr>
            <a:r>
              <a:rPr lang="en-IN" sz="1400" dirty="0"/>
              <a:t>Total investment received </a:t>
            </a:r>
          </a:p>
          <a:p>
            <a:pPr marL="971550" lvl="1" indent="-285750">
              <a:spcAft>
                <a:spcPts val="200"/>
              </a:spcAft>
              <a:buFont typeface="Wingdings" panose="020B0604020202020204" pitchFamily="34" charset="0"/>
              <a:buChar char="Ø"/>
            </a:pPr>
            <a:r>
              <a:rPr lang="en-IN" sz="1400" dirty="0"/>
              <a:t>Total number of Investment received </a:t>
            </a:r>
          </a:p>
          <a:p>
            <a:pPr marL="971550" lvl="1" indent="-285750">
              <a:spcAft>
                <a:spcPts val="200"/>
              </a:spcAft>
              <a:buFont typeface="Wingdings" panose="020B0604020202020204" pitchFamily="34" charset="0"/>
              <a:buChar char="Ø"/>
            </a:pPr>
            <a:r>
              <a:rPr lang="en-IN" sz="1400" dirty="0"/>
              <a:t>Average investment for each type.</a:t>
            </a:r>
          </a:p>
          <a:p>
            <a:pPr marL="0" indent="0" algn="ctr">
              <a:buNone/>
            </a:pPr>
            <a:r>
              <a:rPr lang="en-IN" sz="1400" b="1" dirty="0"/>
              <a:t>It is observed that with $590BN in total investment </a:t>
            </a:r>
            <a:r>
              <a:rPr lang="en-IN" sz="1400" b="1" dirty="0" err="1"/>
              <a:t>accross</a:t>
            </a:r>
            <a:r>
              <a:rPr lang="en-IN" sz="1400" b="1" dirty="0"/>
              <a:t> ~50K investment – Venture is the most suitable investment type for Spark Funds. Also it is noted that the average investment in Venture is ~$11.7 MM which is well within acceptable investment range. </a:t>
            </a:r>
            <a:endParaRPr lang="en-IN" b="1" dirty="0"/>
          </a:p>
          <a:p>
            <a:pPr marL="0" indent="0">
              <a:buNone/>
            </a:pPr>
            <a:r>
              <a:rPr lang="en-IN" sz="1400" b="1" dirty="0"/>
              <a:t>2. </a:t>
            </a:r>
            <a:r>
              <a:rPr lang="en-IN" sz="1400" dirty="0"/>
              <a:t>  Merged data frame is then sliced for '</a:t>
            </a:r>
            <a:r>
              <a:rPr lang="en-IN" sz="1400" dirty="0" err="1"/>
              <a:t>funding_round_type</a:t>
            </a:r>
            <a:r>
              <a:rPr lang="en-IN" sz="1400" dirty="0"/>
              <a:t>' = 'venture'  for Country Analysis. Grouping of the data done basis Country code on                       which Ranking of "</a:t>
            </a:r>
            <a:r>
              <a:rPr lang="en-IN" sz="1400" dirty="0" err="1"/>
              <a:t>country_code</a:t>
            </a:r>
            <a:r>
              <a:rPr lang="en-IN" sz="1400" dirty="0"/>
              <a:t>" done on '</a:t>
            </a:r>
            <a:r>
              <a:rPr lang="en-IN" sz="1400" dirty="0" err="1"/>
              <a:t>raised_amount_usd</a:t>
            </a:r>
            <a:r>
              <a:rPr lang="en-IN" sz="1400" dirty="0"/>
              <a:t>' basis</a:t>
            </a:r>
          </a:p>
          <a:p>
            <a:pPr marL="971550" lvl="1" indent="-285750">
              <a:spcAft>
                <a:spcPts val="200"/>
              </a:spcAft>
              <a:buFont typeface="Wingdings" panose="020B0604020202020204" pitchFamily="34" charset="0"/>
              <a:buChar char="Ø"/>
            </a:pPr>
            <a:r>
              <a:rPr lang="en-IN" sz="1400" dirty="0"/>
              <a:t>Total investment received </a:t>
            </a:r>
            <a:endParaRPr lang="en-US" sz="1400" dirty="0"/>
          </a:p>
          <a:p>
            <a:pPr marL="971550" lvl="1" indent="-285750">
              <a:spcAft>
                <a:spcPts val="200"/>
              </a:spcAft>
              <a:buFont typeface="Wingdings" panose="020B0604020202020204" pitchFamily="34" charset="0"/>
              <a:buChar char="Ø"/>
            </a:pPr>
            <a:r>
              <a:rPr lang="en-IN" sz="1400" dirty="0"/>
              <a:t>Total number of Investment received </a:t>
            </a:r>
            <a:endParaRPr lang="en-US" sz="1400" dirty="0"/>
          </a:p>
          <a:p>
            <a:pPr marL="971550" lvl="1" indent="-285750">
              <a:spcAft>
                <a:spcPts val="200"/>
              </a:spcAft>
              <a:buFont typeface="Wingdings" panose="020B0604020202020204" pitchFamily="34" charset="0"/>
              <a:buChar char="Ø"/>
            </a:pPr>
            <a:r>
              <a:rPr lang="en-IN" sz="1400" dirty="0"/>
              <a:t>Average investment for each type.</a:t>
            </a:r>
            <a:endParaRPr lang="en-US" sz="1400" dirty="0"/>
          </a:p>
          <a:p>
            <a:pPr marL="0" indent="0" algn="ctr">
              <a:buNone/>
            </a:pPr>
            <a:r>
              <a:rPr lang="en-IN" sz="1400" b="1" dirty="0"/>
              <a:t>It is observed that among the counties with English as one of the official language the ranking of the countries in terms of total investment is – 1st -  USA, 2nd– GBR and 3rd – IND. In terms of total number of investments 1st – USA , 2nd – GBR and 3rd- CAN.  Finally the average Investment across the 4 country shows that in India the Avg. investment is beyond acceptable Investment range for Spark Funds. Hence USA, GBR and CAN were selected as top destinations for Spark funds</a:t>
            </a:r>
          </a:p>
          <a:p>
            <a:pPr marL="971550" lvl="1" indent="-285750">
              <a:spcAft>
                <a:spcPts val="200"/>
              </a:spcAft>
              <a:buFont typeface="Arial"/>
              <a:buChar char="•"/>
            </a:pPr>
            <a:endParaRPr lang="en-IN"/>
          </a:p>
        </p:txBody>
      </p:sp>
    </p:spTree>
    <p:extLst>
      <p:ext uri="{BB962C8B-B14F-4D97-AF65-F5344CB8AC3E}">
        <p14:creationId xmlns:p14="http://schemas.microsoft.com/office/powerpoint/2010/main" val="130298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t>Sector Analysis with company selection</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342900" indent="-342900">
              <a:buAutoNum type="arabicPeriod"/>
            </a:pPr>
            <a:r>
              <a:rPr lang="en-IN" sz="1400" dirty="0"/>
              <a:t>'</a:t>
            </a:r>
            <a:r>
              <a:rPr lang="en-IN" sz="1400" dirty="0" err="1"/>
              <a:t>category_list</a:t>
            </a:r>
            <a:r>
              <a:rPr lang="en-IN" sz="1400" dirty="0"/>
              <a:t>'- which is basically as subsector is mapped to 8 Main sectors identified for finding Investment opportunities.</a:t>
            </a:r>
            <a:endParaRPr lang="en-US" dirty="0"/>
          </a:p>
          <a:p>
            <a:pPr marL="342900" indent="-342900">
              <a:buAutoNum type="arabicPeriod"/>
            </a:pPr>
            <a:r>
              <a:rPr lang="en-IN" sz="1400" dirty="0"/>
              <a:t>The data is then sliced – country wise for top three destinations identified in country analysis through creation of three new data sets.</a:t>
            </a:r>
          </a:p>
          <a:p>
            <a:pPr marL="342900" indent="-342900">
              <a:buAutoNum type="arabicPeriod"/>
            </a:pPr>
            <a:r>
              <a:rPr lang="en-IN" sz="1400" dirty="0"/>
              <a:t>With in these data sets – each data set is further sliced </a:t>
            </a:r>
          </a:p>
          <a:p>
            <a:pPr marL="342900" indent="-342900">
              <a:buAutoNum type="arabicPeriod"/>
            </a:pPr>
            <a:endParaRPr lang="en-IN" sz="1400" dirty="0"/>
          </a:p>
          <a:p>
            <a:pPr marL="342900" indent="-342900">
              <a:buAutoNum type="arabicPeriod"/>
            </a:pPr>
            <a:endParaRPr lang="en-IN" sz="1400" dirty="0"/>
          </a:p>
          <a:p>
            <a:pPr>
              <a:buNone/>
            </a:pPr>
            <a:endParaRPr lang="en-IN" sz="1400" dirty="0"/>
          </a:p>
        </p:txBody>
      </p:sp>
    </p:spTree>
    <p:extLst>
      <p:ext uri="{BB962C8B-B14F-4D97-AF65-F5344CB8AC3E}">
        <p14:creationId xmlns:p14="http://schemas.microsoft.com/office/powerpoint/2010/main" val="56751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sz="2800" dirty="0"/>
              <a:t>Best Investment Type </a:t>
            </a:r>
            <a:r>
              <a:rPr lang="mr-IN" sz="2800" dirty="0"/>
              <a:t>–</a:t>
            </a:r>
            <a:r>
              <a:rPr lang="en-IN" sz="2800" dirty="0"/>
              <a:t> Venture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576552"/>
            <a:ext cx="9543393" cy="4622636"/>
          </a:xfrm>
        </p:spPr>
      </p:pic>
    </p:spTree>
    <p:extLst>
      <p:ext uri="{BB962C8B-B14F-4D97-AF65-F5344CB8AC3E}">
        <p14:creationId xmlns:p14="http://schemas.microsoft.com/office/powerpoint/2010/main" val="3095347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6469" y="2075317"/>
            <a:ext cx="5017770" cy="4091940"/>
          </a:xfrm>
        </p:spPr>
      </p:pic>
      <p:sp>
        <p:nvSpPr>
          <p:cNvPr id="6" name="Title 1"/>
          <p:cNvSpPr>
            <a:spLocks noGrp="1"/>
          </p:cNvSpPr>
          <p:nvPr>
            <p:ph type="title"/>
          </p:nvPr>
        </p:nvSpPr>
        <p:spPr>
          <a:xfrm>
            <a:off x="1136469" y="640080"/>
            <a:ext cx="9313817" cy="856138"/>
          </a:xfrm>
        </p:spPr>
        <p:txBody>
          <a:bodyPr/>
          <a:lstStyle/>
          <a:p>
            <a:r>
              <a:rPr lang="en-IN" b="1" dirty="0"/>
              <a:t> </a:t>
            </a:r>
            <a:r>
              <a:rPr lang="en-IN" sz="2800" dirty="0"/>
              <a:t>Top 9 Countries in terms of Investments</a:t>
            </a:r>
          </a:p>
        </p:txBody>
      </p:sp>
      <p:sp>
        <p:nvSpPr>
          <p:cNvPr id="4" name="TextBox 3"/>
          <p:cNvSpPr txBox="1"/>
          <p:nvPr/>
        </p:nvSpPr>
        <p:spPr>
          <a:xfrm flipH="1">
            <a:off x="6632024" y="2270234"/>
            <a:ext cx="4380532" cy="3139321"/>
          </a:xfrm>
          <a:prstGeom prst="rect">
            <a:avLst/>
          </a:prstGeom>
          <a:noFill/>
        </p:spPr>
        <p:txBody>
          <a:bodyPr wrap="square" rtlCol="0">
            <a:spAutoFit/>
          </a:bodyPr>
          <a:lstStyle/>
          <a:p>
            <a:pPr marL="342900" indent="-342900">
              <a:buAutoNum type="arabicPeriod"/>
            </a:pPr>
            <a:r>
              <a:rPr lang="en-US" dirty="0"/>
              <a:t>Please note the list of the countries </a:t>
            </a:r>
            <a:r>
              <a:rPr lang="mr-IN" dirty="0"/>
              <a:t>–</a:t>
            </a:r>
            <a:r>
              <a:rPr lang="en-US" dirty="0"/>
              <a:t> also include countries where English is not one of the official language.</a:t>
            </a:r>
          </a:p>
          <a:p>
            <a:pPr marL="342900" indent="-342900">
              <a:buAutoNum type="arabicPeriod"/>
            </a:pPr>
            <a:endParaRPr lang="en-US" dirty="0"/>
          </a:p>
          <a:p>
            <a:pPr marL="342900" indent="-342900">
              <a:buFont typeface="+mj-lt"/>
              <a:buAutoNum type="arabicPeriod"/>
            </a:pPr>
            <a:r>
              <a:rPr lang="en-US" dirty="0"/>
              <a:t>The Graph shows top three English    speaking countries to be USA, GBR(UK) and IND, however the average investment in India is $17.5MM which is higher than acceptable investment range for Spark Funds hence </a:t>
            </a:r>
            <a:r>
              <a:rPr lang="mr-IN" dirty="0"/>
              <a:t>–</a:t>
            </a:r>
            <a:r>
              <a:rPr lang="en-US" dirty="0"/>
              <a:t> CAN was selected over IND.</a:t>
            </a:r>
          </a:p>
        </p:txBody>
      </p:sp>
    </p:spTree>
    <p:extLst>
      <p:ext uri="{BB962C8B-B14F-4D97-AF65-F5344CB8AC3E}">
        <p14:creationId xmlns:p14="http://schemas.microsoft.com/office/powerpoint/2010/main" val="3733554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1879" y="1854199"/>
            <a:ext cx="9965634" cy="4904409"/>
          </a:xfrm>
        </p:spPr>
      </p:pic>
      <p:sp>
        <p:nvSpPr>
          <p:cNvPr id="6" name="Title 1"/>
          <p:cNvSpPr>
            <a:spLocks noGrp="1"/>
          </p:cNvSpPr>
          <p:nvPr>
            <p:ph type="title"/>
          </p:nvPr>
        </p:nvSpPr>
        <p:spPr>
          <a:xfrm>
            <a:off x="1136469" y="640080"/>
            <a:ext cx="9313817" cy="856138"/>
          </a:xfrm>
        </p:spPr>
        <p:txBody>
          <a:bodyPr/>
          <a:lstStyle/>
          <a:p>
            <a:r>
              <a:rPr lang="en-IN" b="1" dirty="0"/>
              <a:t> </a:t>
            </a:r>
            <a:r>
              <a:rPr lang="en-IN" sz="2800" dirty="0"/>
              <a:t>Sector analysis </a:t>
            </a:r>
            <a:r>
              <a:rPr lang="mr-IN" sz="2800" dirty="0"/>
              <a:t>–</a:t>
            </a:r>
            <a:r>
              <a:rPr lang="en-IN" sz="2800" dirty="0"/>
              <a:t> Country wise</a:t>
            </a:r>
          </a:p>
        </p:txBody>
      </p:sp>
    </p:spTree>
    <p:extLst>
      <p:ext uri="{BB962C8B-B14F-4D97-AF65-F5344CB8AC3E}">
        <p14:creationId xmlns:p14="http://schemas.microsoft.com/office/powerpoint/2010/main" val="10578185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365</TotalTime>
  <Words>263</Words>
  <Application>Microsoft Office PowerPoint</Application>
  <PresentationFormat>Widescreen</PresentationFormat>
  <Paragraphs>28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INVESTMENT CASE STUDY   SUBMISSION </vt:lpstr>
      <vt:lpstr> Spark Funds- Understanding the global Investment trends.</vt:lpstr>
      <vt:lpstr> Problem solving methodology</vt:lpstr>
      <vt:lpstr> Data collection and missing value Handling.</vt:lpstr>
      <vt:lpstr>Investment Round Type and Country Analysis</vt:lpstr>
      <vt:lpstr>Sector Analysis with company selection</vt:lpstr>
      <vt:lpstr> Best Investment Type – Venture </vt:lpstr>
      <vt:lpstr> Top 9 Countries in terms of Investments</vt:lpstr>
      <vt:lpstr> Sector analysis – Country wise</vt:lpstr>
      <vt:lpstr> &lt;Conclusions&gt;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Microsoft Office User</cp:lastModifiedBy>
  <cp:revision>118</cp:revision>
  <dcterms:created xsi:type="dcterms:W3CDTF">2016-06-09T08:16:28Z</dcterms:created>
  <dcterms:modified xsi:type="dcterms:W3CDTF">2018-05-05T21:20:03Z</dcterms:modified>
</cp:coreProperties>
</file>