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2" r:id="rId5"/>
    <p:sldId id="260" r:id="rId6"/>
    <p:sldId id="267" r:id="rId7"/>
    <p:sldId id="259"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95833"/>
  </p:normalViewPr>
  <p:slideViewPr>
    <p:cSldViewPr snapToGrid="0">
      <p:cViewPr varScale="1">
        <p:scale>
          <a:sx n="107" d="100"/>
          <a:sy n="107" d="100"/>
        </p:scale>
        <p:origin x="768" y="16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27/05/18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27/05/18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27/05/18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27/05/18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27/05/18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27/05/18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27/05/18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dirty="0"/>
              <a:t>Individual submission</a:t>
            </a:r>
          </a:p>
          <a:p>
            <a:pPr algn="l"/>
            <a:r>
              <a:rPr lang="en-IN" sz="1800" dirty="0"/>
              <a:t> Member name- </a:t>
            </a:r>
            <a:r>
              <a:rPr lang="en-IN" sz="1800" dirty="0" err="1"/>
              <a:t>Kuldip</a:t>
            </a:r>
            <a:r>
              <a:rPr lang="en-IN" sz="1800" dirty="0"/>
              <a:t> Singh Chauhan</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342900" indent="-342900">
              <a:buAutoNum type="arabicPeriod"/>
            </a:pPr>
            <a:r>
              <a:rPr lang="en-IN" sz="1400" dirty="0"/>
              <a:t>All the companies are same in both the data frames – Companies and Round2</a:t>
            </a:r>
          </a:p>
          <a:p>
            <a:pPr marL="342900" indent="-342900">
              <a:buAutoNum type="arabicPeriod"/>
            </a:pPr>
            <a:r>
              <a:rPr lang="en-IN" sz="1400" dirty="0"/>
              <a:t>Venture is the most suitable '</a:t>
            </a:r>
            <a:r>
              <a:rPr lang="en-IN" sz="1400" dirty="0" err="1"/>
              <a:t>funding_round_type</a:t>
            </a:r>
            <a:r>
              <a:rPr lang="en-IN" sz="1400" dirty="0"/>
              <a:t>'- given it attracts ~50% of the total investment ( ~$590Bn out of $990 Bn) + &gt;50% of the total number of investments - (~50K out of total ~90k)- with average investment well within Spark fund acceptable investment range</a:t>
            </a:r>
          </a:p>
          <a:p>
            <a:pPr marL="342900" indent="-342900">
              <a:buAutoNum type="arabicPeriod"/>
            </a:pPr>
            <a:r>
              <a:rPr lang="en-IN" sz="1400" dirty="0"/>
              <a:t>Among the countries with English as one of the official language – USA, UK , Canada  and India attracts maximum investments. Of India and Canada - Canada was selected basis – higher number of investment and </a:t>
            </a:r>
            <a:r>
              <a:rPr lang="en-IN" sz="1400" dirty="0" err="1"/>
              <a:t>Avg</a:t>
            </a:r>
            <a:r>
              <a:rPr lang="en-IN" sz="1400" dirty="0"/>
              <a:t> investment well within range.</a:t>
            </a:r>
          </a:p>
          <a:p>
            <a:pPr marL="342900" indent="-342900">
              <a:buAutoNum type="arabicPeriod"/>
            </a:pPr>
            <a:r>
              <a:rPr lang="en-IN" sz="1400" dirty="0"/>
              <a:t>Only countries which are not closed as on date –are to be selected which requires slicing from sector level information.</a:t>
            </a:r>
          </a:p>
          <a:p>
            <a:pPr marL="0" indent="0">
              <a:buNone/>
            </a:pPr>
            <a:endParaRPr lang="en-IN" sz="1400" dirty="0"/>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1400" dirty="0"/>
              <a:t>Spark fund is a asset management company interested in making investments in companies in various stages of growth including</a:t>
            </a:r>
          </a:p>
          <a:p>
            <a:pPr marL="1257300" lvl="1" indent="-285750">
              <a:buFont typeface="Wingdings"/>
              <a:buChar char="Ø"/>
            </a:pPr>
            <a:r>
              <a:rPr lang="en-IN" sz="1400" dirty="0"/>
              <a:t>Seed  and Angel funding </a:t>
            </a:r>
            <a:r>
              <a:rPr lang="mr-IN" sz="1400" dirty="0"/>
              <a:t>–</a:t>
            </a:r>
            <a:r>
              <a:rPr lang="en-IN" sz="1400" dirty="0"/>
              <a:t> for early growth phase for start ups</a:t>
            </a:r>
          </a:p>
          <a:p>
            <a:pPr marL="1257300" lvl="1" indent="-285750">
              <a:buFont typeface="Wingdings"/>
              <a:buChar char="Ø"/>
            </a:pPr>
            <a:r>
              <a:rPr lang="en-IN" sz="1400" dirty="0"/>
              <a:t>Venture Funding- post early phase with slightly higher investment requirement</a:t>
            </a:r>
          </a:p>
          <a:p>
            <a:pPr marL="1257300" lvl="1" indent="-285750">
              <a:buFont typeface="Wingdings"/>
              <a:buChar char="Ø"/>
            </a:pPr>
            <a:r>
              <a:rPr lang="en-IN" sz="1400" dirty="0"/>
              <a:t>Private Equity </a:t>
            </a:r>
            <a:r>
              <a:rPr lang="mr-IN" sz="1400" dirty="0"/>
              <a:t>–</a:t>
            </a:r>
            <a:r>
              <a:rPr lang="en-IN" sz="1400" dirty="0"/>
              <a:t> in large companies or established start-up for business scale.</a:t>
            </a:r>
          </a:p>
          <a:p>
            <a:pPr marL="0" indent="0">
              <a:buNone/>
            </a:pPr>
            <a:endParaRPr lang="en-IN" sz="1400" dirty="0"/>
          </a:p>
          <a:p>
            <a:pPr marL="0" indent="0">
              <a:buNone/>
            </a:pPr>
            <a:r>
              <a:rPr lang="en-IN" sz="1400" dirty="0"/>
              <a:t>Investment Constraints </a:t>
            </a:r>
          </a:p>
          <a:p>
            <a:pPr marL="1257300" lvl="1" indent="-285750">
              <a:buFont typeface="Wingdings"/>
              <a:buChar char="Ø"/>
            </a:pPr>
            <a:r>
              <a:rPr lang="en-IN" sz="1400" dirty="0"/>
              <a:t>Investments should be between $5MM-15MM per round of investment.</a:t>
            </a:r>
          </a:p>
          <a:p>
            <a:pPr marL="1257300" lvl="1" indent="-285750">
              <a:buFont typeface="Wingdings"/>
              <a:buChar char="Ø"/>
            </a:pPr>
            <a:r>
              <a:rPr lang="en-IN" sz="1400" dirty="0"/>
              <a:t>Investment in English speaking countries for better control/communication</a:t>
            </a:r>
          </a:p>
          <a:p>
            <a:pPr>
              <a:buFontTx/>
              <a:buChar char="-"/>
            </a:pPr>
            <a:endParaRPr lang="en-IN" sz="1400" dirty="0"/>
          </a:p>
          <a:p>
            <a:pPr marL="0" indent="0">
              <a:buNone/>
            </a:pPr>
            <a:r>
              <a:rPr lang="en-IN" sz="1400" dirty="0"/>
              <a:t>Investment philosophy.</a:t>
            </a:r>
          </a:p>
          <a:p>
            <a:pPr marL="1257300" lvl="1" indent="-285750">
              <a:buFont typeface="Wingdings" panose="020B0604020202020204" pitchFamily="34" charset="0"/>
              <a:buChar char="Ø"/>
            </a:pPr>
            <a:r>
              <a:rPr lang="en-IN" sz="1400" dirty="0"/>
              <a:t>- Investing where most of the investors are investing. </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Spark Funds- Understanding the global Investment trends.</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1854200"/>
            <a:ext cx="8877300" cy="4344988"/>
          </a:xfr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1400" dirty="0"/>
              <a:t>Data pulled from two files provided –companies and Rounds2 with read CSV using </a:t>
            </a:r>
            <a:r>
              <a:rPr lang="en-IN" sz="1400" dirty="0" err="1"/>
              <a:t>Palmos</a:t>
            </a:r>
            <a:r>
              <a:rPr lang="en-IN" sz="1400" dirty="0"/>
              <a:t> as encoding. Basis the overall understanding of the business objectives certain columns have been delegated as redundant with high number of missing values for example in </a:t>
            </a:r>
            <a:endParaRPr lang="en-US" sz="1400" dirty="0"/>
          </a:p>
          <a:p>
            <a:pPr marL="278765">
              <a:buAutoNum type="arabicPeriod"/>
            </a:pPr>
            <a:r>
              <a:rPr lang="en-IN" sz="1400" dirty="0"/>
              <a:t>Missing values in columns</a:t>
            </a:r>
          </a:p>
          <a:p>
            <a:pPr marL="749935" lvl="1" indent="-342900">
              <a:buFont typeface="Wingdings" panose="020B0604020202020204" pitchFamily="34" charset="0"/>
              <a:buChar char="Ø"/>
            </a:pPr>
            <a:r>
              <a:rPr lang="en-IN" sz="1400" dirty="0"/>
              <a:t>Companies–‘</a:t>
            </a:r>
            <a:r>
              <a:rPr lang="en-IN" sz="1400" dirty="0" err="1"/>
              <a:t>state_code</a:t>
            </a:r>
            <a:r>
              <a:rPr lang="en-IN" sz="1400" dirty="0"/>
              <a:t>’, ‘region’, ‘city’ </a:t>
            </a:r>
            <a:r>
              <a:rPr lang="en-IN" sz="1400" dirty="0" err="1"/>
              <a:t>and‘founded_at</a:t>
            </a:r>
            <a:r>
              <a:rPr lang="en-IN" sz="1400" dirty="0"/>
              <a:t>’.</a:t>
            </a:r>
          </a:p>
          <a:p>
            <a:pPr marL="749935" lvl="1" indent="-342900">
              <a:buFont typeface="Wingdings" panose="020B0604020202020204" pitchFamily="34" charset="0"/>
              <a:buChar char="Ø"/>
            </a:pPr>
            <a:r>
              <a:rPr lang="en-IN" sz="1400" dirty="0"/>
              <a:t>Rounds2–‘</a:t>
            </a:r>
            <a:r>
              <a:rPr lang="en-IN" sz="1400" dirty="0" err="1"/>
              <a:t>funding_round_code</a:t>
            </a:r>
            <a:r>
              <a:rPr lang="en-IN" sz="1400" dirty="0"/>
              <a:t>’ and ‘</a:t>
            </a:r>
            <a:r>
              <a:rPr lang="en-IN" sz="1400" dirty="0" err="1"/>
              <a:t>funded_at</a:t>
            </a:r>
            <a:r>
              <a:rPr lang="en-IN" sz="1400" dirty="0"/>
              <a:t>’ (pls. note ‘</a:t>
            </a:r>
            <a:r>
              <a:rPr lang="en-IN" sz="1400" dirty="0" err="1"/>
              <a:t>funded_at</a:t>
            </a:r>
            <a:r>
              <a:rPr lang="en-IN" sz="1400" dirty="0"/>
              <a:t>’ column </a:t>
            </a:r>
            <a:r>
              <a:rPr lang="en-IN" sz="1400" dirty="0" err="1"/>
              <a:t>doesn't’t</a:t>
            </a:r>
            <a:r>
              <a:rPr lang="en-IN" sz="1400" dirty="0"/>
              <a:t> have missing value- however is not used in analysis –hence removed) </a:t>
            </a:r>
          </a:p>
          <a:p>
            <a:pPr marL="50165" indent="0">
              <a:buNone/>
            </a:pPr>
            <a:r>
              <a:rPr lang="en-IN" sz="1400" dirty="0"/>
              <a:t>2. Missing values in Rows.</a:t>
            </a:r>
          </a:p>
          <a:p>
            <a:pPr marL="749935" lvl="1" indent="-342900">
              <a:buFont typeface="Wingdings" panose="020B0604020202020204" pitchFamily="34" charset="0"/>
              <a:buChar char="Ø"/>
            </a:pPr>
            <a:r>
              <a:rPr lang="en-IN" sz="1400" dirty="0"/>
              <a:t>‘</a:t>
            </a:r>
            <a:r>
              <a:rPr lang="en-IN" sz="1400" dirty="0" err="1"/>
              <a:t>raised_amount_usd</a:t>
            </a:r>
            <a:r>
              <a:rPr lang="en-IN" sz="1400" dirty="0"/>
              <a:t>’ in Round2  has missing values –however column is central to analysis </a:t>
            </a:r>
          </a:p>
          <a:p>
            <a:pPr marL="749935" lvl="1" indent="-342900">
              <a:buFont typeface="Wingdings" panose="020B0604020202020204" pitchFamily="34" charset="0"/>
              <a:buChar char="Ø"/>
            </a:pPr>
            <a:r>
              <a:rPr lang="en-IN" sz="1400" dirty="0"/>
              <a:t>Also the spread of the variable is such that it cant be imputed –hence all the rows with missing values –were removed from analysis.</a:t>
            </a:r>
          </a:p>
          <a:p>
            <a:pPr marL="50165" indent="0">
              <a:buNone/>
            </a:pPr>
            <a:r>
              <a:rPr lang="en-IN" sz="1400" dirty="0"/>
              <a:t>3. Merging of data frame –Companies and Rounds2 were merged using common variable –permalink through outer join so that there is no loss of data for analysis of preferred investment type. There is ~$107MM of investment for which information is available in in rounds2 table alone. </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Data collection and missing value Handling.</a:t>
            </a:r>
          </a:p>
        </p:txBody>
      </p:sp>
    </p:spTree>
    <p:extLst>
      <p:ext uri="{BB962C8B-B14F-4D97-AF65-F5344CB8AC3E}">
        <p14:creationId xmlns:p14="http://schemas.microsoft.com/office/powerpoint/2010/main" val="173985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Investment Round Type and Country Analysis</a:t>
            </a:r>
          </a:p>
        </p:txBody>
      </p:sp>
      <p:sp>
        <p:nvSpPr>
          <p:cNvPr id="3" name="Content Placeholder 2"/>
          <p:cNvSpPr>
            <a:spLocks noGrp="1"/>
          </p:cNvSpPr>
          <p:nvPr>
            <p:ph idx="1"/>
          </p:nvPr>
        </p:nvSpPr>
        <p:spPr/>
        <p:txBody>
          <a:bodyPr vert="horz" lIns="91440" tIns="45720" rIns="91440" bIns="45720" rtlCol="0" anchor="t">
            <a:normAutofit/>
          </a:bodyPr>
          <a:lstStyle/>
          <a:p>
            <a:pPr marL="0" indent="0">
              <a:spcAft>
                <a:spcPts val="200"/>
              </a:spcAft>
              <a:buNone/>
            </a:pPr>
            <a:r>
              <a:rPr lang="en-IN" sz="1400" dirty="0"/>
              <a:t>1.  The merged Data frame was grouped basis the Investment round Type to check ranking of  '</a:t>
            </a:r>
            <a:r>
              <a:rPr lang="en-IN" sz="1400" dirty="0" err="1"/>
              <a:t>funding_round_type</a:t>
            </a:r>
            <a:r>
              <a:rPr lang="en-IN" sz="1400" dirty="0"/>
              <a:t>' done on '</a:t>
            </a:r>
            <a:r>
              <a:rPr lang="en-IN" sz="1400" dirty="0" err="1"/>
              <a:t>raised_amount_usd</a:t>
            </a:r>
            <a:r>
              <a:rPr lang="en-IN" sz="1400" dirty="0"/>
              <a:t>' basis  </a:t>
            </a:r>
            <a:endParaRPr lang="en-IN" dirty="0"/>
          </a:p>
          <a:p>
            <a:pPr marL="971550" lvl="1" indent="-285750">
              <a:spcAft>
                <a:spcPts val="200"/>
              </a:spcAft>
              <a:buFont typeface="Wingdings" panose="020B0604020202020204" pitchFamily="34" charset="0"/>
              <a:buChar char="Ø"/>
            </a:pPr>
            <a:r>
              <a:rPr lang="en-IN" sz="1400" dirty="0"/>
              <a:t>Total investment received </a:t>
            </a:r>
          </a:p>
          <a:p>
            <a:pPr marL="971550" lvl="1" indent="-285750">
              <a:spcAft>
                <a:spcPts val="200"/>
              </a:spcAft>
              <a:buFont typeface="Wingdings" panose="020B0604020202020204" pitchFamily="34" charset="0"/>
              <a:buChar char="Ø"/>
            </a:pPr>
            <a:r>
              <a:rPr lang="en-IN" sz="1400" dirty="0"/>
              <a:t>Total number of Investment received </a:t>
            </a:r>
          </a:p>
          <a:p>
            <a:pPr marL="971550" lvl="1" indent="-285750">
              <a:spcAft>
                <a:spcPts val="200"/>
              </a:spcAft>
              <a:buFont typeface="Wingdings" panose="020B0604020202020204" pitchFamily="34" charset="0"/>
              <a:buChar char="Ø"/>
            </a:pPr>
            <a:r>
              <a:rPr lang="en-IN" sz="1400" dirty="0"/>
              <a:t>Average investment for each type.</a:t>
            </a:r>
          </a:p>
          <a:p>
            <a:pPr marL="0" indent="0" algn="ctr">
              <a:buNone/>
            </a:pPr>
            <a:r>
              <a:rPr lang="en-IN" sz="1400" b="1" dirty="0"/>
              <a:t>It is observed that with $590BN in total investment </a:t>
            </a:r>
            <a:r>
              <a:rPr lang="en-IN" sz="1400" b="1" dirty="0" err="1"/>
              <a:t>accross</a:t>
            </a:r>
            <a:r>
              <a:rPr lang="en-IN" sz="1400" b="1" dirty="0"/>
              <a:t> ~50K investment – Venture is the most suitable investment type for Spark Funds. Also it is noted that the average investment in Venture is ~$11.7 MM which is well within acceptable investment range. </a:t>
            </a:r>
            <a:endParaRPr lang="en-IN" b="1" dirty="0"/>
          </a:p>
          <a:p>
            <a:pPr marL="0" indent="0">
              <a:buNone/>
            </a:pPr>
            <a:r>
              <a:rPr lang="en-IN" sz="1400" b="1" dirty="0"/>
              <a:t>2. </a:t>
            </a:r>
            <a:r>
              <a:rPr lang="en-IN" sz="1400" dirty="0"/>
              <a:t>  Merged data frame is then sliced for '</a:t>
            </a:r>
            <a:r>
              <a:rPr lang="en-IN" sz="1400" dirty="0" err="1"/>
              <a:t>funding_round_type</a:t>
            </a:r>
            <a:r>
              <a:rPr lang="en-IN" sz="1400" dirty="0"/>
              <a:t>' = 'venture'  for Country Analysis. Grouping of the data done basis Country code on                       which Ranking of "</a:t>
            </a:r>
            <a:r>
              <a:rPr lang="en-IN" sz="1400" dirty="0" err="1"/>
              <a:t>country_code</a:t>
            </a:r>
            <a:r>
              <a:rPr lang="en-IN" sz="1400" dirty="0"/>
              <a:t>" done on '</a:t>
            </a:r>
            <a:r>
              <a:rPr lang="en-IN" sz="1400" dirty="0" err="1"/>
              <a:t>raised_amount_usd</a:t>
            </a:r>
            <a:r>
              <a:rPr lang="en-IN" sz="1400" dirty="0"/>
              <a:t>' basis</a:t>
            </a:r>
          </a:p>
          <a:p>
            <a:pPr marL="971550" lvl="1" indent="-285750">
              <a:spcAft>
                <a:spcPts val="200"/>
              </a:spcAft>
              <a:buFont typeface="Wingdings" panose="020B0604020202020204" pitchFamily="34" charset="0"/>
              <a:buChar char="Ø"/>
            </a:pPr>
            <a:r>
              <a:rPr lang="en-IN" sz="1400" dirty="0"/>
              <a:t>Total investment received </a:t>
            </a:r>
            <a:endParaRPr lang="en-US" sz="1400" dirty="0"/>
          </a:p>
          <a:p>
            <a:pPr marL="971550" lvl="1" indent="-285750">
              <a:spcAft>
                <a:spcPts val="200"/>
              </a:spcAft>
              <a:buFont typeface="Wingdings" panose="020B0604020202020204" pitchFamily="34" charset="0"/>
              <a:buChar char="Ø"/>
            </a:pPr>
            <a:r>
              <a:rPr lang="en-IN" sz="1400" dirty="0"/>
              <a:t>Total number of Investment received </a:t>
            </a:r>
            <a:endParaRPr lang="en-US" sz="1400" dirty="0"/>
          </a:p>
          <a:p>
            <a:pPr marL="971550" lvl="1" indent="-285750">
              <a:spcAft>
                <a:spcPts val="200"/>
              </a:spcAft>
              <a:buFont typeface="Wingdings" panose="020B0604020202020204" pitchFamily="34" charset="0"/>
              <a:buChar char="Ø"/>
            </a:pPr>
            <a:r>
              <a:rPr lang="en-IN" sz="1400" dirty="0"/>
              <a:t>Average investment for each type.</a:t>
            </a:r>
            <a:endParaRPr lang="en-US" sz="1400" dirty="0"/>
          </a:p>
          <a:p>
            <a:pPr marL="0" indent="0" algn="ctr">
              <a:buNone/>
            </a:pPr>
            <a:r>
              <a:rPr lang="en-IN" sz="1400" b="1" dirty="0"/>
              <a:t>It is observed that among the counties with English as one of the official language the ranking of the countries in terms of total investment is – 1st -  USA, 2nd– GBR and 3rd – IND. In terms of total number of investments 1st – USA , 2nd – GBR and 3rd- CAN.  Finally the average Investment across the 4 country shows that in India the Avg. investment is beyond acceptable Investment range for Spark Funds. Hence USA, GBR and CAN were selected as top destinations for Spark funds</a:t>
            </a:r>
          </a:p>
          <a:p>
            <a:pPr marL="971550" lvl="1" indent="-285750">
              <a:spcAft>
                <a:spcPts val="200"/>
              </a:spcAft>
              <a:buFont typeface="Arial"/>
              <a:buChar char="•"/>
            </a:pPr>
            <a:endParaRPr lang="en-IN"/>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Sector Analysis with company selection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1400" dirty="0"/>
              <a:t>Following was done for preparing/ computing  data for sector and company selection</a:t>
            </a:r>
          </a:p>
          <a:p>
            <a:pPr marL="0" indent="0">
              <a:buNone/>
            </a:pPr>
            <a:endParaRPr lang="en-IN" sz="1400" dirty="0"/>
          </a:p>
          <a:p>
            <a:pPr marL="971550" lvl="1" indent="-285750">
              <a:buFont typeface="Wingdings" panose="020B0604020202020204" pitchFamily="34" charset="0"/>
              <a:buChar char="Ø"/>
            </a:pPr>
            <a:r>
              <a:rPr lang="en-IN" sz="1400" dirty="0"/>
              <a:t> Slicing of data on '</a:t>
            </a:r>
            <a:r>
              <a:rPr lang="en-IN" sz="1400" b="1" dirty="0" err="1"/>
              <a:t>funding_round_type</a:t>
            </a:r>
            <a:r>
              <a:rPr lang="en-IN" sz="1400" dirty="0"/>
              <a:t>' – venture</a:t>
            </a:r>
          </a:p>
          <a:p>
            <a:pPr marL="971550" lvl="1" indent="-285750">
              <a:buFont typeface="Wingdings" panose="020B0604020202020204" pitchFamily="34" charset="0"/>
              <a:buChar char="Ø"/>
            </a:pPr>
            <a:r>
              <a:rPr lang="en-IN" sz="1400" dirty="0"/>
              <a:t> Slicing of date on '</a:t>
            </a:r>
            <a:r>
              <a:rPr lang="en-IN" sz="1400" b="1" dirty="0" err="1"/>
              <a:t>raised_amount_usd</a:t>
            </a:r>
            <a:r>
              <a:rPr lang="en-IN" sz="1400" dirty="0"/>
              <a:t>' - $5MM to $15 MM</a:t>
            </a:r>
          </a:p>
          <a:p>
            <a:pPr marL="971550" lvl="1" indent="-285750">
              <a:buFont typeface="Wingdings" panose="020B0604020202020204" pitchFamily="34" charset="0"/>
              <a:buChar char="Ø"/>
            </a:pPr>
            <a:r>
              <a:rPr lang="en-IN" sz="1400" dirty="0"/>
              <a:t> Removing rows with companies – for which '</a:t>
            </a:r>
            <a:r>
              <a:rPr lang="en-IN" sz="1400" b="1" dirty="0"/>
              <a:t>status</a:t>
            </a:r>
            <a:r>
              <a:rPr lang="en-IN" sz="1400" dirty="0"/>
              <a:t> ' is closed ( cant invest in closed companies)</a:t>
            </a:r>
          </a:p>
          <a:p>
            <a:pPr marL="971550" lvl="1" indent="-285750">
              <a:buFont typeface="Wingdings" panose="020B0604020202020204" pitchFamily="34" charset="0"/>
              <a:buChar char="Ø"/>
            </a:pPr>
            <a:r>
              <a:rPr lang="en-IN" sz="1400" dirty="0"/>
              <a:t>Table 5.1 is filled according to data computed for top three companies – USA, UK(GBR)  and CAN.</a:t>
            </a:r>
          </a:p>
          <a:p>
            <a:pPr marL="971550" lvl="1" indent="-285750">
              <a:buFont typeface="Wingdings" panose="020B0604020202020204" pitchFamily="34" charset="0"/>
              <a:buChar char="Ø"/>
            </a:pPr>
            <a:r>
              <a:rPr lang="en-IN" sz="1400" dirty="0"/>
              <a:t>For Canada – we have same number of investment in top two sectors – whose ranking was done then basis total investment received.</a:t>
            </a:r>
          </a:p>
          <a:p>
            <a:pPr marL="971550" lvl="1" indent="-285750">
              <a:buFont typeface="Wingdings" panose="020B0604020202020204" pitchFamily="34" charset="0"/>
              <a:buChar char="Ø"/>
            </a:pPr>
            <a:endParaRPr lang="en-IN" sz="1400" dirty="0"/>
          </a:p>
          <a:p>
            <a:pPr marL="0" indent="0">
              <a:buNone/>
            </a:pPr>
            <a:endParaRPr lang="en-IN" sz="1400" dirty="0"/>
          </a:p>
          <a:p>
            <a:pPr marL="342900" indent="-342900">
              <a:buAutoNum type="arabicPeriod"/>
            </a:pPr>
            <a:endParaRPr lang="en-IN" sz="1400" dirty="0"/>
          </a:p>
          <a:p>
            <a:pPr>
              <a:buNone/>
            </a:pPr>
            <a:endParaRPr lang="en-IN" sz="14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Best Investment Type </a:t>
            </a:r>
            <a:r>
              <a:rPr lang="mr-IN" sz="2800" dirty="0"/>
              <a:t>–</a:t>
            </a:r>
            <a:r>
              <a:rPr lang="en-IN" sz="2800" dirty="0"/>
              <a:t> Venture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576552"/>
            <a:ext cx="9543393" cy="4622636"/>
          </a:xfrm>
        </p:spPr>
      </p:pic>
    </p:spTree>
    <p:extLst>
      <p:ext uri="{BB962C8B-B14F-4D97-AF65-F5344CB8AC3E}">
        <p14:creationId xmlns:p14="http://schemas.microsoft.com/office/powerpoint/2010/main" val="309534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9" y="2075317"/>
            <a:ext cx="5017770" cy="4091940"/>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dirty="0"/>
              <a:t>Top 9 Countries in terms of Investments</a:t>
            </a:r>
          </a:p>
        </p:txBody>
      </p:sp>
      <p:sp>
        <p:nvSpPr>
          <p:cNvPr id="4" name="TextBox 3"/>
          <p:cNvSpPr txBox="1"/>
          <p:nvPr/>
        </p:nvSpPr>
        <p:spPr>
          <a:xfrm flipH="1">
            <a:off x="6632024" y="2270234"/>
            <a:ext cx="4380532" cy="3139321"/>
          </a:xfrm>
          <a:prstGeom prst="rect">
            <a:avLst/>
          </a:prstGeom>
          <a:noFill/>
        </p:spPr>
        <p:txBody>
          <a:bodyPr wrap="square" rtlCol="0">
            <a:spAutoFit/>
          </a:bodyPr>
          <a:lstStyle/>
          <a:p>
            <a:pPr marL="342900" indent="-342900">
              <a:buAutoNum type="arabicPeriod"/>
            </a:pPr>
            <a:r>
              <a:rPr lang="en-US" dirty="0"/>
              <a:t>Please note the list of the countries </a:t>
            </a:r>
            <a:r>
              <a:rPr lang="mr-IN" dirty="0"/>
              <a:t>–</a:t>
            </a:r>
            <a:r>
              <a:rPr lang="en-US" dirty="0"/>
              <a:t> also include countries where English is not one of the official language.</a:t>
            </a:r>
          </a:p>
          <a:p>
            <a:pPr marL="342900" indent="-342900">
              <a:buAutoNum type="arabicPeriod"/>
            </a:pPr>
            <a:endParaRPr lang="en-US" dirty="0"/>
          </a:p>
          <a:p>
            <a:pPr marL="342900" indent="-342900">
              <a:buFont typeface="+mj-lt"/>
              <a:buAutoNum type="arabicPeriod"/>
            </a:pPr>
            <a:r>
              <a:rPr lang="en-US" dirty="0"/>
              <a:t>The Graph shows top three English    speaking countries to be USA, GBR(UK) and IND, however the average investment in India is $17.5MM which is higher than acceptable investment range for Spark Funds hence </a:t>
            </a:r>
            <a:r>
              <a:rPr lang="mr-IN" dirty="0"/>
              <a:t>–</a:t>
            </a:r>
            <a:r>
              <a:rPr lang="en-US" dirty="0"/>
              <a:t> CAN was selected over IND.</a:t>
            </a: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dirty="0"/>
              <a:t>Sector analysis </a:t>
            </a:r>
            <a:r>
              <a:rPr lang="mr-IN" sz="2800" dirty="0"/>
              <a:t>–</a:t>
            </a:r>
            <a:r>
              <a:rPr lang="en-IN" sz="2800" dirty="0"/>
              <a:t> Country wise</a:t>
            </a:r>
          </a:p>
        </p:txBody>
      </p:sp>
      <p:pic>
        <p:nvPicPr>
          <p:cNvPr id="10" name="Picture 10" descr="A screenshot of a cell phone&#10;&#10;Description generated with very high confidence">
            <a:extLst>
              <a:ext uri="{FF2B5EF4-FFF2-40B4-BE49-F238E27FC236}">
                <a16:creationId xmlns:a16="http://schemas.microsoft.com/office/drawing/2014/main" xmlns="" id="{1EFCBF7D-9F55-4730-9FB7-2C9A50CF5019}"/>
              </a:ext>
            </a:extLst>
          </p:cNvPr>
          <p:cNvPicPr>
            <a:picLocks noGrp="1" noChangeAspect="1"/>
          </p:cNvPicPr>
          <p:nvPr>
            <p:ph idx="1"/>
          </p:nvPr>
        </p:nvPicPr>
        <p:blipFill>
          <a:blip r:embed="rId2"/>
          <a:stretch>
            <a:fillRect/>
          </a:stretch>
        </p:blipFill>
        <p:spPr>
          <a:xfrm>
            <a:off x="1572318" y="1545362"/>
            <a:ext cx="8944840" cy="4520045"/>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TotalTime>
  <Words>250</Words>
  <Application>Microsoft Macintosh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Mangal</vt:lpstr>
      <vt:lpstr>Times New Roman</vt:lpstr>
      <vt:lpstr>Wingdings</vt:lpstr>
      <vt:lpstr>Office Theme</vt:lpstr>
      <vt:lpstr>INVESTMENT CASE STUDY   SUBMISSION </vt:lpstr>
      <vt:lpstr> Spark Funds- Understanding the global Investment trends.</vt:lpstr>
      <vt:lpstr> Problem solving methodology</vt:lpstr>
      <vt:lpstr> Data collection and missing value Handling.</vt:lpstr>
      <vt:lpstr>Investment Round Type and Country Analysis</vt:lpstr>
      <vt:lpstr>Sector Analysis with company selection</vt:lpstr>
      <vt:lpstr> Best Investment Type – Venture </vt:lpstr>
      <vt:lpstr> Top 9 Countries in terms of Investments</vt:lpstr>
      <vt:lpstr> Sector analysis – Country wise</vt:lpstr>
      <vt:lpstr> 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kuldip chauhan</cp:lastModifiedBy>
  <cp:revision>178</cp:revision>
  <dcterms:created xsi:type="dcterms:W3CDTF">2016-06-09T08:16:28Z</dcterms:created>
  <dcterms:modified xsi:type="dcterms:W3CDTF">2018-05-27T11:29:39Z</dcterms:modified>
</cp:coreProperties>
</file>