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7"/>
  </p:notes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9" r:id="rId12"/>
    <p:sldId id="267" r:id="rId13"/>
    <p:sldId id="268" r:id="rId14"/>
    <p:sldId id="270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650" autoAdjust="0"/>
  </p:normalViewPr>
  <p:slideViewPr>
    <p:cSldViewPr snapToGrid="0" snapToObjects="1">
      <p:cViewPr varScale="1">
        <p:scale>
          <a:sx n="111" d="100"/>
          <a:sy n="111" d="100"/>
        </p:scale>
        <p:origin x="-1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DBC8E-9BC5-7D42-9BDD-EEF9A052768E}" type="datetimeFigureOut">
              <a:rPr lang="en-US" smtClean="0"/>
              <a:t>14/10/12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711B8-01D5-6D4D-9910-95EA073C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0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Test-driven:</a:t>
            </a:r>
            <a:r>
              <a:rPr lang="en-US" baseline="0" dirty="0" smtClean="0"/>
              <a:t> writing tests before code. Tests are written, and fail. Write code to implement functionality. Tests should pass.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Principles: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Document: The high-level things such as OS type/version, the process of getting the automated tests running.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Test: Write the tests to describe desired outcome.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Script: Script the processes to produce the desired outcome.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Version: Source control!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Continuous: CI; whenever a change is made, re-run the tests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711B8-01D5-6D4D-9910-95EA073C40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0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Breakdown: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Logic of scripts = Unit Tests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Convergence</a:t>
            </a:r>
            <a:r>
              <a:rPr lang="en-US" baseline="0" dirty="0" smtClean="0"/>
              <a:t> = Integration Tests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Desired outcome = System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711B8-01D5-6D4D-9910-95EA073C40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42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Chef-Solo:</a:t>
            </a:r>
            <a:r>
              <a:rPr lang="en-US" baseline="0" dirty="0" smtClean="0"/>
              <a:t> can operate on a single node independently</a:t>
            </a:r>
          </a:p>
          <a:p>
            <a:r>
              <a:rPr lang="en-US" baseline="0" dirty="0" smtClean="0"/>
              <a:t>Chef-Server: clients connect to chef server for configuration information, and dynamic lookup for information</a:t>
            </a:r>
          </a:p>
          <a:p>
            <a:r>
              <a:rPr lang="en-US" baseline="0" dirty="0" smtClean="0"/>
              <a:t>Node: specified individually, referred to by FQDN</a:t>
            </a:r>
            <a:endParaRPr lang="en-US" dirty="0" smtClean="0"/>
          </a:p>
          <a:p>
            <a:r>
              <a:rPr lang="en-US" dirty="0" smtClean="0"/>
              <a:t>Resources: services, files, commands,</a:t>
            </a:r>
            <a:r>
              <a:rPr lang="en-US" baseline="0" dirty="0" smtClean="0"/>
              <a:t> users, etc.</a:t>
            </a:r>
          </a:p>
          <a:p>
            <a:r>
              <a:rPr lang="en-US" baseline="0" dirty="0" smtClean="0"/>
              <a:t>Recipes: actions such as creating, running, notifying, etc.</a:t>
            </a:r>
          </a:p>
          <a:p>
            <a:r>
              <a:rPr lang="en-US" baseline="0" dirty="0" smtClean="0"/>
              <a:t>Cookbooks: usually for describing a single piece of software, or set of actions: e.g. configuring apache, configuring a firewall</a:t>
            </a:r>
          </a:p>
          <a:p>
            <a:r>
              <a:rPr lang="en-US" dirty="0" smtClean="0"/>
              <a:t>Chef Run: uses</a:t>
            </a:r>
            <a:r>
              <a:rPr lang="en-US" baseline="0" dirty="0" smtClean="0"/>
              <a:t> cookbooks and configuration information to converge system and bring it into the desired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711B8-01D5-6D4D-9910-95EA073C40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70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Others:</a:t>
            </a:r>
          </a:p>
          <a:p>
            <a:r>
              <a:rPr lang="en-US" dirty="0" smtClean="0"/>
              <a:t> - </a:t>
            </a:r>
            <a:r>
              <a:rPr lang="en-US" dirty="0" err="1" smtClean="0"/>
              <a:t>Infrataster</a:t>
            </a:r>
            <a:r>
              <a:rPr lang="en-US" baseline="0" dirty="0" smtClean="0"/>
              <a:t> (full stack testing) : https://</a:t>
            </a:r>
            <a:r>
              <a:rPr lang="en-US" baseline="0" dirty="0" err="1" smtClean="0"/>
              <a:t>github.com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ryotarai</a:t>
            </a:r>
            <a:r>
              <a:rPr lang="en-US" baseline="0" dirty="0" smtClean="0"/>
              <a:t>/</a:t>
            </a:r>
            <a:r>
              <a:rPr lang="en-US" baseline="0" dirty="0" err="1" smtClean="0"/>
              <a:t>infrataster</a:t>
            </a:r>
            <a:endParaRPr lang="en-US" baseline="0" dirty="0" smtClean="0"/>
          </a:p>
          <a:p>
            <a:r>
              <a:rPr lang="en-US" baseline="0" dirty="0" smtClean="0"/>
              <a:t> - Cumber (for use with test-kitchen) : http://</a:t>
            </a:r>
            <a:r>
              <a:rPr lang="en-US" baseline="0" dirty="0" err="1" smtClean="0"/>
              <a:t>cukes.info</a:t>
            </a:r>
            <a:r>
              <a:rPr lang="en-US" baseline="0" dirty="0" smtClean="0"/>
              <a:t>/</a:t>
            </a:r>
          </a:p>
          <a:p>
            <a:r>
              <a:rPr lang="en-US" baseline="0" dirty="0" smtClean="0"/>
              <a:t> - BATS (for bash): https://</a:t>
            </a:r>
            <a:r>
              <a:rPr lang="en-US" baseline="0" dirty="0" err="1" smtClean="0"/>
              <a:t>github.com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sstephenson</a:t>
            </a:r>
            <a:r>
              <a:rPr lang="en-US" baseline="0" dirty="0" smtClean="0"/>
              <a:t>/bats</a:t>
            </a:r>
          </a:p>
          <a:p>
            <a:r>
              <a:rPr lang="en-US" baseline="0" dirty="0" smtClean="0"/>
              <a:t> - </a:t>
            </a:r>
            <a:r>
              <a:rPr lang="en-US" baseline="0" dirty="0" err="1" smtClean="0"/>
              <a:t>Minitest</a:t>
            </a:r>
            <a:r>
              <a:rPr lang="en-US" baseline="0" dirty="0" smtClean="0"/>
              <a:t> : https://</a:t>
            </a:r>
            <a:r>
              <a:rPr lang="en-US" baseline="0" dirty="0" err="1" smtClean="0"/>
              <a:t>github.com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seattlerb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minitest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711B8-01D5-6D4D-9910-95EA073C40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6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Testing individually includes those</a:t>
            </a:r>
            <a:r>
              <a:rPr lang="en-US" baseline="0" dirty="0" smtClean="0"/>
              <a:t> cookbook’s own dependencies…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Testing servers tests all dependencies for a particular server.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Chef Solo: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Easy to test nodes: usually only a few..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Usually some existing framework around running Chef solo that can be harnessed.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Chef Server: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More difficult to test… many nodes, roles, etc.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Additional features: search, environments, etc.</a:t>
            </a:r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711B8-01D5-6D4D-9910-95EA073C40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63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Usually, recipes</a:t>
            </a:r>
            <a:r>
              <a:rPr lang="en-US" baseline="0" dirty="0" smtClean="0"/>
              <a:t> of cookbooks tested individually, but only be convention.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Generally, tests actions (create, run, notify, etc.) on resources (templates, files, executes, services, etc.)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711B8-01D5-6D4D-9910-95EA073C40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96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r>
              <a:rPr lang="en-US" baseline="0" dirty="0" smtClean="0"/>
              <a:t> drivers include: vagrant (Virtual Box, </a:t>
            </a:r>
            <a:r>
              <a:rPr lang="en-US" baseline="0" dirty="0" err="1" smtClean="0"/>
              <a:t>VMWare</a:t>
            </a:r>
            <a:r>
              <a:rPr lang="en-US" baseline="0" dirty="0" smtClean="0"/>
              <a:t> Fusion, etc.), digital ocean, AWS EC2, etc.</a:t>
            </a:r>
          </a:p>
          <a:p>
            <a:r>
              <a:rPr lang="en-US" baseline="0" dirty="0" smtClean="0"/>
              <a:t>Testing tools: Cucumber, BATS, </a:t>
            </a:r>
            <a:r>
              <a:rPr lang="en-US" baseline="0" dirty="0" err="1" smtClean="0"/>
              <a:t>Minitest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Serverspec</a:t>
            </a:r>
            <a:r>
              <a:rPr lang="en-US" baseline="0" dirty="0" smtClean="0"/>
              <a:t>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711B8-01D5-6D4D-9910-95EA073C40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45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the expected state of the system,</a:t>
            </a:r>
            <a:r>
              <a:rPr lang="en-US" baseline="0" dirty="0" smtClean="0"/>
              <a:t> or expected behavior.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711B8-01D5-6D4D-9910-95EA073C40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8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12 October,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12 October,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12 October,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12 October,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12 October,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12 October,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12 October,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12 October,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12 October,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12 October,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12 October,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12 October,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uleszaj/chef_testing_exampl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avis-ci.org/kuleszaj/chef_testing_example" TargetMode="External"/><Relationship Id="rId3" Type="http://schemas.openxmlformats.org/officeDocument/2006/relationships/hyperlink" Target="https://travis-ci.org/opscode-cookbooks/ap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crmp.github.io/foodcritic/" TargetMode="External"/><Relationship Id="rId4" Type="http://schemas.openxmlformats.org/officeDocument/2006/relationships/hyperlink" Target="http://batsov.com/rubocop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bm.com/developerworks/library/a-devops5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thvargo/chefspec" TargetMode="External"/><Relationship Id="rId4" Type="http://schemas.openxmlformats.org/officeDocument/2006/relationships/hyperlink" Target="https://docs.getchef.com/chefspec.html" TargetMode="External"/><Relationship Id="rId5" Type="http://schemas.openxmlformats.org/officeDocument/2006/relationships/hyperlink" Target="https://github.com/test-kitchen/test-kitchen" TargetMode="External"/><Relationship Id="rId6" Type="http://schemas.openxmlformats.org/officeDocument/2006/relationships/hyperlink" Target="http://kitchen.ci/docs/getting-started/" TargetMode="External"/><Relationship Id="rId7" Type="http://schemas.openxmlformats.org/officeDocument/2006/relationships/hyperlink" Target="https://github.com/serverspec/serverspec" TargetMode="External"/><Relationship Id="rId8" Type="http://schemas.openxmlformats.org/officeDocument/2006/relationships/hyperlink" Target="http://serverspec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Configuration Management Testing</a:t>
            </a:r>
            <a:br>
              <a:rPr lang="en-US" cap="none" dirty="0" smtClean="0"/>
            </a:br>
            <a:r>
              <a:rPr lang="en-US" cap="none" dirty="0" smtClean="0"/>
              <a:t>with Chef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West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7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Document</a:t>
            </a:r>
            <a:br>
              <a:rPr lang="en-US" sz="2800" b="1" dirty="0" smtClean="0"/>
            </a:br>
            <a:r>
              <a:rPr lang="en-US" sz="2800" dirty="0" smtClean="0"/>
              <a:t>We want an Ubuntu 14.04 LTS server running Apache2 with </a:t>
            </a:r>
            <a:r>
              <a:rPr lang="en-US" sz="2800" dirty="0" err="1" smtClean="0"/>
              <a:t>mod_rewrite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6176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Version</a:t>
            </a:r>
            <a:br>
              <a:rPr lang="en-US" sz="2800" b="1" dirty="0" smtClean="0"/>
            </a:br>
            <a:r>
              <a:rPr lang="en-US" sz="2800" dirty="0" smtClean="0"/>
              <a:t>With </a:t>
            </a:r>
            <a:r>
              <a:rPr lang="en-US" sz="2800" dirty="0" err="1" smtClean="0"/>
              <a:t>Git</a:t>
            </a:r>
            <a:r>
              <a:rPr lang="en-US" sz="2800" dirty="0" smtClean="0"/>
              <a:t> on </a:t>
            </a:r>
            <a:r>
              <a:rPr lang="en-US" sz="2800" dirty="0" err="1" smtClean="0"/>
              <a:t>GitHub</a:t>
            </a:r>
            <a:r>
              <a:rPr lang="en-US" sz="2800" dirty="0" smtClean="0"/>
              <a:t>!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 smtClean="0"/>
          </a:p>
          <a:p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://github.com/kuleszaj/</a:t>
            </a:r>
            <a:r>
              <a:rPr lang="en-US" sz="2800" dirty="0" smtClean="0">
                <a:hlinkClick r:id="rId2"/>
              </a:rPr>
              <a:t>chef_testing_example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409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Test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 smtClean="0"/>
              <a:t>ChefSpec</a:t>
            </a:r>
            <a:r>
              <a:rPr lang="en-US" sz="2800" dirty="0"/>
              <a:t>, Test-Kitchen, and </a:t>
            </a:r>
            <a:r>
              <a:rPr lang="en-US" sz="2800" dirty="0" err="1" smtClean="0"/>
              <a:t>Serverspec</a:t>
            </a:r>
            <a:endParaRPr lang="en-US" sz="28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800" dirty="0" err="1" smtClean="0"/>
              <a:t>ChefSpec</a:t>
            </a:r>
            <a:endParaRPr lang="en-US" sz="2800" dirty="0" smtClean="0"/>
          </a:p>
          <a:p>
            <a:pPr lvl="1"/>
            <a:r>
              <a:rPr lang="en-US" sz="2400" dirty="0" smtClean="0">
                <a:latin typeface="monofur"/>
                <a:cs typeface="monofur"/>
              </a:rPr>
              <a:t>spec/unit/recipes/</a:t>
            </a:r>
            <a:r>
              <a:rPr lang="en-US" sz="2400" dirty="0" err="1" smtClean="0">
                <a:latin typeface="monofur"/>
                <a:cs typeface="monofur"/>
              </a:rPr>
              <a:t>default_spec.rb</a:t>
            </a:r>
            <a:endParaRPr lang="en-US" sz="2400" dirty="0" smtClean="0">
              <a:latin typeface="monofur"/>
              <a:cs typeface="monofur"/>
            </a:endParaRPr>
          </a:p>
          <a:p>
            <a:pPr lvl="1"/>
            <a:endParaRPr lang="en-US" dirty="0"/>
          </a:p>
          <a:p>
            <a:r>
              <a:rPr lang="en-US" sz="2600" dirty="0" err="1" smtClean="0"/>
              <a:t>Serverspec</a:t>
            </a:r>
            <a:endParaRPr lang="en-US" sz="2600" dirty="0" smtClean="0"/>
          </a:p>
          <a:p>
            <a:pPr lvl="1"/>
            <a:r>
              <a:rPr lang="en-US" sz="2200" dirty="0" smtClean="0">
                <a:latin typeface="monofur"/>
                <a:cs typeface="monofur"/>
              </a:rPr>
              <a:t>test/integration/default/</a:t>
            </a:r>
            <a:r>
              <a:rPr lang="en-US" sz="2200" dirty="0" err="1" smtClean="0">
                <a:latin typeface="monofur"/>
                <a:cs typeface="monofur"/>
              </a:rPr>
              <a:t>serverspec</a:t>
            </a:r>
            <a:r>
              <a:rPr lang="en-US" sz="2200" dirty="0" smtClean="0">
                <a:latin typeface="monofur"/>
                <a:cs typeface="monofur"/>
              </a:rPr>
              <a:t>/</a:t>
            </a:r>
            <a:r>
              <a:rPr lang="en-US" sz="2200" dirty="0" err="1" smtClean="0">
                <a:latin typeface="monofur"/>
                <a:cs typeface="monofur"/>
              </a:rPr>
              <a:t>default_spec.rb</a:t>
            </a:r>
            <a:endParaRPr lang="en-US" sz="2200" dirty="0">
              <a:latin typeface="monofur"/>
              <a:cs typeface="monofur"/>
            </a:endParaRPr>
          </a:p>
        </p:txBody>
      </p:sp>
    </p:spTree>
    <p:extLst>
      <p:ext uri="{BB962C8B-B14F-4D97-AF65-F5344CB8AC3E}">
        <p14:creationId xmlns:p14="http://schemas.microsoft.com/office/powerpoint/2010/main" val="1091728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Script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Written as a Chef cookbook!</a:t>
            </a:r>
          </a:p>
          <a:p>
            <a:endParaRPr lang="en-US" sz="2800" dirty="0"/>
          </a:p>
          <a:p>
            <a:r>
              <a:rPr lang="en-US" sz="2800" dirty="0" smtClean="0"/>
              <a:t>Recipes:</a:t>
            </a:r>
          </a:p>
          <a:p>
            <a:pPr lvl="1"/>
            <a:r>
              <a:rPr lang="en-US" sz="2400" dirty="0" err="1" smtClean="0">
                <a:latin typeface="monofur"/>
                <a:cs typeface="monofur"/>
              </a:rPr>
              <a:t>default.rb</a:t>
            </a:r>
            <a:endParaRPr lang="en-US" sz="2400" dirty="0">
              <a:latin typeface="monofur"/>
              <a:cs typeface="monofur"/>
            </a:endParaRPr>
          </a:p>
          <a:p>
            <a:r>
              <a:rPr lang="en-US" sz="2800" dirty="0" smtClean="0"/>
              <a:t>Templates:</a:t>
            </a:r>
          </a:p>
          <a:p>
            <a:pPr lvl="1"/>
            <a:r>
              <a:rPr lang="en-US" sz="2400" dirty="0" err="1" smtClean="0">
                <a:latin typeface="monofur"/>
                <a:cs typeface="monofur"/>
              </a:rPr>
              <a:t>default_example.rb.erb</a:t>
            </a:r>
            <a:endParaRPr lang="en-US" sz="2400" dirty="0" smtClean="0">
              <a:latin typeface="monofur"/>
              <a:cs typeface="monofur"/>
            </a:endParaRPr>
          </a:p>
        </p:txBody>
      </p:sp>
    </p:spTree>
    <p:extLst>
      <p:ext uri="{BB962C8B-B14F-4D97-AF65-F5344CB8AC3E}">
        <p14:creationId xmlns:p14="http://schemas.microsoft.com/office/powerpoint/2010/main" val="1114817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Continuous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Running on Travis-CI</a:t>
            </a:r>
          </a:p>
          <a:p>
            <a:endParaRPr lang="en-US" sz="2800" dirty="0" smtClean="0"/>
          </a:p>
          <a:p>
            <a:r>
              <a:rPr lang="en-US" sz="2800" dirty="0">
                <a:hlinkClick r:id="rId2"/>
              </a:rPr>
              <a:t>https://travis-ci.org/kuleszaj/</a:t>
            </a:r>
            <a:r>
              <a:rPr lang="en-US" sz="2800" dirty="0" smtClean="0">
                <a:hlinkClick r:id="rId2"/>
              </a:rPr>
              <a:t>chef_testing_example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Currently only runs </a:t>
            </a:r>
            <a:r>
              <a:rPr lang="en-US" sz="2800" dirty="0" err="1" smtClean="0"/>
              <a:t>ChefSpec</a:t>
            </a:r>
            <a:r>
              <a:rPr lang="en-US" sz="2800" dirty="0" smtClean="0"/>
              <a:t> and some </a:t>
            </a:r>
            <a:r>
              <a:rPr lang="en-US" sz="2800" dirty="0" err="1" smtClean="0"/>
              <a:t>linting</a:t>
            </a:r>
            <a:r>
              <a:rPr lang="en-US" sz="2800" dirty="0" smtClean="0"/>
              <a:t>/style tools (</a:t>
            </a:r>
            <a:r>
              <a:rPr lang="en-US" sz="2800" dirty="0" err="1" smtClean="0"/>
              <a:t>Foodcritic</a:t>
            </a:r>
            <a:r>
              <a:rPr lang="en-US" sz="2800" dirty="0" smtClean="0"/>
              <a:t> and </a:t>
            </a:r>
            <a:r>
              <a:rPr lang="en-US" sz="2800" dirty="0" err="1" smtClean="0"/>
              <a:t>Rubocop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Could run Test-Kitchen too:</a:t>
            </a:r>
          </a:p>
          <a:p>
            <a:pPr lvl="1"/>
            <a:r>
              <a:rPr lang="en-US" dirty="0">
                <a:hlinkClick r:id="rId3"/>
              </a:rPr>
              <a:t>https://travis-ci.org/opscode-cookbooks/</a:t>
            </a:r>
            <a:r>
              <a:rPr lang="en-US" dirty="0" smtClean="0">
                <a:hlinkClick r:id="rId3"/>
              </a:rPr>
              <a:t>apt</a:t>
            </a:r>
            <a:endParaRPr lang="en-US" dirty="0" smtClean="0"/>
          </a:p>
          <a:p>
            <a:pPr lvl="1"/>
            <a:r>
              <a:rPr lang="en-US" dirty="0" smtClean="0"/>
              <a:t>Just takes more work to get going…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42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final resources…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Nice, modern overview of TDI Principles:</a:t>
            </a:r>
          </a:p>
          <a:p>
            <a:pPr lvl="1"/>
            <a:r>
              <a:rPr lang="en-US" dirty="0" smtClean="0"/>
              <a:t>(From IBM, of all things.)</a:t>
            </a:r>
          </a:p>
          <a:p>
            <a:pPr lvl="1"/>
            <a:r>
              <a:rPr lang="en-US" dirty="0">
                <a:hlinkClick r:id="rId2"/>
              </a:rPr>
              <a:t>http://www.ibm.com/developerworks/library/a-devops5/</a:t>
            </a:r>
            <a:endParaRPr lang="en-US" dirty="0"/>
          </a:p>
          <a:p>
            <a:r>
              <a:rPr lang="en-US" dirty="0" err="1" smtClean="0"/>
              <a:t>Foodcritic</a:t>
            </a:r>
            <a:endParaRPr lang="en-US" dirty="0" smtClean="0"/>
          </a:p>
          <a:p>
            <a:pPr lvl="1"/>
            <a:r>
              <a:rPr lang="en-US" dirty="0" smtClean="0"/>
              <a:t>Lint check for your cookbooks.</a:t>
            </a:r>
          </a:p>
          <a:p>
            <a:pPr lvl="1"/>
            <a:r>
              <a:rPr lang="en-US" dirty="0">
                <a:hlinkClick r:id="rId3"/>
              </a:rPr>
              <a:t>http://acrmp.github.io/foodcritic/</a:t>
            </a:r>
            <a:endParaRPr lang="en-US" dirty="0"/>
          </a:p>
          <a:p>
            <a:r>
              <a:rPr lang="en-US" dirty="0" err="1" smtClean="0"/>
              <a:t>Rubocop</a:t>
            </a:r>
            <a:endParaRPr lang="en-US" dirty="0" smtClean="0"/>
          </a:p>
          <a:p>
            <a:pPr lvl="1"/>
            <a:r>
              <a:rPr lang="en-US" dirty="0" smtClean="0"/>
              <a:t>Static analysis of your ruby code.</a:t>
            </a:r>
          </a:p>
          <a:p>
            <a:pPr lvl="1"/>
            <a:r>
              <a:rPr lang="en-US" dirty="0" smtClean="0"/>
              <a:t>(Good for writing consistent code, and avoiding obvious problems.)</a:t>
            </a:r>
          </a:p>
          <a:p>
            <a:pPr lvl="1"/>
            <a:r>
              <a:rPr lang="en-US" dirty="0">
                <a:hlinkClick r:id="rId4"/>
              </a:rPr>
              <a:t>http://batsov.com/rubocop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2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Test-driven Infrastructure (TDI)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software development:</a:t>
            </a:r>
          </a:p>
          <a:p>
            <a:pPr lvl="1"/>
            <a:r>
              <a:rPr lang="en-US" dirty="0" smtClean="0"/>
              <a:t>Test-driven </a:t>
            </a:r>
            <a:r>
              <a:rPr lang="en-US" sz="2400" dirty="0" smtClean="0"/>
              <a:t>Development</a:t>
            </a:r>
            <a:r>
              <a:rPr lang="en-US" dirty="0" smtClean="0"/>
              <a:t> (TDD)</a:t>
            </a:r>
          </a:p>
          <a:p>
            <a:r>
              <a:rPr lang="en-US" sz="2800" dirty="0" smtClean="0"/>
              <a:t>Applying this to infrastructure</a:t>
            </a:r>
            <a:endParaRPr lang="en-US" sz="2800" dirty="0"/>
          </a:p>
          <a:p>
            <a:r>
              <a:rPr lang="en-US" sz="2800" dirty="0" smtClean="0"/>
              <a:t>Principles:</a:t>
            </a:r>
          </a:p>
          <a:p>
            <a:pPr lvl="1"/>
            <a:r>
              <a:rPr lang="en-US" sz="2400" dirty="0" smtClean="0"/>
              <a:t>Document</a:t>
            </a:r>
          </a:p>
          <a:p>
            <a:pPr lvl="1"/>
            <a:r>
              <a:rPr lang="en-US" sz="2400" dirty="0" smtClean="0"/>
              <a:t>Test</a:t>
            </a:r>
          </a:p>
          <a:p>
            <a:pPr lvl="1"/>
            <a:r>
              <a:rPr lang="en-US" sz="2400" dirty="0" smtClean="0"/>
              <a:t>Script</a:t>
            </a:r>
          </a:p>
          <a:p>
            <a:pPr lvl="1"/>
            <a:r>
              <a:rPr lang="en-US" sz="2400" dirty="0" smtClean="0"/>
              <a:t>Version</a:t>
            </a:r>
          </a:p>
          <a:p>
            <a:pPr lvl="1"/>
            <a:r>
              <a:rPr lang="en-US" sz="2400" dirty="0" smtClean="0"/>
              <a:t>Continuous</a:t>
            </a:r>
          </a:p>
        </p:txBody>
      </p:sp>
    </p:spTree>
    <p:extLst>
      <p:ext uri="{BB962C8B-B14F-4D97-AF65-F5344CB8AC3E}">
        <p14:creationId xmlns:p14="http://schemas.microsoft.com/office/powerpoint/2010/main" val="2351315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Configuration Management Testing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Frameworks allow testing:</a:t>
            </a:r>
          </a:p>
          <a:p>
            <a:pPr lvl="1"/>
            <a:r>
              <a:rPr lang="en-US" sz="2400" dirty="0" smtClean="0"/>
              <a:t>Logic of scripts.</a:t>
            </a:r>
          </a:p>
          <a:p>
            <a:pPr lvl="1"/>
            <a:r>
              <a:rPr lang="en-US" sz="2400" dirty="0" smtClean="0"/>
              <a:t>Convergence of configuration changes</a:t>
            </a:r>
          </a:p>
          <a:p>
            <a:pPr lvl="1"/>
            <a:r>
              <a:rPr lang="en-US" sz="2400" dirty="0" smtClean="0"/>
              <a:t>Desired outcome.</a:t>
            </a:r>
          </a:p>
          <a:p>
            <a:r>
              <a:rPr lang="en-US" sz="3200" dirty="0" smtClean="0"/>
              <a:t>Virtual </a:t>
            </a:r>
            <a:r>
              <a:rPr lang="en-US" sz="3200" dirty="0"/>
              <a:t>machines </a:t>
            </a:r>
            <a:r>
              <a:rPr lang="en-US" sz="3200" dirty="0" smtClean="0"/>
              <a:t>provide means to rapidly test convergence and final system behavior.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467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enough Chef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Chef-Solo: </a:t>
            </a:r>
            <a:r>
              <a:rPr lang="en-US" sz="2800" dirty="0" smtClean="0"/>
              <a:t>client only version of chef</a:t>
            </a:r>
          </a:p>
          <a:p>
            <a:r>
              <a:rPr lang="en-US" sz="2800" b="1" dirty="0" smtClean="0"/>
              <a:t>Chef-Server</a:t>
            </a:r>
            <a:r>
              <a:rPr lang="en-US" sz="2800" dirty="0" smtClean="0"/>
              <a:t>: client-server version of chef</a:t>
            </a:r>
          </a:p>
          <a:p>
            <a:r>
              <a:rPr lang="en-US" sz="2800" b="1" dirty="0" smtClean="0"/>
              <a:t>Node</a:t>
            </a:r>
            <a:r>
              <a:rPr lang="en-US" sz="2800" dirty="0" smtClean="0"/>
              <a:t>: single client system being operated on</a:t>
            </a:r>
          </a:p>
          <a:p>
            <a:r>
              <a:rPr lang="en-US" sz="2800" b="1" dirty="0" smtClean="0"/>
              <a:t>Resources</a:t>
            </a:r>
            <a:r>
              <a:rPr lang="en-US" sz="2800" dirty="0" smtClean="0"/>
              <a:t>: representation of system resources</a:t>
            </a:r>
          </a:p>
          <a:p>
            <a:r>
              <a:rPr lang="en-US" sz="2800" b="1" dirty="0" smtClean="0"/>
              <a:t>Recipes</a:t>
            </a:r>
            <a:r>
              <a:rPr lang="en-US" sz="2800" dirty="0" smtClean="0"/>
              <a:t>: specify actions on resources</a:t>
            </a:r>
          </a:p>
          <a:p>
            <a:r>
              <a:rPr lang="en-US" sz="2800" b="1" dirty="0" smtClean="0"/>
              <a:t>Cookbooks</a:t>
            </a:r>
            <a:r>
              <a:rPr lang="en-US" sz="2800" dirty="0" smtClean="0"/>
              <a:t>: modular collections of recipes</a:t>
            </a:r>
          </a:p>
          <a:p>
            <a:r>
              <a:rPr lang="en-US" sz="2800" b="1" dirty="0" smtClean="0"/>
              <a:t>Chef Run</a:t>
            </a:r>
            <a:r>
              <a:rPr lang="en-US" sz="2800" dirty="0" smtClean="0"/>
              <a:t>: execution of chef against node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293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Chef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Tools</a:t>
            </a:r>
          </a:p>
          <a:p>
            <a:pPr lvl="1"/>
            <a:r>
              <a:rPr lang="en-US" sz="2400" dirty="0" err="1" smtClean="0"/>
              <a:t>Chefspec</a:t>
            </a:r>
            <a:endParaRPr lang="en-US" sz="2400" dirty="0" smtClean="0"/>
          </a:p>
          <a:p>
            <a:pPr lvl="2"/>
            <a:r>
              <a:rPr lang="en-US" sz="2200" dirty="0">
                <a:hlinkClick r:id="rId3"/>
              </a:rPr>
              <a:t>https://github.com/sethvargo/</a:t>
            </a:r>
            <a:r>
              <a:rPr lang="en-US" sz="2200" dirty="0" smtClean="0">
                <a:hlinkClick r:id="rId3"/>
              </a:rPr>
              <a:t>chefspec</a:t>
            </a:r>
            <a:endParaRPr lang="en-US" sz="2200" dirty="0" smtClean="0"/>
          </a:p>
          <a:p>
            <a:pPr lvl="2"/>
            <a:r>
              <a:rPr lang="en-US" sz="2200" dirty="0">
                <a:hlinkClick r:id="rId4"/>
              </a:rPr>
              <a:t>https://docs.getchef.com/</a:t>
            </a:r>
            <a:r>
              <a:rPr lang="en-US" sz="2200" dirty="0" smtClean="0">
                <a:hlinkClick r:id="rId4"/>
              </a:rPr>
              <a:t>chefspec.html</a:t>
            </a:r>
            <a:endParaRPr lang="en-US" sz="2200" dirty="0" smtClean="0"/>
          </a:p>
          <a:p>
            <a:pPr lvl="1"/>
            <a:r>
              <a:rPr lang="en-US" sz="2400" dirty="0" smtClean="0"/>
              <a:t>Test Kitchen</a:t>
            </a:r>
          </a:p>
          <a:p>
            <a:pPr lvl="2"/>
            <a:r>
              <a:rPr lang="en-US" sz="2200" dirty="0">
                <a:hlinkClick r:id="rId5"/>
              </a:rPr>
              <a:t>https://github.com/test-kitchen/test-</a:t>
            </a:r>
            <a:r>
              <a:rPr lang="en-US" sz="2200" dirty="0" smtClean="0">
                <a:hlinkClick r:id="rId5"/>
              </a:rPr>
              <a:t>kitchen</a:t>
            </a:r>
            <a:endParaRPr lang="en-US" sz="2200" dirty="0" smtClean="0"/>
          </a:p>
          <a:p>
            <a:pPr lvl="2"/>
            <a:r>
              <a:rPr lang="en-US" sz="2200" dirty="0">
                <a:hlinkClick r:id="rId6"/>
              </a:rPr>
              <a:t>http://kitchen.ci/docs/getting-started</a:t>
            </a:r>
            <a:r>
              <a:rPr lang="en-US" sz="2200" dirty="0" smtClean="0">
                <a:hlinkClick r:id="rId6"/>
              </a:rPr>
              <a:t>/</a:t>
            </a:r>
            <a:endParaRPr lang="en-US" sz="2200" dirty="0" smtClean="0"/>
          </a:p>
          <a:p>
            <a:pPr lvl="1"/>
            <a:r>
              <a:rPr lang="en-US" sz="2400" dirty="0" err="1" smtClean="0"/>
              <a:t>Serverspec</a:t>
            </a:r>
            <a:endParaRPr lang="en-US" sz="2400" dirty="0" smtClean="0"/>
          </a:p>
          <a:p>
            <a:pPr lvl="2"/>
            <a:r>
              <a:rPr lang="en-US" sz="2200" dirty="0">
                <a:hlinkClick r:id="rId7"/>
              </a:rPr>
              <a:t>https://github.com/serverspec/</a:t>
            </a:r>
            <a:r>
              <a:rPr lang="en-US" sz="2200" dirty="0" smtClean="0">
                <a:hlinkClick r:id="rId7"/>
              </a:rPr>
              <a:t>serverspec</a:t>
            </a:r>
            <a:endParaRPr lang="en-US" sz="2200" dirty="0" smtClean="0"/>
          </a:p>
          <a:p>
            <a:pPr lvl="2"/>
            <a:r>
              <a:rPr lang="en-US" sz="2200" dirty="0">
                <a:hlinkClick r:id="rId8"/>
              </a:rPr>
              <a:t>http://serverspec.org</a:t>
            </a:r>
            <a:r>
              <a:rPr lang="en-US" sz="2200" dirty="0" smtClean="0">
                <a:hlinkClick r:id="rId8"/>
              </a:rPr>
              <a:t>/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800777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Generally:</a:t>
            </a:r>
          </a:p>
          <a:p>
            <a:pPr lvl="1"/>
            <a:r>
              <a:rPr lang="en-US" sz="2400" dirty="0" smtClean="0"/>
              <a:t>Cookbooks tested individually.</a:t>
            </a:r>
          </a:p>
          <a:p>
            <a:r>
              <a:rPr lang="en-US" sz="2800" dirty="0" smtClean="0"/>
              <a:t>And then:</a:t>
            </a:r>
          </a:p>
          <a:p>
            <a:pPr lvl="1"/>
            <a:r>
              <a:rPr lang="en-US" sz="2400" dirty="0" smtClean="0"/>
              <a:t>Servers tested</a:t>
            </a:r>
          </a:p>
          <a:p>
            <a:endParaRPr lang="en-US" sz="2800" dirty="0" smtClean="0"/>
          </a:p>
          <a:p>
            <a:r>
              <a:rPr lang="en-US" sz="2800" dirty="0" smtClean="0"/>
              <a:t>Chef Solo and Chef Server considerations…</a:t>
            </a:r>
          </a:p>
        </p:txBody>
      </p:sp>
    </p:spTree>
    <p:extLst>
      <p:ext uri="{BB962C8B-B14F-4D97-AF65-F5344CB8AC3E}">
        <p14:creationId xmlns:p14="http://schemas.microsoft.com/office/powerpoint/2010/main" val="3702573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ChefSpec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Testing your recipes.</a:t>
            </a:r>
          </a:p>
          <a:p>
            <a:r>
              <a:rPr lang="en-US" sz="2800" dirty="0" err="1" smtClean="0"/>
              <a:t>Rspec</a:t>
            </a:r>
            <a:r>
              <a:rPr lang="en-US" sz="2800" dirty="0" smtClean="0"/>
              <a:t> style expressions:</a:t>
            </a:r>
          </a:p>
          <a:p>
            <a:pPr lvl="1"/>
            <a:r>
              <a:rPr lang="en-US" sz="2400" dirty="0">
                <a:latin typeface="monofur"/>
                <a:cs typeface="monofur"/>
              </a:rPr>
              <a:t>d</a:t>
            </a:r>
            <a:r>
              <a:rPr lang="en-US" sz="2400" dirty="0" smtClean="0">
                <a:latin typeface="monofur"/>
                <a:cs typeface="monofur"/>
              </a:rPr>
              <a:t>escribe ‘</a:t>
            </a:r>
            <a:r>
              <a:rPr lang="en-US" sz="2400" dirty="0" err="1" smtClean="0">
                <a:latin typeface="monofur"/>
                <a:cs typeface="monofur"/>
              </a:rPr>
              <a:t>host_configuration</a:t>
            </a:r>
            <a:r>
              <a:rPr lang="en-US" sz="2400" dirty="0" smtClean="0">
                <a:latin typeface="monofur"/>
                <a:cs typeface="monofur"/>
              </a:rPr>
              <a:t>::default’</a:t>
            </a:r>
          </a:p>
          <a:p>
            <a:pPr lvl="1"/>
            <a:endParaRPr lang="en-US" sz="2400" dirty="0" smtClean="0">
              <a:latin typeface="monofur"/>
              <a:cs typeface="monofur"/>
            </a:endParaRPr>
          </a:p>
          <a:p>
            <a:pPr lvl="1"/>
            <a:r>
              <a:rPr lang="en-US" sz="2400" dirty="0" smtClean="0">
                <a:latin typeface="monofur"/>
                <a:cs typeface="monofur"/>
              </a:rPr>
              <a:t>expect(</a:t>
            </a:r>
            <a:r>
              <a:rPr lang="en-US" sz="2400" dirty="0" err="1" smtClean="0">
                <a:latin typeface="monofur"/>
                <a:cs typeface="monofur"/>
              </a:rPr>
              <a:t>chef_run</a:t>
            </a:r>
            <a:r>
              <a:rPr lang="en-US" sz="2400" dirty="0" smtClean="0">
                <a:latin typeface="monofur"/>
                <a:cs typeface="monofur"/>
              </a:rPr>
              <a:t>).to </a:t>
            </a:r>
            <a:r>
              <a:rPr lang="en-US" sz="2400" dirty="0" err="1" smtClean="0">
                <a:latin typeface="monofur"/>
                <a:cs typeface="monofur"/>
              </a:rPr>
              <a:t>create_template</a:t>
            </a:r>
            <a:r>
              <a:rPr lang="en-US" sz="2400" dirty="0" smtClean="0">
                <a:latin typeface="monofur"/>
                <a:cs typeface="monofur"/>
              </a:rPr>
              <a:t>(‘/</a:t>
            </a:r>
            <a:r>
              <a:rPr lang="en-US" sz="2400" dirty="0" err="1" smtClean="0">
                <a:latin typeface="monofur"/>
                <a:cs typeface="monofur"/>
              </a:rPr>
              <a:t>etc</a:t>
            </a:r>
            <a:r>
              <a:rPr lang="en-US" sz="2400" dirty="0" smtClean="0">
                <a:latin typeface="monofur"/>
                <a:cs typeface="monofur"/>
              </a:rPr>
              <a:t>/hosts’)</a:t>
            </a:r>
          </a:p>
          <a:p>
            <a:pPr lvl="1"/>
            <a:endParaRPr lang="en-US" sz="3200" dirty="0">
              <a:latin typeface="monofur"/>
              <a:cs typeface="monofur"/>
            </a:endParaRPr>
          </a:p>
          <a:p>
            <a:pPr lvl="1"/>
            <a:r>
              <a:rPr lang="en-US" sz="2400" dirty="0" smtClean="0">
                <a:latin typeface="monofur"/>
                <a:cs typeface="monofur"/>
              </a:rPr>
              <a:t>expect</a:t>
            </a:r>
            <a:r>
              <a:rPr lang="en-US" sz="2400" dirty="0">
                <a:latin typeface="monofur"/>
                <a:cs typeface="monofur"/>
              </a:rPr>
              <a:t>(</a:t>
            </a:r>
            <a:r>
              <a:rPr lang="en-US" sz="2400" dirty="0" err="1" smtClean="0">
                <a:latin typeface="monofur"/>
                <a:cs typeface="monofur"/>
              </a:rPr>
              <a:t>chef_run.template</a:t>
            </a:r>
            <a:r>
              <a:rPr lang="en-US" sz="2400" dirty="0" smtClean="0">
                <a:latin typeface="monofur"/>
                <a:cs typeface="monofur"/>
              </a:rPr>
              <a:t>(’/</a:t>
            </a:r>
            <a:r>
              <a:rPr lang="en-US" sz="2400" dirty="0" err="1" smtClean="0">
                <a:latin typeface="monofur"/>
                <a:cs typeface="monofur"/>
              </a:rPr>
              <a:t>etc</a:t>
            </a:r>
            <a:r>
              <a:rPr lang="en-US" sz="2400" dirty="0" smtClean="0">
                <a:latin typeface="monofur"/>
                <a:cs typeface="monofur"/>
              </a:rPr>
              <a:t>/hosts'</a:t>
            </a:r>
            <a:r>
              <a:rPr lang="en-US" sz="2400" dirty="0">
                <a:latin typeface="monofur"/>
                <a:cs typeface="monofur"/>
              </a:rPr>
              <a:t>)).to notify('service[apache2]').to(:restart).delayed</a:t>
            </a:r>
            <a:endParaRPr lang="en-US" sz="2400" dirty="0" smtClean="0">
              <a:latin typeface="monofur"/>
              <a:cs typeface="monofur"/>
            </a:endParaRPr>
          </a:p>
        </p:txBody>
      </p:sp>
    </p:spTree>
    <p:extLst>
      <p:ext uri="{BB962C8B-B14F-4D97-AF65-F5344CB8AC3E}">
        <p14:creationId xmlns:p14="http://schemas.microsoft.com/office/powerpoint/2010/main" val="59245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Kitchen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Testing convergence.</a:t>
            </a:r>
          </a:p>
          <a:p>
            <a:r>
              <a:rPr lang="en-US" sz="2800" dirty="0" smtClean="0"/>
              <a:t>Plug-ins to provide virtualization drivers and testing tools.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latin typeface="monofur"/>
                <a:cs typeface="monofur"/>
              </a:rPr>
              <a:t>driver</a:t>
            </a:r>
            <a:r>
              <a:rPr lang="en-US" sz="2800" dirty="0">
                <a:latin typeface="monofur"/>
                <a:cs typeface="monofur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monofur"/>
                <a:cs typeface="monofur"/>
              </a:rPr>
              <a:t>  name: </a:t>
            </a:r>
            <a:r>
              <a:rPr lang="en-US" sz="2800" dirty="0" smtClean="0">
                <a:latin typeface="monofur"/>
                <a:cs typeface="monofur"/>
              </a:rPr>
              <a:t>vagrant</a:t>
            </a:r>
          </a:p>
          <a:p>
            <a:pPr marL="0" indent="0">
              <a:buNone/>
            </a:pPr>
            <a:endParaRPr lang="en-US" sz="2800" dirty="0">
              <a:latin typeface="monofur"/>
              <a:cs typeface="monofur"/>
            </a:endParaRPr>
          </a:p>
          <a:p>
            <a:pPr marL="0" indent="0">
              <a:buNone/>
            </a:pPr>
            <a:r>
              <a:rPr lang="en-US" sz="2800" dirty="0">
                <a:latin typeface="monofur"/>
                <a:cs typeface="monofur"/>
              </a:rPr>
              <a:t> </a:t>
            </a:r>
            <a:r>
              <a:rPr lang="en-US" sz="2800" dirty="0" err="1" smtClean="0">
                <a:latin typeface="monofur"/>
                <a:cs typeface="monofur"/>
              </a:rPr>
              <a:t>run_list</a:t>
            </a:r>
            <a:r>
              <a:rPr lang="en-US" sz="2800" dirty="0">
                <a:latin typeface="monofur"/>
                <a:cs typeface="monofur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monofur"/>
                <a:cs typeface="monofur"/>
              </a:rPr>
              <a:t>      - recipe[apt]</a:t>
            </a:r>
          </a:p>
          <a:p>
            <a:pPr marL="0" indent="0">
              <a:buNone/>
            </a:pPr>
            <a:r>
              <a:rPr lang="en-US" sz="2800" dirty="0">
                <a:latin typeface="monofur"/>
                <a:cs typeface="monofur"/>
              </a:rPr>
              <a:t>      - recipe[build-essential</a:t>
            </a:r>
            <a:r>
              <a:rPr lang="en-US" sz="2800" dirty="0" smtClean="0">
                <a:latin typeface="monofur"/>
                <a:cs typeface="monofur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39447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Testing behavior / outcome.</a:t>
            </a:r>
          </a:p>
          <a:p>
            <a:r>
              <a:rPr lang="en-US" sz="2800" dirty="0" err="1" smtClean="0"/>
              <a:t>Rspec</a:t>
            </a:r>
            <a:r>
              <a:rPr lang="en-US" sz="2800" dirty="0" smtClean="0"/>
              <a:t> style expressions: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monofur"/>
                <a:cs typeface="monofur"/>
              </a:rPr>
              <a:t> describe port 443 do</a:t>
            </a:r>
          </a:p>
          <a:p>
            <a:pPr marL="0" indent="0">
              <a:buNone/>
            </a:pPr>
            <a:r>
              <a:rPr lang="en-US" dirty="0">
                <a:latin typeface="monofur"/>
                <a:cs typeface="monofur"/>
              </a:rPr>
              <a:t>    it { should </a:t>
            </a:r>
            <a:r>
              <a:rPr lang="en-US" dirty="0" err="1">
                <a:latin typeface="monofur"/>
                <a:cs typeface="monofur"/>
              </a:rPr>
              <a:t>be_listening</a:t>
            </a:r>
            <a:r>
              <a:rPr lang="en-US" dirty="0">
                <a:latin typeface="monofur"/>
                <a:cs typeface="monofur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monofur"/>
                <a:cs typeface="monofur"/>
              </a:rPr>
              <a:t> </a:t>
            </a:r>
            <a:r>
              <a:rPr lang="en-US" dirty="0" smtClean="0">
                <a:latin typeface="monofur"/>
                <a:cs typeface="monofur"/>
              </a:rPr>
              <a:t>end</a:t>
            </a:r>
          </a:p>
          <a:p>
            <a:pPr marL="0" indent="0">
              <a:buNone/>
            </a:pPr>
            <a:endParaRPr lang="en-US" dirty="0">
              <a:latin typeface="monofur"/>
              <a:cs typeface="monofur"/>
            </a:endParaRPr>
          </a:p>
          <a:p>
            <a:pPr marL="0" indent="0">
              <a:buNone/>
            </a:pPr>
            <a:r>
              <a:rPr lang="en-US" dirty="0">
                <a:latin typeface="monofur"/>
                <a:cs typeface="monofur"/>
              </a:rPr>
              <a:t> describe service '</a:t>
            </a:r>
            <a:r>
              <a:rPr lang="en-US" dirty="0" err="1">
                <a:latin typeface="monofur"/>
                <a:cs typeface="monofur"/>
              </a:rPr>
              <a:t>mysql</a:t>
            </a:r>
            <a:r>
              <a:rPr lang="en-US" dirty="0">
                <a:latin typeface="monofur"/>
                <a:cs typeface="monofur"/>
              </a:rPr>
              <a:t>' do</a:t>
            </a:r>
          </a:p>
          <a:p>
            <a:pPr marL="0" indent="0">
              <a:buNone/>
            </a:pPr>
            <a:r>
              <a:rPr lang="en-US" dirty="0">
                <a:latin typeface="monofur"/>
                <a:cs typeface="monofur"/>
              </a:rPr>
              <a:t>    it { should </a:t>
            </a:r>
            <a:r>
              <a:rPr lang="en-US" dirty="0" err="1">
                <a:latin typeface="monofur"/>
                <a:cs typeface="monofur"/>
              </a:rPr>
              <a:t>be_running</a:t>
            </a:r>
            <a:r>
              <a:rPr lang="en-US" dirty="0">
                <a:latin typeface="monofur"/>
                <a:cs typeface="monofur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monofur"/>
                <a:cs typeface="monofur"/>
              </a:rPr>
              <a:t>    it { should </a:t>
            </a:r>
            <a:r>
              <a:rPr lang="en-US" dirty="0" err="1">
                <a:latin typeface="monofur"/>
                <a:cs typeface="monofur"/>
              </a:rPr>
              <a:t>be_enabled</a:t>
            </a:r>
            <a:r>
              <a:rPr lang="en-US" dirty="0">
                <a:latin typeface="monofur"/>
                <a:cs typeface="monofur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monofur"/>
                <a:cs typeface="monofur"/>
              </a:rPr>
              <a:t> </a:t>
            </a:r>
            <a:r>
              <a:rPr lang="en-US" dirty="0" smtClean="0">
                <a:latin typeface="monofur"/>
                <a:cs typeface="monofur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104453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220</TotalTime>
  <Words>889</Words>
  <Application>Microsoft Macintosh PowerPoint</Application>
  <PresentationFormat>On-screen Show (4:3)</PresentationFormat>
  <Paragraphs>163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Configuration Management Testing with Chef</vt:lpstr>
      <vt:lpstr>Test-driven Infrastructure (TDI)</vt:lpstr>
      <vt:lpstr>Configuration Management Testing</vt:lpstr>
      <vt:lpstr>Just enough Chef</vt:lpstr>
      <vt:lpstr>Testing with Chef</vt:lpstr>
      <vt:lpstr>Testing Goals</vt:lpstr>
      <vt:lpstr>ChefSpec</vt:lpstr>
      <vt:lpstr>Test Kitchen</vt:lpstr>
      <vt:lpstr>Serverspec</vt:lpstr>
      <vt:lpstr>Example</vt:lpstr>
      <vt:lpstr>Example</vt:lpstr>
      <vt:lpstr>Example</vt:lpstr>
      <vt:lpstr>Example</vt:lpstr>
      <vt:lpstr>Example</vt:lpstr>
      <vt:lpstr>Some final resources…</vt:lpstr>
    </vt:vector>
  </TitlesOfParts>
  <Company>Atomic Object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Management Testing</dc:title>
  <dc:creator>Justin Kulesza</dc:creator>
  <cp:lastModifiedBy>Justin Kulesza</cp:lastModifiedBy>
  <cp:revision>15</cp:revision>
  <dcterms:created xsi:type="dcterms:W3CDTF">2014-10-13T00:05:42Z</dcterms:created>
  <dcterms:modified xsi:type="dcterms:W3CDTF">2014-10-13T03:45:56Z</dcterms:modified>
</cp:coreProperties>
</file>