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1" r:id="rId3"/>
    <p:sldId id="272" r:id="rId4"/>
    <p:sldId id="269" r:id="rId5"/>
    <p:sldId id="270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d0c169045adf15/Documents/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e0d0c169045adf15/Documents/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[PROJECT.xlsx]Sheet3!PivotTable5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GENDER BASIS</a:t>
            </a:r>
          </a:p>
        </c:rich>
      </c:tx>
      <c:layout>
        <c:manualLayout>
          <c:xMode val="edge"/>
          <c:yMode val="edge"/>
          <c:x val="0.73983657609335796"/>
          <c:y val="0.770454091468654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7662292213473316E-2"/>
          <c:y val="7.4551844812501891E-2"/>
          <c:w val="0.60901741827726075"/>
          <c:h val="0.7598726883277522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Entrepreneur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Sheet3!$B$5:$B$7</c:f>
              <c:numCache>
                <c:formatCode>General</c:formatCode>
                <c:ptCount val="2"/>
                <c:pt idx="0">
                  <c:v>215</c:v>
                </c:pt>
                <c:pt idx="1">
                  <c:v>128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37-4B3E-9474-B58330AE467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Other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Sheet3!$C$5:$C$7</c:f>
              <c:numCache>
                <c:formatCode>General</c:formatCode>
                <c:ptCount val="2"/>
                <c:pt idx="0">
                  <c:v>1649</c:v>
                </c:pt>
                <c:pt idx="1">
                  <c:v>2975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437-4B3E-9474-B58330AE467A}"/>
            </c:ext>
          </c:extLst>
        </c:ser>
        <c:ser>
          <c:idx val="2"/>
          <c:order val="2"/>
          <c:tx>
            <c:strRef>
              <c:f>Sheet3!$D$3:$D$4</c:f>
              <c:strCache>
                <c:ptCount val="1"/>
                <c:pt idx="0">
                  <c:v>Salaried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Sheet3!$D$5:$D$7</c:f>
              <c:numCache>
                <c:formatCode>General</c:formatCode>
                <c:ptCount val="2"/>
                <c:pt idx="0">
                  <c:v>1348</c:v>
                </c:pt>
                <c:pt idx="1">
                  <c:v>1186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437-4B3E-9474-B58330AE467A}"/>
            </c:ext>
          </c:extLst>
        </c:ser>
        <c:ser>
          <c:idx val="3"/>
          <c:order val="3"/>
          <c:tx>
            <c:strRef>
              <c:f>Sheet3!$E$3:$E$4</c:f>
              <c:strCache>
                <c:ptCount val="1"/>
                <c:pt idx="0">
                  <c:v>Self_Employed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Sheet3!$A$5:$A$7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Sheet3!$E$5:$E$7</c:f>
              <c:numCache>
                <c:formatCode>General</c:formatCode>
                <c:ptCount val="2"/>
                <c:pt idx="0">
                  <c:v>3341</c:v>
                </c:pt>
                <c:pt idx="1">
                  <c:v>5027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437-4B3E-9474-B58330AE467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536736664"/>
        <c:axId val="536740600"/>
      </c:barChart>
      <c:catAx>
        <c:axId val="5367366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40600"/>
        <c:crosses val="autoZero"/>
        <c:auto val="1"/>
        <c:lblAlgn val="ctr"/>
        <c:lblOffset val="100"/>
        <c:noMultiLvlLbl val="0"/>
      </c:catAx>
      <c:valAx>
        <c:axId val="536740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736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441735917344009"/>
          <c:y val="5.9721723098076607E-2"/>
          <c:w val="0.23656764325286098"/>
          <c:h val="0.560081092482929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[PROJECT.xlsx]Sheet9!PivotTable10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AVERAGE ACCOUNT BALANCE</a:t>
            </a:r>
          </a:p>
        </c:rich>
      </c:tx>
      <c:layout>
        <c:manualLayout>
          <c:xMode val="edge"/>
          <c:yMode val="edge"/>
          <c:x val="0.62315679877602737"/>
          <c:y val="4.70959159471913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093204690226598"/>
          <c:y val="0.26587940681430328"/>
          <c:w val="0.72444417671793204"/>
          <c:h val="0.557102944283411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Sheet9!$B$3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Sheet9!$A$4:$A$8</c:f>
              <c:strCache>
                <c:ptCount val="4"/>
                <c:pt idx="0">
                  <c:v>Entrepreneur</c:v>
                </c:pt>
                <c:pt idx="1">
                  <c:v>Other</c:v>
                </c:pt>
                <c:pt idx="2">
                  <c:v>Salaried</c:v>
                </c:pt>
                <c:pt idx="3">
                  <c:v>Self_Employed</c:v>
                </c:pt>
              </c:strCache>
            </c:strRef>
          </c:cat>
          <c:val>
            <c:numRef>
              <c:f>Sheet9!$B$4:$B$8</c:f>
              <c:numCache>
                <c:formatCode>General</c:formatCode>
                <c:ptCount val="4"/>
                <c:pt idx="0">
                  <c:v>2388321</c:v>
                </c:pt>
                <c:pt idx="1">
                  <c:v>1104343.08045977</c:v>
                </c:pt>
                <c:pt idx="2">
                  <c:v>962058.1182795699</c:v>
                </c:pt>
                <c:pt idx="3">
                  <c:v>1109702.7142857143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7F-4C17-9851-56339645C7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97099320"/>
        <c:axId val="897095056"/>
      </c:barChart>
      <c:catAx>
        <c:axId val="89709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095056"/>
        <c:crosses val="autoZero"/>
        <c:auto val="1"/>
        <c:lblAlgn val="ctr"/>
        <c:lblOffset val="100"/>
        <c:noMultiLvlLbl val="0"/>
      </c:catAx>
      <c:valAx>
        <c:axId val="89709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709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76BD-FB1F-455E-A194-D9A1059F6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135F9-E16C-4155-ABA0-AA5063B27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F35A-123E-4450-92B8-8AACB9CA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B1B2F-7BD2-432F-9402-7E1BFAE91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56D6C-CA4B-4C0B-9F0B-C95F8F12F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8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55E-F222-44B2-A5BC-845CDD20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55BDD-F0F1-407C-86F7-8ACAF965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E2FAA-5EA5-4849-882A-9BD67AC51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6111-0EC8-402F-881E-3AE0945F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224B-74F0-4412-A452-DF4EF008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55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09D01-5BBD-4D17-8665-BA32B9715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8254C-3759-4F0B-ADB4-DA47BA900B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E117E-381B-4771-9E7F-CFE0A8D6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B6E2-5492-4AEC-8C6C-40A993ED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BE253-D060-45CE-9A87-895C1604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46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8177-875C-4207-A593-9859BE38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AAB9-E1C2-47E1-9360-4DF41AECF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F3D37-6E0A-47A2-892E-038943D4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7E635-C9F2-46E4-8EC6-044397B6D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362E1-A35D-4611-85F0-75CEF9C9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153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5634-210F-4AA5-9EE3-7C0DD748D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D2646-1719-46F1-A725-50AC0B3CD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74E23-C55A-4705-9F96-084575B7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CF44B-5126-4C2F-B260-D988C021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7E2F-12DB-4312-921F-5D22857E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00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42164-EB97-4B5F-A3A1-2E2CDCF5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E782C-426B-416F-BB28-355A74282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076C-73B3-485B-AEB5-B1D5BCFD4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E8D7A-3C06-4AC8-91BC-3B49602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433FD-8B66-4066-A63A-96457942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6AB41-D520-4B16-926E-1891D1F9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2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E102-B6BA-4099-9032-030865EA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6596D-CEF2-4BC9-8F6C-8DE0AF454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F57521-5E50-484E-837F-CEAB7D3DB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6AEFAB-6D14-42C0-A906-86CFF197C7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15E9D1-1914-4A69-948D-56D9155119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C6A55-55BA-4848-9650-8F0429AF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20A39-0456-49BA-B113-F5295EB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B97CB1-5C7E-470C-8696-62EDAC2E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59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3D3E7-0ABA-4DB7-AE9A-77D6F8DB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30F56-01C7-4DDF-ADB8-3775341D4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CC14D-674B-47CD-92BA-8A2F878D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70BD-AC5B-491B-9DDE-5E928258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106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58449-65BD-456E-BF1F-2EBD29FD9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C9F8E0-E637-41BC-8FBD-543BAA4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A536-80D8-4BEC-A061-612E20B48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0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2F1D-CE31-496C-9F50-21D1C3552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8D102-76D2-40E4-B3FD-F186B13E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3DF8A-C456-429D-8E30-39B8D749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93FA8-E1B0-46E6-AF8A-2D10B5B6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FF5C-F1DA-45F4-9152-0BDBC54B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DB530-FA19-4548-8AB0-11409A26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8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AD2D7-57B7-49CF-A23F-44572C8CD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59F1A9-B231-4AA9-BB0B-B86F8942D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188B1-3735-4D34-80BF-98B81EF1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EF51A-4A46-4F10-B0A2-25091DF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653F5D-D6A1-4F91-B9B6-537E09A5D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94704-D0A1-42F6-9414-32A5F794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3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64E098-2D16-4D8A-A1EA-558F7334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AB45A-DB8F-49C0-BC62-A96439E6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4F5A8-BB85-4327-9BE1-98BD2BAE0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36373-8F39-428F-9461-5E026DA75025}" type="datetimeFigureOut">
              <a:rPr lang="en-IN" smtClean="0"/>
              <a:t>21-09-2021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0ECAC-4756-41B1-B68B-8D3FE65B4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FFC3D-93B4-4E62-A81B-7CA786127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57063-E782-4C9C-99FF-78B60B057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665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2149" y="5050053"/>
            <a:ext cx="6315075" cy="17171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CREDIT CARD ANALYSIS IN BETWEEN DIFFERENT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PEOPLES  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NAME- HIMANK KULSHRESHTHA                    BATCH – DS 21AUG03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EE32CA4-AAC6-4C81-981F-59B2D60B6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8" y="90747"/>
            <a:ext cx="11901487" cy="4703178"/>
          </a:xfrm>
          <a:prstGeom prst="rect">
            <a:avLst/>
          </a:prstGeom>
        </p:spPr>
      </p:pic>
      <p:pic>
        <p:nvPicPr>
          <p:cNvPr id="16" name="Picture 15" descr="A picture containing diagram&#10;&#10;Description automatically generated">
            <a:extLst>
              <a:ext uri="{FF2B5EF4-FFF2-40B4-BE49-F238E27FC236}">
                <a16:creationId xmlns:a16="http://schemas.microsoft.com/office/drawing/2014/main" id="{389B67A3-2186-40C6-988C-1EC7CAE9D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" y="4828632"/>
            <a:ext cx="5586411" cy="193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63F18-C8BA-4D54-84D1-33BD4FC63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214313"/>
            <a:ext cx="10553699" cy="55721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+mn-lt"/>
              </a:rPr>
              <a:t>SUMMARY 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7981C-6CCD-4488-A90B-244A93BB2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" y="771525"/>
            <a:ext cx="11744325" cy="5872162"/>
          </a:xfrm>
        </p:spPr>
        <p:txBody>
          <a:bodyPr>
            <a:normAutofit lnSpcReduction="10000"/>
          </a:bodyPr>
          <a:lstStyle/>
          <a:p>
            <a:r>
              <a:rPr lang="en-IN" sz="2800" b="1" dirty="0">
                <a:latin typeface="Abadi Extra Light" panose="020B0204020104020204" pitchFamily="34" charset="0"/>
                <a:cs typeface="Aldhabi" panose="020B0604020202020204" pitchFamily="2" charset="-78"/>
              </a:rPr>
              <a:t>Analysis is done in between  different segments of people as – Entrepreneur , Other Salaried &amp; Self Employed.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Data is downloaded from Kaggle 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In the data there is 325 Rows &amp; 10 Columns .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algn="l"/>
            <a:r>
              <a:rPr lang="en-IN" dirty="0"/>
              <a:t>DATA CLASSIFICATION –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Count of Females is 150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Count of Males is 174 </a:t>
            </a:r>
          </a:p>
          <a:p>
            <a:pPr algn="l"/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</a:p>
          <a:p>
            <a:pPr algn="l"/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pic>
        <p:nvPicPr>
          <p:cNvPr id="11" name="Picture 10" descr="A close-up of a calculator and a calculator&#10;&#10;Description automatically generated with medium confidence">
            <a:extLst>
              <a:ext uri="{FF2B5EF4-FFF2-40B4-BE49-F238E27FC236}">
                <a16:creationId xmlns:a16="http://schemas.microsoft.com/office/drawing/2014/main" id="{E0729B5D-CE01-4059-83A0-77B81CD9B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8" y="2497827"/>
            <a:ext cx="8358187" cy="42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39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92305CA-E196-4EC7-A42F-38CFA3237B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832055"/>
              </p:ext>
            </p:extLst>
          </p:nvPr>
        </p:nvGraphicFramePr>
        <p:xfrm>
          <a:off x="385764" y="200024"/>
          <a:ext cx="7929562" cy="3228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68A1838-FB0B-49B1-8AAD-AB134BF1A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7547434"/>
              </p:ext>
            </p:extLst>
          </p:nvPr>
        </p:nvGraphicFramePr>
        <p:xfrm>
          <a:off x="1357313" y="3428999"/>
          <a:ext cx="10558462" cy="32289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4139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14761-6CBB-416A-9489-C4300B19529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6689" y="100013"/>
            <a:ext cx="11877676" cy="485775"/>
          </a:xfrm>
        </p:spPr>
        <p:txBody>
          <a:bodyPr>
            <a:normAutofit/>
          </a:bodyPr>
          <a:lstStyle/>
          <a:p>
            <a:r>
              <a:rPr lang="en-IN" sz="2400" dirty="0"/>
              <a:t>ANALYSIS OF CREDIT CARD USES IN BETWEEN DIFFERENT SECTOR OF PEOPLE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9E39DD-72E6-4EFB-B936-BE12E8B12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471489"/>
            <a:ext cx="11887203" cy="62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578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9BF8-331D-41EF-A62F-436AC8AFD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88" y="114301"/>
            <a:ext cx="5029199" cy="6143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+mn-lt"/>
              </a:rPr>
              <a:t>CONCLUSION -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EC084-2650-479C-81A9-A15162DCA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89" y="728663"/>
            <a:ext cx="11934822" cy="601503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Gender found that Males has better usage than Females.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Average Account Balance , Males have more average account balance than Females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Self Employed peoples uses more credit card than others as comparison with Salaried and along with Entrepreneurs.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Percentage wise Analysis found that , Self Employed peoples have more percentage of usage than other , Salaried , Self Employed &amp; Entrepreneurs.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Occupation Wise usage  , Entrepreneur Females has maximum uses than other females in  Salaried , Self Employed &amp; Other categories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Occupation wise usage , Self Employed Men , have more usage than comparison in the Other , Salaried &amp; Entrepreneurs categories.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b="1" dirty="0">
                <a:latin typeface="Abadi Extra Light" panose="020B0604020202020204" pitchFamily="34" charset="0"/>
                <a:cs typeface="Aldhabi" panose="020B0604020202020204" pitchFamily="2" charset="-78"/>
              </a:rPr>
              <a:t>On the basis of Average people usage , Entrepreneurs uses more than as comparison in between other categories 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latin typeface="Abadi Extra Light" panose="020B0604020202020204" pitchFamily="34" charset="0"/>
              <a:cs typeface="Aldhabi" panose="020B0604020202020204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latin typeface="Abadi Extra Light" panose="020B0604020202020204" pitchFamily="34" charset="0"/>
              <a:cs typeface="Aldhabi" panose="020B0604020202020204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latin typeface="Abadi Extra Light" panose="020B0604020202020204" pitchFamily="34" charset="0"/>
              <a:cs typeface="Aldhabi" panose="020B0604020202020204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latin typeface="Abadi Extra Light" panose="020B0604020202020204" pitchFamily="34" charset="0"/>
              <a:cs typeface="Aldhabi" panose="020B0604020202020204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b="1" dirty="0">
              <a:latin typeface="Abadi Extra Light" panose="020B0604020202020204" pitchFamily="34" charset="0"/>
              <a:cs typeface="Aldhabi" panose="020B0604020202020204" pitchFamily="2" charset="-78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IN" sz="2800" dirty="0">
              <a:latin typeface="Angsana New" panose="020B0502040204020203" pitchFamily="18" charset="-34"/>
              <a:cs typeface="Angsana New" panose="020B0502040204020203" pitchFamily="18" charset="-34"/>
            </a:endParaRP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77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8E0-4897-4705-AA57-44234942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4" y="128588"/>
            <a:ext cx="11033125" cy="871537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</a:rPr>
              <a:t>VIDEO SLIDE PPT LINK -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9FC12-A21B-43D8-BAE3-EFAB74A5F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5760" y="1128714"/>
            <a:ext cx="11176000" cy="571499"/>
          </a:xfrm>
        </p:spPr>
        <p:txBody>
          <a:bodyPr/>
          <a:lstStyle/>
          <a:p>
            <a:r>
              <a:rPr lang="en-IN" b="1" dirty="0"/>
              <a:t>http://sc.com.ly/show/JEI5nNQMUcy3G4LHOgK0ebAjxdshXPBf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FF743-D3CE-4034-B906-CE6566F80DDC}"/>
              </a:ext>
            </a:extLst>
          </p:cNvPr>
          <p:cNvSpPr txBox="1"/>
          <p:nvPr/>
        </p:nvSpPr>
        <p:spPr>
          <a:xfrm>
            <a:off x="385760" y="2331007"/>
            <a:ext cx="8826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http://sc.com.ly/show/JEI5nNQMUcy3G4LHOgK0ebAjxdshXPBf</a:t>
            </a:r>
          </a:p>
        </p:txBody>
      </p:sp>
    </p:spTree>
    <p:extLst>
      <p:ext uri="{BB962C8B-B14F-4D97-AF65-F5344CB8AC3E}">
        <p14:creationId xmlns:p14="http://schemas.microsoft.com/office/powerpoint/2010/main" val="2355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3105</TotalTime>
  <Words>260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Extra Light</vt:lpstr>
      <vt:lpstr>Angsana New</vt:lpstr>
      <vt:lpstr>Arial</vt:lpstr>
      <vt:lpstr>Calibri</vt:lpstr>
      <vt:lpstr>Calibri Light</vt:lpstr>
      <vt:lpstr>Office Theme</vt:lpstr>
      <vt:lpstr>PowerPoint Presentation</vt:lpstr>
      <vt:lpstr>SUMMARY -</vt:lpstr>
      <vt:lpstr>PowerPoint Presentation</vt:lpstr>
      <vt:lpstr>ANALYSIS OF CREDIT CARD USES IN BETWEEN DIFFERENT SECTOR OF PEOPLE </vt:lpstr>
      <vt:lpstr>CONCLUSION - </vt:lpstr>
      <vt:lpstr>VIDEO SLIDE PPT LINK -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Himank Kulshreshtha</dc:creator>
  <cp:lastModifiedBy>Himank Kulshreshtha</cp:lastModifiedBy>
  <cp:revision>6</cp:revision>
  <dcterms:created xsi:type="dcterms:W3CDTF">2021-09-18T08:01:57Z</dcterms:created>
  <dcterms:modified xsi:type="dcterms:W3CDTF">2021-09-21T06:12:04Z</dcterms:modified>
</cp:coreProperties>
</file>