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52"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0067DC-261C-4DE4-A62F-BA062F0F7FBD}" type="datetimeFigureOut">
              <a:rPr lang="en-US" smtClean="0"/>
              <a:pPr/>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CDF30-DF03-4664-9E39-EE5F2630859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0067DC-261C-4DE4-A62F-BA062F0F7FBD}" type="datetimeFigureOut">
              <a:rPr lang="en-US" smtClean="0"/>
              <a:pPr/>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CDF30-DF03-4664-9E39-EE5F2630859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0067DC-261C-4DE4-A62F-BA062F0F7FBD}" type="datetimeFigureOut">
              <a:rPr lang="en-US" smtClean="0"/>
              <a:pPr/>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CDF30-DF03-4664-9E39-EE5F2630859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0067DC-261C-4DE4-A62F-BA062F0F7FBD}" type="datetimeFigureOut">
              <a:rPr lang="en-US" smtClean="0"/>
              <a:pPr/>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CDF30-DF03-4664-9E39-EE5F2630859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0067DC-261C-4DE4-A62F-BA062F0F7FBD}" type="datetimeFigureOut">
              <a:rPr lang="en-US" smtClean="0"/>
              <a:pPr/>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CDF30-DF03-4664-9E39-EE5F2630859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0067DC-261C-4DE4-A62F-BA062F0F7FBD}" type="datetimeFigureOut">
              <a:rPr lang="en-US" smtClean="0"/>
              <a:pPr/>
              <a:t>4/19/2016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ECDF30-DF03-4664-9E39-EE5F2630859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0067DC-261C-4DE4-A62F-BA062F0F7FBD}" type="datetimeFigureOut">
              <a:rPr lang="en-US" smtClean="0"/>
              <a:pPr/>
              <a:t>4/19/2016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ECDF30-DF03-4664-9E39-EE5F2630859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0067DC-261C-4DE4-A62F-BA062F0F7FBD}" type="datetimeFigureOut">
              <a:rPr lang="en-US" smtClean="0"/>
              <a:pPr/>
              <a:t>4/19/2016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ECDF30-DF03-4664-9E39-EE5F2630859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067DC-261C-4DE4-A62F-BA062F0F7FBD}" type="datetimeFigureOut">
              <a:rPr lang="en-US" smtClean="0"/>
              <a:pPr/>
              <a:t>4/19/2016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ECDF30-DF03-4664-9E39-EE5F2630859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0067DC-261C-4DE4-A62F-BA062F0F7FBD}" type="datetimeFigureOut">
              <a:rPr lang="en-US" smtClean="0"/>
              <a:pPr/>
              <a:t>4/19/2016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ECDF30-DF03-4664-9E39-EE5F2630859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0067DC-261C-4DE4-A62F-BA062F0F7FBD}" type="datetimeFigureOut">
              <a:rPr lang="en-US" smtClean="0"/>
              <a:pPr/>
              <a:t>4/19/2016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ECDF30-DF03-4664-9E39-EE5F2630859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0067DC-261C-4DE4-A62F-BA062F0F7FBD}" type="datetimeFigureOut">
              <a:rPr lang="en-US" smtClean="0"/>
              <a:pPr/>
              <a:t>4/19/2016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ECDF30-DF03-4664-9E39-EE5F2630859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eveloper.mozilla.org/en-US/docs/Web/JavaScript/Guide/Introduc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JavaScript</a:t>
            </a:r>
            <a:endParaRPr lang="en-US" dirty="0"/>
          </a:p>
        </p:txBody>
      </p:sp>
      <p:sp>
        <p:nvSpPr>
          <p:cNvPr id="3" name="Subtitle 2"/>
          <p:cNvSpPr>
            <a:spLocks noGrp="1"/>
          </p:cNvSpPr>
          <p:nvPr>
            <p:ph type="subTitle" idx="1"/>
          </p:nvPr>
        </p:nvSpPr>
        <p:spPr/>
        <p:txBody>
          <a:bodyPr/>
          <a:lstStyle/>
          <a:p>
            <a:r>
              <a:rPr lang="en-US" dirty="0" smtClean="0"/>
              <a:t>By : </a:t>
            </a:r>
            <a:r>
              <a:rPr lang="en-US" dirty="0" err="1" smtClean="0"/>
              <a:t>Jufianto</a:t>
            </a:r>
            <a:r>
              <a:rPr lang="en-US" dirty="0" smtClean="0"/>
              <a:t> Henri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 : just type and run , you can see the </a:t>
            </a:r>
            <a:r>
              <a:rPr lang="en-US" dirty="0" err="1" smtClean="0"/>
              <a:t>diffrent</a:t>
            </a:r>
            <a:endParaRPr lang="en-US" dirty="0"/>
          </a:p>
        </p:txBody>
      </p:sp>
      <p:sp>
        <p:nvSpPr>
          <p:cNvPr id="3" name="Content Placeholder 2"/>
          <p:cNvSpPr>
            <a:spLocks noGrp="1"/>
          </p:cNvSpPr>
          <p:nvPr>
            <p:ph idx="1"/>
          </p:nvPr>
        </p:nvSpPr>
        <p:spPr/>
        <p:txBody>
          <a:bodyPr>
            <a:normAutofit fontScale="55000" lnSpcReduction="20000"/>
          </a:bodyPr>
          <a:lstStyle/>
          <a:p>
            <a:pPr lvl="1">
              <a:buNone/>
            </a:pPr>
            <a:r>
              <a:rPr lang="en-US" dirty="0" err="1" smtClean="0">
                <a:solidFill>
                  <a:srgbClr val="FF0000"/>
                </a:solidFill>
              </a:rPr>
              <a:t>var</a:t>
            </a:r>
            <a:r>
              <a:rPr lang="en-US" dirty="0" smtClean="0">
                <a:solidFill>
                  <a:srgbClr val="FF0000"/>
                </a:solidFill>
              </a:rPr>
              <a:t> flight = {</a:t>
            </a:r>
          </a:p>
          <a:p>
            <a:pPr lvl="1">
              <a:buNone/>
            </a:pPr>
            <a:r>
              <a:rPr lang="en-US" dirty="0" smtClean="0">
                <a:solidFill>
                  <a:srgbClr val="FF0000"/>
                </a:solidFill>
              </a:rPr>
              <a:t>airline: "Oceanic",</a:t>
            </a:r>
          </a:p>
          <a:p>
            <a:pPr lvl="1">
              <a:buNone/>
            </a:pPr>
            <a:r>
              <a:rPr lang="en-US" dirty="0" smtClean="0">
                <a:solidFill>
                  <a:srgbClr val="FF0000"/>
                </a:solidFill>
              </a:rPr>
              <a:t>number: 815,</a:t>
            </a:r>
          </a:p>
          <a:p>
            <a:pPr lvl="1">
              <a:buNone/>
            </a:pPr>
            <a:r>
              <a:rPr lang="en-US" dirty="0" smtClean="0">
                <a:solidFill>
                  <a:srgbClr val="FF0000"/>
                </a:solidFill>
              </a:rPr>
              <a:t>departure: {</a:t>
            </a:r>
          </a:p>
          <a:p>
            <a:pPr lvl="1">
              <a:buNone/>
            </a:pPr>
            <a:r>
              <a:rPr lang="en-US" dirty="0" smtClean="0">
                <a:solidFill>
                  <a:srgbClr val="FF0000"/>
                </a:solidFill>
              </a:rPr>
              <a:t>IATA: "SYD",</a:t>
            </a:r>
          </a:p>
          <a:p>
            <a:pPr lvl="1">
              <a:buNone/>
            </a:pPr>
            <a:r>
              <a:rPr lang="en-US" dirty="0" smtClean="0">
                <a:solidFill>
                  <a:srgbClr val="FF0000"/>
                </a:solidFill>
              </a:rPr>
              <a:t>time: "2004-09-22 14:55",</a:t>
            </a:r>
          </a:p>
          <a:p>
            <a:pPr lvl="1">
              <a:buNone/>
            </a:pPr>
            <a:r>
              <a:rPr lang="en-US" dirty="0" smtClean="0">
                <a:solidFill>
                  <a:srgbClr val="FF0000"/>
                </a:solidFill>
              </a:rPr>
              <a:t>city: "Sydney"</a:t>
            </a:r>
          </a:p>
          <a:p>
            <a:pPr lvl="1">
              <a:buNone/>
            </a:pPr>
            <a:r>
              <a:rPr lang="en-US" dirty="0" smtClean="0">
                <a:solidFill>
                  <a:srgbClr val="FF0000"/>
                </a:solidFill>
              </a:rPr>
              <a:t>},</a:t>
            </a:r>
          </a:p>
          <a:p>
            <a:pPr lvl="1">
              <a:buNone/>
            </a:pPr>
            <a:r>
              <a:rPr lang="en-US" dirty="0" smtClean="0">
                <a:solidFill>
                  <a:srgbClr val="FF0000"/>
                </a:solidFill>
              </a:rPr>
              <a:t>arrival: {</a:t>
            </a:r>
          </a:p>
          <a:p>
            <a:pPr lvl="1">
              <a:buNone/>
            </a:pPr>
            <a:r>
              <a:rPr lang="en-US" dirty="0" smtClean="0">
                <a:solidFill>
                  <a:srgbClr val="FF0000"/>
                </a:solidFill>
              </a:rPr>
              <a:t>IATA: "LAX",</a:t>
            </a:r>
          </a:p>
          <a:p>
            <a:pPr lvl="1">
              <a:buNone/>
            </a:pPr>
            <a:r>
              <a:rPr lang="en-US" dirty="0" smtClean="0">
                <a:solidFill>
                  <a:srgbClr val="FF0000"/>
                </a:solidFill>
              </a:rPr>
              <a:t>time: "2004-09-23 10:42",</a:t>
            </a:r>
          </a:p>
          <a:p>
            <a:pPr lvl="1">
              <a:buNone/>
            </a:pPr>
            <a:r>
              <a:rPr lang="en-US" dirty="0" smtClean="0">
                <a:solidFill>
                  <a:srgbClr val="FF0000"/>
                </a:solidFill>
              </a:rPr>
              <a:t>city: "Los Angeles"</a:t>
            </a:r>
          </a:p>
          <a:p>
            <a:pPr lvl="1">
              <a:buNone/>
            </a:pPr>
            <a:r>
              <a:rPr lang="en-US" dirty="0" smtClean="0">
                <a:solidFill>
                  <a:srgbClr val="FF0000"/>
                </a:solidFill>
              </a:rPr>
              <a:t>}</a:t>
            </a:r>
          </a:p>
          <a:p>
            <a:pPr lvl="1">
              <a:buNone/>
            </a:pPr>
            <a:r>
              <a:rPr lang="en-US" dirty="0" smtClean="0">
                <a:solidFill>
                  <a:srgbClr val="FF0000"/>
                </a:solidFill>
              </a:rPr>
              <a:t>};</a:t>
            </a:r>
          </a:p>
          <a:p>
            <a:pPr lvl="1">
              <a:buNone/>
            </a:pPr>
            <a:r>
              <a:rPr lang="en-US" dirty="0" smtClean="0">
                <a:solidFill>
                  <a:srgbClr val="FF0000"/>
                </a:solidFill>
              </a:rPr>
              <a:t>-----------------------------------------------------------------</a:t>
            </a:r>
            <a:endParaRPr lang="en-US" dirty="0" smtClean="0">
              <a:solidFill>
                <a:srgbClr val="FF0000"/>
              </a:solidFill>
            </a:endParaRPr>
          </a:p>
          <a:p>
            <a:pPr lvl="1">
              <a:buNone/>
            </a:pPr>
            <a:r>
              <a:rPr lang="en-US" dirty="0" err="1" smtClean="0">
                <a:solidFill>
                  <a:srgbClr val="FF0000"/>
                </a:solidFill>
              </a:rPr>
              <a:t>var</a:t>
            </a:r>
            <a:r>
              <a:rPr lang="en-US" dirty="0" smtClean="0">
                <a:solidFill>
                  <a:srgbClr val="FF0000"/>
                </a:solidFill>
              </a:rPr>
              <a:t> stooge = {</a:t>
            </a:r>
          </a:p>
          <a:p>
            <a:pPr lvl="1">
              <a:buNone/>
            </a:pPr>
            <a:r>
              <a:rPr lang="en-US" dirty="0" smtClean="0">
                <a:solidFill>
                  <a:srgbClr val="FF0000"/>
                </a:solidFill>
              </a:rPr>
              <a:t>"first-name": "Jerome",</a:t>
            </a:r>
          </a:p>
          <a:p>
            <a:pPr lvl="1">
              <a:buNone/>
            </a:pPr>
            <a:r>
              <a:rPr lang="en-US" dirty="0" smtClean="0">
                <a:solidFill>
                  <a:srgbClr val="FF0000"/>
                </a:solidFill>
              </a:rPr>
              <a:t>"last-name": "Howard"</a:t>
            </a:r>
          </a:p>
          <a:p>
            <a:pPr lvl="1">
              <a:buNone/>
            </a:pPr>
            <a:r>
              <a:rPr lang="en-US" dirty="0" smtClean="0">
                <a:solidFill>
                  <a:srgbClr val="FF0000"/>
                </a:solidFill>
              </a:rPr>
              <a:t>};</a:t>
            </a:r>
            <a:endParaRPr lang="en-US"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Be Show</a:t>
            </a:r>
            <a:endParaRPr lang="en-US" dirty="0"/>
          </a:p>
        </p:txBody>
      </p:sp>
      <p:sp>
        <p:nvSpPr>
          <p:cNvPr id="3" name="Content Placeholder 2"/>
          <p:cNvSpPr>
            <a:spLocks noGrp="1"/>
          </p:cNvSpPr>
          <p:nvPr>
            <p:ph idx="1"/>
          </p:nvPr>
        </p:nvSpPr>
        <p:spPr/>
        <p:txBody>
          <a:bodyPr/>
          <a:lstStyle/>
          <a:p>
            <a:r>
              <a:rPr lang="en-US" dirty="0" smtClean="0">
                <a:solidFill>
                  <a:srgbClr val="FF0000"/>
                </a:solidFill>
              </a:rPr>
              <a:t>stooge["first-name"] // "Joe"</a:t>
            </a:r>
          </a:p>
          <a:p>
            <a:r>
              <a:rPr lang="en-US" dirty="0" err="1" smtClean="0">
                <a:solidFill>
                  <a:srgbClr val="FF0000"/>
                </a:solidFill>
              </a:rPr>
              <a:t>flight.departure.IATA</a:t>
            </a:r>
            <a:r>
              <a:rPr lang="en-US" dirty="0" smtClean="0">
                <a:solidFill>
                  <a:srgbClr val="FF0000"/>
                </a:solidFill>
              </a:rPr>
              <a:t> // "SYD"</a:t>
            </a:r>
            <a:endParaRPr lang="en-US"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Be Update</a:t>
            </a:r>
            <a:endParaRPr lang="en-US" dirty="0"/>
          </a:p>
        </p:txBody>
      </p:sp>
      <p:sp>
        <p:nvSpPr>
          <p:cNvPr id="3" name="Content Placeholder 2"/>
          <p:cNvSpPr>
            <a:spLocks noGrp="1"/>
          </p:cNvSpPr>
          <p:nvPr>
            <p:ph idx="1"/>
          </p:nvPr>
        </p:nvSpPr>
        <p:spPr/>
        <p:txBody>
          <a:bodyPr/>
          <a:lstStyle/>
          <a:p>
            <a:r>
              <a:rPr lang="en-US" dirty="0" smtClean="0">
                <a:solidFill>
                  <a:srgbClr val="FF0000"/>
                </a:solidFill>
              </a:rPr>
              <a:t>stooge['first-name'] = 'Jerome</a:t>
            </a:r>
            <a:r>
              <a:rPr lang="en-US" dirty="0" smtClean="0">
                <a:solidFill>
                  <a:srgbClr val="FF0000"/>
                </a:solidFill>
              </a:rPr>
              <a:t>';</a:t>
            </a:r>
          </a:p>
          <a:p>
            <a:r>
              <a:rPr lang="en-US" dirty="0" err="1" smtClean="0">
                <a:solidFill>
                  <a:srgbClr val="FF0000"/>
                </a:solidFill>
              </a:rPr>
              <a:t>stooge.nickname</a:t>
            </a:r>
            <a:r>
              <a:rPr lang="en-US" dirty="0" smtClean="0">
                <a:solidFill>
                  <a:srgbClr val="FF0000"/>
                </a:solidFill>
              </a:rPr>
              <a:t> = 'Curly';</a:t>
            </a:r>
          </a:p>
          <a:p>
            <a:r>
              <a:rPr lang="en-US" dirty="0" err="1" smtClean="0">
                <a:solidFill>
                  <a:srgbClr val="FF0000"/>
                </a:solidFill>
              </a:rPr>
              <a:t>flight.equipment</a:t>
            </a:r>
            <a:r>
              <a:rPr lang="en-US" dirty="0" smtClean="0">
                <a:solidFill>
                  <a:srgbClr val="FF0000"/>
                </a:solidFill>
              </a:rPr>
              <a:t> = </a:t>
            </a:r>
            <a:r>
              <a:rPr lang="en-US" dirty="0" smtClean="0">
                <a:solidFill>
                  <a:srgbClr val="FF0000"/>
                </a:solidFill>
              </a:rPr>
              <a:t>{ model</a:t>
            </a:r>
            <a:r>
              <a:rPr lang="en-US" dirty="0" smtClean="0">
                <a:solidFill>
                  <a:srgbClr val="FF0000"/>
                </a:solidFill>
              </a:rPr>
              <a:t>: 'Boeing </a:t>
            </a:r>
            <a:r>
              <a:rPr lang="en-US" dirty="0" smtClean="0">
                <a:solidFill>
                  <a:srgbClr val="FF0000"/>
                </a:solidFill>
              </a:rPr>
              <a:t>777‘ };</a:t>
            </a:r>
            <a:endParaRPr lang="en-US" dirty="0" smtClean="0">
              <a:solidFill>
                <a:srgbClr val="FF0000"/>
              </a:solidFill>
            </a:endParaRPr>
          </a:p>
          <a:p>
            <a:r>
              <a:rPr lang="en-US" dirty="0" err="1" smtClean="0">
                <a:solidFill>
                  <a:srgbClr val="FF0000"/>
                </a:solidFill>
              </a:rPr>
              <a:t>flight.status</a:t>
            </a:r>
            <a:r>
              <a:rPr lang="en-US" dirty="0" smtClean="0">
                <a:solidFill>
                  <a:srgbClr val="FF0000"/>
                </a:solidFill>
              </a:rPr>
              <a:t> = 'overdue';</a:t>
            </a:r>
            <a:endParaRPr lang="en-US" dirty="0" smtClean="0">
              <a:solidFill>
                <a:srgbClr val="FF0000"/>
              </a:solidFill>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Be Copied Object</a:t>
            </a:r>
            <a:endParaRPr lang="en-US" dirty="0"/>
          </a:p>
        </p:txBody>
      </p:sp>
      <p:sp>
        <p:nvSpPr>
          <p:cNvPr id="3" name="Content Placeholder 2"/>
          <p:cNvSpPr>
            <a:spLocks noGrp="1"/>
          </p:cNvSpPr>
          <p:nvPr>
            <p:ph idx="1"/>
          </p:nvPr>
        </p:nvSpPr>
        <p:spPr/>
        <p:txBody>
          <a:bodyPr/>
          <a:lstStyle/>
          <a:p>
            <a:pPr>
              <a:buNone/>
            </a:pPr>
            <a:r>
              <a:rPr lang="en-US" dirty="0" err="1" smtClean="0">
                <a:solidFill>
                  <a:srgbClr val="FF0000"/>
                </a:solidFill>
              </a:rPr>
              <a:t>var</a:t>
            </a:r>
            <a:r>
              <a:rPr lang="en-US" dirty="0" smtClean="0">
                <a:solidFill>
                  <a:srgbClr val="FF0000"/>
                </a:solidFill>
              </a:rPr>
              <a:t> x = </a:t>
            </a:r>
            <a:r>
              <a:rPr lang="en-US" dirty="0" smtClean="0">
                <a:solidFill>
                  <a:srgbClr val="FF0000"/>
                </a:solidFill>
              </a:rPr>
              <a:t>stooge; </a:t>
            </a:r>
          </a:p>
          <a:p>
            <a:pPr>
              <a:buNone/>
            </a:pPr>
            <a:r>
              <a:rPr lang="en-US" dirty="0" err="1" smtClean="0">
                <a:solidFill>
                  <a:srgbClr val="FF0000"/>
                </a:solidFill>
              </a:rPr>
              <a:t>x.nickname</a:t>
            </a:r>
            <a:r>
              <a:rPr lang="en-US" dirty="0" smtClean="0">
                <a:solidFill>
                  <a:srgbClr val="FF0000"/>
                </a:solidFill>
              </a:rPr>
              <a:t> </a:t>
            </a:r>
            <a:r>
              <a:rPr lang="en-US" dirty="0" smtClean="0">
                <a:solidFill>
                  <a:srgbClr val="FF0000"/>
                </a:solidFill>
              </a:rPr>
              <a:t>= 'Curly';</a:t>
            </a:r>
          </a:p>
          <a:p>
            <a:pPr>
              <a:buNone/>
            </a:pPr>
            <a:r>
              <a:rPr lang="en-US" dirty="0" err="1" smtClean="0">
                <a:solidFill>
                  <a:srgbClr val="FF0000"/>
                </a:solidFill>
              </a:rPr>
              <a:t>var</a:t>
            </a:r>
            <a:r>
              <a:rPr lang="en-US" dirty="0" smtClean="0">
                <a:solidFill>
                  <a:srgbClr val="FF0000"/>
                </a:solidFill>
              </a:rPr>
              <a:t> nick = </a:t>
            </a:r>
            <a:r>
              <a:rPr lang="en-US" dirty="0" err="1" smtClean="0">
                <a:solidFill>
                  <a:srgbClr val="FF0000"/>
                </a:solidFill>
              </a:rPr>
              <a:t>stooge.nickname</a:t>
            </a:r>
            <a:r>
              <a:rPr lang="en-US" dirty="0" smtClean="0">
                <a:solidFill>
                  <a:srgbClr val="FF0000"/>
                </a:solidFill>
              </a:rPr>
              <a:t>;</a:t>
            </a:r>
          </a:p>
          <a:p>
            <a:pPr>
              <a:buNone/>
            </a:pPr>
            <a:r>
              <a:rPr lang="en-US" dirty="0" smtClean="0"/>
              <a:t>// nick is 'Curly' because x and stooge</a:t>
            </a:r>
          </a:p>
          <a:p>
            <a:pPr>
              <a:buNone/>
            </a:pPr>
            <a:r>
              <a:rPr lang="en-US" dirty="0" smtClean="0"/>
              <a:t>// are references to the same </a:t>
            </a:r>
            <a:r>
              <a:rPr lang="en-US" dirty="0" err="1" smtClean="0"/>
              <a:t>obje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a:t>
            </a:r>
            <a:endParaRPr lang="en-US" dirty="0"/>
          </a:p>
        </p:txBody>
      </p:sp>
      <p:sp>
        <p:nvSpPr>
          <p:cNvPr id="3" name="Content Placeholder 2"/>
          <p:cNvSpPr>
            <a:spLocks noGrp="1"/>
          </p:cNvSpPr>
          <p:nvPr>
            <p:ph idx="1"/>
          </p:nvPr>
        </p:nvSpPr>
        <p:spPr/>
        <p:txBody>
          <a:bodyPr>
            <a:normAutofit/>
          </a:bodyPr>
          <a:lstStyle/>
          <a:p>
            <a:pPr>
              <a:buNone/>
            </a:pPr>
            <a:r>
              <a:rPr lang="en-US" dirty="0" smtClean="0"/>
              <a:t>	It </a:t>
            </a:r>
            <a:r>
              <a:rPr lang="en-US" dirty="0" smtClean="0"/>
              <a:t>is easy to inspect an object to determine </a:t>
            </a:r>
            <a:r>
              <a:rPr lang="en-US" dirty="0" smtClean="0"/>
              <a:t>what properties </a:t>
            </a:r>
            <a:r>
              <a:rPr lang="en-US" dirty="0" smtClean="0"/>
              <a:t>it has by attempting </a:t>
            </a:r>
            <a:r>
              <a:rPr lang="en-US" dirty="0" err="1" smtClean="0"/>
              <a:t>toretrieve</a:t>
            </a:r>
            <a:r>
              <a:rPr lang="en-US" dirty="0" smtClean="0"/>
              <a:t> </a:t>
            </a:r>
            <a:r>
              <a:rPr lang="en-US" dirty="0" smtClean="0"/>
              <a:t>the properties and examining the values obtained</a:t>
            </a:r>
            <a:r>
              <a:rPr lang="en-US" dirty="0" smtClean="0"/>
              <a:t>.</a:t>
            </a:r>
          </a:p>
          <a:p>
            <a:pPr lvl="2">
              <a:buNone/>
            </a:pPr>
            <a:r>
              <a:rPr lang="en-US" dirty="0" err="1" smtClean="0">
                <a:solidFill>
                  <a:srgbClr val="FF0000"/>
                </a:solidFill>
              </a:rPr>
              <a:t>typeof</a:t>
            </a:r>
            <a:r>
              <a:rPr lang="en-US" dirty="0" smtClean="0">
                <a:solidFill>
                  <a:srgbClr val="FF0000"/>
                </a:solidFill>
              </a:rPr>
              <a:t> </a:t>
            </a:r>
            <a:r>
              <a:rPr lang="en-US" dirty="0" err="1" smtClean="0">
                <a:solidFill>
                  <a:srgbClr val="FF0000"/>
                </a:solidFill>
              </a:rPr>
              <a:t>flight.number</a:t>
            </a:r>
            <a:r>
              <a:rPr lang="en-US" dirty="0" smtClean="0">
                <a:solidFill>
                  <a:srgbClr val="FF0000"/>
                </a:solidFill>
              </a:rPr>
              <a:t> // 'number'</a:t>
            </a:r>
          </a:p>
          <a:p>
            <a:pPr lvl="2">
              <a:buNone/>
            </a:pPr>
            <a:r>
              <a:rPr lang="en-US" dirty="0" err="1" smtClean="0">
                <a:solidFill>
                  <a:srgbClr val="FF0000"/>
                </a:solidFill>
              </a:rPr>
              <a:t>typeof</a:t>
            </a:r>
            <a:r>
              <a:rPr lang="en-US" dirty="0" smtClean="0">
                <a:solidFill>
                  <a:srgbClr val="FF0000"/>
                </a:solidFill>
              </a:rPr>
              <a:t> </a:t>
            </a:r>
            <a:r>
              <a:rPr lang="en-US" dirty="0" err="1" smtClean="0">
                <a:solidFill>
                  <a:srgbClr val="FF0000"/>
                </a:solidFill>
              </a:rPr>
              <a:t>flight.status</a:t>
            </a:r>
            <a:r>
              <a:rPr lang="en-US" dirty="0" smtClean="0">
                <a:solidFill>
                  <a:srgbClr val="FF0000"/>
                </a:solidFill>
              </a:rPr>
              <a:t> // 'string'</a:t>
            </a:r>
          </a:p>
          <a:p>
            <a:pPr lvl="2">
              <a:buNone/>
            </a:pPr>
            <a:r>
              <a:rPr lang="en-US" dirty="0" err="1" smtClean="0">
                <a:solidFill>
                  <a:srgbClr val="FF0000"/>
                </a:solidFill>
              </a:rPr>
              <a:t>typeof</a:t>
            </a:r>
            <a:r>
              <a:rPr lang="en-US" dirty="0" smtClean="0">
                <a:solidFill>
                  <a:srgbClr val="FF0000"/>
                </a:solidFill>
              </a:rPr>
              <a:t> </a:t>
            </a:r>
            <a:r>
              <a:rPr lang="en-US" dirty="0" err="1" smtClean="0">
                <a:solidFill>
                  <a:srgbClr val="FF0000"/>
                </a:solidFill>
              </a:rPr>
              <a:t>flight.arrival</a:t>
            </a:r>
            <a:r>
              <a:rPr lang="en-US" dirty="0" smtClean="0">
                <a:solidFill>
                  <a:srgbClr val="FF0000"/>
                </a:solidFill>
              </a:rPr>
              <a:t> // 'object'</a:t>
            </a:r>
          </a:p>
          <a:p>
            <a:pPr lvl="2">
              <a:buNone/>
            </a:pPr>
            <a:r>
              <a:rPr lang="en-US" dirty="0" err="1" smtClean="0">
                <a:solidFill>
                  <a:srgbClr val="FF0000"/>
                </a:solidFill>
              </a:rPr>
              <a:t>typeof</a:t>
            </a:r>
            <a:r>
              <a:rPr lang="en-US" dirty="0" smtClean="0">
                <a:solidFill>
                  <a:srgbClr val="FF0000"/>
                </a:solidFill>
              </a:rPr>
              <a:t> </a:t>
            </a:r>
            <a:r>
              <a:rPr lang="en-US" dirty="0" err="1" smtClean="0">
                <a:solidFill>
                  <a:srgbClr val="FF0000"/>
                </a:solidFill>
              </a:rPr>
              <a:t>flight.manifest</a:t>
            </a:r>
            <a:r>
              <a:rPr lang="en-US" dirty="0" smtClean="0">
                <a:solidFill>
                  <a:srgbClr val="FF0000"/>
                </a:solidFill>
              </a:rPr>
              <a:t> // </a:t>
            </a:r>
            <a:r>
              <a:rPr lang="en-US" dirty="0" smtClean="0">
                <a:solidFill>
                  <a:srgbClr val="FF0000"/>
                </a:solidFill>
              </a:rPr>
              <a:t>'undefined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	The </a:t>
            </a:r>
            <a:r>
              <a:rPr lang="en-US" dirty="0" smtClean="0"/>
              <a:t>other approach is to use the </a:t>
            </a:r>
            <a:r>
              <a:rPr lang="en-US" dirty="0" err="1" smtClean="0"/>
              <a:t>hasOwnProperty</a:t>
            </a:r>
            <a:r>
              <a:rPr lang="en-US" dirty="0" smtClean="0"/>
              <a:t> method, which returns true if </a:t>
            </a:r>
            <a:r>
              <a:rPr lang="en-US" dirty="0" err="1" smtClean="0"/>
              <a:t>theobject</a:t>
            </a:r>
            <a:r>
              <a:rPr lang="en-US" dirty="0" smtClean="0"/>
              <a:t> </a:t>
            </a:r>
            <a:r>
              <a:rPr lang="en-US" dirty="0" smtClean="0"/>
              <a:t>has a particular property. The </a:t>
            </a:r>
            <a:r>
              <a:rPr lang="en-US" dirty="0" err="1" smtClean="0"/>
              <a:t>hasOwnProperty</a:t>
            </a:r>
            <a:r>
              <a:rPr lang="en-US" dirty="0" smtClean="0"/>
              <a:t> method does not look at </a:t>
            </a:r>
            <a:r>
              <a:rPr lang="en-US" dirty="0" smtClean="0"/>
              <a:t>the prototype chain: </a:t>
            </a:r>
          </a:p>
          <a:p>
            <a:pPr>
              <a:buNone/>
            </a:pPr>
            <a:r>
              <a:rPr lang="en-US" dirty="0" smtClean="0"/>
              <a:t>	</a:t>
            </a:r>
            <a:endParaRPr lang="en-US" dirty="0" smtClean="0"/>
          </a:p>
          <a:p>
            <a:pPr>
              <a:buNone/>
            </a:pPr>
            <a:r>
              <a:rPr lang="en-US" dirty="0" smtClean="0"/>
              <a:t>	</a:t>
            </a:r>
            <a:r>
              <a:rPr lang="en-US" dirty="0" err="1" smtClean="0">
                <a:solidFill>
                  <a:srgbClr val="FF0000"/>
                </a:solidFill>
              </a:rPr>
              <a:t>flight.hasOwnProperty</a:t>
            </a:r>
            <a:r>
              <a:rPr lang="en-US" dirty="0" smtClean="0">
                <a:solidFill>
                  <a:srgbClr val="FF0000"/>
                </a:solidFill>
              </a:rPr>
              <a:t>('number') // </a:t>
            </a:r>
            <a:r>
              <a:rPr lang="en-US" dirty="0" smtClean="0">
                <a:solidFill>
                  <a:srgbClr val="FF0000"/>
                </a:solidFill>
              </a:rPr>
              <a:t>true </a:t>
            </a:r>
            <a:r>
              <a:rPr lang="en-US" dirty="0" err="1" smtClean="0">
                <a:solidFill>
                  <a:srgbClr val="FF0000"/>
                </a:solidFill>
              </a:rPr>
              <a:t>flight.hasOwnProperty</a:t>
            </a:r>
            <a:r>
              <a:rPr lang="en-US" dirty="0" smtClean="0">
                <a:solidFill>
                  <a:srgbClr val="FF0000"/>
                </a:solidFill>
              </a:rPr>
              <a:t>('constructor') // false</a:t>
            </a:r>
            <a:endParaRPr lang="en-US"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a:t>
            </a:r>
            <a:endParaRPr lang="en-US" dirty="0"/>
          </a:p>
        </p:txBody>
      </p:sp>
      <p:sp>
        <p:nvSpPr>
          <p:cNvPr id="3" name="Content Placeholder 2"/>
          <p:cNvSpPr>
            <a:spLocks noGrp="1"/>
          </p:cNvSpPr>
          <p:nvPr>
            <p:ph idx="1"/>
          </p:nvPr>
        </p:nvSpPr>
        <p:spPr/>
        <p:txBody>
          <a:bodyPr/>
          <a:lstStyle/>
          <a:p>
            <a:r>
              <a:rPr lang="en-US" dirty="0" smtClean="0"/>
              <a:t>Primary Source </a:t>
            </a:r>
          </a:p>
          <a:p>
            <a:pPr>
              <a:buNone/>
            </a:pPr>
            <a:r>
              <a:rPr lang="en-US" dirty="0"/>
              <a:t>	</a:t>
            </a:r>
            <a:r>
              <a:rPr lang="en-US" dirty="0" smtClean="0">
                <a:hlinkClick r:id="rId2"/>
              </a:rPr>
              <a:t>https://developer.mozilla.org/en-US/docs/Web/JavaScript/Guide/Introduction</a:t>
            </a:r>
            <a:endParaRPr lang="en-US" dirty="0" smtClean="0"/>
          </a:p>
          <a:p>
            <a:pPr>
              <a:buNone/>
            </a:pPr>
            <a:endParaRPr lang="en-US" dirty="0"/>
          </a:p>
          <a:p>
            <a:r>
              <a:rPr lang="en-US" dirty="0" smtClean="0"/>
              <a:t>Secondary source </a:t>
            </a:r>
          </a:p>
          <a:p>
            <a:pPr>
              <a:buNone/>
            </a:pPr>
            <a:r>
              <a:rPr lang="en-US"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JavaScript is a cross-platform, object-oriented scripting language. It is a small and lightweight language. Inside a host environment (for example, a web browser), JavaScript can be connected to the objects of its environment to provide programmatic control over them.</a:t>
            </a:r>
          </a:p>
          <a:p>
            <a:r>
              <a:rPr lang="en-US" dirty="0" smtClean="0"/>
              <a:t>JavaScript contains a standard library of objects, such as Array, Date, and Math, and a core set of language elements such as operators, control structures, and statements.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t>
            </a:r>
            <a:r>
              <a:rPr lang="en-US" dirty="0" err="1" smtClean="0"/>
              <a:t>javascript</a:t>
            </a:r>
            <a:r>
              <a:rPr lang="en-US" dirty="0" smtClean="0"/>
              <a:t> extends by 2 </a:t>
            </a:r>
            <a:endParaRPr lang="en-US" dirty="0"/>
          </a:p>
        </p:txBody>
      </p:sp>
      <p:sp>
        <p:nvSpPr>
          <p:cNvPr id="3" name="Content Placeholder 2"/>
          <p:cNvSpPr>
            <a:spLocks noGrp="1"/>
          </p:cNvSpPr>
          <p:nvPr>
            <p:ph idx="1"/>
          </p:nvPr>
        </p:nvSpPr>
        <p:spPr/>
        <p:txBody>
          <a:bodyPr>
            <a:normAutofit fontScale="85000" lnSpcReduction="20000"/>
          </a:bodyPr>
          <a:lstStyle/>
          <a:p>
            <a:r>
              <a:rPr lang="en-US" i="1" dirty="0" smtClean="0"/>
              <a:t>Client-side JavaScript</a:t>
            </a:r>
            <a:r>
              <a:rPr lang="en-US" dirty="0" smtClean="0"/>
              <a:t> extends the core language by supplying objects to control a browser and its Document Object Model (DOM). For example, client-side extensions allow an application to place elements on an HTML form and respond to user events such as mouse clicks, form input, and page navigation.</a:t>
            </a:r>
          </a:p>
          <a:p>
            <a:r>
              <a:rPr lang="en-US" i="1" dirty="0" smtClean="0"/>
              <a:t>Server-side JavaScript</a:t>
            </a:r>
            <a:r>
              <a:rPr lang="en-US" dirty="0" smtClean="0"/>
              <a:t> extends the core language by supplying objects relevant to running JavaScript on a server. For example, server-side extensions allow an application to communicate with a database, provide continuity of information from one invocation to another of the application, or perform file manipulations on a server.</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VS JavaScript</a:t>
            </a:r>
            <a:endParaRPr lang="en-US" dirty="0"/>
          </a:p>
        </p:txBody>
      </p:sp>
      <p:sp>
        <p:nvSpPr>
          <p:cNvPr id="3" name="Content Placeholder 2"/>
          <p:cNvSpPr>
            <a:spLocks noGrp="1"/>
          </p:cNvSpPr>
          <p:nvPr>
            <p:ph idx="1"/>
          </p:nvPr>
        </p:nvSpPr>
        <p:spPr/>
        <p:txBody>
          <a:bodyPr/>
          <a:lstStyle/>
          <a:p>
            <a:r>
              <a:rPr lang="en-US" dirty="0" smtClean="0"/>
              <a:t>JavaScript is a very free-form language compared to Java. You do not have to declare all variables, classes, and methods. You do not have to be concerned with whether methods are public, private, or protected, and you do not have to implement interfaces. Variables, parameters, and function return types are not explicitly typed.</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Of JavaScript</a:t>
            </a:r>
            <a:endParaRPr lang="en-US" dirty="0"/>
          </a:p>
        </p:txBody>
      </p:sp>
      <p:sp>
        <p:nvSpPr>
          <p:cNvPr id="3" name="Content Placeholder 2"/>
          <p:cNvSpPr>
            <a:spLocks noGrp="1"/>
          </p:cNvSpPr>
          <p:nvPr>
            <p:ph idx="1"/>
          </p:nvPr>
        </p:nvSpPr>
        <p:spPr/>
        <p:txBody>
          <a:bodyPr/>
          <a:lstStyle/>
          <a:p>
            <a:r>
              <a:rPr lang="en-US" dirty="0" smtClean="0"/>
              <a:t>JavaScript borrows most of its syntax from Java, but is also influenced by </a:t>
            </a:r>
            <a:r>
              <a:rPr lang="en-US" dirty="0" err="1" smtClean="0"/>
              <a:t>Awk</a:t>
            </a:r>
            <a:r>
              <a:rPr lang="en-US" dirty="0" smtClean="0"/>
              <a:t>, Perl and Python.</a:t>
            </a:r>
          </a:p>
          <a:p>
            <a:r>
              <a:rPr lang="en-US" dirty="0" smtClean="0"/>
              <a:t>JavaScript is </a:t>
            </a:r>
            <a:r>
              <a:rPr lang="en-US" b="1" dirty="0" smtClean="0"/>
              <a:t>case-sensitive</a:t>
            </a:r>
            <a:r>
              <a:rPr lang="en-US" dirty="0" smtClean="0"/>
              <a:t> and uses the </a:t>
            </a:r>
            <a:r>
              <a:rPr lang="en-US" b="1" dirty="0" smtClean="0"/>
              <a:t>Unicode</a:t>
            </a:r>
            <a:r>
              <a:rPr lang="en-US" dirty="0" smtClean="0"/>
              <a:t> character set.</a:t>
            </a:r>
          </a:p>
          <a:p>
            <a:r>
              <a:rPr lang="en-US" dirty="0" smtClean="0"/>
              <a:t>JS use semicolon(;) in end </a:t>
            </a:r>
            <a:r>
              <a:rPr lang="en-US" smtClean="0"/>
              <a:t>of line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a:t>
            </a:r>
            <a:endParaRPr lang="en-US" dirty="0"/>
          </a:p>
        </p:txBody>
      </p:sp>
      <p:sp>
        <p:nvSpPr>
          <p:cNvPr id="3" name="Content Placeholder 2"/>
          <p:cNvSpPr>
            <a:spLocks noGrp="1"/>
          </p:cNvSpPr>
          <p:nvPr>
            <p:ph idx="1"/>
          </p:nvPr>
        </p:nvSpPr>
        <p:spPr/>
        <p:txBody>
          <a:bodyPr/>
          <a:lstStyle/>
          <a:p>
            <a:r>
              <a:rPr lang="en-US" dirty="0" smtClean="0"/>
              <a:t>In </a:t>
            </a:r>
            <a:r>
              <a:rPr lang="en-US" dirty="0" err="1" smtClean="0"/>
              <a:t>javascript</a:t>
            </a:r>
            <a:r>
              <a:rPr lang="en-US" dirty="0" smtClean="0"/>
              <a:t> 1 and 1.0 it’s the same value</a:t>
            </a:r>
          </a:p>
          <a:p>
            <a:r>
              <a:rPr lang="en-US" dirty="0" smtClean="0"/>
              <a:t>You can make 1e2 its mean 10^2</a:t>
            </a:r>
          </a:p>
          <a:p>
            <a:r>
              <a:rPr lang="en-US" dirty="0" smtClean="0"/>
              <a:t>If you have </a:t>
            </a:r>
            <a:r>
              <a:rPr lang="en-US" dirty="0" err="1" smtClean="0"/>
              <a:t>negatif</a:t>
            </a:r>
            <a:r>
              <a:rPr lang="en-US" dirty="0" smtClean="0"/>
              <a:t> number you can assign by –</a:t>
            </a:r>
          </a:p>
          <a:p>
            <a:r>
              <a:rPr lang="en-US" dirty="0" err="1" smtClean="0"/>
              <a:t>NaN</a:t>
            </a:r>
            <a:r>
              <a:rPr lang="en-US" dirty="0" smtClean="0"/>
              <a:t> value is a number that value can not produce normal result , </a:t>
            </a:r>
            <a:r>
              <a:rPr lang="en-US" dirty="0" err="1" smtClean="0"/>
              <a:t>NaN</a:t>
            </a:r>
            <a:r>
              <a:rPr lang="en-US" dirty="0" smtClean="0"/>
              <a:t> is not equal to any value. You can detect </a:t>
            </a:r>
            <a:r>
              <a:rPr lang="en-US" dirty="0" err="1" smtClean="0"/>
              <a:t>NaN</a:t>
            </a:r>
            <a:r>
              <a:rPr lang="en-US" dirty="0" smtClean="0"/>
              <a:t> by </a:t>
            </a:r>
            <a:r>
              <a:rPr lang="en-US" dirty="0" err="1" smtClean="0"/>
              <a:t>isNaN</a:t>
            </a:r>
            <a:r>
              <a:rPr lang="en-US" dirty="0" smtClean="0"/>
              <a:t>(number)</a:t>
            </a:r>
          </a:p>
          <a:p>
            <a:endParaRPr lang="en-US" dirty="0" smtClean="0"/>
          </a:p>
          <a:p>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lstStyle/>
          <a:p>
            <a:r>
              <a:rPr lang="en-US" dirty="0" smtClean="0"/>
              <a:t>String can be wrap by ‘ and “ </a:t>
            </a:r>
          </a:p>
          <a:p>
            <a:r>
              <a:rPr lang="en-US" dirty="0" smtClean="0"/>
              <a:t>Can contain zero or empty</a:t>
            </a:r>
          </a:p>
          <a:p>
            <a:r>
              <a:rPr lang="en-US" dirty="0" smtClean="0"/>
              <a:t>Use \ to escape character</a:t>
            </a:r>
          </a:p>
          <a:p>
            <a:r>
              <a:rPr lang="en-US" dirty="0" smtClean="0"/>
              <a:t>Don’t have character type just type one </a:t>
            </a:r>
            <a:r>
              <a:rPr lang="en-US" dirty="0" err="1" smtClean="0"/>
              <a:t>charcter</a:t>
            </a:r>
            <a:r>
              <a:rPr lang="en-US" dirty="0" smtClean="0"/>
              <a:t> in single or double </a:t>
            </a:r>
            <a:r>
              <a:rPr lang="en-US" dirty="0" err="1" smtClean="0"/>
              <a:t>qoutes</a:t>
            </a: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a:t>
            </a:r>
            <a:endParaRPr lang="en-US" dirty="0"/>
          </a:p>
        </p:txBody>
      </p:sp>
      <p:sp>
        <p:nvSpPr>
          <p:cNvPr id="3" name="Content Placeholder 2"/>
          <p:cNvSpPr>
            <a:spLocks noGrp="1"/>
          </p:cNvSpPr>
          <p:nvPr>
            <p:ph idx="1"/>
          </p:nvPr>
        </p:nvSpPr>
        <p:spPr/>
        <p:txBody>
          <a:bodyPr>
            <a:normAutofit lnSpcReduction="10000"/>
          </a:bodyPr>
          <a:lstStyle/>
          <a:p>
            <a:r>
              <a:rPr lang="en-US" dirty="0" smtClean="0"/>
              <a:t>In JavaScript, arrays are objects, functions are </a:t>
            </a:r>
            <a:r>
              <a:rPr lang="en-US" dirty="0" smtClean="0"/>
              <a:t>objects, regular </a:t>
            </a:r>
            <a:r>
              <a:rPr lang="en-US" dirty="0" smtClean="0"/>
              <a:t>expressions are objects, and, of course, </a:t>
            </a:r>
            <a:r>
              <a:rPr lang="en-US" dirty="0" smtClean="0"/>
              <a:t>objects </a:t>
            </a:r>
            <a:r>
              <a:rPr lang="en-US" dirty="0" smtClean="0"/>
              <a:t>are objects</a:t>
            </a:r>
            <a:r>
              <a:rPr lang="en-US" dirty="0" smtClean="0"/>
              <a:t>.</a:t>
            </a:r>
          </a:p>
          <a:p>
            <a:r>
              <a:rPr lang="en-US" dirty="0" smtClean="0"/>
              <a:t>Objects in JavaScript are class-free. There is no constraint on the names of new </a:t>
            </a:r>
            <a:r>
              <a:rPr lang="en-US" dirty="0" smtClean="0"/>
              <a:t>prop-</a:t>
            </a:r>
            <a:r>
              <a:rPr lang="en-US" dirty="0" err="1" smtClean="0"/>
              <a:t>erties</a:t>
            </a:r>
            <a:r>
              <a:rPr lang="en-US" dirty="0" smtClean="0"/>
              <a:t> </a:t>
            </a:r>
            <a:r>
              <a:rPr lang="en-US" dirty="0" smtClean="0"/>
              <a:t>or on the values of properties. Objects are useful for collecting and </a:t>
            </a:r>
            <a:r>
              <a:rPr lang="en-US" dirty="0" smtClean="0"/>
              <a:t>organizing data</a:t>
            </a:r>
            <a:r>
              <a:rPr lang="en-US" dirty="0" smtClean="0"/>
              <a:t>. Objects can contain other objects, so they can easily represent tree or </a:t>
            </a:r>
            <a:r>
              <a:rPr lang="en-US" dirty="0" smtClean="0"/>
              <a:t>graph structures</a:t>
            </a:r>
            <a:r>
              <a:rPr lang="en-US" dirty="0" smtClean="0"/>
              <a: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633</Words>
  <Application>Microsoft Office PowerPoint</Application>
  <PresentationFormat>On-screen Show (4:3)</PresentationFormat>
  <Paragraphs>76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Introduction JavaScript</vt:lpstr>
      <vt:lpstr>Source</vt:lpstr>
      <vt:lpstr>Javascript ? </vt:lpstr>
      <vt:lpstr>Core javascript extends by 2 </vt:lpstr>
      <vt:lpstr>Java VS JavaScript</vt:lpstr>
      <vt:lpstr>Basic Of JavaScript</vt:lpstr>
      <vt:lpstr>Number</vt:lpstr>
      <vt:lpstr>Strings</vt:lpstr>
      <vt:lpstr>Object</vt:lpstr>
      <vt:lpstr>Ex : just type and run , you can see the diffrent</vt:lpstr>
      <vt:lpstr>Can Be Show</vt:lpstr>
      <vt:lpstr>Can Be Update</vt:lpstr>
      <vt:lpstr>Can Be Copied Object</vt:lpstr>
      <vt:lpstr>Reflection</vt:lpstr>
      <vt:lpstr>Slide 15</vt:lpstr>
      <vt:lpstr>Slide 16</vt:lpstr>
    </vt:vector>
  </TitlesOfParts>
  <Company>Unknown Organization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JavaScript</dc:title>
  <dc:creator>Admin</dc:creator>
  <cp:lastModifiedBy>Admin</cp:lastModifiedBy>
  <cp:revision>15</cp:revision>
  <dcterms:created xsi:type="dcterms:W3CDTF">2016-04-15T17:30:41Z</dcterms:created>
  <dcterms:modified xsi:type="dcterms:W3CDTF">2016-04-18T19:27:25Z</dcterms:modified>
</cp:coreProperties>
</file>