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2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</a:t>
            </a:r>
            <a:r>
              <a:rPr lang="en-US" dirty="0" smtClean="0"/>
              <a:t>,</a:t>
            </a:r>
            <a:r>
              <a:rPr lang="ru-RU" dirty="0" smtClean="0"/>
              <a:t>осуществляющая решение квадратных уравнений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61048"/>
            <a:ext cx="4953000" cy="1791490"/>
          </a:xfrm>
        </p:spPr>
        <p:txBody>
          <a:bodyPr/>
          <a:lstStyle/>
          <a:p>
            <a:r>
              <a:rPr lang="ru-RU" dirty="0" smtClean="0"/>
              <a:t>Презентацию подготовил </a:t>
            </a:r>
            <a:r>
              <a:rPr lang="ru-RU" dirty="0" err="1" smtClean="0"/>
              <a:t>Дейко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5436096" cy="9361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Вывод квадратного уравнения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Квадратное уравнение имеет вид </a:t>
            </a:r>
            <a:r>
              <a:rPr lang="en-US" dirty="0" smtClean="0"/>
              <a:t>ax</a:t>
            </a:r>
            <a:r>
              <a:rPr lang="ru-RU" b="1" dirty="0" smtClean="0"/>
              <a:t>²</a:t>
            </a:r>
            <a:r>
              <a:rPr lang="en-US" b="1" dirty="0" smtClean="0"/>
              <a:t>+</a:t>
            </a:r>
            <a:r>
              <a:rPr lang="en-US" b="1" dirty="0" err="1" smtClean="0">
                <a:latin typeface="Batang" pitchFamily="18" charset="-127"/>
                <a:ea typeface="Batang" pitchFamily="18" charset="-127"/>
              </a:rPr>
              <a:t>bx+c</a:t>
            </a:r>
            <a:endParaRPr lang="en-US" b="1" dirty="0" smtClean="0">
              <a:latin typeface="Batang" pitchFamily="18" charset="-127"/>
              <a:ea typeface="Batang" pitchFamily="18" charset="-127"/>
            </a:endParaRPr>
          </a:p>
          <a:p>
            <a:r>
              <a:rPr lang="ru-RU" dirty="0" smtClean="0"/>
              <a:t>Доказательство того, что квадратное уравнение имеет вид ax^2 + </a:t>
            </a:r>
            <a:r>
              <a:rPr lang="ru-RU" dirty="0" err="1" smtClean="0"/>
              <a:t>bx</a:t>
            </a:r>
            <a:r>
              <a:rPr lang="ru-RU" dirty="0" smtClean="0"/>
              <a:t> + </a:t>
            </a:r>
            <a:r>
              <a:rPr lang="ru-RU" dirty="0" err="1" smtClean="0"/>
              <a:t>c</a:t>
            </a:r>
            <a:r>
              <a:rPr lang="ru-RU" dirty="0" smtClean="0"/>
              <a:t> = 0, где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 и </a:t>
            </a:r>
            <a:r>
              <a:rPr lang="ru-RU" dirty="0" err="1" smtClean="0"/>
              <a:t>c</a:t>
            </a:r>
            <a:r>
              <a:rPr lang="ru-RU" dirty="0" smtClean="0"/>
              <a:t> - коэффициенты, </a:t>
            </a:r>
            <a:r>
              <a:rPr lang="ru-RU" dirty="0" err="1" smtClean="0"/>
              <a:t>x</a:t>
            </a:r>
            <a:r>
              <a:rPr lang="ru-RU" dirty="0" smtClean="0"/>
              <a:t> - неизвестная переменная, можно провести следующим образом: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 Предположим, что у нас есть квадратное уравнение вида Ax^2 + </a:t>
            </a:r>
            <a:r>
              <a:rPr lang="ru-RU" dirty="0" err="1" smtClean="0"/>
              <a:t>Bx</a:t>
            </a:r>
            <a:r>
              <a:rPr lang="ru-RU" dirty="0" smtClean="0"/>
              <a:t> + C = 0, где A, B и C - некоторые коэффициенты.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 Разделим обе части уравнения на A, чтобы получить уравнение вида x^2 + (B/A)</a:t>
            </a:r>
            <a:r>
              <a:rPr lang="ru-RU" dirty="0" err="1" smtClean="0"/>
              <a:t>x</a:t>
            </a:r>
            <a:r>
              <a:rPr lang="ru-RU" dirty="0" smtClean="0"/>
              <a:t> + (C/A) = 0.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3. Обозначим коэффициенты нового уравнения как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 и </a:t>
            </a:r>
            <a:r>
              <a:rPr lang="ru-RU" dirty="0" err="1" smtClean="0"/>
              <a:t>c</a:t>
            </a:r>
            <a:r>
              <a:rPr lang="ru-RU" dirty="0" smtClean="0"/>
              <a:t> соответственно: </a:t>
            </a:r>
            <a:r>
              <a:rPr lang="ru-RU" dirty="0" err="1" smtClean="0"/>
              <a:t>a</a:t>
            </a:r>
            <a:r>
              <a:rPr lang="ru-RU" dirty="0" smtClean="0"/>
              <a:t> = 1, </a:t>
            </a:r>
            <a:r>
              <a:rPr lang="ru-RU" dirty="0" err="1" smtClean="0"/>
              <a:t>b</a:t>
            </a:r>
            <a:r>
              <a:rPr lang="ru-RU" dirty="0" smtClean="0"/>
              <a:t> = B/A и </a:t>
            </a:r>
            <a:r>
              <a:rPr lang="ru-RU" dirty="0" err="1" smtClean="0"/>
              <a:t>c</a:t>
            </a:r>
            <a:r>
              <a:rPr lang="ru-RU" dirty="0" smtClean="0"/>
              <a:t> = C/A.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4. Таким образом, мы получаем уравнение вида ax^2 + </a:t>
            </a:r>
            <a:r>
              <a:rPr lang="ru-RU" dirty="0" err="1" smtClean="0"/>
              <a:t>bx</a:t>
            </a:r>
            <a:r>
              <a:rPr lang="ru-RU" dirty="0" smtClean="0"/>
              <a:t> + </a:t>
            </a:r>
            <a:r>
              <a:rPr lang="ru-RU" dirty="0" err="1" smtClean="0"/>
              <a:t>c</a:t>
            </a:r>
            <a:r>
              <a:rPr lang="ru-RU" dirty="0" smtClean="0"/>
              <a:t> = 0, которое имеет тот же вид, что и исходное уравнение.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5. Следовательно, любое квадратное уравнение может быть записано в виде ax^2 + </a:t>
            </a:r>
            <a:r>
              <a:rPr lang="ru-RU" dirty="0" err="1" smtClean="0"/>
              <a:t>bx</a:t>
            </a:r>
            <a:r>
              <a:rPr lang="ru-RU" dirty="0" smtClean="0"/>
              <a:t> + </a:t>
            </a:r>
            <a:r>
              <a:rPr lang="ru-RU" dirty="0" err="1" smtClean="0"/>
              <a:t>c</a:t>
            </a:r>
            <a:r>
              <a:rPr lang="ru-RU" dirty="0" smtClean="0"/>
              <a:t> = 0, где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 и </a:t>
            </a:r>
            <a:r>
              <a:rPr lang="ru-RU" dirty="0" err="1" smtClean="0"/>
              <a:t>c</a:t>
            </a:r>
            <a:r>
              <a:rPr lang="ru-RU" dirty="0" smtClean="0"/>
              <a:t> - коэффициенты, </a:t>
            </a:r>
            <a:r>
              <a:rPr lang="ru-RU" dirty="0" err="1" smtClean="0"/>
              <a:t>x</a:t>
            </a:r>
            <a:r>
              <a:rPr lang="ru-RU" dirty="0" smtClean="0"/>
              <a:t> - неизвестная переменная.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Таким образом, мы доказали, что любое квадратное уравнение имеет вид ax^2 + </a:t>
            </a:r>
            <a:r>
              <a:rPr lang="ru-RU" dirty="0" err="1" smtClean="0"/>
              <a:t>bx</a:t>
            </a:r>
            <a:r>
              <a:rPr lang="ru-RU" dirty="0" smtClean="0"/>
              <a:t> + </a:t>
            </a:r>
            <a:r>
              <a:rPr lang="ru-RU" dirty="0" err="1" smtClean="0"/>
              <a:t>c</a:t>
            </a:r>
            <a:r>
              <a:rPr lang="ru-RU" dirty="0" smtClean="0"/>
              <a:t> = 0, где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 и </a:t>
            </a:r>
            <a:r>
              <a:rPr lang="ru-RU" dirty="0" err="1" smtClean="0"/>
              <a:t>c</a:t>
            </a:r>
            <a:r>
              <a:rPr lang="ru-RU" dirty="0" smtClean="0"/>
              <a:t> - коэффициенты, </a:t>
            </a:r>
            <a:r>
              <a:rPr lang="ru-RU" dirty="0" err="1" smtClean="0"/>
              <a:t>x</a:t>
            </a:r>
            <a:r>
              <a:rPr lang="ru-RU" dirty="0" smtClean="0"/>
              <a:t> - неизвестная переменная.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Наглядное соответствие графика и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91680" y="3429000"/>
            <a:ext cx="6995120" cy="314553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 descr="C:\Users\RnD\Desktop\ide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001000" cy="4365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39552" cy="2606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того чтобы узнать корни квадратного уравнения, можно построить его график или функцию. График квадратной функции представляет собой параболу, которая может быть направлена вверх или вниз в зависимости от знака коэффициента </a:t>
            </a:r>
            <a:r>
              <a:rPr lang="ru-RU" dirty="0" err="1" smtClean="0"/>
              <a:t>a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Корни квадратного уравнения можно найти как точки пересечения графика с осью </a:t>
            </a:r>
            <a:r>
              <a:rPr lang="ru-RU" dirty="0" err="1" smtClean="0"/>
              <a:t>x</a:t>
            </a:r>
            <a:r>
              <a:rPr lang="ru-RU" dirty="0" smtClean="0"/>
              <a:t>. Для этого необходимо решить уравнение ax^2 + </a:t>
            </a:r>
            <a:r>
              <a:rPr lang="ru-RU" dirty="0" err="1" smtClean="0"/>
              <a:t>bx</a:t>
            </a:r>
            <a:r>
              <a:rPr lang="ru-RU" dirty="0" smtClean="0"/>
              <a:t> + </a:t>
            </a:r>
            <a:r>
              <a:rPr lang="ru-RU" dirty="0" err="1" smtClean="0"/>
              <a:t>c</a:t>
            </a:r>
            <a:r>
              <a:rPr lang="ru-RU" dirty="0" smtClean="0"/>
              <a:t> = 0, используя формулу дискриминанта: D = b^2 - 4ac.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Если дискриминант D &gt; 0, то уравнение имеет два различных корня: x1 = (-</a:t>
            </a:r>
            <a:r>
              <a:rPr lang="ru-RU" dirty="0" err="1" smtClean="0"/>
              <a:t>b</a:t>
            </a:r>
            <a:r>
              <a:rPr lang="ru-RU" dirty="0" smtClean="0"/>
              <a:t> + </a:t>
            </a:r>
            <a:r>
              <a:rPr lang="ru-RU" dirty="0" err="1" smtClean="0"/>
              <a:t>√D</a:t>
            </a:r>
            <a:r>
              <a:rPr lang="ru-RU" dirty="0" smtClean="0"/>
              <a:t>) / 2a и x2 = (-</a:t>
            </a:r>
            <a:r>
              <a:rPr lang="ru-RU" dirty="0" err="1" smtClean="0"/>
              <a:t>b</a:t>
            </a:r>
            <a:r>
              <a:rPr lang="ru-RU" dirty="0" smtClean="0"/>
              <a:t> - </a:t>
            </a:r>
            <a:r>
              <a:rPr lang="ru-RU" dirty="0" err="1" smtClean="0"/>
              <a:t>√D</a:t>
            </a:r>
            <a:r>
              <a:rPr lang="ru-RU" dirty="0" smtClean="0"/>
              <a:t>) / 2a.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Если D = 0, то уравнение имеет один корень: </a:t>
            </a:r>
            <a:r>
              <a:rPr lang="ru-RU" dirty="0" err="1" smtClean="0"/>
              <a:t>x</a:t>
            </a:r>
            <a:r>
              <a:rPr lang="ru-RU" dirty="0" smtClean="0"/>
              <a:t> = -</a:t>
            </a:r>
            <a:r>
              <a:rPr lang="ru-RU" dirty="0" err="1" smtClean="0"/>
              <a:t>b</a:t>
            </a:r>
            <a:r>
              <a:rPr lang="ru-RU" dirty="0" smtClean="0"/>
              <a:t> / 2a.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Если D &lt; 0, то уравнение не имеет действительных корней.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Таким образом, построив график квадратной функции и </a:t>
            </a:r>
            <a:r>
              <a:rPr lang="ru-RU" dirty="0" smtClean="0"/>
              <a:t>найдя </a:t>
            </a:r>
            <a:r>
              <a:rPr lang="ru-RU" dirty="0" smtClean="0"/>
              <a:t>корни уравнения, можно определить ее поведение и решить задачи на определение максимального или минимального значения функции.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print("</a:t>
            </a:r>
            <a:r>
              <a:rPr lang="ru-RU" dirty="0" smtClean="0"/>
              <a:t>Уравнение </a:t>
            </a:r>
            <a:r>
              <a:rPr lang="en-US" dirty="0" smtClean="0"/>
              <a:t>ax² + </a:t>
            </a:r>
            <a:r>
              <a:rPr lang="en-US" dirty="0" err="1" smtClean="0"/>
              <a:t>bx</a:t>
            </a:r>
            <a:r>
              <a:rPr lang="en-US" dirty="0" smtClean="0"/>
              <a:t> + c = 0")</a:t>
            </a:r>
            <a:br>
              <a:rPr lang="en-US" dirty="0" smtClean="0"/>
            </a:br>
            <a:r>
              <a:rPr lang="en-US" dirty="0" smtClean="0"/>
              <a:t>a = </a:t>
            </a:r>
            <a:r>
              <a:rPr lang="en-US" dirty="0" err="1" smtClean="0"/>
              <a:t>int</a:t>
            </a:r>
            <a:r>
              <a:rPr lang="en-US" dirty="0" smtClean="0"/>
              <a:t>(input("</a:t>
            </a:r>
            <a:r>
              <a:rPr lang="ru-RU" dirty="0" smtClean="0"/>
              <a:t>Введите </a:t>
            </a:r>
            <a:r>
              <a:rPr lang="en-US" dirty="0" smtClean="0"/>
              <a:t>a "))</a:t>
            </a:r>
            <a:br>
              <a:rPr lang="en-US" dirty="0" smtClean="0"/>
            </a:br>
            <a:r>
              <a:rPr lang="en-US" dirty="0" smtClean="0"/>
              <a:t>b = </a:t>
            </a:r>
            <a:r>
              <a:rPr lang="en-US" dirty="0" err="1" smtClean="0"/>
              <a:t>int</a:t>
            </a:r>
            <a:r>
              <a:rPr lang="en-US" dirty="0" smtClean="0"/>
              <a:t>(input("</a:t>
            </a:r>
            <a:r>
              <a:rPr lang="ru-RU" dirty="0" smtClean="0"/>
              <a:t>Введите </a:t>
            </a:r>
            <a:r>
              <a:rPr lang="en-US" dirty="0" smtClean="0"/>
              <a:t>b "))</a:t>
            </a:r>
            <a:br>
              <a:rPr lang="en-US" dirty="0" smtClean="0"/>
            </a:br>
            <a:r>
              <a:rPr lang="en-US" dirty="0" smtClean="0"/>
              <a:t>c = </a:t>
            </a:r>
            <a:r>
              <a:rPr lang="en-US" dirty="0" err="1" smtClean="0"/>
              <a:t>int</a:t>
            </a:r>
            <a:r>
              <a:rPr lang="en-US" dirty="0" smtClean="0"/>
              <a:t>(input("</a:t>
            </a:r>
            <a:r>
              <a:rPr lang="ru-RU" dirty="0" smtClean="0"/>
              <a:t>Введите </a:t>
            </a:r>
            <a:r>
              <a:rPr lang="en-US" dirty="0" smtClean="0"/>
              <a:t>c "))</a:t>
            </a:r>
            <a:br>
              <a:rPr lang="en-US" dirty="0" smtClean="0"/>
            </a:br>
            <a:r>
              <a:rPr lang="en-US" dirty="0" smtClean="0"/>
              <a:t>D = b ** 2 - 4 * a * c</a:t>
            </a:r>
            <a:br>
              <a:rPr lang="en-US" dirty="0" smtClean="0"/>
            </a:br>
            <a:r>
              <a:rPr lang="en-US" dirty="0" smtClean="0"/>
              <a:t>if D &lt; 0:</a:t>
            </a:r>
            <a:br>
              <a:rPr lang="en-US" dirty="0" smtClean="0"/>
            </a:br>
            <a:r>
              <a:rPr lang="en-US" dirty="0" smtClean="0"/>
              <a:t>print("</a:t>
            </a:r>
            <a:r>
              <a:rPr lang="ru-RU" dirty="0" smtClean="0"/>
              <a:t>У этого уравнения существуют только мнимые корни.")</a:t>
            </a:r>
            <a:br>
              <a:rPr lang="ru-RU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x1 = (-b + D ** 0.5) / (2 * a)</a:t>
            </a:r>
            <a:br>
              <a:rPr lang="en-US" dirty="0" smtClean="0"/>
            </a:br>
            <a:r>
              <a:rPr lang="en-US" dirty="0" smtClean="0"/>
              <a:t>x2 = (-b - D ** 0.5) / (2 * a)</a:t>
            </a:r>
            <a:br>
              <a:rPr lang="en-US" dirty="0" smtClean="0"/>
            </a:br>
            <a:r>
              <a:rPr lang="en-US" dirty="0" smtClean="0"/>
              <a:t>if x1 == x2:</a:t>
            </a:r>
            <a:br>
              <a:rPr lang="en-US" dirty="0" smtClean="0"/>
            </a:br>
            <a:r>
              <a:rPr lang="en-US" dirty="0" smtClean="0"/>
              <a:t>print(f"x1 = {x1}")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print(f"x1 = {x1}, x2 = {x2}")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6588224" cy="1512168"/>
          </a:xfrm>
        </p:spPr>
        <p:txBody>
          <a:bodyPr>
            <a:normAutofit/>
          </a:bodyPr>
          <a:lstStyle/>
          <a:p>
            <a:r>
              <a:rPr lang="ru-RU" dirty="0" smtClean="0"/>
              <a:t>Перейдем к ее принципу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/>
              <a:t>1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print</a:t>
            </a:r>
            <a:r>
              <a:rPr lang="en-US" sz="1600" dirty="0" smtClean="0">
                <a:solidFill>
                  <a:srgbClr val="FF0000"/>
                </a:solidFill>
              </a:rPr>
              <a:t>("</a:t>
            </a:r>
            <a:r>
              <a:rPr lang="ru-RU" sz="1600" dirty="0" smtClean="0">
                <a:solidFill>
                  <a:srgbClr val="FF0000"/>
                </a:solidFill>
              </a:rPr>
              <a:t>Уравнение </a:t>
            </a:r>
            <a:r>
              <a:rPr lang="en-US" sz="1600" dirty="0" smtClean="0">
                <a:solidFill>
                  <a:srgbClr val="FF0000"/>
                </a:solidFill>
              </a:rPr>
              <a:t>ax² + </a:t>
            </a:r>
            <a:r>
              <a:rPr lang="en-US" sz="1600" dirty="0" err="1" smtClean="0">
                <a:solidFill>
                  <a:srgbClr val="FF0000"/>
                </a:solidFill>
              </a:rPr>
              <a:t>bx</a:t>
            </a:r>
            <a:r>
              <a:rPr lang="en-US" sz="1600" dirty="0" smtClean="0">
                <a:solidFill>
                  <a:srgbClr val="FF0000"/>
                </a:solidFill>
              </a:rPr>
              <a:t> + c = 0")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a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(input("</a:t>
            </a:r>
            <a:r>
              <a:rPr lang="ru-RU" sz="1600" dirty="0" smtClean="0">
                <a:solidFill>
                  <a:srgbClr val="FF0000"/>
                </a:solidFill>
              </a:rPr>
              <a:t>Введите </a:t>
            </a:r>
            <a:r>
              <a:rPr lang="en-US" sz="1600" dirty="0" smtClean="0">
                <a:solidFill>
                  <a:srgbClr val="FF0000"/>
                </a:solidFill>
              </a:rPr>
              <a:t>a "))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b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(input("</a:t>
            </a:r>
            <a:r>
              <a:rPr lang="ru-RU" sz="1600" dirty="0" smtClean="0">
                <a:solidFill>
                  <a:srgbClr val="FF0000"/>
                </a:solidFill>
              </a:rPr>
              <a:t>Введите </a:t>
            </a:r>
            <a:r>
              <a:rPr lang="en-US" sz="1600" dirty="0" smtClean="0">
                <a:solidFill>
                  <a:srgbClr val="FF0000"/>
                </a:solidFill>
              </a:rPr>
              <a:t>b "))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c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(input("</a:t>
            </a:r>
            <a:r>
              <a:rPr lang="ru-RU" sz="1600" dirty="0" smtClean="0">
                <a:solidFill>
                  <a:srgbClr val="FF0000"/>
                </a:solidFill>
              </a:rPr>
              <a:t>Введите </a:t>
            </a:r>
            <a:r>
              <a:rPr lang="en-US" sz="1600" dirty="0" smtClean="0">
                <a:solidFill>
                  <a:srgbClr val="FF0000"/>
                </a:solidFill>
              </a:rPr>
              <a:t>c "))</a:t>
            </a:r>
          </a:p>
          <a:p>
            <a:pPr>
              <a:buNone/>
            </a:pPr>
            <a:r>
              <a:rPr lang="ru-RU" sz="2400" dirty="0" smtClean="0"/>
              <a:t>Сначала перед пользователем предстает вид квадратного уравнения</a:t>
            </a:r>
            <a:r>
              <a:rPr lang="en-US" sz="2400" dirty="0" smtClean="0"/>
              <a:t>,</a:t>
            </a:r>
            <a:r>
              <a:rPr lang="ru-RU" altLang="ja-JP" sz="2400" dirty="0" smtClean="0"/>
              <a:t>далее представляется возможность ввести переменные </a:t>
            </a:r>
            <a:r>
              <a:rPr lang="en-US" altLang="ja-JP" sz="2400" dirty="0" smtClean="0"/>
              <a:t>a ,b ,c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этап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4800" dirty="0" smtClean="0"/>
              <a:t>2</a:t>
            </a:r>
          </a:p>
          <a:p>
            <a:pPr>
              <a:buNone/>
            </a:pPr>
            <a:r>
              <a:rPr lang="ru-RU" sz="1600" dirty="0" smtClean="0">
                <a:solidFill>
                  <a:srgbClr val="FF0000"/>
                </a:solidFill>
              </a:rPr>
              <a:t>D = </a:t>
            </a:r>
            <a:r>
              <a:rPr lang="ru-RU" sz="1600" dirty="0" err="1" smtClean="0">
                <a:solidFill>
                  <a:srgbClr val="FF0000"/>
                </a:solidFill>
              </a:rPr>
              <a:t>b</a:t>
            </a:r>
            <a:r>
              <a:rPr lang="ru-RU" sz="1600" dirty="0" smtClean="0">
                <a:solidFill>
                  <a:srgbClr val="FF0000"/>
                </a:solidFill>
              </a:rPr>
              <a:t> ** 2 - 4 * </a:t>
            </a:r>
            <a:r>
              <a:rPr lang="ru-RU" sz="1600" dirty="0" err="1" smtClean="0">
                <a:solidFill>
                  <a:srgbClr val="FF0000"/>
                </a:solidFill>
              </a:rPr>
              <a:t>a</a:t>
            </a:r>
            <a:r>
              <a:rPr lang="ru-RU" sz="1600" dirty="0" smtClean="0">
                <a:solidFill>
                  <a:srgbClr val="FF0000"/>
                </a:solidFill>
              </a:rPr>
              <a:t> * </a:t>
            </a:r>
            <a:r>
              <a:rPr lang="ru-RU" sz="1600" dirty="0" err="1" smtClean="0">
                <a:solidFill>
                  <a:srgbClr val="FF0000"/>
                </a:solidFill>
              </a:rPr>
              <a:t>c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ru-RU" sz="1600" dirty="0" err="1" smtClean="0">
                <a:solidFill>
                  <a:srgbClr val="FF0000"/>
                </a:solidFill>
              </a:rPr>
              <a:t>if</a:t>
            </a:r>
            <a:r>
              <a:rPr lang="ru-RU" sz="1600" dirty="0" smtClean="0">
                <a:solidFill>
                  <a:srgbClr val="FF0000"/>
                </a:solidFill>
              </a:rPr>
              <a:t> D &lt; 0:</a:t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ru-RU" sz="1600" dirty="0" err="1" smtClean="0">
                <a:solidFill>
                  <a:srgbClr val="FF0000"/>
                </a:solidFill>
              </a:rPr>
              <a:t>print</a:t>
            </a:r>
            <a:r>
              <a:rPr lang="ru-RU" sz="1600" dirty="0" smtClean="0">
                <a:solidFill>
                  <a:srgbClr val="FF0000"/>
                </a:solidFill>
              </a:rPr>
              <a:t>("У этого уравнения существуют только мнимые корни</a:t>
            </a:r>
            <a:r>
              <a:rPr lang="ru-RU" sz="1600" dirty="0" smtClean="0">
                <a:solidFill>
                  <a:srgbClr val="FF0000"/>
                </a:solidFill>
              </a:rPr>
              <a:t>.")</a:t>
            </a:r>
          </a:p>
          <a:p>
            <a:pPr>
              <a:buNone/>
            </a:pPr>
            <a:endParaRPr lang="ru-RU" sz="1600" dirty="0" smtClean="0"/>
          </a:p>
          <a:p>
            <a:r>
              <a:rPr lang="ru-RU" sz="2400" dirty="0" smtClean="0"/>
              <a:t>На данном этапе код </a:t>
            </a:r>
            <a:r>
              <a:rPr lang="ru-RU" sz="2400" dirty="0" err="1" smtClean="0"/>
              <a:t>опеределяет</a:t>
            </a:r>
            <a:r>
              <a:rPr lang="ru-RU" sz="2400" dirty="0" smtClean="0"/>
              <a:t> </a:t>
            </a:r>
            <a:r>
              <a:rPr lang="en-US" sz="2400" dirty="0" smtClean="0"/>
              <a:t>,</a:t>
            </a:r>
            <a:r>
              <a:rPr lang="ru-RU" altLang="ja-JP" sz="2400" dirty="0" smtClean="0"/>
              <a:t>является ли дискриминант  </a:t>
            </a:r>
            <a:r>
              <a:rPr lang="en-US" altLang="ja-JP" sz="2400" dirty="0" smtClean="0"/>
              <a:t>D </a:t>
            </a:r>
            <a:r>
              <a:rPr lang="ru-RU" altLang="ja-JP" sz="2400" dirty="0" smtClean="0"/>
              <a:t>натуральным числом.</a:t>
            </a:r>
            <a:r>
              <a:rPr lang="ru-RU" sz="2400" dirty="0" smtClean="0"/>
              <a:t> Если дискриминант меньше 0, то уравнение не имеет вещественных корней. График квадратной функции в этом случае не пересекает ось </a:t>
            </a:r>
            <a:r>
              <a:rPr lang="ru-RU" sz="2400" dirty="0" err="1" smtClean="0"/>
              <a:t>x</a:t>
            </a:r>
            <a:r>
              <a:rPr lang="ru-RU" sz="2400" dirty="0" smtClean="0"/>
              <a:t> и находится полностью выше или ниже нее. Он может быть описан как пара симметричных парабол, направленных вверх или вниз, которые не пересекают ось </a:t>
            </a:r>
            <a:r>
              <a:rPr lang="ru-RU" sz="2400" dirty="0" err="1" smtClean="0"/>
              <a:t>x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В таком случае программа выдает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("У этого уравнения существуют только мнимые корни."</a:t>
            </a:r>
          </a:p>
          <a:p>
            <a:pPr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>
              <a:buNone/>
            </a:pPr>
            <a:endParaRPr lang="ru-RU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else: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x1 = (-b + D ** 0.5) / (2 * a)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x2 = (-b - D ** 0.5) / (2 * a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ru-RU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400" dirty="0" smtClean="0"/>
              <a:t>Данные строки считают корни квадратного уравнения по общепринятой формуле в том и только том случае когда дискриминант не меньше 0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291264" cy="4513688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x1 == x2: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print(f"x1 = {x1}")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else: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print(f"x1 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{x1}, x2 = {x2</a:t>
            </a:r>
            <a:r>
              <a:rPr lang="en-US" sz="1600" dirty="0" smtClean="0">
                <a:solidFill>
                  <a:srgbClr val="FF0000"/>
                </a:solidFill>
              </a:rPr>
              <a:t>}")</a:t>
            </a:r>
            <a:endParaRPr lang="ru-RU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400" dirty="0" smtClean="0"/>
              <a:t>Последняя часть программы </a:t>
            </a:r>
            <a:r>
              <a:rPr lang="en-US" sz="2400" dirty="0" smtClean="0"/>
              <a:t>,</a:t>
            </a:r>
            <a:r>
              <a:rPr lang="ru-RU" altLang="ja-JP" sz="2400" dirty="0" smtClean="0"/>
              <a:t>проверяющая является ли дискриминант равным нулю</a:t>
            </a:r>
            <a:r>
              <a:rPr lang="en-US" altLang="ja-JP" sz="2400" dirty="0" smtClean="0"/>
              <a:t>,</a:t>
            </a:r>
            <a:r>
              <a:rPr lang="ru-RU" altLang="ja-JP" sz="2400" dirty="0" smtClean="0"/>
              <a:t>иными словами сравнивающая первый и второй корень .И если они действительно равны то программа выводит результат решения</a:t>
            </a:r>
            <a:r>
              <a:rPr lang="en-US" altLang="ja-JP" sz="2400" dirty="0" smtClean="0"/>
              <a:t>,</a:t>
            </a:r>
            <a:r>
              <a:rPr lang="ru-RU" altLang="ja-JP" sz="2400" dirty="0" smtClean="0"/>
              <a:t>где пользователь видит одно число .</a:t>
            </a:r>
          </a:p>
          <a:p>
            <a:pPr>
              <a:buNone/>
            </a:pPr>
            <a:r>
              <a:rPr lang="ru-RU" altLang="ja-JP" sz="2400" dirty="0" smtClean="0"/>
              <a:t>В ином случае программа выводит два неравных числа</a:t>
            </a:r>
            <a:endParaRPr lang="en-US" altLang="ja-JP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152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Программа,осуществляющая решение квадратных уравнений</vt:lpstr>
      <vt:lpstr>Вывод квадратного уравнения</vt:lpstr>
      <vt:lpstr>Наглядное соответствие графика и функции</vt:lpstr>
      <vt:lpstr>.</vt:lpstr>
      <vt:lpstr>Общий вид программы</vt:lpstr>
      <vt:lpstr>Перейдем к ее принципу работы</vt:lpstr>
      <vt:lpstr>Следующий этап алгоритма</vt:lpstr>
      <vt:lpstr>3</vt:lpstr>
      <vt:lpstr>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Программа,осуществляющая решение квадратных уравнений</dc:title>
  <dc:creator>RnD</dc:creator>
  <cp:lastModifiedBy>RnD</cp:lastModifiedBy>
  <cp:revision>1</cp:revision>
  <dcterms:created xsi:type="dcterms:W3CDTF">2023-10-11T08:46:16Z</dcterms:created>
  <dcterms:modified xsi:type="dcterms:W3CDTF">2023-10-11T09:42:17Z</dcterms:modified>
</cp:coreProperties>
</file>