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6" r:id="rId6"/>
    <p:sldId id="261" r:id="rId7"/>
    <p:sldId id="260" r:id="rId8"/>
    <p:sldId id="262" r:id="rId9"/>
    <p:sldId id="264" r:id="rId10"/>
    <p:sldId id="263" r:id="rId11"/>
    <p:sldId id="268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C59C01-F698-409A-8E18-864C9B18E50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A82DAE-D017-4F43-9BE6-08787DA843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628801"/>
            <a:ext cx="8458200" cy="17281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Программа</a:t>
            </a:r>
            <a:r>
              <a:rPr lang="en-US" dirty="0" smtClean="0"/>
              <a:t>,</a:t>
            </a:r>
            <a:r>
              <a:rPr lang="ru-RU" dirty="0" smtClean="0"/>
              <a:t> осуществляющая </a:t>
            </a:r>
            <a:r>
              <a:rPr lang="ru-RU" dirty="0" smtClean="0"/>
              <a:t>решение квадратных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4953000" cy="1791490"/>
          </a:xfrm>
        </p:spPr>
        <p:txBody>
          <a:bodyPr/>
          <a:lstStyle/>
          <a:p>
            <a:r>
              <a:rPr lang="ru-RU" dirty="0" smtClean="0"/>
              <a:t>Презентацию подготовил Дейко Даниил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else: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if d == 0: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x = -b / (2 * a)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</a:t>
            </a:r>
            <a:r>
              <a:rPr lang="en-US" sz="1600" dirty="0">
                <a:solidFill>
                  <a:srgbClr val="FF0000"/>
                </a:solidFill>
              </a:rPr>
              <a:t>return [x</a:t>
            </a:r>
            <a:r>
              <a:rPr lang="en-US" sz="1600" dirty="0" smtClean="0">
                <a:solidFill>
                  <a:srgbClr val="FF0000"/>
                </a:solidFill>
              </a:rPr>
              <a:t>]</a:t>
            </a:r>
            <a:endParaRPr lang="ru-RU" sz="16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Данные </a:t>
            </a:r>
            <a:r>
              <a:rPr lang="ru-RU" sz="2400" dirty="0" smtClean="0"/>
              <a:t>строки </a:t>
            </a:r>
            <a:r>
              <a:rPr lang="ru-RU" sz="2400" dirty="0" smtClean="0"/>
              <a:t>проверяют равен ли дискрминант0 и в </a:t>
            </a:r>
            <a:r>
              <a:rPr lang="ru-RU" sz="2400" dirty="0"/>
              <a:t>п</a:t>
            </a:r>
            <a:r>
              <a:rPr lang="ru-RU" sz="2400" dirty="0" smtClean="0"/>
              <a:t>оложительном случае возвращают корень в списке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836712"/>
            <a:ext cx="467544" cy="2506563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124744"/>
            <a:ext cx="7772400" cy="37520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x_1 = (-b + </a:t>
            </a:r>
            <a:r>
              <a:rPr lang="en-US" sz="1600" dirty="0" err="1">
                <a:solidFill>
                  <a:srgbClr val="FF0000"/>
                </a:solidFill>
              </a:rPr>
              <a:t>sqrt</a:t>
            </a:r>
            <a:r>
              <a:rPr lang="en-US" sz="1600" dirty="0">
                <a:solidFill>
                  <a:srgbClr val="FF0000"/>
                </a:solidFill>
              </a:rPr>
              <a:t>(d)) / (2 * a)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x_2 = (-b + </a:t>
            </a:r>
            <a:r>
              <a:rPr lang="en-US" sz="1600" dirty="0" err="1">
                <a:solidFill>
                  <a:srgbClr val="FF0000"/>
                </a:solidFill>
              </a:rPr>
              <a:t>sqrt</a:t>
            </a:r>
            <a:r>
              <a:rPr lang="en-US" sz="1600" dirty="0">
                <a:solidFill>
                  <a:srgbClr val="FF0000"/>
                </a:solidFill>
              </a:rPr>
              <a:t>(d)) / (2 * a)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return [x_1, x_2</a:t>
            </a:r>
            <a:r>
              <a:rPr lang="en-US" sz="1600" dirty="0" smtClean="0">
                <a:solidFill>
                  <a:schemeClr val="tx1"/>
                </a:solidFill>
              </a:rPr>
              <a:t>]</a:t>
            </a:r>
            <a:endParaRPr lang="ru-RU" sz="1600" dirty="0" smtClean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 В этих строках проверяются случаи когда дискриминант больше 0 и тогда возвращаются в списке 2 корня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9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………………………………………………………………………………………...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4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 соответствующей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3429000"/>
            <a:ext cx="6995120" cy="314553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7" name="Picture 3" descr="C:\Users\RnD\Desktop\ide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001000" cy="4365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39552" cy="2606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 функции позволяет визуально определить корни соответствующего уравнения</a:t>
            </a:r>
            <a:r>
              <a:rPr lang="ru-RU" sz="2400" dirty="0" smtClean="0"/>
              <a:t>. График </a:t>
            </a:r>
            <a:r>
              <a:rPr lang="ru-RU" sz="2400" dirty="0" smtClean="0"/>
              <a:t>квадратной функции </a:t>
            </a:r>
            <a:r>
              <a:rPr lang="ru-RU" sz="2400" dirty="0" smtClean="0"/>
              <a:t>представляет </a:t>
            </a:r>
            <a:r>
              <a:rPr lang="ru-RU" sz="2400" dirty="0" smtClean="0"/>
              <a:t>собой параболу, которая может быть направлена вверх или вниз в зависимости от знака коэффициента a.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Корни квадратного уравнения можно найти как точки пересечения графика с осью x. 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Для того</a:t>
            </a:r>
            <a:r>
              <a:rPr lang="en-US" sz="2400" dirty="0" smtClean="0"/>
              <a:t>,</a:t>
            </a:r>
            <a:r>
              <a:rPr lang="ru-RU" sz="2400" dirty="0" smtClean="0"/>
              <a:t> чтобы решить </a:t>
            </a:r>
            <a:r>
              <a:rPr lang="ru-RU" sz="2400" dirty="0" smtClean="0"/>
              <a:t>уравнение </a:t>
            </a:r>
            <a:r>
              <a:rPr lang="ru-RU" sz="2400" dirty="0" smtClean="0"/>
              <a:t>ax</a:t>
            </a:r>
            <a:r>
              <a:rPr lang="ru-RU" sz="2400" dirty="0"/>
              <a:t>²</a:t>
            </a:r>
            <a:r>
              <a:rPr lang="ru-RU" sz="2400" dirty="0" smtClean="0"/>
              <a:t>+ </a:t>
            </a:r>
            <a:r>
              <a:rPr lang="ru-RU" sz="2400" dirty="0" err="1" smtClean="0"/>
              <a:t>bx</a:t>
            </a:r>
            <a:r>
              <a:rPr lang="ru-RU" sz="2400" dirty="0" smtClean="0"/>
              <a:t> + c </a:t>
            </a:r>
            <a:r>
              <a:rPr lang="ru-RU" sz="2400" dirty="0" smtClean="0"/>
              <a:t>=0 нужно использовать формулу.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0" y="404664"/>
            <a:ext cx="5364088" cy="1805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 формулы решения квадратного уравнения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98340"/>
            <a:ext cx="6034659" cy="4344954"/>
          </a:xfrm>
        </p:spPr>
      </p:pic>
    </p:spTree>
    <p:extLst>
      <p:ext uri="{BB962C8B-B14F-4D97-AF65-F5344CB8AC3E}">
        <p14:creationId xmlns:p14="http://schemas.microsoft.com/office/powerpoint/2010/main" val="283587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5017744"/>
          </a:xfrm>
        </p:spPr>
        <p:txBody>
          <a:bodyPr>
            <a:normAutofit/>
          </a:bodyPr>
          <a:lstStyle/>
          <a:p>
            <a:r>
              <a:rPr lang="ru-RU" dirty="0"/>
              <a:t>Если дискриминант D &gt; 0, то уравнение имеет два различных корня: x1 = (-b + √D) / 2a и x2 = (-b - √D) / 2a.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D = 0, то уравнение имеет один корень: x = -b / 2a.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D &lt; 0, то уравнение не имеет действительных корней.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2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Общий вид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n-US" dirty="0"/>
              <a:t>from math import </a:t>
            </a:r>
            <a:r>
              <a:rPr lang="en-US" dirty="0" err="1"/>
              <a:t>sqrt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quadratic_equation</a:t>
            </a:r>
            <a:r>
              <a:rPr lang="en-US" dirty="0"/>
              <a:t>(a, b, c):</a:t>
            </a:r>
          </a:p>
          <a:p>
            <a:pPr marL="109728" indent="0">
              <a:buNone/>
            </a:pPr>
            <a:r>
              <a:rPr lang="en-US" dirty="0"/>
              <a:t>    d = b * b - 4 * a * c</a:t>
            </a:r>
          </a:p>
          <a:p>
            <a:pPr marL="109728" indent="0">
              <a:buNone/>
            </a:pPr>
            <a:r>
              <a:rPr lang="en-US" dirty="0"/>
              <a:t>    if d &lt; 0:</a:t>
            </a:r>
          </a:p>
          <a:p>
            <a:pPr marL="109728" indent="0">
              <a:buNone/>
            </a:pPr>
            <a:r>
              <a:rPr lang="en-US" dirty="0"/>
              <a:t>        return []</a:t>
            </a:r>
          </a:p>
          <a:p>
            <a:pPr marL="109728" indent="0">
              <a:buNone/>
            </a:pPr>
            <a:r>
              <a:rPr lang="en-US" dirty="0"/>
              <a:t>    else:</a:t>
            </a:r>
          </a:p>
          <a:p>
            <a:pPr marL="109728" indent="0">
              <a:buNone/>
            </a:pPr>
            <a:r>
              <a:rPr lang="en-US" dirty="0"/>
              <a:t>        if d == 0:</a:t>
            </a:r>
          </a:p>
          <a:p>
            <a:pPr marL="109728" indent="0">
              <a:buNone/>
            </a:pPr>
            <a:r>
              <a:rPr lang="en-US" dirty="0"/>
              <a:t>            x = -b / (2 * a)</a:t>
            </a:r>
          </a:p>
          <a:p>
            <a:pPr marL="109728" indent="0">
              <a:buNone/>
            </a:pPr>
            <a:r>
              <a:rPr lang="en-US" dirty="0"/>
              <a:t>            return [x]</a:t>
            </a:r>
          </a:p>
          <a:p>
            <a:pPr marL="109728" indent="0">
              <a:buNone/>
            </a:pPr>
            <a:r>
              <a:rPr lang="en-US" dirty="0"/>
              <a:t>        else:</a:t>
            </a:r>
          </a:p>
          <a:p>
            <a:pPr marL="109728" indent="0">
              <a:buNone/>
            </a:pPr>
            <a:r>
              <a:rPr lang="en-US" dirty="0"/>
              <a:t>            x_1 = (-b + </a:t>
            </a:r>
            <a:r>
              <a:rPr lang="en-US" dirty="0" err="1"/>
              <a:t>sqrt</a:t>
            </a:r>
            <a:r>
              <a:rPr lang="en-US" dirty="0"/>
              <a:t>(d)) / (2 * a)</a:t>
            </a:r>
          </a:p>
          <a:p>
            <a:pPr marL="109728" indent="0">
              <a:buNone/>
            </a:pPr>
            <a:r>
              <a:rPr lang="en-US" dirty="0"/>
              <a:t>            x_2 = (-b + </a:t>
            </a:r>
            <a:r>
              <a:rPr lang="en-US" dirty="0" err="1"/>
              <a:t>sqrt</a:t>
            </a:r>
            <a:r>
              <a:rPr lang="en-US" dirty="0"/>
              <a:t>(d)) / (2 * a)</a:t>
            </a:r>
          </a:p>
          <a:p>
            <a:pPr marL="109728" indent="0">
              <a:buNone/>
            </a:pPr>
            <a:r>
              <a:rPr lang="en-US" dirty="0"/>
              <a:t>            return [x_1, x_2]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print("</a:t>
            </a:r>
            <a:r>
              <a:rPr lang="ru-RU" dirty="0"/>
              <a:t>Определение корней уравнения </a:t>
            </a:r>
            <a:r>
              <a:rPr lang="en-US" dirty="0"/>
              <a:t>ax² + </a:t>
            </a:r>
            <a:r>
              <a:rPr lang="en-US" dirty="0" err="1"/>
              <a:t>bx</a:t>
            </a:r>
            <a:r>
              <a:rPr lang="en-US" dirty="0"/>
              <a:t> + c = 0")</a:t>
            </a:r>
          </a:p>
          <a:p>
            <a:pPr marL="109728" indent="0">
              <a:buNone/>
            </a:pPr>
            <a:r>
              <a:rPr lang="en-US" dirty="0" smtClean="0"/>
              <a:t>a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число </a:t>
            </a:r>
            <a:r>
              <a:rPr lang="en-US" dirty="0" smtClean="0"/>
              <a:t>a &gt;&gt;&gt; "))</a:t>
            </a:r>
          </a:p>
          <a:p>
            <a:pPr marL="109728" indent="0">
              <a:buNone/>
            </a:pPr>
            <a:r>
              <a:rPr lang="en-US" dirty="0" smtClean="0"/>
              <a:t>b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число </a:t>
            </a:r>
            <a:r>
              <a:rPr lang="en-US" dirty="0" smtClean="0"/>
              <a:t>b &gt;&gt;&gt; "))</a:t>
            </a:r>
          </a:p>
          <a:p>
            <a:pPr marL="109728" indent="0">
              <a:buNone/>
            </a:pPr>
            <a:r>
              <a:rPr lang="en-US" dirty="0" smtClean="0"/>
              <a:t>c = </a:t>
            </a:r>
            <a:r>
              <a:rPr lang="en-US" dirty="0" err="1" smtClean="0"/>
              <a:t>int</a:t>
            </a:r>
            <a:r>
              <a:rPr lang="en-US" dirty="0" smtClean="0"/>
              <a:t>(input("</a:t>
            </a:r>
            <a:r>
              <a:rPr lang="ru-RU" dirty="0" smtClean="0"/>
              <a:t>Введите число </a:t>
            </a:r>
            <a:r>
              <a:rPr lang="en-US" dirty="0" smtClean="0"/>
              <a:t>c &gt;&gt;&gt; "))</a:t>
            </a:r>
          </a:p>
          <a:p>
            <a:pPr marL="109728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quadratic_equation</a:t>
            </a:r>
            <a:r>
              <a:rPr lang="en-US" dirty="0" smtClean="0"/>
              <a:t>(a, b, c))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5544616" cy="1512168"/>
          </a:xfrm>
        </p:spPr>
        <p:txBody>
          <a:bodyPr>
            <a:normAutofit/>
          </a:bodyPr>
          <a:lstStyle/>
          <a:p>
            <a:r>
              <a:rPr lang="ru-RU" dirty="0" smtClean="0"/>
              <a:t>Перейдем к ее принципу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a 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smtClean="0">
                <a:solidFill>
                  <a:srgbClr val="FF0000"/>
                </a:solidFill>
              </a:rPr>
              <a:t>float 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a &gt;&gt;&gt; "))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b </a:t>
            </a:r>
            <a:r>
              <a:rPr lang="en-US" sz="1600" dirty="0" smtClean="0">
                <a:solidFill>
                  <a:srgbClr val="FF0000"/>
                </a:solidFill>
              </a:rPr>
              <a:t>= float 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b &gt;&gt;&gt; "))</a:t>
            </a:r>
          </a:p>
          <a:p>
            <a:pPr marL="109728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 </a:t>
            </a:r>
            <a:r>
              <a:rPr lang="en-US" sz="1600" dirty="0" smtClean="0">
                <a:solidFill>
                  <a:srgbClr val="FF0000"/>
                </a:solidFill>
              </a:rPr>
              <a:t>= float(input</a:t>
            </a:r>
            <a:r>
              <a:rPr lang="en-US" sz="1600" dirty="0">
                <a:solidFill>
                  <a:srgbClr val="FF0000"/>
                </a:solidFill>
              </a:rPr>
              <a:t>("</a:t>
            </a:r>
            <a:r>
              <a:rPr lang="ru-RU" sz="1600" dirty="0">
                <a:solidFill>
                  <a:srgbClr val="FF0000"/>
                </a:solidFill>
              </a:rPr>
              <a:t>Введите число </a:t>
            </a:r>
            <a:r>
              <a:rPr lang="en-US" sz="1600" dirty="0">
                <a:solidFill>
                  <a:srgbClr val="FF0000"/>
                </a:solidFill>
              </a:rPr>
              <a:t>c &gt;&gt;&gt; "))</a:t>
            </a:r>
          </a:p>
          <a:p>
            <a:pPr>
              <a:buNone/>
            </a:pPr>
            <a:r>
              <a:rPr lang="ru-RU" sz="2400" dirty="0" smtClean="0"/>
              <a:t>	Сначала </a:t>
            </a:r>
            <a:r>
              <a:rPr lang="ru-RU" sz="2400" dirty="0" smtClean="0"/>
              <a:t>перед пользователем предстает </a:t>
            </a:r>
            <a:r>
              <a:rPr lang="ru-RU" altLang="ja-JP" sz="2400" dirty="0" smtClean="0"/>
              <a:t>возможность ввести </a:t>
            </a:r>
            <a:r>
              <a:rPr lang="ru-RU" altLang="ja-JP" sz="2400" dirty="0" smtClean="0"/>
              <a:t>переменные </a:t>
            </a:r>
            <a:r>
              <a:rPr lang="en-US" altLang="ja-JP" sz="2400" dirty="0" smtClean="0"/>
              <a:t>a,</a:t>
            </a:r>
            <a:r>
              <a:rPr lang="ru-RU" altLang="ja-JP" sz="2400" dirty="0" smtClean="0"/>
              <a:t> </a:t>
            </a:r>
            <a:r>
              <a:rPr lang="en-US" altLang="ja-JP" sz="2400" dirty="0" smtClean="0"/>
              <a:t>b,</a:t>
            </a:r>
            <a:r>
              <a:rPr lang="ru-RU" altLang="ja-JP" sz="2400" dirty="0" smtClean="0"/>
              <a:t> </a:t>
            </a:r>
            <a:r>
              <a:rPr lang="en-US" altLang="ja-JP" sz="2400" dirty="0" smtClean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print(</a:t>
            </a:r>
            <a:r>
              <a:rPr lang="en-US" sz="1600" dirty="0" err="1" smtClean="0">
                <a:solidFill>
                  <a:srgbClr val="FF0000"/>
                </a:solidFill>
              </a:rPr>
              <a:t>quadratic_equation</a:t>
            </a:r>
            <a:r>
              <a:rPr lang="en-US" sz="1600" dirty="0" smtClean="0">
                <a:solidFill>
                  <a:srgbClr val="FF0000"/>
                </a:solidFill>
              </a:rPr>
              <a:t>(a</a:t>
            </a:r>
            <a:r>
              <a:rPr lang="en-US" sz="1600" dirty="0">
                <a:solidFill>
                  <a:srgbClr val="FF0000"/>
                </a:solidFill>
              </a:rPr>
              <a:t>, b, c</a:t>
            </a:r>
            <a:r>
              <a:rPr lang="en-US" sz="1600" dirty="0" smtClean="0">
                <a:solidFill>
                  <a:srgbClr val="FF0000"/>
                </a:solidFill>
              </a:rPr>
              <a:t>))</a:t>
            </a:r>
            <a:endParaRPr lang="ru-RU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2">
                    <a:lumMod val="10000"/>
                  </a:schemeClr>
                </a:solidFill>
              </a:rPr>
              <a:t>В данной строке вызывается функция и выводится ее результат в консоль в виде списка корней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Функция вычисляющая корни уравнения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800" dirty="0" smtClean="0"/>
              <a:t>1</a:t>
            </a:r>
            <a:endParaRPr lang="ru-RU" sz="4800" dirty="0" smtClean="0"/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d = b * b - 4 * a * c</a:t>
            </a:r>
          </a:p>
          <a:p>
            <a:r>
              <a:rPr lang="ru-RU" sz="2400" dirty="0" smtClean="0"/>
              <a:t>На </a:t>
            </a:r>
            <a:r>
              <a:rPr lang="ru-RU" sz="2400" dirty="0" smtClean="0"/>
              <a:t>данном этапе код </a:t>
            </a:r>
            <a:r>
              <a:rPr lang="ru-RU" sz="2400" dirty="0" smtClean="0"/>
              <a:t>вычисляет дискриминант </a:t>
            </a:r>
            <a:r>
              <a:rPr lang="en-US" sz="2400" dirty="0" smtClean="0"/>
              <a:t>d</a:t>
            </a:r>
            <a:r>
              <a:rPr lang="ru-RU" altLang="ja-JP" sz="2400" dirty="0" smtClean="0"/>
              <a:t>.</a:t>
            </a:r>
            <a:r>
              <a:rPr lang="ru-RU" sz="2400" dirty="0" smtClean="0"/>
              <a:t> Если дискриминант меньше 0, то уравнение не имеет вещественных корней</a:t>
            </a:r>
            <a:r>
              <a:rPr lang="en-US" sz="2400" dirty="0" smtClean="0"/>
              <a:t>.</a:t>
            </a:r>
            <a:r>
              <a:rPr lang="ru-RU" sz="2400" dirty="0"/>
              <a:t> </a:t>
            </a:r>
            <a:r>
              <a:rPr lang="ru-RU" sz="2400" dirty="0" smtClean="0"/>
              <a:t>Иначе если дискриминант равен 0 то уравнения имеет один </a:t>
            </a:r>
            <a:r>
              <a:rPr lang="ru-RU" sz="2400" dirty="0"/>
              <a:t>к</a:t>
            </a:r>
            <a:r>
              <a:rPr lang="ru-RU" sz="2400" dirty="0" smtClean="0"/>
              <a:t>орень либо 2 одинаковых </a:t>
            </a:r>
            <a:r>
              <a:rPr lang="ru-RU" sz="2400" dirty="0" err="1" smtClean="0"/>
              <a:t>инчае</a:t>
            </a:r>
            <a:r>
              <a:rPr lang="ru-RU" sz="2400" dirty="0" smtClean="0"/>
              <a:t> уравнение имеет 2 корня</a:t>
            </a:r>
            <a:endParaRPr lang="ru-RU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91264" cy="45136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if d &lt; 0: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return </a:t>
            </a:r>
            <a:r>
              <a:rPr lang="en-US" sz="1600" dirty="0" smtClean="0">
                <a:solidFill>
                  <a:srgbClr val="FF0000"/>
                </a:solidFill>
              </a:rPr>
              <a:t>[]</a:t>
            </a:r>
            <a:endParaRPr lang="ru-RU" sz="16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ru-RU" sz="4000" dirty="0" smtClean="0">
                <a:solidFill>
                  <a:schemeClr val="bg2">
                    <a:lumMod val="10000"/>
                  </a:schemeClr>
                </a:solidFill>
              </a:rPr>
              <a:t>Если дискриминант меньше 0 то возвращается пустой список</a:t>
            </a:r>
            <a:endParaRPr lang="ru-RU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</TotalTime>
  <Words>437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Georgia</vt:lpstr>
      <vt:lpstr>HG明朝B</vt:lpstr>
      <vt:lpstr>Trebuchet MS</vt:lpstr>
      <vt:lpstr>Wingdings 2</vt:lpstr>
      <vt:lpstr>Городская</vt:lpstr>
      <vt:lpstr>Программа, осуществляющая решение квадратных уравнений</vt:lpstr>
      <vt:lpstr>График соответствующей функции</vt:lpstr>
      <vt:lpstr>.</vt:lpstr>
      <vt:lpstr>Вывод формулы решения квадратного уравнения</vt:lpstr>
      <vt:lpstr>.</vt:lpstr>
      <vt:lpstr>Общий вид программы</vt:lpstr>
      <vt:lpstr>Перейдем к ее принципу работы</vt:lpstr>
      <vt:lpstr>Функция вычисляющая корни уравнения</vt:lpstr>
      <vt:lpstr>3</vt:lpstr>
      <vt:lpstr>4</vt:lpstr>
      <vt:lpstr>5</vt:lpstr>
      <vt:lpstr> 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Программа,осуществляющая решение квадратных уравнений</dc:title>
  <dc:creator>RnD</dc:creator>
  <cp:lastModifiedBy>user</cp:lastModifiedBy>
  <cp:revision>6</cp:revision>
  <dcterms:created xsi:type="dcterms:W3CDTF">2023-10-11T08:46:16Z</dcterms:created>
  <dcterms:modified xsi:type="dcterms:W3CDTF">2023-10-11T12:47:58Z</dcterms:modified>
</cp:coreProperties>
</file>