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F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50"/>
  </p:normalViewPr>
  <p:slideViewPr>
    <p:cSldViewPr snapToGrid="0">
      <p:cViewPr varScale="1">
        <p:scale>
          <a:sx n="88" d="100"/>
          <a:sy n="88" d="100"/>
        </p:scale>
        <p:origin x="184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cat>
            <c:strRef>
              <c:f>Sheet1!$A$2:$A$11</c:f>
              <c:strCache>
                <c:ptCount val="9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  <c:pt idx="7">
                  <c:v>H</c:v>
                </c:pt>
                <c:pt idx="8">
                  <c:v>I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</c:v>
                </c:pt>
                <c:pt idx="1">
                  <c:v>4</c:v>
                </c:pt>
                <c:pt idx="2">
                  <c:v>3</c:v>
                </c:pt>
                <c:pt idx="3">
                  <c:v>0</c:v>
                </c:pt>
                <c:pt idx="4">
                  <c:v>3</c:v>
                </c:pt>
                <c:pt idx="5">
                  <c:v>1</c:v>
                </c:pt>
                <c:pt idx="6">
                  <c:v>2</c:v>
                </c:pt>
                <c:pt idx="7">
                  <c:v>0</c:v>
                </c:pt>
                <c:pt idx="8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49-D04B-BBAA-A54FB1A2116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noFill/>
            <a:ln w="25400" cap="flat" cmpd="sng" algn="ctr">
              <a:solidFill>
                <a:schemeClr val="accent2"/>
              </a:solidFill>
              <a:miter lim="800000"/>
            </a:ln>
            <a:effectLst/>
          </c:spPr>
          <c:invertIfNegative val="0"/>
          <c:cat>
            <c:strRef>
              <c:f>Sheet1!$A$2:$A$11</c:f>
              <c:strCache>
                <c:ptCount val="9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  <c:pt idx="7">
                  <c:v>H</c:v>
                </c:pt>
                <c:pt idx="8">
                  <c:v>I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</c:numCache>
            </c:numRef>
          </c:val>
          <c:extLst>
            <c:ext xmlns:c16="http://schemas.microsoft.com/office/drawing/2014/chart" uri="{C3380CC4-5D6E-409C-BE32-E72D297353CC}">
              <c16:uniqueId val="{00000001-EF49-D04B-BBAA-A54FB1A2116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Column3</c:v>
                </c:pt>
              </c:strCache>
            </c:strRef>
          </c:tx>
          <c:spPr>
            <a:noFill/>
            <a:ln w="25400" cap="flat" cmpd="sng" algn="ctr">
              <a:solidFill>
                <a:schemeClr val="accent3"/>
              </a:solidFill>
              <a:miter lim="800000"/>
            </a:ln>
            <a:effectLst/>
          </c:spPr>
          <c:invertIfNegative val="0"/>
          <c:cat>
            <c:strRef>
              <c:f>Sheet1!$A$2:$A$11</c:f>
              <c:strCache>
                <c:ptCount val="9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  <c:pt idx="7">
                  <c:v>H</c:v>
                </c:pt>
                <c:pt idx="8">
                  <c:v>I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</c:numCache>
            </c:numRef>
          </c:val>
          <c:extLst>
            <c:ext xmlns:c16="http://schemas.microsoft.com/office/drawing/2014/chart" uri="{C3380CC4-5D6E-409C-BE32-E72D297353CC}">
              <c16:uniqueId val="{00000002-EF49-D04B-BBAA-A54FB1A211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1934893519"/>
        <c:axId val="1934658095"/>
      </c:barChart>
      <c:catAx>
        <c:axId val="1934893519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4658095"/>
        <c:crosses val="autoZero"/>
        <c:auto val="1"/>
        <c:lblAlgn val="ctr"/>
        <c:lblOffset val="100"/>
        <c:tickLblSkip val="1"/>
        <c:noMultiLvlLbl val="0"/>
      </c:catAx>
      <c:valAx>
        <c:axId val="193465809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48935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166BE-6929-EBF7-9FAC-485FD57978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AD191C-5320-2908-8E8F-3BE8158DBA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C2DD6-6363-2220-B34C-B3551FB5D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B841-23A8-7844-A62E-D0049BE4F784}" type="datetimeFigureOut">
              <a:rPr lang="en-US" smtClean="0"/>
              <a:t>6/20/23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04E6B-6A90-90AF-0AF2-DB459BF1E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2488D-2B50-72F3-16B2-4A6BCAB20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951C-AAE2-6140-969F-EFEA369E9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134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3883C-04B2-0C2C-8D5C-935588DBD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3283B6-6ED8-4DCC-A821-5833C21DA7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E4DF3-FB80-7239-DBE6-B5E406BE0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B841-23A8-7844-A62E-D0049BE4F784}" type="datetimeFigureOut">
              <a:rPr lang="en-US" smtClean="0"/>
              <a:t>6/20/23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51CBA-DE93-3B67-91B2-CBE73D646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875B5-1FBE-D22B-52AD-EA096F48A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951C-AAE2-6140-969F-EFEA369E9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36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5AD574-1DE5-6857-C3E9-77251140A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340D81-99AA-D5AE-42B7-13FD1F9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74749-ED01-666C-84AD-6558F60BC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B841-23A8-7844-A62E-D0049BE4F784}" type="datetimeFigureOut">
              <a:rPr lang="en-US" smtClean="0"/>
              <a:t>6/20/23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2FD45-E26B-E8B9-2822-22B04C352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8E16A-71C8-AA44-C5D5-90B8717AE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951C-AAE2-6140-969F-EFEA369E9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89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B9BEF-704C-E85F-2DC9-E4AD5398E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C1134-5F27-0399-0D7C-291108BC4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DD6C2-D70E-BF09-A142-64EC1B509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B841-23A8-7844-A62E-D0049BE4F784}" type="datetimeFigureOut">
              <a:rPr lang="en-US" smtClean="0"/>
              <a:t>6/20/23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16A4A-1E2F-792B-3CC8-3C865C4C8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CA62B-B3C7-ADD9-32BD-FE4B7E7C3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951C-AAE2-6140-969F-EFEA369E9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09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64EDF-69AF-ED86-C4D5-719474A1B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3709E-BA98-24D2-1D00-CCE839ABA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C38F2-8D6F-F432-218D-FE4A07893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B841-23A8-7844-A62E-D0049BE4F784}" type="datetimeFigureOut">
              <a:rPr lang="en-US" smtClean="0"/>
              <a:t>6/20/23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2BCFB-2AE8-6CB7-F1DB-D5B23BED5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12A71-BB73-E05A-2680-98C98F0E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951C-AAE2-6140-969F-EFEA369E9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1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72A38-508B-21DD-F46C-B347BDDB4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B99F4-4B88-1229-15A0-99B15D8B21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019E2E-FEEF-F029-C658-F24187A8A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63D139-E9FC-7432-176A-28DBC669B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B841-23A8-7844-A62E-D0049BE4F784}" type="datetimeFigureOut">
              <a:rPr lang="en-US" smtClean="0"/>
              <a:t>6/20/23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63539-FD7D-5A0E-FE4C-3936CBD8D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5C8223-88A9-FD82-4F18-FB073506C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951C-AAE2-6140-969F-EFEA369E9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84E27-9C68-67E6-62C1-79D7E905E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A9585-8024-6EF4-4EDF-7FC200816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3DFEDB-2944-DBD2-20D3-579095F9A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06864A-E6C6-0203-8E1A-522C939E7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6C0A4-3AB9-E147-7052-B40C3E2B02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5C11AB-7B5E-E799-5055-2D7C33FC2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B841-23A8-7844-A62E-D0049BE4F784}" type="datetimeFigureOut">
              <a:rPr lang="en-US" smtClean="0"/>
              <a:t>6/20/23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621454-FC0C-C141-64A5-C6F0F766E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BFC782-ECCE-6AD6-CB4D-4CC2647FE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951C-AAE2-6140-969F-EFEA369E9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40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E3A56-97C2-99BD-82A2-1C1517877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F27FE6-51B5-8522-E464-ECA363AD0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B841-23A8-7844-A62E-D0049BE4F784}" type="datetimeFigureOut">
              <a:rPr lang="en-US" smtClean="0"/>
              <a:t>6/20/23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078EA-91F7-E23F-102C-60013B4EB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825896-8192-D02C-404F-D107EABF8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951C-AAE2-6140-969F-EFEA369E9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57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8F7BFC-9D20-0080-D895-6A777DFAB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B841-23A8-7844-A62E-D0049BE4F784}" type="datetimeFigureOut">
              <a:rPr lang="en-US" smtClean="0"/>
              <a:t>6/20/23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D25C9-3692-C5A8-5C39-718B70668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020B80-71B1-67E5-1E7B-FF50F6B2B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951C-AAE2-6140-969F-EFEA369E9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53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66176-1268-DEA3-5153-D219D0C27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A15EA-92FD-CB6F-5A0F-24C187B84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9A25CA-CB34-3CAC-CAA3-814488EEC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15FC53-422B-E1D2-A74C-12DEFC156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B841-23A8-7844-A62E-D0049BE4F784}" type="datetimeFigureOut">
              <a:rPr lang="en-US" smtClean="0"/>
              <a:t>6/20/23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78923-023B-D910-97C5-EC80C0825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AEDE38-741A-2184-FBA7-ED023EDC8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951C-AAE2-6140-969F-EFEA369E9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770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5E735-444F-0182-6986-0BBE0BEA7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6074AD-95CD-ABD8-0BCD-32231C2704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D5C8AC-A376-0135-CA11-36FED5C0E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D3D83F-03C9-D783-7ACD-7E7AC620E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B841-23A8-7844-A62E-D0049BE4F784}" type="datetimeFigureOut">
              <a:rPr lang="en-US" smtClean="0"/>
              <a:t>6/20/23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C0F6DE-1E31-77C7-33FA-0BF2A514A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051B6-F8F8-0CE2-1593-D449E8E48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951C-AAE2-6140-969F-EFEA369E9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68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8942EC-355E-C0FB-B08A-1D8BEFA97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92EA5-F9D2-BD96-0052-C24A723F1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71D94-A4F9-BE50-380A-BBEA21A4C7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5B841-23A8-7844-A62E-D0049BE4F784}" type="datetimeFigureOut">
              <a:rPr lang="en-US" smtClean="0"/>
              <a:t>6/20/23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3FE67-123A-387C-30B8-73549C6F9A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331B0-AAC9-7D06-1B8E-ED7C4DD78E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2951C-AAE2-6140-969F-EFEA369E9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70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5112728-125F-1A64-7D47-3A5B5F1F6A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8770812"/>
              </p:ext>
            </p:extLst>
          </p:nvPr>
        </p:nvGraphicFramePr>
        <p:xfrm>
          <a:off x="1132115" y="1068008"/>
          <a:ext cx="89408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8A1999B-222E-C9E2-8FBC-47467E97FF4A}"/>
              </a:ext>
            </a:extLst>
          </p:cNvPr>
          <p:cNvSpPr/>
          <p:nvPr/>
        </p:nvSpPr>
        <p:spPr>
          <a:xfrm>
            <a:off x="1596572" y="5109028"/>
            <a:ext cx="812800" cy="711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C34EB1-E62B-8D0F-F645-73EDA27A6E7B}"/>
              </a:ext>
            </a:extLst>
          </p:cNvPr>
          <p:cNvSpPr/>
          <p:nvPr/>
        </p:nvSpPr>
        <p:spPr>
          <a:xfrm>
            <a:off x="2423886" y="3033485"/>
            <a:ext cx="812800" cy="27867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EBA743-A14C-CF40-5BA1-E0507D275EF6}"/>
              </a:ext>
            </a:extLst>
          </p:cNvPr>
          <p:cNvSpPr/>
          <p:nvPr/>
        </p:nvSpPr>
        <p:spPr>
          <a:xfrm>
            <a:off x="3243943" y="3733800"/>
            <a:ext cx="812800" cy="20864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3FDDD9-B465-C614-55D4-6FB50B6FE8E4}"/>
              </a:ext>
            </a:extLst>
          </p:cNvPr>
          <p:cNvSpPr/>
          <p:nvPr/>
        </p:nvSpPr>
        <p:spPr>
          <a:xfrm>
            <a:off x="4876800" y="3733800"/>
            <a:ext cx="812800" cy="20864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3E3F87-46A4-F152-D137-99ED6E444E71}"/>
              </a:ext>
            </a:extLst>
          </p:cNvPr>
          <p:cNvSpPr/>
          <p:nvPr/>
        </p:nvSpPr>
        <p:spPr>
          <a:xfrm>
            <a:off x="5689600" y="5109028"/>
            <a:ext cx="827315" cy="711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6DF64D-400F-76B9-AE9D-800F5A227357}"/>
              </a:ext>
            </a:extLst>
          </p:cNvPr>
          <p:cNvSpPr/>
          <p:nvPr/>
        </p:nvSpPr>
        <p:spPr>
          <a:xfrm>
            <a:off x="6516915" y="4397828"/>
            <a:ext cx="856342" cy="1422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49C60F-4EAA-1225-F987-A4F096FAA741}"/>
              </a:ext>
            </a:extLst>
          </p:cNvPr>
          <p:cNvSpPr/>
          <p:nvPr/>
        </p:nvSpPr>
        <p:spPr>
          <a:xfrm>
            <a:off x="8171543" y="2365827"/>
            <a:ext cx="827314" cy="346165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908E7BD-03E5-2640-00EE-DD4506D66D3B}"/>
              </a:ext>
            </a:extLst>
          </p:cNvPr>
          <p:cNvCxnSpPr/>
          <p:nvPr/>
        </p:nvCxnSpPr>
        <p:spPr>
          <a:xfrm>
            <a:off x="3236686" y="3047999"/>
            <a:ext cx="4934857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A507126-90E6-333D-7E22-87A818D187FB}"/>
              </a:ext>
            </a:extLst>
          </p:cNvPr>
          <p:cNvCxnSpPr/>
          <p:nvPr/>
        </p:nvCxnSpPr>
        <p:spPr>
          <a:xfrm>
            <a:off x="1596572" y="5820228"/>
            <a:ext cx="7402285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0C134F9-E06F-C1E8-D287-6F20FBF62D3E}"/>
              </a:ext>
            </a:extLst>
          </p:cNvPr>
          <p:cNvSpPr/>
          <p:nvPr/>
        </p:nvSpPr>
        <p:spPr>
          <a:xfrm>
            <a:off x="3243943" y="3033485"/>
            <a:ext cx="812800" cy="700315"/>
          </a:xfrm>
          <a:prstGeom prst="rect">
            <a:avLst/>
          </a:prstGeom>
          <a:pattFill prst="pct6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C3689-CFD2-21C6-A957-F0B54930F85A}"/>
              </a:ext>
            </a:extLst>
          </p:cNvPr>
          <p:cNvSpPr/>
          <p:nvPr/>
        </p:nvSpPr>
        <p:spPr>
          <a:xfrm>
            <a:off x="4063999" y="3040745"/>
            <a:ext cx="812800" cy="2779481"/>
          </a:xfrm>
          <a:prstGeom prst="rect">
            <a:avLst/>
          </a:prstGeom>
          <a:pattFill prst="pct6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B9B66E-C455-D7CD-AF71-F0D2323569F4}"/>
              </a:ext>
            </a:extLst>
          </p:cNvPr>
          <p:cNvSpPr/>
          <p:nvPr/>
        </p:nvSpPr>
        <p:spPr>
          <a:xfrm>
            <a:off x="7344229" y="3048000"/>
            <a:ext cx="812800" cy="2779481"/>
          </a:xfrm>
          <a:prstGeom prst="rect">
            <a:avLst/>
          </a:prstGeom>
          <a:pattFill prst="pct6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633DBB-2219-B9CC-86FB-971CC85CA64B}"/>
              </a:ext>
            </a:extLst>
          </p:cNvPr>
          <p:cNvSpPr/>
          <p:nvPr/>
        </p:nvSpPr>
        <p:spPr>
          <a:xfrm>
            <a:off x="4876798" y="3040743"/>
            <a:ext cx="812800" cy="700315"/>
          </a:xfrm>
          <a:prstGeom prst="rect">
            <a:avLst/>
          </a:prstGeom>
          <a:pattFill prst="pct6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7D07C6-3C2B-2F00-63DF-CE7C93093659}"/>
              </a:ext>
            </a:extLst>
          </p:cNvPr>
          <p:cNvSpPr/>
          <p:nvPr/>
        </p:nvSpPr>
        <p:spPr>
          <a:xfrm>
            <a:off x="5696856" y="3048000"/>
            <a:ext cx="812800" cy="2042891"/>
          </a:xfrm>
          <a:prstGeom prst="rect">
            <a:avLst/>
          </a:prstGeom>
          <a:pattFill prst="pct6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C81609-BF37-5284-B3D1-F23406F49184}"/>
              </a:ext>
            </a:extLst>
          </p:cNvPr>
          <p:cNvSpPr/>
          <p:nvPr/>
        </p:nvSpPr>
        <p:spPr>
          <a:xfrm>
            <a:off x="6516908" y="3040746"/>
            <a:ext cx="812800" cy="1357081"/>
          </a:xfrm>
          <a:prstGeom prst="rect">
            <a:avLst/>
          </a:prstGeom>
          <a:pattFill prst="pct6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A0A150-5DE6-4D69-28F2-9B4ECE859BF2}"/>
              </a:ext>
            </a:extLst>
          </p:cNvPr>
          <p:cNvSpPr/>
          <p:nvPr/>
        </p:nvSpPr>
        <p:spPr>
          <a:xfrm>
            <a:off x="9006113" y="4397826"/>
            <a:ext cx="856342" cy="1422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ircular Arrow 24">
            <a:extLst>
              <a:ext uri="{FF2B5EF4-FFF2-40B4-BE49-F238E27FC236}">
                <a16:creationId xmlns:a16="http://schemas.microsoft.com/office/drawing/2014/main" id="{D6AC4A36-D427-AA53-1D84-473885D4DC72}"/>
              </a:ext>
            </a:extLst>
          </p:cNvPr>
          <p:cNvSpPr/>
          <p:nvPr/>
        </p:nvSpPr>
        <p:spPr>
          <a:xfrm>
            <a:off x="9361716" y="3846284"/>
            <a:ext cx="754743" cy="1066802"/>
          </a:xfrm>
          <a:prstGeom prst="circular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ircular Arrow 26">
            <a:extLst>
              <a:ext uri="{FF2B5EF4-FFF2-40B4-BE49-F238E27FC236}">
                <a16:creationId xmlns:a16="http://schemas.microsoft.com/office/drawing/2014/main" id="{E98702A7-6E13-F2F1-C451-6A480C4A7484}"/>
              </a:ext>
            </a:extLst>
          </p:cNvPr>
          <p:cNvSpPr/>
          <p:nvPr/>
        </p:nvSpPr>
        <p:spPr>
          <a:xfrm flipH="1">
            <a:off x="1117598" y="4641553"/>
            <a:ext cx="812801" cy="823069"/>
          </a:xfrm>
          <a:prstGeom prst="circular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DDC88F-CFFD-29CF-40ED-9DC5BF5A7042}"/>
              </a:ext>
            </a:extLst>
          </p:cNvPr>
          <p:cNvSpPr txBox="1"/>
          <p:nvPr/>
        </p:nvSpPr>
        <p:spPr>
          <a:xfrm>
            <a:off x="159658" y="5080001"/>
            <a:ext cx="1712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Water Spillover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0366DE-FBCA-675D-8884-4C981345A182}"/>
              </a:ext>
            </a:extLst>
          </p:cNvPr>
          <p:cNvSpPr txBox="1"/>
          <p:nvPr/>
        </p:nvSpPr>
        <p:spPr>
          <a:xfrm>
            <a:off x="9804400" y="4406181"/>
            <a:ext cx="1712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Water Spillover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18D31BE-F73F-65DF-3F02-E8D9C8730E58}"/>
              </a:ext>
            </a:extLst>
          </p:cNvPr>
          <p:cNvSpPr txBox="1"/>
          <p:nvPr/>
        </p:nvSpPr>
        <p:spPr>
          <a:xfrm>
            <a:off x="2409367" y="1639280"/>
            <a:ext cx="785223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water_trapped_at_block </a:t>
            </a:r>
            <a:r>
              <a:rPr lang="en-US" sz="16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min(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1" dirty="0">
                <a:solidFill>
                  <a:srgbClr val="003FF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sz="1600" b="1" i="1" dirty="0">
                <a:solidFill>
                  <a:srgbClr val="003FF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(left)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i="1" dirty="0">
                <a:solidFill>
                  <a:srgbClr val="003FF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max(right)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- </a:t>
            </a:r>
            <a:r>
              <a:rPr lang="en-US" sz="1600" b="1" i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2214E3-DA77-344D-3678-C918040E412D}"/>
              </a:ext>
            </a:extLst>
          </p:cNvPr>
          <p:cNvSpPr txBox="1"/>
          <p:nvPr/>
        </p:nvSpPr>
        <p:spPr>
          <a:xfrm>
            <a:off x="2322283" y="1068008"/>
            <a:ext cx="668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block_heights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= [1, 4, 3, 0, 3, 1, 2, 0, 5, 2]</a:t>
            </a:r>
          </a:p>
        </p:txBody>
      </p:sp>
      <p:sp>
        <p:nvSpPr>
          <p:cNvPr id="32" name="Circular Arrow 31">
            <a:extLst>
              <a:ext uri="{FF2B5EF4-FFF2-40B4-BE49-F238E27FC236}">
                <a16:creationId xmlns:a16="http://schemas.microsoft.com/office/drawing/2014/main" id="{76AADFCA-72C8-9133-CD8C-015E421E771C}"/>
              </a:ext>
            </a:extLst>
          </p:cNvPr>
          <p:cNvSpPr/>
          <p:nvPr/>
        </p:nvSpPr>
        <p:spPr>
          <a:xfrm flipH="1">
            <a:off x="1944914" y="2602295"/>
            <a:ext cx="812801" cy="823069"/>
          </a:xfrm>
          <a:prstGeom prst="circular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2DDA280-36BF-7C76-F7C5-B4B174071FC0}"/>
              </a:ext>
            </a:extLst>
          </p:cNvPr>
          <p:cNvSpPr txBox="1"/>
          <p:nvPr/>
        </p:nvSpPr>
        <p:spPr>
          <a:xfrm>
            <a:off x="986974" y="3040743"/>
            <a:ext cx="1712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Water Spillover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D1E3B2D-EAF6-DC82-9148-77F0E7EE3C0E}"/>
              </a:ext>
            </a:extLst>
          </p:cNvPr>
          <p:cNvSpPr txBox="1"/>
          <p:nvPr/>
        </p:nvSpPr>
        <p:spPr>
          <a:xfrm>
            <a:off x="1523998" y="462971"/>
            <a:ext cx="9085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Calculate the total rainwater trapped in the blocks built in a sequence?? </a:t>
            </a:r>
          </a:p>
        </p:txBody>
      </p:sp>
    </p:spTree>
    <p:extLst>
      <p:ext uri="{BB962C8B-B14F-4D97-AF65-F5344CB8AC3E}">
        <p14:creationId xmlns:p14="http://schemas.microsoft.com/office/powerpoint/2010/main" val="2129497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4AFFDF-D651-6BDE-33D8-4A97DD7020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8875134"/>
              </p:ext>
            </p:extLst>
          </p:nvPr>
        </p:nvGraphicFramePr>
        <p:xfrm>
          <a:off x="127006" y="1669142"/>
          <a:ext cx="6694709" cy="4325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744">
                  <a:extLst>
                    <a:ext uri="{9D8B030D-6E8A-4147-A177-3AD203B41FA5}">
                      <a16:colId xmlns:a16="http://schemas.microsoft.com/office/drawing/2014/main" val="788609588"/>
                    </a:ext>
                  </a:extLst>
                </a:gridCol>
                <a:gridCol w="751862">
                  <a:extLst>
                    <a:ext uri="{9D8B030D-6E8A-4147-A177-3AD203B41FA5}">
                      <a16:colId xmlns:a16="http://schemas.microsoft.com/office/drawing/2014/main" val="1414900308"/>
                    </a:ext>
                  </a:extLst>
                </a:gridCol>
                <a:gridCol w="852111">
                  <a:extLst>
                    <a:ext uri="{9D8B030D-6E8A-4147-A177-3AD203B41FA5}">
                      <a16:colId xmlns:a16="http://schemas.microsoft.com/office/drawing/2014/main" val="4131306582"/>
                    </a:ext>
                  </a:extLst>
                </a:gridCol>
                <a:gridCol w="1040077">
                  <a:extLst>
                    <a:ext uri="{9D8B030D-6E8A-4147-A177-3AD203B41FA5}">
                      <a16:colId xmlns:a16="http://schemas.microsoft.com/office/drawing/2014/main" val="803013360"/>
                    </a:ext>
                  </a:extLst>
                </a:gridCol>
                <a:gridCol w="1127795">
                  <a:extLst>
                    <a:ext uri="{9D8B030D-6E8A-4147-A177-3AD203B41FA5}">
                      <a16:colId xmlns:a16="http://schemas.microsoft.com/office/drawing/2014/main" val="506565166"/>
                    </a:ext>
                  </a:extLst>
                </a:gridCol>
                <a:gridCol w="1102732">
                  <a:extLst>
                    <a:ext uri="{9D8B030D-6E8A-4147-A177-3AD203B41FA5}">
                      <a16:colId xmlns:a16="http://schemas.microsoft.com/office/drawing/2014/main" val="1658201455"/>
                    </a:ext>
                  </a:extLst>
                </a:gridCol>
                <a:gridCol w="1165388">
                  <a:extLst>
                    <a:ext uri="{9D8B030D-6E8A-4147-A177-3AD203B41FA5}">
                      <a16:colId xmlns:a16="http://schemas.microsoft.com/office/drawing/2014/main" val="3251941414"/>
                    </a:ext>
                  </a:extLst>
                </a:gridCol>
              </a:tblGrid>
              <a:tr h="8524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block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height</a:t>
                      </a:r>
                    </a:p>
                    <a:p>
                      <a:pPr algn="ctr"/>
                      <a:r>
                        <a:rPr lang="en-US" sz="1600" dirty="0"/>
                        <a:t>(A)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max(L)</a:t>
                      </a:r>
                    </a:p>
                    <a:p>
                      <a:pPr algn="ctr"/>
                      <a:r>
                        <a:rPr lang="en-US" sz="1600" dirty="0"/>
                        <a:t>(B)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max(R)</a:t>
                      </a:r>
                    </a:p>
                    <a:p>
                      <a:pPr algn="ctr"/>
                      <a:r>
                        <a:rPr lang="en-US" sz="1600" dirty="0"/>
                        <a:t>(C)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min(B, C)</a:t>
                      </a:r>
                    </a:p>
                    <a:p>
                      <a:pPr algn="ctr"/>
                      <a:r>
                        <a:rPr lang="en-US" sz="1600" dirty="0"/>
                        <a:t>(D)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water trapped</a:t>
                      </a:r>
                    </a:p>
                    <a:p>
                      <a:pPr algn="ctr"/>
                      <a:r>
                        <a:rPr lang="en-US" sz="1600" dirty="0"/>
                        <a:t>(D-A)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 Water Trapped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8887950"/>
                  </a:ext>
                </a:extLst>
              </a:tr>
              <a:tr h="34728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-1-5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-6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9991899"/>
                  </a:ext>
                </a:extLst>
              </a:tr>
              <a:tr h="34728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0122015"/>
                  </a:ext>
                </a:extLst>
              </a:tr>
              <a:tr h="34728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4-3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4466498"/>
                  </a:ext>
                </a:extLst>
              </a:tr>
              <a:tr h="34728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4-0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1478570"/>
                  </a:ext>
                </a:extLst>
              </a:tr>
              <a:tr h="34728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4-3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3576781"/>
                  </a:ext>
                </a:extLst>
              </a:tr>
              <a:tr h="34728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7952395"/>
                  </a:ext>
                </a:extLst>
              </a:tr>
              <a:tr h="34728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5641326"/>
                  </a:ext>
                </a:extLst>
              </a:tr>
              <a:tr h="34728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4-0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7520207"/>
                  </a:ext>
                </a:extLst>
              </a:tr>
              <a:tr h="34728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4-5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4740319"/>
                  </a:ext>
                </a:extLst>
              </a:tr>
              <a:tr h="34728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-3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299254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17F3704-FF6C-E85A-2120-17CB579DBA4D}"/>
              </a:ext>
            </a:extLst>
          </p:cNvPr>
          <p:cNvSpPr txBox="1"/>
          <p:nvPr/>
        </p:nvSpPr>
        <p:spPr>
          <a:xfrm>
            <a:off x="1523998" y="462971"/>
            <a:ext cx="9085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Calculate the total rainwater trapped in the blocks built in a sequence??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D0D6ED-09E1-DF62-C625-DCA812DE35A7}"/>
              </a:ext>
            </a:extLst>
          </p:cNvPr>
          <p:cNvSpPr/>
          <p:nvPr/>
        </p:nvSpPr>
        <p:spPr>
          <a:xfrm>
            <a:off x="5950857" y="3236686"/>
            <a:ext cx="580572" cy="2075543"/>
          </a:xfrm>
          <a:prstGeom prst="rect">
            <a:avLst/>
          </a:prstGeom>
          <a:solidFill>
            <a:schemeClr val="accent6">
              <a:alpha val="50257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906A74-104F-03C4-D0F7-89C9EAC4962D}"/>
              </a:ext>
            </a:extLst>
          </p:cNvPr>
          <p:cNvSpPr txBox="1"/>
          <p:nvPr/>
        </p:nvSpPr>
        <p:spPr>
          <a:xfrm>
            <a:off x="5805714" y="6110514"/>
            <a:ext cx="870857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15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087206-C107-936B-E6F1-F8BBA4D46F09}"/>
              </a:ext>
            </a:extLst>
          </p:cNvPr>
          <p:cNvSpPr txBox="1"/>
          <p:nvPr/>
        </p:nvSpPr>
        <p:spPr>
          <a:xfrm>
            <a:off x="7024914" y="1669142"/>
            <a:ext cx="5040080" cy="48936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find_max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MAX = -1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for num in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if num &gt; MAX: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MAX = num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MAX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trapped_water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(chart):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total_trapped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for index, height in enumerate(chart):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left_max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find_max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(chart[:index])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right_max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find_max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(chart[index:])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left_max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 0 or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right_max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 0: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continue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water_level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min(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left_max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right_max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- height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water_level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 0: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continue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total_trapped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water_level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total_trapped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graph = [1, 4, 3, 0, 3, 1, 2, 0, 5]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trapped_water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(graph))</a:t>
            </a:r>
          </a:p>
        </p:txBody>
      </p:sp>
    </p:spTree>
    <p:extLst>
      <p:ext uri="{BB962C8B-B14F-4D97-AF65-F5344CB8AC3E}">
        <p14:creationId xmlns:p14="http://schemas.microsoft.com/office/powerpoint/2010/main" val="2034743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362</Words>
  <Application>Microsoft Macintosh PowerPoint</Application>
  <PresentationFormat>Widescreen</PresentationFormat>
  <Paragraphs>116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Kulkarni</dc:creator>
  <cp:lastModifiedBy>Abhishek Kulkarni</cp:lastModifiedBy>
  <cp:revision>3</cp:revision>
  <dcterms:created xsi:type="dcterms:W3CDTF">2023-06-20T01:04:49Z</dcterms:created>
  <dcterms:modified xsi:type="dcterms:W3CDTF">2023-06-20T05:26:19Z</dcterms:modified>
</cp:coreProperties>
</file>