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8"/>
    <p:restoredTop sz="86422"/>
  </p:normalViewPr>
  <p:slideViewPr>
    <p:cSldViewPr snapToGrid="0">
      <p:cViewPr varScale="1">
        <p:scale>
          <a:sx n="70" d="100"/>
          <a:sy n="70" d="100"/>
        </p:scale>
        <p:origin x="208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82FD-77E4-F20A-AB0B-D06455F5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973B-4964-E369-CF2A-6FBAB2F4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4280-3C62-B0F1-3DBE-7322F412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3095-2830-B900-31A2-B82B3730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F3ED-9CEE-2D23-8DDB-45A6D77E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71DC-3875-82A9-9819-9686D39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BD887-727C-C213-0888-D8FBA342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207B-F92B-54D6-B6FE-91C80D16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E33F-82B3-2C72-C1E8-15AB7324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1E57-23F9-1C35-91EC-58688363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12832-91F0-A763-6548-00A59F117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35AF6-639C-B9A2-6F13-E1097B678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56BD-0FB5-2FAF-7DE4-D96D3FDD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EBC7-CE15-BD69-8567-9779ABF5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A8B3-7F2E-F9BE-1B34-9EC0A782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E2DC-7717-FCCE-3E4D-5B239D01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4A87-78A3-26AA-90C3-F4068865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864A-66F7-E4C9-1C3C-EAA543C5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CB08-9C42-C40E-A519-F35EAA84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3DA3-F4C4-4DA3-714B-CF0B6DA8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ADF0-670B-AD69-22F0-A247145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2588-7FC5-BBA6-BFB2-319BEB62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B5B1B-5EAA-69D4-35D8-EBDD435C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4FF-FAD9-1577-2063-10BD45DB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B29A-1BAF-A5D2-3492-0B8B1D5F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CA15-0DEC-49C1-64C3-55F780B6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905C-6B8C-B824-C223-5B57D436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72812-FD29-6694-B792-267B4C7B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13D1-6F62-1DD8-69B9-3627F5AF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5454-6EE6-EB39-64D9-54853905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63CA-5B01-157F-1E8C-6145FB5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D114-4F5F-F896-216B-588E0AE1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16E1-E19B-0A72-332E-2501D4C7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90CB9-BB9C-E5CC-10E9-E2407C65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70721-1902-328E-23AE-322A4B683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25045-EECF-6405-14CE-856D4E6E0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CAF33-A32A-4CE0-A34D-98C2CA09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56849-48C4-676A-7566-FB075ACC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67C16-C038-69D4-598B-C7F0B876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BC2F-C777-76AE-EBAB-EFA0C18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D721A-2B28-B64F-158A-D1311FD4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1865-AD34-D0C1-A299-FDB7EC42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FE0C0-3143-804F-F08E-75520D8A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09CC6-EE61-8DF4-CDD0-119767B7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39FBE-D4CA-BC64-733B-880473A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84E70-20F6-14C6-E6E3-70E3F95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83D0-087F-E6F2-EF22-C53B8EE6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4BF9-6DFF-3992-105D-176F42A2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4945-0EF8-868A-5801-AA678B77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B13AC-6DC6-3915-EAF4-DCDB81F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E950-48C7-1F10-152A-ED4915C2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0848-300F-8ABD-0102-612BEDE1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CFD2-0BD2-EA1A-052B-A1CA0E69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46E8C-A2E3-36AC-D5A4-A8DA7A483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44690-DBF1-D457-82DB-30B55126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1CBA-B112-464D-78C4-0BB24E61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5487-A3EF-858E-9CA1-DF37F9A5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286A-E96D-FCB9-136E-56B2FBED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D7C19-9210-E130-FE5E-A0BC42DB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ED2A-D51E-5559-80A1-9B0837C0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E8D1-D416-1738-552C-D4D277E9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AC08-35E9-0A45-BDD0-F01BF289DE7D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0B34-1CD8-53DE-13B8-F232F98F3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43D2-7BCC-F8FB-7ADC-93D99284F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6B33-D25B-394C-9EF1-23C4CF81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70EC514-0413-D38B-38AE-A87CED421FAE}"/>
              </a:ext>
            </a:extLst>
          </p:cNvPr>
          <p:cNvSpPr/>
          <p:nvPr/>
        </p:nvSpPr>
        <p:spPr>
          <a:xfrm>
            <a:off x="5803189" y="555335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69E69-76AC-69A0-1609-50E0D84A91F8}"/>
              </a:ext>
            </a:extLst>
          </p:cNvPr>
          <p:cNvSpPr txBox="1"/>
          <p:nvPr/>
        </p:nvSpPr>
        <p:spPr>
          <a:xfrm>
            <a:off x="2690820" y="51958"/>
            <a:ext cx="702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all combinations of the elements in the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BA6C8-0741-4D3C-3D1E-D1062FC9FA78}"/>
              </a:ext>
            </a:extLst>
          </p:cNvPr>
          <p:cNvSpPr txBox="1"/>
          <p:nvPr/>
        </p:nvSpPr>
        <p:spPr>
          <a:xfrm>
            <a:off x="450575" y="568120"/>
            <a:ext cx="307450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At every node, take the decision if you want to add element to the list or skip</a:t>
            </a:r>
          </a:p>
          <a:p>
            <a:endParaRPr lang="en-US" sz="1400" dirty="0"/>
          </a:p>
          <a:p>
            <a:r>
              <a:rPr lang="en-US" sz="1400" dirty="0"/>
              <a:t>Do no add (skip) ==&gt; traverse left</a:t>
            </a:r>
          </a:p>
          <a:p>
            <a:r>
              <a:rPr lang="en-US" sz="1400" dirty="0"/>
              <a:t>Add to the list ==&gt; traverse right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28FC5-DE3B-201C-7AA8-30E1B70A6DA4}"/>
              </a:ext>
            </a:extLst>
          </p:cNvPr>
          <p:cNvSpPr/>
          <p:nvPr/>
        </p:nvSpPr>
        <p:spPr>
          <a:xfrm>
            <a:off x="448367" y="104294"/>
            <a:ext cx="55311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5EFF9E-6EB0-FA53-FEB1-6DA24E911784}"/>
              </a:ext>
            </a:extLst>
          </p:cNvPr>
          <p:cNvSpPr/>
          <p:nvPr/>
        </p:nvSpPr>
        <p:spPr>
          <a:xfrm>
            <a:off x="1195852" y="97039"/>
            <a:ext cx="55311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9C1B2-B61B-C48E-F5C5-CD40A9484B0B}"/>
              </a:ext>
            </a:extLst>
          </p:cNvPr>
          <p:cNvSpPr/>
          <p:nvPr/>
        </p:nvSpPr>
        <p:spPr>
          <a:xfrm>
            <a:off x="1943338" y="104299"/>
            <a:ext cx="55311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7E54D3-34BC-0026-B6B5-F3427C5EAA70}"/>
              </a:ext>
            </a:extLst>
          </p:cNvPr>
          <p:cNvSpPr/>
          <p:nvPr/>
        </p:nvSpPr>
        <p:spPr>
          <a:xfrm>
            <a:off x="448367" y="111549"/>
            <a:ext cx="553119" cy="463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C249E7-5041-A4A4-AF64-A13A5781A03C}"/>
              </a:ext>
            </a:extLst>
          </p:cNvPr>
          <p:cNvSpPr txBox="1"/>
          <p:nvPr/>
        </p:nvSpPr>
        <p:spPr>
          <a:xfrm>
            <a:off x="4295914" y="1544144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add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427C8C-B6E6-52DF-92A8-E8847E8A214C}"/>
              </a:ext>
            </a:extLst>
          </p:cNvPr>
          <p:cNvSpPr/>
          <p:nvPr/>
        </p:nvSpPr>
        <p:spPr>
          <a:xfrm>
            <a:off x="3415906" y="2202706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6D0B37-A0AE-32E0-37B2-945DD148C7B2}"/>
              </a:ext>
            </a:extLst>
          </p:cNvPr>
          <p:cNvCxnSpPr>
            <a:stCxn id="23" idx="2"/>
            <a:endCxn id="32" idx="0"/>
          </p:cNvCxnSpPr>
          <p:nvPr/>
        </p:nvCxnSpPr>
        <p:spPr>
          <a:xfrm flipH="1">
            <a:off x="3747211" y="1019161"/>
            <a:ext cx="2387283" cy="11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7C19E5-6196-6A85-1C2F-D6E49105BAF1}"/>
              </a:ext>
            </a:extLst>
          </p:cNvPr>
          <p:cNvSpPr/>
          <p:nvPr/>
        </p:nvSpPr>
        <p:spPr>
          <a:xfrm>
            <a:off x="7837719" y="2202706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666E93-B026-6B11-0C3F-6673B00D04A4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6134494" y="1019161"/>
            <a:ext cx="2034530" cy="11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E72F5-7827-A4AE-B6DF-3FD0724A049F}"/>
              </a:ext>
            </a:extLst>
          </p:cNvPr>
          <p:cNvSpPr txBox="1"/>
          <p:nvPr/>
        </p:nvSpPr>
        <p:spPr>
          <a:xfrm>
            <a:off x="6722564" y="1579407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 the list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7700A-2725-DDA9-F0B4-0B6A2488B20D}"/>
              </a:ext>
            </a:extLst>
          </p:cNvPr>
          <p:cNvSpPr/>
          <p:nvPr/>
        </p:nvSpPr>
        <p:spPr>
          <a:xfrm>
            <a:off x="1195852" y="104292"/>
            <a:ext cx="553119" cy="463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7CA8A-7D4B-F3EC-72C5-675B9B555259}"/>
              </a:ext>
            </a:extLst>
          </p:cNvPr>
          <p:cNvSpPr txBox="1"/>
          <p:nvPr/>
        </p:nvSpPr>
        <p:spPr>
          <a:xfrm>
            <a:off x="1807345" y="2636689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add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6392C2-797B-054B-4B54-CDC662D5A166}"/>
              </a:ext>
            </a:extLst>
          </p:cNvPr>
          <p:cNvCxnSpPr>
            <a:cxnSpLocks/>
          </p:cNvCxnSpPr>
          <p:nvPr/>
        </p:nvCxnSpPr>
        <p:spPr>
          <a:xfrm flipH="1">
            <a:off x="2034841" y="2639847"/>
            <a:ext cx="1712369" cy="121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6F0262F-8DF7-CE0D-B7EC-D4D154231017}"/>
              </a:ext>
            </a:extLst>
          </p:cNvPr>
          <p:cNvSpPr/>
          <p:nvPr/>
        </p:nvSpPr>
        <p:spPr>
          <a:xfrm>
            <a:off x="1761593" y="3897248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CB213F-0B41-D754-93C8-8EDBC8681C73}"/>
              </a:ext>
            </a:extLst>
          </p:cNvPr>
          <p:cNvSpPr txBox="1"/>
          <p:nvPr/>
        </p:nvSpPr>
        <p:spPr>
          <a:xfrm>
            <a:off x="3689078" y="2663425"/>
            <a:ext cx="123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 </a:t>
            </a:r>
          </a:p>
          <a:p>
            <a:r>
              <a:rPr lang="en-US" sz="1400" dirty="0"/>
              <a:t>the list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948EA7-2D39-ECB8-C25A-EC63EF9ED408}"/>
              </a:ext>
            </a:extLst>
          </p:cNvPr>
          <p:cNvSpPr/>
          <p:nvPr/>
        </p:nvSpPr>
        <p:spPr>
          <a:xfrm>
            <a:off x="3415906" y="3892138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[B]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F4D829-26F0-40F9-261E-B6D65EA3D0C3}"/>
              </a:ext>
            </a:extLst>
          </p:cNvPr>
          <p:cNvCxnSpPr>
            <a:cxnSpLocks/>
            <a:stCxn id="32" idx="2"/>
            <a:endCxn id="49" idx="0"/>
          </p:cNvCxnSpPr>
          <p:nvPr/>
        </p:nvCxnSpPr>
        <p:spPr>
          <a:xfrm>
            <a:off x="3747211" y="2666532"/>
            <a:ext cx="0" cy="122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2653DD-AD53-EA1C-C537-94CDF43E0C6E}"/>
              </a:ext>
            </a:extLst>
          </p:cNvPr>
          <p:cNvSpPr txBox="1"/>
          <p:nvPr/>
        </p:nvSpPr>
        <p:spPr>
          <a:xfrm>
            <a:off x="7283961" y="2921472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add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AE1BB0-1C33-77B8-DEEB-69D2878BDDC4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 flipH="1">
            <a:off x="8166580" y="2666532"/>
            <a:ext cx="2444" cy="123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DEE75CD-C55D-C0A0-13D9-D6F3CE114B4A}"/>
              </a:ext>
            </a:extLst>
          </p:cNvPr>
          <p:cNvSpPr/>
          <p:nvPr/>
        </p:nvSpPr>
        <p:spPr>
          <a:xfrm>
            <a:off x="7835275" y="3906214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0D62D-9D43-3E53-DAAF-2E268CDC965F}"/>
              </a:ext>
            </a:extLst>
          </p:cNvPr>
          <p:cNvSpPr txBox="1"/>
          <p:nvPr/>
        </p:nvSpPr>
        <p:spPr>
          <a:xfrm>
            <a:off x="8616197" y="2789187"/>
            <a:ext cx="71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</a:t>
            </a:r>
          </a:p>
          <a:p>
            <a:r>
              <a:rPr lang="en-US" sz="1400" dirty="0"/>
              <a:t>the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08A43A-F1C5-966B-36BC-D446196A5769}"/>
              </a:ext>
            </a:extLst>
          </p:cNvPr>
          <p:cNvSpPr/>
          <p:nvPr/>
        </p:nvSpPr>
        <p:spPr>
          <a:xfrm>
            <a:off x="9616824" y="3906214"/>
            <a:ext cx="662610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[A,B]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0F33E3-A163-353F-B51B-09239C77FF6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394468" y="2675498"/>
            <a:ext cx="1553661" cy="123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DC5C4A8-0F1C-F39F-B645-442FCC1336F3}"/>
              </a:ext>
            </a:extLst>
          </p:cNvPr>
          <p:cNvSpPr/>
          <p:nvPr/>
        </p:nvSpPr>
        <p:spPr>
          <a:xfrm>
            <a:off x="1943336" y="111551"/>
            <a:ext cx="553119" cy="463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F1B2BF-F03C-6C18-6E0C-0BCC20A32D3C}"/>
              </a:ext>
            </a:extLst>
          </p:cNvPr>
          <p:cNvSpPr txBox="1"/>
          <p:nvPr/>
        </p:nvSpPr>
        <p:spPr>
          <a:xfrm>
            <a:off x="677199" y="4382126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add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D6F434-F32D-4A8E-3CE2-EBF5A956F24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64548" y="4354633"/>
            <a:ext cx="1173367" cy="9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ED94223-BD05-B7EA-A92E-CC359462F15E}"/>
              </a:ext>
            </a:extLst>
          </p:cNvPr>
          <p:cNvSpPr/>
          <p:nvPr/>
        </p:nvSpPr>
        <p:spPr>
          <a:xfrm>
            <a:off x="533243" y="5332950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C0EF9F-A7C2-5E70-16EE-57A9630141F8}"/>
              </a:ext>
            </a:extLst>
          </p:cNvPr>
          <p:cNvSpPr/>
          <p:nvPr/>
        </p:nvSpPr>
        <p:spPr>
          <a:xfrm>
            <a:off x="1761592" y="5313856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4DE0A6-51C9-B117-5A9F-AB410F5F5EE0}"/>
              </a:ext>
            </a:extLst>
          </p:cNvPr>
          <p:cNvCxnSpPr>
            <a:cxnSpLocks/>
            <a:stCxn id="47" idx="2"/>
            <a:endCxn id="65" idx="0"/>
          </p:cNvCxnSpPr>
          <p:nvPr/>
        </p:nvCxnSpPr>
        <p:spPr>
          <a:xfrm flipH="1">
            <a:off x="2092897" y="4361074"/>
            <a:ext cx="1" cy="9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70791-1C63-0FC3-19DF-DF25A91C04CA}"/>
              </a:ext>
            </a:extLst>
          </p:cNvPr>
          <p:cNvSpPr txBox="1"/>
          <p:nvPr/>
        </p:nvSpPr>
        <p:spPr>
          <a:xfrm>
            <a:off x="2106229" y="4580822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6B9FA4-E673-4FF8-DA7F-5C5B518D128F}"/>
              </a:ext>
            </a:extLst>
          </p:cNvPr>
          <p:cNvSpPr txBox="1"/>
          <p:nvPr/>
        </p:nvSpPr>
        <p:spPr>
          <a:xfrm>
            <a:off x="3094540" y="4587877"/>
            <a:ext cx="123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</a:t>
            </a:r>
          </a:p>
          <a:p>
            <a:r>
              <a:rPr lang="en-US" sz="1400" dirty="0"/>
              <a:t>add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4BAADB-3FD7-9D72-2751-FA1BB8E7DD55}"/>
              </a:ext>
            </a:extLst>
          </p:cNvPr>
          <p:cNvCxnSpPr>
            <a:cxnSpLocks/>
          </p:cNvCxnSpPr>
          <p:nvPr/>
        </p:nvCxnSpPr>
        <p:spPr>
          <a:xfrm>
            <a:off x="3779874" y="4278349"/>
            <a:ext cx="0" cy="10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49D90-0E37-CC8C-4939-8865BC6B2A9D}"/>
              </a:ext>
            </a:extLst>
          </p:cNvPr>
          <p:cNvSpPr/>
          <p:nvPr/>
        </p:nvSpPr>
        <p:spPr>
          <a:xfrm>
            <a:off x="3422376" y="5313856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[B]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9A2600-E4BC-B6B5-7801-CBE3C41A8298}"/>
              </a:ext>
            </a:extLst>
          </p:cNvPr>
          <p:cNvSpPr/>
          <p:nvPr/>
        </p:nvSpPr>
        <p:spPr>
          <a:xfrm>
            <a:off x="4704135" y="5313856"/>
            <a:ext cx="654344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[B,C]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AC3785-BC79-AD90-3F58-52E95C566BFB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922970" y="4341980"/>
            <a:ext cx="1108337" cy="97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6CD7CD7-7871-4F7F-D778-BA76916C457C}"/>
              </a:ext>
            </a:extLst>
          </p:cNvPr>
          <p:cNvSpPr txBox="1"/>
          <p:nvPr/>
        </p:nvSpPr>
        <p:spPr>
          <a:xfrm>
            <a:off x="4430697" y="4587877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53562A-7F41-041A-FC12-4F6425C9B86E}"/>
              </a:ext>
            </a:extLst>
          </p:cNvPr>
          <p:cNvSpPr txBox="1"/>
          <p:nvPr/>
        </p:nvSpPr>
        <p:spPr>
          <a:xfrm>
            <a:off x="6715686" y="4418563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add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E9BCF0-B74C-8C24-A899-0C6F08386F7A}"/>
              </a:ext>
            </a:extLst>
          </p:cNvPr>
          <p:cNvCxnSpPr>
            <a:cxnSpLocks/>
            <a:stCxn id="55" idx="2"/>
            <a:endCxn id="86" idx="0"/>
          </p:cNvCxnSpPr>
          <p:nvPr/>
        </p:nvCxnSpPr>
        <p:spPr>
          <a:xfrm flipH="1">
            <a:off x="6937905" y="4370040"/>
            <a:ext cx="1228675" cy="94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01372A7-0059-D484-843C-272392E3D893}"/>
              </a:ext>
            </a:extLst>
          </p:cNvPr>
          <p:cNvSpPr/>
          <p:nvPr/>
        </p:nvSpPr>
        <p:spPr>
          <a:xfrm>
            <a:off x="6606600" y="5313856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[A]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2CC809-DD52-848B-4398-4D57980C5249}"/>
              </a:ext>
            </a:extLst>
          </p:cNvPr>
          <p:cNvSpPr/>
          <p:nvPr/>
        </p:nvSpPr>
        <p:spPr>
          <a:xfrm>
            <a:off x="7835275" y="5308261"/>
            <a:ext cx="662610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[A,C]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D2E88AC-6E06-2843-D7BD-8BDCBCC8DF49}"/>
              </a:ext>
            </a:extLst>
          </p:cNvPr>
          <p:cNvCxnSpPr>
            <a:cxnSpLocks/>
            <a:stCxn id="55" idx="2"/>
            <a:endCxn id="87" idx="0"/>
          </p:cNvCxnSpPr>
          <p:nvPr/>
        </p:nvCxnSpPr>
        <p:spPr>
          <a:xfrm>
            <a:off x="8166580" y="4370040"/>
            <a:ext cx="0" cy="93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1B738A-B1EA-BD1E-672C-E36D652A2563}"/>
              </a:ext>
            </a:extLst>
          </p:cNvPr>
          <p:cNvSpPr txBox="1"/>
          <p:nvPr/>
        </p:nvSpPr>
        <p:spPr>
          <a:xfrm>
            <a:off x="8179586" y="4561728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0B59FA-14C9-9936-2B31-D7A309DFBD1B}"/>
              </a:ext>
            </a:extLst>
          </p:cNvPr>
          <p:cNvSpPr txBox="1"/>
          <p:nvPr/>
        </p:nvSpPr>
        <p:spPr>
          <a:xfrm>
            <a:off x="9301810" y="4568783"/>
            <a:ext cx="123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</a:t>
            </a:r>
          </a:p>
          <a:p>
            <a:r>
              <a:rPr lang="en-US" sz="1400" dirty="0"/>
              <a:t>add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99EC6A-AAF0-2A67-4B5A-AD3535531FEB}"/>
              </a:ext>
            </a:extLst>
          </p:cNvPr>
          <p:cNvCxnSpPr>
            <a:cxnSpLocks/>
            <a:stCxn id="57" idx="2"/>
            <a:endCxn id="92" idx="0"/>
          </p:cNvCxnSpPr>
          <p:nvPr/>
        </p:nvCxnSpPr>
        <p:spPr>
          <a:xfrm>
            <a:off x="9948129" y="4370040"/>
            <a:ext cx="0" cy="91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0ED0365-F6E8-3BD9-5DBB-C7F3DC10FE1E}"/>
              </a:ext>
            </a:extLst>
          </p:cNvPr>
          <p:cNvSpPr/>
          <p:nvPr/>
        </p:nvSpPr>
        <p:spPr>
          <a:xfrm>
            <a:off x="9616824" y="5287567"/>
            <a:ext cx="662609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[A,B]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2B7C19-2371-FD49-73D0-70E29F9E53FC}"/>
              </a:ext>
            </a:extLst>
          </p:cNvPr>
          <p:cNvSpPr/>
          <p:nvPr/>
        </p:nvSpPr>
        <p:spPr>
          <a:xfrm>
            <a:off x="10911405" y="5294762"/>
            <a:ext cx="960276" cy="463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[A,B,C]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43EBD6-B6A5-C4D1-85BE-F489A097B9E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0130240" y="4322886"/>
            <a:ext cx="1261303" cy="97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8F95FE8-8CBE-9D07-DBCE-5AF2C9A3D32A}"/>
              </a:ext>
            </a:extLst>
          </p:cNvPr>
          <p:cNvSpPr txBox="1"/>
          <p:nvPr/>
        </p:nvSpPr>
        <p:spPr>
          <a:xfrm>
            <a:off x="10637967" y="4568783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2E873AD-4E93-9AF2-64D5-3B5D3D8D46AA}"/>
              </a:ext>
            </a:extLst>
          </p:cNvPr>
          <p:cNvSpPr/>
          <p:nvPr/>
        </p:nvSpPr>
        <p:spPr>
          <a:xfrm>
            <a:off x="203200" y="5111097"/>
            <a:ext cx="11814629" cy="854274"/>
          </a:xfrm>
          <a:prstGeom prst="rect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44B4F0-703E-72E6-C9AF-349231DDB435}"/>
              </a:ext>
            </a:extLst>
          </p:cNvPr>
          <p:cNvCxnSpPr/>
          <p:nvPr/>
        </p:nvCxnSpPr>
        <p:spPr>
          <a:xfrm>
            <a:off x="6110511" y="1756229"/>
            <a:ext cx="0" cy="481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B1C495E-8976-0223-CF81-772E14CA1D3A}"/>
              </a:ext>
            </a:extLst>
          </p:cNvPr>
          <p:cNvSpPr txBox="1"/>
          <p:nvPr/>
        </p:nvSpPr>
        <p:spPr>
          <a:xfrm>
            <a:off x="1001486" y="6149881"/>
            <a:ext cx="4223657" cy="5693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00" dirty="0"/>
          </a:p>
          <a:p>
            <a:pPr algn="ctr"/>
            <a:r>
              <a:rPr lang="en-US" dirty="0"/>
              <a:t>Combinations without first element</a:t>
            </a:r>
          </a:p>
          <a:p>
            <a:pPr algn="ctr"/>
            <a:endParaRPr lang="en-US" sz="8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8496526-FF02-045D-83A7-C659E6556C56}"/>
              </a:ext>
            </a:extLst>
          </p:cNvPr>
          <p:cNvSpPr/>
          <p:nvPr/>
        </p:nvSpPr>
        <p:spPr>
          <a:xfrm>
            <a:off x="361283" y="5200482"/>
            <a:ext cx="5110604" cy="677804"/>
          </a:xfrm>
          <a:prstGeom prst="rect">
            <a:avLst/>
          </a:prstGeom>
          <a:solidFill>
            <a:srgbClr val="FF0000">
              <a:alpha val="0"/>
            </a:srgb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48D1A6-F181-1273-01F4-FE7F564B8C2E}"/>
              </a:ext>
            </a:extLst>
          </p:cNvPr>
          <p:cNvSpPr/>
          <p:nvPr/>
        </p:nvSpPr>
        <p:spPr>
          <a:xfrm>
            <a:off x="1613542" y="3785012"/>
            <a:ext cx="2622549" cy="677804"/>
          </a:xfrm>
          <a:prstGeom prst="rect">
            <a:avLst/>
          </a:prstGeom>
          <a:solidFill>
            <a:srgbClr val="FF0000">
              <a:alpha val="0"/>
            </a:srgb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236E8E-DF20-E25C-A571-3D9F683022AE}"/>
              </a:ext>
            </a:extLst>
          </p:cNvPr>
          <p:cNvSpPr/>
          <p:nvPr/>
        </p:nvSpPr>
        <p:spPr>
          <a:xfrm>
            <a:off x="3176512" y="2094164"/>
            <a:ext cx="1112215" cy="677804"/>
          </a:xfrm>
          <a:prstGeom prst="rect">
            <a:avLst/>
          </a:prstGeom>
          <a:solidFill>
            <a:srgbClr val="FF0000">
              <a:alpha val="0"/>
            </a:srgb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F8FEAC-E76F-5FBD-CE71-75DC02426C8E}"/>
              </a:ext>
            </a:extLst>
          </p:cNvPr>
          <p:cNvSpPr txBox="1"/>
          <p:nvPr/>
        </p:nvSpPr>
        <p:spPr>
          <a:xfrm>
            <a:off x="6677324" y="6149881"/>
            <a:ext cx="4929335" cy="569387"/>
          </a:xfrm>
          <a:prstGeom prst="rect">
            <a:avLst/>
          </a:prstGeom>
          <a:noFill/>
          <a:ln w="50800">
            <a:solidFill>
              <a:srgbClr val="211D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00" dirty="0"/>
          </a:p>
          <a:p>
            <a:pPr algn="ctr"/>
            <a:r>
              <a:rPr lang="en-US" dirty="0"/>
              <a:t>Add first element to each combination on left</a:t>
            </a:r>
          </a:p>
          <a:p>
            <a:pPr algn="ctr"/>
            <a:endParaRPr lang="en-US" sz="8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5E0E54B-BCEF-4482-FDDA-8392088B33DB}"/>
              </a:ext>
            </a:extLst>
          </p:cNvPr>
          <p:cNvSpPr/>
          <p:nvPr/>
        </p:nvSpPr>
        <p:spPr>
          <a:xfrm>
            <a:off x="6433769" y="5200482"/>
            <a:ext cx="5540515" cy="677804"/>
          </a:xfrm>
          <a:prstGeom prst="rect">
            <a:avLst/>
          </a:prstGeom>
          <a:solidFill>
            <a:srgbClr val="FF0000">
              <a:alpha val="0"/>
            </a:srgbClr>
          </a:solidFill>
          <a:ln w="60325">
            <a:solidFill>
              <a:srgbClr val="211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DF53C8F-8DD2-6F42-BA23-AA2695936461}"/>
              </a:ext>
            </a:extLst>
          </p:cNvPr>
          <p:cNvSpPr/>
          <p:nvPr/>
        </p:nvSpPr>
        <p:spPr>
          <a:xfrm>
            <a:off x="7744085" y="3785012"/>
            <a:ext cx="2622549" cy="677804"/>
          </a:xfrm>
          <a:prstGeom prst="rect">
            <a:avLst/>
          </a:prstGeom>
          <a:solidFill>
            <a:srgbClr val="FF0000">
              <a:alpha val="0"/>
            </a:srgbClr>
          </a:solidFill>
          <a:ln w="60325">
            <a:solidFill>
              <a:srgbClr val="211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5B9621C-64F8-D200-A7EF-75AE37A04A69}"/>
              </a:ext>
            </a:extLst>
          </p:cNvPr>
          <p:cNvSpPr/>
          <p:nvPr/>
        </p:nvSpPr>
        <p:spPr>
          <a:xfrm>
            <a:off x="7683304" y="2094164"/>
            <a:ext cx="961921" cy="677804"/>
          </a:xfrm>
          <a:prstGeom prst="rect">
            <a:avLst/>
          </a:prstGeom>
          <a:solidFill>
            <a:srgbClr val="FF0000">
              <a:alpha val="0"/>
            </a:srgbClr>
          </a:solidFill>
          <a:ln w="60325">
            <a:solidFill>
              <a:srgbClr val="211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68A751-D932-8FE2-A5DB-13BA95B4A500}"/>
              </a:ext>
            </a:extLst>
          </p:cNvPr>
          <p:cNvSpPr txBox="1"/>
          <p:nvPr/>
        </p:nvSpPr>
        <p:spPr>
          <a:xfrm>
            <a:off x="4666106" y="1173833"/>
            <a:ext cx="2936774" cy="70788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Total Elements = n</a:t>
            </a:r>
          </a:p>
          <a:p>
            <a:pPr algn="just"/>
            <a:r>
              <a:rPr lang="en-US" sz="2000" dirty="0"/>
              <a:t>Total Combinations = 2</a:t>
            </a:r>
            <a:r>
              <a:rPr lang="en-US" sz="2000" baseline="30000" dirty="0"/>
              <a:t>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3C7D00-A05E-D035-D9C7-16FC1E0C2BCC}"/>
              </a:ext>
            </a:extLst>
          </p:cNvPr>
          <p:cNvSpPr txBox="1"/>
          <p:nvPr/>
        </p:nvSpPr>
        <p:spPr>
          <a:xfrm>
            <a:off x="3075257" y="2131226"/>
            <a:ext cx="60799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aseline="30000" dirty="0"/>
              <a:t>The recursive function in binary tree calls itself N number of times, where N is the max depth of the binary tree, which is also equals to the number of elements in the list.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99BEAE-B522-E0D2-6043-9ABFCB2C784D}"/>
              </a:ext>
            </a:extLst>
          </p:cNvPr>
          <p:cNvSpPr txBox="1"/>
          <p:nvPr/>
        </p:nvSpPr>
        <p:spPr>
          <a:xfrm>
            <a:off x="3066736" y="3314105"/>
            <a:ext cx="6079955" cy="666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aseline="30000"/>
            </a:lvl1pPr>
          </a:lstStyle>
          <a:p>
            <a:r>
              <a:rPr lang="en-US" dirty="0"/>
              <a:t>Max depth of BT is equals to the number of edges between root and the farthest leaf node. </a:t>
            </a:r>
          </a:p>
        </p:txBody>
      </p:sp>
      <p:pic>
        <p:nvPicPr>
          <p:cNvPr id="128" name="Picture 127" descr="A picture containing circle, diagram, line&#10;&#10;Description automatically generated">
            <a:extLst>
              <a:ext uri="{FF2B5EF4-FFF2-40B4-BE49-F238E27FC236}">
                <a16:creationId xmlns:a16="http://schemas.microsoft.com/office/drawing/2014/main" id="{45988EC8-51F0-5450-9947-CD6BD2F6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9" y="1377004"/>
            <a:ext cx="2645653" cy="260228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4E8ABCE-FC7A-358F-0982-BCB1347D2195}"/>
              </a:ext>
            </a:extLst>
          </p:cNvPr>
          <p:cNvSpPr txBox="1"/>
          <p:nvPr/>
        </p:nvSpPr>
        <p:spPr>
          <a:xfrm>
            <a:off x="9435041" y="472267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depth = 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6E07FF-5E6D-4003-6C11-42A322A4C538}"/>
              </a:ext>
            </a:extLst>
          </p:cNvPr>
          <p:cNvSpPr txBox="1"/>
          <p:nvPr/>
        </p:nvSpPr>
        <p:spPr>
          <a:xfrm>
            <a:off x="3059586" y="4236799"/>
            <a:ext cx="60799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aseline="30000"/>
            </a:lvl1pPr>
          </a:lstStyle>
          <a:p>
            <a:r>
              <a:rPr lang="en-US" dirty="0"/>
              <a:t>Number of elements in the list in above example are 3</a:t>
            </a:r>
          </a:p>
          <a:p>
            <a:r>
              <a:rPr lang="en-US" dirty="0"/>
              <a:t>Max depth of above BT = 3</a:t>
            </a:r>
            <a:br>
              <a:rPr lang="en-US" dirty="0"/>
            </a:br>
            <a:r>
              <a:rPr lang="en-US" dirty="0"/>
              <a:t>Hence, Time complexity of above solution = 2^3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16FD49-0EB9-8881-D554-6EDD333E33CF}"/>
              </a:ext>
            </a:extLst>
          </p:cNvPr>
          <p:cNvSpPr txBox="1"/>
          <p:nvPr/>
        </p:nvSpPr>
        <p:spPr>
          <a:xfrm>
            <a:off x="3987203" y="748787"/>
            <a:ext cx="238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with an empty list</a:t>
            </a:r>
          </a:p>
        </p:txBody>
      </p:sp>
    </p:spTree>
    <p:extLst>
      <p:ext uri="{BB962C8B-B14F-4D97-AF65-F5344CB8AC3E}">
        <p14:creationId xmlns:p14="http://schemas.microsoft.com/office/powerpoint/2010/main" val="34363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32396 0.0703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7474 0.30024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10703 0.551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/>
      <p:bldP spid="32" grpId="0" animBg="1"/>
      <p:bldP spid="39" grpId="0" animBg="1"/>
      <p:bldP spid="42" grpId="0"/>
      <p:bldP spid="43" grpId="0" animBg="1"/>
      <p:bldP spid="43" grpId="1" animBg="1"/>
      <p:bldP spid="44" grpId="0"/>
      <p:bldP spid="47" grpId="0" animBg="1"/>
      <p:bldP spid="48" grpId="0"/>
      <p:bldP spid="49" grpId="0" animBg="1"/>
      <p:bldP spid="53" grpId="0"/>
      <p:bldP spid="55" grpId="0" animBg="1"/>
      <p:bldP spid="56" grpId="0"/>
      <p:bldP spid="57" grpId="0" animBg="1"/>
      <p:bldP spid="60" grpId="0" animBg="1"/>
      <p:bldP spid="60" grpId="1" animBg="1"/>
      <p:bldP spid="61" grpId="0"/>
      <p:bldP spid="63" grpId="0" animBg="1"/>
      <p:bldP spid="65" grpId="0" animBg="1"/>
      <p:bldP spid="69" grpId="0"/>
      <p:bldP spid="70" grpId="0"/>
      <p:bldP spid="72" grpId="0" animBg="1"/>
      <p:bldP spid="73" grpId="0" animBg="1"/>
      <p:bldP spid="79" grpId="0"/>
      <p:bldP spid="84" grpId="0"/>
      <p:bldP spid="86" grpId="0" animBg="1"/>
      <p:bldP spid="87" grpId="0" animBg="1"/>
      <p:bldP spid="89" grpId="0"/>
      <p:bldP spid="90" grpId="0"/>
      <p:bldP spid="92" grpId="0" animBg="1"/>
      <p:bldP spid="93" grpId="0" animBg="1"/>
      <p:bldP spid="95" grpId="0"/>
      <p:bldP spid="107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3" grpId="0" animBg="1"/>
      <p:bldP spid="124" grpId="0" animBg="1"/>
      <p:bldP spid="129" grpId="0"/>
      <p:bldP spid="1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248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Kulkarni</dc:creator>
  <cp:lastModifiedBy>Abhishek Kulkarni</cp:lastModifiedBy>
  <cp:revision>1</cp:revision>
  <dcterms:created xsi:type="dcterms:W3CDTF">2023-06-23T03:54:38Z</dcterms:created>
  <dcterms:modified xsi:type="dcterms:W3CDTF">2023-06-23T10:27:53Z</dcterms:modified>
</cp:coreProperties>
</file>