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64" r:id="rId5"/>
    <p:sldId id="265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E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/>
    <p:restoredTop sz="94658"/>
  </p:normalViewPr>
  <p:slideViewPr>
    <p:cSldViewPr snapToGrid="0">
      <p:cViewPr varScale="1">
        <p:scale>
          <a:sx n="118" d="100"/>
          <a:sy n="118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ED824-1646-0746-B89B-3982BBC0250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578FF-4562-AE43-B291-FEE89A52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20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78FF-4562-AE43-B291-FEE89A5246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14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0578FF-4562-AE43-B291-FEE89A5246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57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4/16/25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CCA04-E86D-0AD8-6605-9874F1BB3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120" y="-212237"/>
            <a:ext cx="8825658" cy="2677648"/>
          </a:xfrm>
        </p:spPr>
        <p:txBody>
          <a:bodyPr/>
          <a:lstStyle/>
          <a:p>
            <a:pPr algn="ctr"/>
            <a:r>
              <a:rPr lang="en-US" sz="3600" dirty="0"/>
              <a:t>🌍 </a:t>
            </a:r>
            <a:r>
              <a:rPr lang="en-US" sz="3600" b="1" dirty="0"/>
              <a:t>Global Natural Disaster Tracking Using NASA &amp; USGS Data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8BC20-EEA7-0460-9C93-5B839B49E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2567580"/>
            <a:ext cx="8825658" cy="861420"/>
          </a:xfrm>
        </p:spPr>
        <p:txBody>
          <a:bodyPr/>
          <a:lstStyle/>
          <a:p>
            <a:pPr algn="ctr"/>
            <a:r>
              <a:rPr lang="en-US" dirty="0"/>
              <a:t>Interactive Fire and Earthquake Monitoring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CE127D-CD12-843B-49C5-2441974B69D7}"/>
              </a:ext>
            </a:extLst>
          </p:cNvPr>
          <p:cNvSpPr txBox="1"/>
          <p:nvPr/>
        </p:nvSpPr>
        <p:spPr>
          <a:xfrm>
            <a:off x="1985272" y="3977859"/>
            <a:ext cx="226106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by:</a:t>
            </a:r>
            <a:b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Panchami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Baleri</a:t>
            </a:r>
            <a:b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Anusha Kulkarni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Venkata Manoj Amara</a:t>
            </a:r>
          </a:p>
        </p:txBody>
      </p:sp>
    </p:spTree>
    <p:extLst>
      <p:ext uri="{BB962C8B-B14F-4D97-AF65-F5344CB8AC3E}">
        <p14:creationId xmlns:p14="http://schemas.microsoft.com/office/powerpoint/2010/main" val="2443256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19C89-CBC4-56F0-7697-BB609ED42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What’s Happening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94086-7A70-9839-805A-078602C00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Earth is constantly in motion each day brings new natural events shaping our planet.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Our planet is under constant pressure — wildfires and earthquakes are active daily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dashboard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overs data from NASA FIRMS and USGS for the past 4 months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Data is collected from: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🔥 NASA FIRMS – Wildfire detection 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🌍 USGS – Global seismic activity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Focus is on intensity, location, and timing of events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data updates dynamically to reflect the most recent activity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65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2C4D-A68F-BCC2-FDDC-72E2FDBF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Explanation of Key Fields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5F06120-34A5-ACD0-5AC0-34552F7E2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438" y="2432424"/>
            <a:ext cx="20641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🌍 Earthquake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E08C6F-B184-53C0-6002-EA333E7A482A}"/>
              </a:ext>
            </a:extLst>
          </p:cNvPr>
          <p:cNvSpPr txBox="1"/>
          <p:nvPr/>
        </p:nvSpPr>
        <p:spPr>
          <a:xfrm>
            <a:off x="6800170" y="2463202"/>
            <a:ext cx="15463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🔥 Fire Data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D654428-C774-FEC8-DD70-23CE8BA2F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518984"/>
              </p:ext>
            </p:extLst>
          </p:nvPr>
        </p:nvGraphicFramePr>
        <p:xfrm>
          <a:off x="576021" y="2823022"/>
          <a:ext cx="4687095" cy="3460480"/>
        </p:xfrm>
        <a:graphic>
          <a:graphicData uri="http://schemas.openxmlformats.org/drawingml/2006/table">
            <a:tbl>
              <a:tblPr/>
              <a:tblGrid>
                <a:gridCol w="1364458">
                  <a:extLst>
                    <a:ext uri="{9D8B030D-6E8A-4147-A177-3AD203B41FA5}">
                      <a16:colId xmlns:a16="http://schemas.microsoft.com/office/drawing/2014/main" val="1723103437"/>
                    </a:ext>
                  </a:extLst>
                </a:gridCol>
                <a:gridCol w="3322637">
                  <a:extLst>
                    <a:ext uri="{9D8B030D-6E8A-4147-A177-3AD203B41FA5}">
                      <a16:colId xmlns:a16="http://schemas.microsoft.com/office/drawing/2014/main" val="3220053639"/>
                    </a:ext>
                  </a:extLst>
                </a:gridCol>
              </a:tblGrid>
              <a:tr h="36233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latitude</a:t>
                      </a:r>
                    </a:p>
                  </a:txBody>
                  <a:tcPr marL="51762" marR="51762" marT="25881" marB="25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Location of the earthquake’s epicenter</a:t>
                      </a:r>
                    </a:p>
                  </a:txBody>
                  <a:tcPr marL="51762" marR="51762" marT="25881" marB="258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719842"/>
                  </a:ext>
                </a:extLst>
              </a:tr>
              <a:tr h="362335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longitude</a:t>
                      </a:r>
                    </a:p>
                  </a:txBody>
                  <a:tcPr marL="51762" marR="51762" marT="25881" marB="25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Location of the earthquake’s epicenter</a:t>
                      </a:r>
                    </a:p>
                  </a:txBody>
                  <a:tcPr marL="51762" marR="51762" marT="25881" marB="258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494702"/>
                  </a:ext>
                </a:extLst>
              </a:tr>
              <a:tr h="51762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depth</a:t>
                      </a:r>
                    </a:p>
                  </a:txBody>
                  <a:tcPr marL="51762" marR="51762" marT="25881" marB="25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Depth (in km) beneath Earth’s surface where the earthquake originated</a:t>
                      </a:r>
                    </a:p>
                  </a:txBody>
                  <a:tcPr marL="51762" marR="51762" marT="25881" marB="258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357403"/>
                  </a:ext>
                </a:extLst>
              </a:tr>
              <a:tr h="19153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magnitude</a:t>
                      </a:r>
                    </a:p>
                  </a:txBody>
                  <a:tcPr marL="51762" marR="51762" marT="25881" marB="25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Magnitude of the earthquake (Richter scale)</a:t>
                      </a:r>
                    </a:p>
                  </a:txBody>
                  <a:tcPr marL="51762" marR="51762" marT="25881" marB="258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571606"/>
                  </a:ext>
                </a:extLst>
              </a:tr>
              <a:tr h="362335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</a:t>
                      </a:r>
                    </a:p>
                  </a:txBody>
                  <a:tcPr marL="51762" marR="51762" marT="25881" marB="25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Human-readable location (e.g., “100km SE of Tokyo”)</a:t>
                      </a:r>
                    </a:p>
                  </a:txBody>
                  <a:tcPr marL="51762" marR="51762" marT="25881" marB="258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581515"/>
                  </a:ext>
                </a:extLst>
              </a:tr>
              <a:tr h="362335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eq_date</a:t>
                      </a:r>
                    </a:p>
                  </a:txBody>
                  <a:tcPr marL="51762" marR="51762" marT="25881" marB="25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of the earthquake (converted from timestamp)</a:t>
                      </a:r>
                    </a:p>
                  </a:txBody>
                  <a:tcPr marL="51762" marR="51762" marT="25881" marB="258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9597568"/>
                  </a:ext>
                </a:extLst>
              </a:tr>
              <a:tr h="362335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eq_time</a:t>
                      </a:r>
                    </a:p>
                  </a:txBody>
                  <a:tcPr marL="51762" marR="51762" marT="25881" marB="25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of the earthquake (converted from timestamp)</a:t>
                      </a:r>
                    </a:p>
                  </a:txBody>
                  <a:tcPr marL="51762" marR="51762" marT="25881" marB="258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933411"/>
                  </a:ext>
                </a:extLst>
              </a:tr>
              <a:tr h="51762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</a:t>
                      </a:r>
                    </a:p>
                  </a:txBody>
                  <a:tcPr marL="51762" marR="51762" marT="25881" marB="258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 where the earthquake occurred — added using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geospatial join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1762" marR="51762" marT="25881" marB="2588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519931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3BE3ABA-B54B-815F-4542-B01E06D2EC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318910"/>
              </p:ext>
            </p:extLst>
          </p:nvPr>
        </p:nvGraphicFramePr>
        <p:xfrm>
          <a:off x="6656342" y="2823022"/>
          <a:ext cx="4808220" cy="3756715"/>
        </p:xfrm>
        <a:graphic>
          <a:graphicData uri="http://schemas.openxmlformats.org/drawingml/2006/table">
            <a:tbl>
              <a:tblPr/>
              <a:tblGrid>
                <a:gridCol w="1467299">
                  <a:extLst>
                    <a:ext uri="{9D8B030D-6E8A-4147-A177-3AD203B41FA5}">
                      <a16:colId xmlns:a16="http://schemas.microsoft.com/office/drawing/2014/main" val="3894718438"/>
                    </a:ext>
                  </a:extLst>
                </a:gridCol>
                <a:gridCol w="3340921">
                  <a:extLst>
                    <a:ext uri="{9D8B030D-6E8A-4147-A177-3AD203B41FA5}">
                      <a16:colId xmlns:a16="http://schemas.microsoft.com/office/drawing/2014/main" val="685776133"/>
                    </a:ext>
                  </a:extLst>
                </a:gridCol>
              </a:tblGrid>
              <a:tr h="46029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latitude</a:t>
                      </a:r>
                    </a:p>
                  </a:txBody>
                  <a:tcPr marL="35125" marR="35125" marT="17562" marB="175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Latitude where the fire was detected (GPS coordinate)</a:t>
                      </a:r>
                    </a:p>
                  </a:txBody>
                  <a:tcPr marL="35125" marR="35125" marT="17562" marB="1756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577522"/>
                  </a:ext>
                </a:extLst>
              </a:tr>
              <a:tr h="46029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longitude</a:t>
                      </a:r>
                    </a:p>
                  </a:txBody>
                  <a:tcPr marL="35125" marR="35125" marT="17562" marB="175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Longitude where the fire was detected</a:t>
                      </a:r>
                    </a:p>
                  </a:txBody>
                  <a:tcPr marL="35125" marR="35125" marT="17562" marB="1756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408260"/>
                  </a:ext>
                </a:extLst>
              </a:tr>
              <a:tr h="46029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brightness</a:t>
                      </a:r>
                    </a:p>
                  </a:txBody>
                  <a:tcPr marL="35125" marR="35125" marT="17562" marB="175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Infrared brightness (Kelvin) — higher means more intense fires</a:t>
                      </a:r>
                    </a:p>
                  </a:txBody>
                  <a:tcPr marL="35125" marR="35125" marT="17562" marB="1756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402221"/>
                  </a:ext>
                </a:extLst>
              </a:tr>
              <a:tr h="262678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acq_date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125" marR="35125" marT="17562" marB="175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when the fire was detected</a:t>
                      </a:r>
                    </a:p>
                  </a:txBody>
                  <a:tcPr marL="35125" marR="35125" marT="17562" marB="1756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037361"/>
                  </a:ext>
                </a:extLst>
              </a:tr>
              <a:tr h="262678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acq_time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125" marR="35125" marT="17562" marB="175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(UTC) of detection</a:t>
                      </a:r>
                    </a:p>
                  </a:txBody>
                  <a:tcPr marL="35125" marR="35125" marT="17562" marB="1756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314461"/>
                  </a:ext>
                </a:extLst>
              </a:tr>
              <a:tr h="460295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confidence</a:t>
                      </a:r>
                    </a:p>
                  </a:txBody>
                  <a:tcPr marL="35125" marR="35125" marT="17562" marB="175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Confidence score of detection (0–100 or nominal/low/high)</a:t>
                      </a:r>
                    </a:p>
                  </a:txBody>
                  <a:tcPr marL="35125" marR="35125" marT="17562" marB="1756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00065"/>
                  </a:ext>
                </a:extLst>
              </a:tr>
              <a:tr h="460295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frp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125" marR="35125" marT="17562" marB="175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Fire Radiative Power — intensity of thermal energy emitted</a:t>
                      </a:r>
                    </a:p>
                  </a:txBody>
                  <a:tcPr marL="35125" marR="35125" marT="17562" marB="1756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281177"/>
                  </a:ext>
                </a:extLst>
              </a:tr>
              <a:tr h="460295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daynight</a:t>
                      </a:r>
                    </a:p>
                  </a:txBody>
                  <a:tcPr marL="35125" marR="35125" marT="17562" marB="175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Whether the fire was detected during the day or night (D / N)</a:t>
                      </a:r>
                    </a:p>
                  </a:txBody>
                  <a:tcPr marL="35125" marR="35125" marT="17562" marB="1756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219537"/>
                  </a:ext>
                </a:extLst>
              </a:tr>
              <a:tr h="46029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</a:t>
                      </a:r>
                    </a:p>
                  </a:txBody>
                  <a:tcPr marL="35125" marR="35125" marT="17562" marB="1756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 where the fire occurred — added using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geospatial mapping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125" marR="35125" marT="17562" marB="17562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20870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7CBAC0E1-99BB-F5FF-BB0B-3EFDB0817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0"/>
            <a:ext cx="17418457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8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CAA1F-FBCE-6788-12D8-51AA56A8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8200"/>
            <a:ext cx="9208246" cy="706964"/>
          </a:xfrm>
        </p:spPr>
        <p:txBody>
          <a:bodyPr/>
          <a:lstStyle/>
          <a:p>
            <a:r>
              <a:rPr lang="en-US" sz="320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Use </a:t>
            </a:r>
            <a:r>
              <a:rPr lang="en-US" sz="320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GeoPandas</a:t>
            </a:r>
            <a:r>
              <a:rPr lang="en-US" sz="320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Country Mapping</a:t>
            </a:r>
            <a:br>
              <a:rPr lang="en-US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933B-626E-6A5F-C929-A08BBA1D8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3800" y="2333159"/>
            <a:ext cx="5681083" cy="4524841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Challenge</a:t>
            </a:r>
          </a:p>
          <a:p>
            <a:pPr algn="l">
              <a:buNone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NASA/USGS fire &amp; earthquake data only includes </a:t>
            </a:r>
            <a:r>
              <a:rPr lang="en-US" sz="110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lat</a:t>
            </a:r>
            <a:r>
              <a:rPr lang="en-US" sz="110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10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lon</a:t>
            </a:r>
            <a:r>
              <a:rPr lang="en-US" sz="110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coordinates — no country info.</a:t>
            </a:r>
          </a:p>
          <a:p>
            <a:pPr algn="l">
              <a:buNone/>
            </a:pPr>
            <a:r>
              <a:rPr lang="en-US" sz="110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analyze country-level trends, each point must be matched to a country.</a:t>
            </a:r>
          </a:p>
          <a:p>
            <a:pPr algn="l">
              <a:buNone/>
            </a:pPr>
            <a:r>
              <a:rPr lang="en-US" sz="110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GeoPandas</a:t>
            </a:r>
            <a:r>
              <a:rPr lang="en-US" sz="110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Solution: Spatial Join</a:t>
            </a:r>
          </a:p>
          <a:p>
            <a:pPr lvl="1"/>
            <a:r>
              <a:rPr lang="en-US" sz="110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Load a world shapefile (.</a:t>
            </a:r>
            <a:r>
              <a:rPr lang="en-US" sz="110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shp</a:t>
            </a:r>
            <a:r>
              <a:rPr lang="en-US" sz="110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110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Convert </a:t>
            </a:r>
            <a:r>
              <a:rPr lang="en-US" sz="110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lat</a:t>
            </a:r>
            <a:r>
              <a:rPr lang="en-US" sz="110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10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lon</a:t>
            </a:r>
            <a:r>
              <a:rPr lang="en-US" sz="110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→ geometry points</a:t>
            </a:r>
          </a:p>
          <a:p>
            <a:pPr lvl="1"/>
            <a:r>
              <a:rPr lang="en-US" sz="110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 spatial join to map each point to its country</a:t>
            </a:r>
          </a:p>
          <a:p>
            <a:pPr lvl="1"/>
            <a:r>
              <a:rPr lang="en-US" sz="110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outliers (e.g., international waters), find nearest country using EPSG:3857</a:t>
            </a:r>
          </a:p>
          <a:p>
            <a:pPr>
              <a:buNone/>
            </a:pPr>
            <a:r>
              <a:rPr lang="en-US" sz="11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Cleaning &amp; Preprocessing</a:t>
            </a:r>
          </a:p>
          <a:p>
            <a:r>
              <a:rPr lang="en-US" sz="11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Removes duplicate events based on location, date, time, and intensity</a:t>
            </a:r>
          </a:p>
          <a:p>
            <a:r>
              <a:rPr lang="en-US" sz="11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Converts timestamps to readable date/time format</a:t>
            </a:r>
          </a:p>
          <a:p>
            <a:r>
              <a:rPr lang="en-US" sz="11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Drops incomplete or unnecessary columns</a:t>
            </a:r>
          </a:p>
          <a:p>
            <a:pPr>
              <a:buNone/>
            </a:pPr>
            <a:r>
              <a:rPr lang="en-US" sz="11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Benefits</a:t>
            </a:r>
          </a:p>
          <a:p>
            <a:r>
              <a:rPr lang="en-US" sz="11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Handles millions of points automatically</a:t>
            </a:r>
          </a:p>
          <a:p>
            <a:r>
              <a:rPr lang="en-US" sz="11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Uses true geographic shapes (not rough distance)</a:t>
            </a:r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192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11D1-DE93-B85B-5B57-F9B9F45F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ABAF8-B38A-ADE9-A3AD-D5ADA638C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1566" y="2252622"/>
            <a:ext cx="5990133" cy="46053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 Emergency Responders &amp; Disaster Management Agencies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Why? Need live updates to allocate resources (e.g., California OES, FEMA, UN OCHA)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they use: Map layer, filters by region/time, KPIs, top affected zones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 Environmental Researchers &amp; Scientists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Why? Interested in environmental patterns and geophysical triggers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they use: Trends over time, correlation zones, intensity distributions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 Policy Makers &amp; Urban Planners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Why? Use insights to shape zoning laws, emergency preparedness plans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What they use: Regional overlays, hotspot visualizations, magnitude filters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D. Journalists &amp; Media Analysts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Why? Need quick visualizations for breaking news or climate stories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What they use: Easy-to-read KPIs, charts, map screenshots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 Educators &amp; Students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Why? Teaching real-time Earth science with interactive, relatable visuals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What they use: Combined map, event filters, explanatory tooltips</a:t>
            </a:r>
          </a:p>
          <a:p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2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629B8-F41B-5326-9D31-786E86BE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From Insights to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0C33-BAD3-4FF8-3141-8580B73C8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6040" y="2720458"/>
            <a:ext cx="8339920" cy="34163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Helps stakeholders identify high-risk zones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Supports emergency preparedness, response, and climate planning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Enables global monitoring from centralized Tableau dashboard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Final Note: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“This is not just data — it’s a live story of Earth’s stress, and our chance to respond smarter.”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692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8eec281-aaa3-4dae-ac9b-9a398b9215e7}" enabled="0" method="" siteId="{a8eec281-aaa3-4dae-ac9b-9a398b9215e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313</TotalTime>
  <Words>658</Words>
  <Application>Microsoft Macintosh PowerPoint</Application>
  <PresentationFormat>Widescreen</PresentationFormat>
  <Paragraphs>91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Aptos</vt:lpstr>
      <vt:lpstr>Arial</vt:lpstr>
      <vt:lpstr>Calibri</vt:lpstr>
      <vt:lpstr>Century Gothic</vt:lpstr>
      <vt:lpstr>Times New Roman</vt:lpstr>
      <vt:lpstr>Wingdings</vt:lpstr>
      <vt:lpstr>Wingdings 3</vt:lpstr>
      <vt:lpstr>Ion Boardroom</vt:lpstr>
      <vt:lpstr>🌍 Global Natural Disaster Tracking Using NASA &amp; USGS Data</vt:lpstr>
      <vt:lpstr>What’s Happening Now?</vt:lpstr>
      <vt:lpstr>Explanation of Key Fields</vt:lpstr>
      <vt:lpstr>Why Use GeoPandas for Country Mapping </vt:lpstr>
      <vt:lpstr>Target Audience</vt:lpstr>
      <vt:lpstr>From Insights to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🌍 Global Natural Disaster Tracking Using NASA &amp; USGS Data</dc:title>
  <dc:creator>Venkata Manoj Amara</dc:creator>
  <cp:lastModifiedBy>Anusha Dheerendra Kulkarni</cp:lastModifiedBy>
  <cp:revision>11</cp:revision>
  <dcterms:created xsi:type="dcterms:W3CDTF">2025-04-16T02:08:06Z</dcterms:created>
  <dcterms:modified xsi:type="dcterms:W3CDTF">2025-04-16T19:17:06Z</dcterms:modified>
</cp:coreProperties>
</file>