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8" r:id="rId3"/>
    <p:sldId id="257" r:id="rId4"/>
    <p:sldId id="259" r:id="rId5"/>
    <p:sldId id="260" r:id="rId6"/>
    <p:sldId id="261" r:id="rId7"/>
    <p:sldId id="262" r:id="rId8"/>
    <p:sldId id="279" r:id="rId9"/>
    <p:sldId id="263" r:id="rId10"/>
    <p:sldId id="264" r:id="rId11"/>
    <p:sldId id="265" r:id="rId12"/>
    <p:sldId id="266" r:id="rId13"/>
    <p:sldId id="278" r:id="rId14"/>
    <p:sldId id="267" r:id="rId15"/>
    <p:sldId id="268" r:id="rId16"/>
    <p:sldId id="269" r:id="rId17"/>
    <p:sldId id="277"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6" d="100"/>
          <a:sy n="66" d="100"/>
        </p:scale>
        <p:origin x="-64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95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10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5956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41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0941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964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306931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34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33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52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40466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04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30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35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07740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7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86122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2021-50DD-132A-5EA5-677CA71AEBFD}"/>
              </a:ext>
            </a:extLst>
          </p:cNvPr>
          <p:cNvSpPr>
            <a:spLocks noGrp="1"/>
          </p:cNvSpPr>
          <p:nvPr>
            <p:ph type="ctrTitle"/>
          </p:nvPr>
        </p:nvSpPr>
        <p:spPr>
          <a:xfrm>
            <a:off x="737810" y="340178"/>
            <a:ext cx="9393162" cy="2432050"/>
          </a:xfrm>
        </p:spPr>
        <p:txBody>
          <a:bodyPr/>
          <a:lstStyle/>
          <a:p>
            <a:pPr algn="ctr"/>
            <a:r>
              <a:rPr lang="en-IN" sz="4000" b="1" dirty="0">
                <a:solidFill>
                  <a:schemeClr val="tx1"/>
                </a:solidFill>
                <a:latin typeface="Algerian" panose="04020705040A02060702" pitchFamily="82" charset="0"/>
              </a:rPr>
              <a:t>raNI PARVATI DEVI COLLEGE OF ARTS AND COMMERCE</a:t>
            </a:r>
            <a:br>
              <a:rPr lang="en-IN" sz="4000" b="1" dirty="0">
                <a:solidFill>
                  <a:schemeClr val="tx1"/>
                </a:solidFill>
                <a:latin typeface="Algerian" panose="04020705040A02060702" pitchFamily="82" charset="0"/>
              </a:rPr>
            </a:br>
            <a:r>
              <a:rPr lang="en-IN" sz="4000" b="1" dirty="0">
                <a:solidFill>
                  <a:schemeClr val="tx1"/>
                </a:solidFill>
                <a:latin typeface="Algerian" panose="04020705040A02060702" pitchFamily="82" charset="0"/>
              </a:rPr>
              <a:t> BBA-DEPARTEMENT </a:t>
            </a:r>
          </a:p>
        </p:txBody>
      </p:sp>
      <p:sp>
        <p:nvSpPr>
          <p:cNvPr id="3" name="Subtitle 2">
            <a:extLst>
              <a:ext uri="{FF2B5EF4-FFF2-40B4-BE49-F238E27FC236}">
                <a16:creationId xmlns:a16="http://schemas.microsoft.com/office/drawing/2014/main" id="{65881F15-0821-5DB5-C8AC-DBF836DF2FD0}"/>
              </a:ext>
            </a:extLst>
          </p:cNvPr>
          <p:cNvSpPr>
            <a:spLocks noGrp="1"/>
          </p:cNvSpPr>
          <p:nvPr>
            <p:ph type="subTitle" idx="1"/>
          </p:nvPr>
        </p:nvSpPr>
        <p:spPr>
          <a:xfrm>
            <a:off x="1507067" y="3541487"/>
            <a:ext cx="7766936" cy="2365828"/>
          </a:xfrm>
        </p:spPr>
        <p:txBody>
          <a:bodyPr>
            <a:noAutofit/>
          </a:bodyPr>
          <a:lstStyle/>
          <a:p>
            <a:pPr algn="ctr"/>
            <a:r>
              <a:rPr lang="en-US" sz="1600" dirty="0"/>
              <a:t>BY:</a:t>
            </a:r>
          </a:p>
          <a:p>
            <a:pPr algn="ctr"/>
            <a:r>
              <a:rPr lang="en-US" sz="1600" dirty="0"/>
              <a:t>Samruddhi Suroji 19</a:t>
            </a:r>
          </a:p>
          <a:p>
            <a:pPr algn="ctr"/>
            <a:r>
              <a:rPr lang="en-US" sz="1600" dirty="0"/>
              <a:t>Sanjeev Nayak 21</a:t>
            </a:r>
          </a:p>
          <a:p>
            <a:pPr algn="ctr"/>
            <a:r>
              <a:rPr lang="en-US" sz="1600" dirty="0"/>
              <a:t>Sanket Kuppekar 22</a:t>
            </a:r>
          </a:p>
          <a:p>
            <a:pPr algn="ctr"/>
            <a:r>
              <a:rPr lang="en-US" sz="1600" dirty="0"/>
              <a:t>Shashikala Rathod 23</a:t>
            </a:r>
          </a:p>
          <a:p>
            <a:pPr algn="ctr"/>
            <a:r>
              <a:rPr lang="en-US" sz="1600" dirty="0"/>
              <a:t>Shrankhala Joshi 24</a:t>
            </a:r>
          </a:p>
          <a:p>
            <a:pPr algn="ctr"/>
            <a:r>
              <a:rPr lang="en-US" sz="1600" dirty="0"/>
              <a:t> </a:t>
            </a:r>
            <a:endParaRPr lang="en-IN" sz="1600" dirty="0"/>
          </a:p>
        </p:txBody>
      </p:sp>
    </p:spTree>
    <p:extLst>
      <p:ext uri="{BB962C8B-B14F-4D97-AF65-F5344CB8AC3E}">
        <p14:creationId xmlns:p14="http://schemas.microsoft.com/office/powerpoint/2010/main" val="330670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14F-8E45-CDEB-768D-4164DFAE61DE}"/>
              </a:ext>
            </a:extLst>
          </p:cNvPr>
          <p:cNvSpPr>
            <a:spLocks noGrp="1"/>
          </p:cNvSpPr>
          <p:nvPr>
            <p:ph type="title"/>
          </p:nvPr>
        </p:nvSpPr>
        <p:spPr>
          <a:xfrm>
            <a:off x="677334" y="449580"/>
            <a:ext cx="8596668" cy="798649"/>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3. Accountability </a:t>
            </a:r>
          </a:p>
        </p:txBody>
      </p:sp>
      <p:sp>
        <p:nvSpPr>
          <p:cNvPr id="3" name="Content Placeholder 2">
            <a:extLst>
              <a:ext uri="{FF2B5EF4-FFF2-40B4-BE49-F238E27FC236}">
                <a16:creationId xmlns:a16="http://schemas.microsoft.com/office/drawing/2014/main" id="{2B89220C-A10C-FB49-7230-F26F2B6AB8D3}"/>
              </a:ext>
            </a:extLst>
          </p:cNvPr>
          <p:cNvSpPr>
            <a:spLocks noGrp="1"/>
          </p:cNvSpPr>
          <p:nvPr>
            <p:ph idx="1"/>
          </p:nvPr>
        </p:nvSpPr>
        <p:spPr>
          <a:xfrm>
            <a:off x="677333" y="1320801"/>
            <a:ext cx="9337523" cy="4720562"/>
          </a:xfrm>
        </p:spPr>
        <p:txBody>
          <a:bodyPr>
            <a:normAutofit fontScale="25000" lnSpcReduction="20000"/>
          </a:bodyPr>
          <a:lstStyle/>
          <a:p>
            <a:r>
              <a:rPr lang="en-IN" sz="11200" dirty="0">
                <a:latin typeface="Times New Roman" panose="02020603050405020304" pitchFamily="18" charset="0"/>
                <a:cs typeface="Times New Roman" panose="02020603050405020304" pitchFamily="18" charset="0"/>
              </a:rPr>
              <a:t>Accountability ensures that every task is assigned, delegated, and tracked.</a:t>
            </a:r>
          </a:p>
          <a:p>
            <a:pPr marL="0" indent="0">
              <a:buNone/>
            </a:pPr>
            <a:endParaRPr lang="en-IN" sz="11200" dirty="0">
              <a:latin typeface="Times New Roman" panose="02020603050405020304" pitchFamily="18" charset="0"/>
              <a:cs typeface="Times New Roman" panose="02020603050405020304" pitchFamily="18" charset="0"/>
            </a:endParaRPr>
          </a:p>
          <a:p>
            <a:r>
              <a:rPr lang="en-IN" sz="11200" b="1" dirty="0">
                <a:latin typeface="Times New Roman" panose="02020603050405020304" pitchFamily="18" charset="0"/>
                <a:cs typeface="Times New Roman" panose="02020603050405020304" pitchFamily="18" charset="0"/>
              </a:rPr>
              <a:t>Maintaining accountability ensures that:</a:t>
            </a:r>
          </a:p>
          <a:p>
            <a:pPr>
              <a:buFont typeface="Wingdings" panose="05000000000000000000" pitchFamily="2" charset="2"/>
              <a:buChar char="q"/>
            </a:pPr>
            <a:r>
              <a:rPr lang="en-IN" sz="11200" dirty="0">
                <a:latin typeface="Times New Roman" panose="02020603050405020304" pitchFamily="18" charset="0"/>
                <a:cs typeface="Times New Roman" panose="02020603050405020304" pitchFamily="18" charset="0"/>
              </a:rPr>
              <a:t>Everyone knows who is responsible for chat</a:t>
            </a:r>
          </a:p>
          <a:p>
            <a:pPr>
              <a:buFont typeface="Wingdings" panose="05000000000000000000" pitchFamily="2" charset="2"/>
              <a:buChar char="q"/>
            </a:pPr>
            <a:r>
              <a:rPr lang="en-IN" sz="11200" dirty="0">
                <a:latin typeface="Times New Roman" panose="02020603050405020304" pitchFamily="18" charset="0"/>
                <a:cs typeface="Times New Roman" panose="02020603050405020304" pitchFamily="18" charset="0"/>
              </a:rPr>
              <a:t>Goals are met</a:t>
            </a:r>
          </a:p>
          <a:p>
            <a:pPr>
              <a:buFont typeface="Wingdings" panose="05000000000000000000" pitchFamily="2" charset="2"/>
              <a:buChar char="q"/>
            </a:pPr>
            <a:r>
              <a:rPr lang="en-IN" sz="11200" dirty="0">
                <a:latin typeface="Times New Roman" panose="02020603050405020304" pitchFamily="18" charset="0"/>
                <a:cs typeface="Times New Roman" panose="02020603050405020304" pitchFamily="18" charset="0"/>
              </a:rPr>
              <a:t>Rules, procedures, and processes are clearly defined</a:t>
            </a:r>
          </a:p>
          <a:p>
            <a:pPr>
              <a:buFont typeface="Wingdings" panose="05000000000000000000" pitchFamily="2" charset="2"/>
              <a:buChar char="q"/>
            </a:pPr>
            <a:r>
              <a:rPr lang="en-IN" sz="11200" dirty="0">
                <a:latin typeface="Times New Roman" panose="02020603050405020304" pitchFamily="18" charset="0"/>
                <a:cs typeface="Times New Roman" panose="02020603050405020304" pitchFamily="18" charset="0"/>
              </a:rPr>
              <a:t>People are rewarded or disciplined accordingly </a:t>
            </a:r>
          </a:p>
          <a:p>
            <a:pPr>
              <a:buFont typeface="Wingdings" panose="05000000000000000000" pitchFamily="2" charset="2"/>
              <a:buChar char="q"/>
            </a:pPr>
            <a:endParaRPr lang="en-IN" sz="11200" dirty="0">
              <a:latin typeface="Times New Roman" panose="02020603050405020304" pitchFamily="18" charset="0"/>
              <a:cs typeface="Times New Roman" panose="02020603050405020304" pitchFamily="18" charset="0"/>
            </a:endParaRPr>
          </a:p>
          <a:p>
            <a:pPr marL="0" indent="0">
              <a:buNone/>
            </a:pPr>
            <a:r>
              <a:rPr lang="en-IN" sz="11200" dirty="0">
                <a:latin typeface="Times New Roman" panose="02020603050405020304" pitchFamily="18" charset="0"/>
                <a:cs typeface="Times New Roman" panose="02020603050405020304" pitchFamily="18" charset="0"/>
              </a:rPr>
              <a:t>System of accountability are essential to keeping employees on track, in sync, and productive.</a:t>
            </a:r>
            <a:endParaRPr lang="en-IN" sz="7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44787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FFDC-BD94-0EC8-82A1-3B511BB421F9}"/>
              </a:ext>
            </a:extLst>
          </p:cNvPr>
          <p:cNvSpPr>
            <a:spLocks noGrp="1"/>
          </p:cNvSpPr>
          <p:nvPr>
            <p:ph type="title"/>
          </p:nvPr>
        </p:nvSpPr>
        <p:spPr>
          <a:xfrm>
            <a:off x="677334" y="506730"/>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4. The Employee Experience</a:t>
            </a:r>
          </a:p>
        </p:txBody>
      </p:sp>
      <p:sp>
        <p:nvSpPr>
          <p:cNvPr id="3" name="Content Placeholder 2">
            <a:extLst>
              <a:ext uri="{FF2B5EF4-FFF2-40B4-BE49-F238E27FC236}">
                <a16:creationId xmlns:a16="http://schemas.microsoft.com/office/drawing/2014/main" id="{2363FD0F-E399-B4C8-CC3A-13256DA90C1A}"/>
              </a:ext>
            </a:extLst>
          </p:cNvPr>
          <p:cNvSpPr>
            <a:spLocks noGrp="1"/>
          </p:cNvSpPr>
          <p:nvPr>
            <p:ph idx="1"/>
          </p:nvPr>
        </p:nvSpPr>
        <p:spPr>
          <a:xfrm>
            <a:off x="251460" y="1486220"/>
            <a:ext cx="9705340" cy="4522694"/>
          </a:xfrm>
        </p:spPr>
        <p:txBody>
          <a:bodyPr>
            <a:noAutofit/>
          </a:bodyPr>
          <a:lstStyle/>
          <a:p>
            <a:r>
              <a:rPr lang="en-IN" sz="2400" dirty="0">
                <a:latin typeface="Times New Roman" panose="02020603050405020304" pitchFamily="18" charset="0"/>
                <a:cs typeface="Times New Roman" panose="02020603050405020304" pitchFamily="18" charset="0"/>
              </a:rPr>
              <a:t>The employee experience covers every aspects of a worker’s interaction with a company, from pre- hire communications to post-exit surveys.</a:t>
            </a:r>
          </a:p>
          <a:p>
            <a:r>
              <a:rPr lang="en-IN" sz="2400" dirty="0">
                <a:latin typeface="Times New Roman" panose="02020603050405020304" pitchFamily="18" charset="0"/>
                <a:cs typeface="Times New Roman" panose="02020603050405020304" pitchFamily="18" charset="0"/>
              </a:rPr>
              <a:t>The employee experience can include corporate communication, the physical work environment, collaboration with team members, equipment, and so forth. </a:t>
            </a:r>
          </a:p>
          <a:p>
            <a:r>
              <a:rPr lang="en-IN" sz="2800" dirty="0">
                <a:solidFill>
                  <a:schemeClr val="tx1"/>
                </a:solidFill>
                <a:latin typeface="Times New Roman" panose="02020603050405020304" pitchFamily="18" charset="0"/>
                <a:cs typeface="Times New Roman" panose="02020603050405020304" pitchFamily="18" charset="0"/>
              </a:rPr>
              <a:t>Good employee experiences can positively affect:</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Morale</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Engagement</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225327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B1D0-297E-3697-9BD1-2FE485C737AB}"/>
              </a:ext>
            </a:extLst>
          </p:cNvPr>
          <p:cNvSpPr>
            <a:spLocks noGrp="1"/>
          </p:cNvSpPr>
          <p:nvPr>
            <p:ph type="title"/>
          </p:nvPr>
        </p:nvSpPr>
        <p:spPr>
          <a:xfrm>
            <a:off x="662820" y="650603"/>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5. Organisational Performance</a:t>
            </a:r>
          </a:p>
        </p:txBody>
      </p:sp>
      <p:sp>
        <p:nvSpPr>
          <p:cNvPr id="3" name="Content Placeholder 2">
            <a:extLst>
              <a:ext uri="{FF2B5EF4-FFF2-40B4-BE49-F238E27FC236}">
                <a16:creationId xmlns:a16="http://schemas.microsoft.com/office/drawing/2014/main" id="{CACD32BE-BAC9-0B0C-0A2F-8D4A9E888378}"/>
              </a:ext>
            </a:extLst>
          </p:cNvPr>
          <p:cNvSpPr>
            <a:spLocks noGrp="1"/>
          </p:cNvSpPr>
          <p:nvPr>
            <p:ph idx="1"/>
          </p:nvPr>
        </p:nvSpPr>
        <p:spPr>
          <a:xfrm>
            <a:off x="626350" y="1958660"/>
            <a:ext cx="9577191" cy="4195398"/>
          </a:xfrm>
        </p:spPr>
        <p:txBody>
          <a:bodyPr>
            <a:noAutofit/>
          </a:bodyPr>
          <a:lstStyle/>
          <a:p>
            <a:r>
              <a:rPr lang="en-IN" sz="2800" dirty="0">
                <a:latin typeface="Times New Roman" panose="02020603050405020304" pitchFamily="18" charset="0"/>
                <a:cs typeface="Times New Roman" panose="02020603050405020304" pitchFamily="18" charset="0"/>
              </a:rPr>
              <a:t>One of the most useful indicators of organizational effectiveness is how well an organization meets its goals.</a:t>
            </a:r>
          </a:p>
          <a:p>
            <a:pPr>
              <a:buNone/>
            </a:pPr>
            <a:endParaRPr lang="en-IN" sz="28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Measuring organizational performance can be accomplished by:</a:t>
            </a: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Comparing actual achievements against set goals</a:t>
            </a:r>
            <a:r>
              <a:rPr lang="en-IN" sz="2800" dirty="0">
                <a:latin typeface="Times New Roman" panose="02020603050405020304" pitchFamily="18" charset="0"/>
                <a:cs typeface="Times New Roman" panose="02020603050405020304" pitchFamily="18" charset="0"/>
              </a:rPr>
              <a:t>. Comparing the projected aims, such as profit and innovation, against actual results.</a:t>
            </a:r>
          </a:p>
          <a:p>
            <a:pPr marL="0" indent="0">
              <a:buFont typeface="Wingdings" pitchFamily="2" charset="2"/>
              <a:buChar char="q"/>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848" y="1855789"/>
            <a:ext cx="8596668" cy="3880773"/>
          </a:xfrm>
        </p:spPr>
        <p:txBody>
          <a:bodyPr>
            <a:normAutofit/>
          </a:bodyPr>
          <a:lstStyle/>
          <a:p>
            <a:pPr>
              <a:buFont typeface="Wingdings" pitchFamily="2" charset="2"/>
              <a:buChar char="q"/>
            </a:pPr>
            <a:r>
              <a:rPr lang="en-IN" sz="2800" b="1" dirty="0">
                <a:latin typeface="Times New Roman" panose="02020603050405020304" pitchFamily="18" charset="0"/>
                <a:cs typeface="Times New Roman" panose="02020603050405020304" pitchFamily="18" charset="0"/>
              </a:rPr>
              <a:t>Measuring the efficiency of business functions, areas, and  processes. </a:t>
            </a:r>
            <a:r>
              <a:rPr lang="en-IN" sz="2800" dirty="0">
                <a:latin typeface="Times New Roman" panose="02020603050405020304" pitchFamily="18" charset="0"/>
                <a:cs typeface="Times New Roman" panose="02020603050405020304" pitchFamily="18" charset="0"/>
              </a:rPr>
              <a:t>How cost-effectively, efficiently, and quickly business areas achieve their aims.</a:t>
            </a:r>
            <a:endParaRPr lang="en-IN" sz="2800" b="1" dirty="0">
              <a:latin typeface="Times New Roman" panose="02020603050405020304" pitchFamily="18" charset="0"/>
              <a:cs typeface="Times New Roman" panose="02020603050405020304" pitchFamily="18" charset="0"/>
            </a:endParaRPr>
          </a:p>
          <a:p>
            <a:pPr>
              <a:buFont typeface="Wingdings" pitchFamily="2" charset="2"/>
              <a:buChar char="q"/>
            </a:pPr>
            <a:r>
              <a:rPr lang="en-IN" sz="2800" b="1" dirty="0">
                <a:latin typeface="Times New Roman" panose="02020603050405020304" pitchFamily="18" charset="0"/>
                <a:cs typeface="Times New Roman" panose="02020603050405020304" pitchFamily="18" charset="0"/>
              </a:rPr>
              <a:t>Balancing expenditures against returns. </a:t>
            </a:r>
            <a:r>
              <a:rPr lang="en-IN" sz="2800" dirty="0">
                <a:latin typeface="Times New Roman" panose="02020603050405020304" pitchFamily="18" charset="0"/>
                <a:cs typeface="Times New Roman" panose="02020603050405020304" pitchFamily="18" charset="0"/>
              </a:rPr>
              <a:t>Viewing each business project or process as an investment, and the results of the process as the return on that investment.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CB1D-60ED-A2F6-DC3B-B23C93756980}"/>
              </a:ext>
            </a:extLst>
          </p:cNvPr>
          <p:cNvSpPr>
            <a:spLocks noGrp="1"/>
          </p:cNvSpPr>
          <p:nvPr>
            <p:ph type="title"/>
          </p:nvPr>
        </p:nvSpPr>
        <p:spPr/>
        <p:txBody>
          <a:bodyPr>
            <a:norm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6. Organizational strategy</a:t>
            </a:r>
          </a:p>
        </p:txBody>
      </p:sp>
      <p:sp>
        <p:nvSpPr>
          <p:cNvPr id="3" name="Content Placeholder 2">
            <a:extLst>
              <a:ext uri="{FF2B5EF4-FFF2-40B4-BE49-F238E27FC236}">
                <a16:creationId xmlns:a16="http://schemas.microsoft.com/office/drawing/2014/main" id="{490E285C-5A12-67EA-FCAF-6056B483341C}"/>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Organizational strategy also contributes to the overall effectiveness of an organization.</a:t>
            </a:r>
          </a:p>
          <a:p>
            <a:r>
              <a:rPr lang="en-IN" sz="2800" b="1" dirty="0">
                <a:latin typeface="Times New Roman" panose="02020603050405020304" pitchFamily="18" charset="0"/>
                <a:cs typeface="Times New Roman" panose="02020603050405020304" pitchFamily="18" charset="0"/>
              </a:rPr>
              <a:t>The effectiveness of organizational strategies can be measured by how well they help a business: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Stay competitive.</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Meet the demands of its customers.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Adapt to the changing needs of the marketplace.</a:t>
            </a:r>
          </a:p>
        </p:txBody>
      </p:sp>
    </p:spTree>
    <p:extLst>
      <p:ext uri="{BB962C8B-B14F-4D97-AF65-F5344CB8AC3E}">
        <p14:creationId xmlns:p14="http://schemas.microsoft.com/office/powerpoint/2010/main" val="2234082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F12E-FB27-ABCA-4E6B-BA8AC100008A}"/>
              </a:ext>
            </a:extLst>
          </p:cNvPr>
          <p:cNvSpPr>
            <a:spLocks noGrp="1"/>
          </p:cNvSpPr>
          <p:nvPr>
            <p:ph type="title"/>
          </p:nvPr>
        </p:nvSpPr>
        <p:spPr>
          <a:xfrm>
            <a:off x="677334" y="754743"/>
            <a:ext cx="8596668" cy="1320800"/>
          </a:xfrm>
        </p:spPr>
        <p:txBody>
          <a:bodyPr>
            <a:norm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7. Tools and Technology </a:t>
            </a:r>
          </a:p>
        </p:txBody>
      </p:sp>
      <p:sp>
        <p:nvSpPr>
          <p:cNvPr id="3" name="Content Placeholder 2">
            <a:extLst>
              <a:ext uri="{FF2B5EF4-FFF2-40B4-BE49-F238E27FC236}">
                <a16:creationId xmlns:a16="http://schemas.microsoft.com/office/drawing/2014/main" id="{FF8A87FF-8F68-726C-0161-09FD5159517A}"/>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In the digital age, digital capabilities are a prerequisite for success without the right tools, an organization simply cannot keep up with its competitors.</a:t>
            </a:r>
          </a:p>
          <a:p>
            <a:r>
              <a:rPr lang="en-IN" sz="2800" b="1" dirty="0">
                <a:latin typeface="Times New Roman" panose="02020603050405020304" pitchFamily="18" charset="0"/>
                <a:cs typeface="Times New Roman" panose="02020603050405020304" pitchFamily="18" charset="0"/>
              </a:rPr>
              <a:t>The right tools and technology positively impact:</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workforce experience.</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Organizational results.</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Overall business productivity.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57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D4F9-263A-3DB5-FB78-B39AE9BDE77B}"/>
              </a:ext>
            </a:extLst>
          </p:cNvPr>
          <p:cNvSpPr>
            <a:spLocks noGrp="1"/>
          </p:cNvSpPr>
          <p:nvPr>
            <p:ph type="title"/>
          </p:nvPr>
        </p:nvSpPr>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The Imporatant’s of Organisational Effectiveness</a:t>
            </a:r>
          </a:p>
        </p:txBody>
      </p:sp>
      <p:sp>
        <p:nvSpPr>
          <p:cNvPr id="3" name="Content Placeholder 2">
            <a:extLst>
              <a:ext uri="{FF2B5EF4-FFF2-40B4-BE49-F238E27FC236}">
                <a16:creationId xmlns:a16="http://schemas.microsoft.com/office/drawing/2014/main" id="{4F4EE5B7-060E-73F3-3D3F-82B683A90B31}"/>
              </a:ext>
            </a:extLst>
          </p:cNvPr>
          <p:cNvSpPr>
            <a:spLocks noGrp="1"/>
          </p:cNvSpPr>
          <p:nvPr>
            <p:ph idx="1"/>
          </p:nvPr>
        </p:nvSpPr>
        <p:spPr>
          <a:xfrm>
            <a:off x="706361" y="2699657"/>
            <a:ext cx="9032723" cy="1770743"/>
          </a:xfrm>
        </p:spPr>
        <p:txBody>
          <a:bodyPr>
            <a:noAutofit/>
          </a:bodyPr>
          <a:lstStyle/>
          <a:p>
            <a:r>
              <a:rPr lang="en-IN" sz="3200" dirty="0">
                <a:latin typeface="Times New Roman" panose="02020603050405020304" pitchFamily="18" charset="0"/>
                <a:cs typeface="Times New Roman" panose="02020603050405020304" pitchFamily="18" charset="0"/>
              </a:rPr>
              <a:t>Ultimately, factors such as the above have significant impacts on many business functions.</a:t>
            </a:r>
          </a:p>
          <a:p>
            <a:pPr>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51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88571"/>
            <a:ext cx="8596668" cy="4194629"/>
          </a:xfrm>
        </p:spPr>
        <p:txBody>
          <a:bodyPr>
            <a:normAutofit fontScale="92500" lnSpcReduction="20000"/>
          </a:bodyPr>
          <a:lstStyle/>
          <a:p>
            <a:pPr>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The benefits of effectiveness in an organization can include improved:</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Employee engagement and performance.</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Better management.</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Decreased costs</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Improved customer engagement and value.</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More efficient use of technology.</a:t>
            </a:r>
          </a:p>
          <a:p>
            <a:pPr>
              <a:buFont typeface="Wingdings" panose="05000000000000000000" pitchFamily="2" charset="2"/>
              <a:buChar char="q"/>
            </a:pPr>
            <a:r>
              <a:rPr lang="en-IN" sz="3000" dirty="0">
                <a:latin typeface="Times New Roman" panose="02020603050405020304" pitchFamily="18" charset="0"/>
                <a:cs typeface="Times New Roman" panose="02020603050405020304" pitchFamily="18" charset="0"/>
              </a:rPr>
              <a:t>Better organizational outcomes</a:t>
            </a:r>
            <a:r>
              <a:rPr lang="en-IN" sz="28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B459-B945-957D-599C-2EBAE9CAB03A}"/>
              </a:ext>
            </a:extLst>
          </p:cNvPr>
          <p:cNvSpPr>
            <a:spLocks noGrp="1"/>
          </p:cNvSpPr>
          <p:nvPr>
            <p:ph type="title"/>
          </p:nvPr>
        </p:nvSpPr>
        <p:spPr>
          <a:xfrm>
            <a:off x="778934" y="1001486"/>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EMPLOYEE ENGAGEMENT AND PERFORMANCE</a:t>
            </a:r>
          </a:p>
        </p:txBody>
      </p:sp>
      <p:sp>
        <p:nvSpPr>
          <p:cNvPr id="3" name="Content Placeholder 2">
            <a:extLst>
              <a:ext uri="{FF2B5EF4-FFF2-40B4-BE49-F238E27FC236}">
                <a16:creationId xmlns:a16="http://schemas.microsoft.com/office/drawing/2014/main" id="{2B2DDE12-9238-CD05-4BFB-38DC8BC07AB8}"/>
              </a:ext>
            </a:extLst>
          </p:cNvPr>
          <p:cNvSpPr>
            <a:spLocks noGrp="1"/>
          </p:cNvSpPr>
          <p:nvPr>
            <p:ph idx="1"/>
          </p:nvPr>
        </p:nvSpPr>
        <p:spPr>
          <a:xfrm>
            <a:off x="729102" y="2755676"/>
            <a:ext cx="8596668" cy="1888896"/>
          </a:xfrm>
        </p:spPr>
        <p:txBody>
          <a:bodyPr>
            <a:normAutofit/>
          </a:bodyPr>
          <a:lstStyle/>
          <a:p>
            <a:r>
              <a:rPr lang="en-IN" sz="2800" dirty="0">
                <a:latin typeface="Times New Roman" panose="02020603050405020304" pitchFamily="18" charset="0"/>
                <a:cs typeface="Times New Roman" panose="02020603050405020304" pitchFamily="18" charset="0"/>
              </a:rPr>
              <a:t>Employee productivity is directly tied to the outcomes and performance of individual business units. this, in turn, affects the organisation's performance.</a:t>
            </a:r>
          </a:p>
        </p:txBody>
      </p:sp>
    </p:spTree>
    <p:extLst>
      <p:ext uri="{BB962C8B-B14F-4D97-AF65-F5344CB8AC3E}">
        <p14:creationId xmlns:p14="http://schemas.microsoft.com/office/powerpoint/2010/main" val="160987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012F-96DA-F713-BA11-ADF42201A412}"/>
              </a:ext>
            </a:extLst>
          </p:cNvPr>
          <p:cNvSpPr>
            <a:spLocks noGrp="1"/>
          </p:cNvSpPr>
          <p:nvPr>
            <p:ph type="title"/>
          </p:nvPr>
        </p:nvSpPr>
        <p:spPr>
          <a:xfrm>
            <a:off x="735391" y="856343"/>
            <a:ext cx="8596668" cy="1320800"/>
          </a:xfrm>
        </p:spPr>
        <p:txBody>
          <a:bodyPr>
            <a:norm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BETTER MANAGEMENT</a:t>
            </a:r>
          </a:p>
        </p:txBody>
      </p:sp>
      <p:sp>
        <p:nvSpPr>
          <p:cNvPr id="3" name="Content Placeholder 2">
            <a:extLst>
              <a:ext uri="{FF2B5EF4-FFF2-40B4-BE49-F238E27FC236}">
                <a16:creationId xmlns:a16="http://schemas.microsoft.com/office/drawing/2014/main" id="{A63820E6-B64D-13AF-7614-67E1AB06FD28}"/>
              </a:ext>
            </a:extLst>
          </p:cNvPr>
          <p:cNvSpPr>
            <a:spLocks noGrp="1"/>
          </p:cNvSpPr>
          <p:nvPr>
            <p:ph idx="1"/>
          </p:nvPr>
        </p:nvSpPr>
        <p:spPr>
          <a:xfrm>
            <a:off x="706362" y="2552476"/>
            <a:ext cx="8596668" cy="2643640"/>
          </a:xfrm>
        </p:spPr>
        <p:txBody>
          <a:bodyPr>
            <a:normAutofit/>
          </a:bodyPr>
          <a:lstStyle/>
          <a:p>
            <a:r>
              <a:rPr lang="en-IN" sz="2800" dirty="0">
                <a:latin typeface="Times New Roman" panose="02020603050405020304" pitchFamily="18" charset="0"/>
                <a:cs typeface="Times New Roman" panose="02020603050405020304" pitchFamily="18" charset="0"/>
              </a:rPr>
              <a:t>Improved management can mean better manager training increased communication between mangers and frontline, employees, updated managerial polices and procedures, among other things.</a:t>
            </a:r>
          </a:p>
        </p:txBody>
      </p:sp>
    </p:spTree>
    <p:extLst>
      <p:ext uri="{BB962C8B-B14F-4D97-AF65-F5344CB8AC3E}">
        <p14:creationId xmlns:p14="http://schemas.microsoft.com/office/powerpoint/2010/main" val="346083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3B04B-F8B9-B3F1-815C-712B4B31B2E9}"/>
              </a:ext>
            </a:extLst>
          </p:cNvPr>
          <p:cNvSpPr>
            <a:spLocks noGrp="1"/>
          </p:cNvSpPr>
          <p:nvPr>
            <p:ph idx="1"/>
          </p:nvPr>
        </p:nvSpPr>
        <p:spPr/>
        <p:txBody>
          <a:bodyPr>
            <a:normAutofit/>
          </a:bodyPr>
          <a:lstStyle/>
          <a:p>
            <a:pPr marL="914400" lvl="2" indent="0" algn="ctr">
              <a:buNone/>
            </a:pPr>
            <a:r>
              <a:rPr lang="en-IN" sz="6600" b="1" dirty="0">
                <a:latin typeface="Algerian" panose="04020705040A02060702" pitchFamily="82" charset="0"/>
                <a:cs typeface="Times New Roman" panose="02020603050405020304" pitchFamily="18" charset="0"/>
              </a:rPr>
              <a:t>ORGANISATIONAL EFFECTIVENESS </a:t>
            </a:r>
          </a:p>
        </p:txBody>
      </p:sp>
    </p:spTree>
    <p:extLst>
      <p:ext uri="{BB962C8B-B14F-4D97-AF65-F5344CB8AC3E}">
        <p14:creationId xmlns:p14="http://schemas.microsoft.com/office/powerpoint/2010/main" val="29712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90D3-512D-B5A1-4036-E01D7E4E9F94}"/>
              </a:ext>
            </a:extLst>
          </p:cNvPr>
          <p:cNvSpPr>
            <a:spLocks noGrp="1"/>
          </p:cNvSpPr>
          <p:nvPr>
            <p:ph type="title"/>
          </p:nvPr>
        </p:nvSpPr>
        <p:spPr>
          <a:xfrm>
            <a:off x="691848" y="899886"/>
            <a:ext cx="8596668" cy="1103086"/>
          </a:xfrm>
        </p:spPr>
        <p:txBody>
          <a:bodyPr>
            <a:norm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DECREASED COSTS</a:t>
            </a:r>
          </a:p>
        </p:txBody>
      </p:sp>
      <p:sp>
        <p:nvSpPr>
          <p:cNvPr id="3" name="Content Placeholder 2">
            <a:extLst>
              <a:ext uri="{FF2B5EF4-FFF2-40B4-BE49-F238E27FC236}">
                <a16:creationId xmlns:a16="http://schemas.microsoft.com/office/drawing/2014/main" id="{569C268E-E2E6-011B-0D64-27371BFEE081}"/>
              </a:ext>
            </a:extLst>
          </p:cNvPr>
          <p:cNvSpPr>
            <a:spLocks noGrp="1"/>
          </p:cNvSpPr>
          <p:nvPr>
            <p:ph idx="1"/>
          </p:nvPr>
        </p:nvSpPr>
        <p:spPr>
          <a:xfrm>
            <a:off x="691849" y="2334762"/>
            <a:ext cx="8596668" cy="2251754"/>
          </a:xfrm>
        </p:spPr>
        <p:txBody>
          <a:bodyPr>
            <a:normAutofit/>
          </a:bodyPr>
          <a:lstStyle/>
          <a:p>
            <a:r>
              <a:rPr lang="en-IN" sz="2800" dirty="0">
                <a:latin typeface="Times New Roman" panose="02020603050405020304" pitchFamily="18" charset="0"/>
                <a:cs typeface="Times New Roman" panose="02020603050405020304" pitchFamily="18" charset="0"/>
              </a:rPr>
              <a:t>Efficiency in any business unit can decrease costs. Those savings can come from any area that is causing waste- outdated processes, obsolete technology, ineffective workflows, and so forth.</a:t>
            </a:r>
          </a:p>
        </p:txBody>
      </p:sp>
    </p:spTree>
    <p:extLst>
      <p:ext uri="{BB962C8B-B14F-4D97-AF65-F5344CB8AC3E}">
        <p14:creationId xmlns:p14="http://schemas.microsoft.com/office/powerpoint/2010/main" val="184014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7BCC-C58F-9BEA-EF88-599FA9693336}"/>
              </a:ext>
            </a:extLst>
          </p:cNvPr>
          <p:cNvSpPr>
            <a:spLocks noGrp="1"/>
          </p:cNvSpPr>
          <p:nvPr>
            <p:ph type="title"/>
          </p:nvPr>
        </p:nvSpPr>
        <p:spPr>
          <a:xfrm>
            <a:off x="677334" y="931999"/>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IMPROVED CUSTOMER ENGAGEMENT AND VALUE</a:t>
            </a:r>
          </a:p>
        </p:txBody>
      </p:sp>
      <p:sp>
        <p:nvSpPr>
          <p:cNvPr id="3" name="Content Placeholder 2">
            <a:extLst>
              <a:ext uri="{FF2B5EF4-FFF2-40B4-BE49-F238E27FC236}">
                <a16:creationId xmlns:a16="http://schemas.microsoft.com/office/drawing/2014/main" id="{F7896B6C-FEFA-5FAD-F7D4-6373E127BDA1}"/>
              </a:ext>
            </a:extLst>
          </p:cNvPr>
          <p:cNvSpPr>
            <a:spLocks noGrp="1"/>
          </p:cNvSpPr>
          <p:nvPr>
            <p:ph idx="1"/>
          </p:nvPr>
        </p:nvSpPr>
        <p:spPr>
          <a:xfrm>
            <a:off x="691848" y="2611286"/>
            <a:ext cx="8596668" cy="2918657"/>
          </a:xfrm>
        </p:spPr>
        <p:txBody>
          <a:bodyPr>
            <a:normAutofit/>
          </a:bodyPr>
          <a:lstStyle/>
          <a:p>
            <a:r>
              <a:rPr lang="en-IN" sz="2800" dirty="0">
                <a:latin typeface="Times New Roman" panose="02020603050405020304" pitchFamily="18" charset="0"/>
                <a:cs typeface="Times New Roman" panose="02020603050405020304" pitchFamily="18" charset="0"/>
              </a:rPr>
              <a:t>A main goal of any business is to maximize customer value. By improving the effectiveness of customer related departments-such as customer care or the customer experience –business can enhance relationship and boost customer value.</a:t>
            </a:r>
          </a:p>
        </p:txBody>
      </p:sp>
    </p:spTree>
    <p:extLst>
      <p:ext uri="{BB962C8B-B14F-4D97-AF65-F5344CB8AC3E}">
        <p14:creationId xmlns:p14="http://schemas.microsoft.com/office/powerpoint/2010/main" val="92466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CE6F-C22B-F204-BFC8-D53228E462BE}"/>
              </a:ext>
            </a:extLst>
          </p:cNvPr>
          <p:cNvSpPr>
            <a:spLocks noGrp="1"/>
          </p:cNvSpPr>
          <p:nvPr>
            <p:ph type="title"/>
          </p:nvPr>
        </p:nvSpPr>
        <p:spPr>
          <a:xfrm>
            <a:off x="677334" y="841828"/>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MORE EFFICIENT OF TECHNOLOGY </a:t>
            </a:r>
          </a:p>
        </p:txBody>
      </p:sp>
      <p:sp>
        <p:nvSpPr>
          <p:cNvPr id="3" name="Content Placeholder 2">
            <a:extLst>
              <a:ext uri="{FF2B5EF4-FFF2-40B4-BE49-F238E27FC236}">
                <a16:creationId xmlns:a16="http://schemas.microsoft.com/office/drawing/2014/main" id="{13B9B57A-C868-D612-9CBF-DF774B31DBBA}"/>
              </a:ext>
            </a:extLst>
          </p:cNvPr>
          <p:cNvSpPr>
            <a:spLocks noGrp="1"/>
          </p:cNvSpPr>
          <p:nvPr>
            <p:ph idx="1"/>
          </p:nvPr>
        </p:nvSpPr>
        <p:spPr>
          <a:xfrm>
            <a:off x="677334" y="2599856"/>
            <a:ext cx="8596668" cy="2523687"/>
          </a:xfrm>
        </p:spPr>
        <p:txBody>
          <a:bodyPr>
            <a:normAutofit/>
          </a:bodyPr>
          <a:lstStyle/>
          <a:p>
            <a:r>
              <a:rPr lang="en-IN" sz="2800" dirty="0">
                <a:latin typeface="Times New Roman" panose="02020603050405020304" pitchFamily="18" charset="0"/>
                <a:cs typeface="Times New Roman" panose="02020603050405020304" pitchFamily="18" charset="0"/>
              </a:rPr>
              <a:t>Today ,all organisation use digital technology.  they don’t always use it well,. Effective digital adoption efforts can improve digital workflows, data insights, business processes, employee training, and many other business areas.</a:t>
            </a:r>
          </a:p>
        </p:txBody>
      </p:sp>
    </p:spTree>
    <p:extLst>
      <p:ext uri="{BB962C8B-B14F-4D97-AF65-F5344CB8AC3E}">
        <p14:creationId xmlns:p14="http://schemas.microsoft.com/office/powerpoint/2010/main" val="572373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B19A-1520-9CA9-0661-5B6F9D9E4302}"/>
              </a:ext>
            </a:extLst>
          </p:cNvPr>
          <p:cNvSpPr>
            <a:spLocks noGrp="1"/>
          </p:cNvSpPr>
          <p:nvPr>
            <p:ph type="title"/>
          </p:nvPr>
        </p:nvSpPr>
        <p:spPr>
          <a:xfrm>
            <a:off x="803064" y="763089"/>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BETTER ORGANISATIONAL OUTCOMES</a:t>
            </a:r>
          </a:p>
        </p:txBody>
      </p:sp>
      <p:sp>
        <p:nvSpPr>
          <p:cNvPr id="3" name="Content Placeholder 2">
            <a:extLst>
              <a:ext uri="{FF2B5EF4-FFF2-40B4-BE49-F238E27FC236}">
                <a16:creationId xmlns:a16="http://schemas.microsoft.com/office/drawing/2014/main" id="{D4D6C782-9034-2431-6B6B-BEB2BC6C3935}"/>
              </a:ext>
            </a:extLst>
          </p:cNvPr>
          <p:cNvSpPr>
            <a:spLocks noGrp="1"/>
          </p:cNvSpPr>
          <p:nvPr>
            <p:ph idx="1"/>
          </p:nvPr>
        </p:nvSpPr>
        <p:spPr>
          <a:xfrm>
            <a:off x="726138" y="2591510"/>
            <a:ext cx="8596668" cy="2328833"/>
          </a:xfrm>
        </p:spPr>
        <p:txBody>
          <a:bodyPr>
            <a:normAutofit/>
          </a:bodyPr>
          <a:lstStyle/>
          <a:p>
            <a:r>
              <a:rPr lang="en-IN" sz="2800" dirty="0">
                <a:latin typeface="Times New Roman" panose="02020603050405020304" pitchFamily="18" charset="0"/>
                <a:cs typeface="Times New Roman" panose="02020603050405020304" pitchFamily="18" charset="0"/>
              </a:rPr>
              <a:t>It should be apparent that amore effective organisation will be better at achieving its goals and strategic priorities. And the better it can achieve its goals and meet its aims, the more profitable it will be.</a:t>
            </a:r>
            <a:endParaRPr lang="en-IN" sz="2800" dirty="0"/>
          </a:p>
        </p:txBody>
      </p:sp>
    </p:spTree>
    <p:extLst>
      <p:ext uri="{BB962C8B-B14F-4D97-AF65-F5344CB8AC3E}">
        <p14:creationId xmlns:p14="http://schemas.microsoft.com/office/powerpoint/2010/main" val="520353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20B8-24E3-1450-DF8B-9D94BA7CAC20}"/>
              </a:ext>
            </a:extLst>
          </p:cNvPr>
          <p:cNvSpPr>
            <a:spLocks noGrp="1"/>
          </p:cNvSpPr>
          <p:nvPr>
            <p:ph type="title"/>
          </p:nvPr>
        </p:nvSpPr>
        <p:spPr>
          <a:xfrm>
            <a:off x="648306" y="2396067"/>
            <a:ext cx="8596668" cy="1826581"/>
          </a:xfrm>
        </p:spPr>
        <p:txBody>
          <a:bodyPr>
            <a:normAutofit fontScale="90000"/>
          </a:bodyPr>
          <a:lstStyle/>
          <a:p>
            <a:pPr algn="ctr"/>
            <a:r>
              <a:rPr lang="en-IN" sz="11500"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206151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CDEA-0294-B3BD-A988-820B4681441F}"/>
              </a:ext>
            </a:extLst>
          </p:cNvPr>
          <p:cNvSpPr>
            <a:spLocks noGrp="1"/>
          </p:cNvSpPr>
          <p:nvPr>
            <p:ph type="title"/>
          </p:nvPr>
        </p:nvSpPr>
        <p:spPr/>
        <p:txBody>
          <a:bodyPr>
            <a:normAutofit/>
          </a:bodyPr>
          <a:lstStyle/>
          <a:p>
            <a:pPr algn="ctr"/>
            <a:r>
              <a:rPr lang="en-IN" sz="4800" b="1" dirty="0">
                <a:solidFill>
                  <a:schemeClr val="tx1"/>
                </a:solidFill>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B47AA094-7EED-C47F-7331-4DC726851F5F}"/>
              </a:ext>
            </a:extLst>
          </p:cNvPr>
          <p:cNvSpPr>
            <a:spLocks noGrp="1"/>
          </p:cNvSpPr>
          <p:nvPr>
            <p:ph idx="1"/>
          </p:nvPr>
        </p:nvSpPr>
        <p:spPr/>
        <p:txBody>
          <a:bodyPr/>
          <a:lstStyle/>
          <a:p>
            <a:r>
              <a:rPr lang="en-IN" sz="2800" dirty="0"/>
              <a:t>Meaning. </a:t>
            </a:r>
          </a:p>
          <a:p>
            <a:r>
              <a:rPr lang="en-IN" sz="2800" dirty="0"/>
              <a:t>Definition.</a:t>
            </a:r>
          </a:p>
          <a:p>
            <a:r>
              <a:rPr lang="en-IN" sz="2800" dirty="0"/>
              <a:t>Indicators of organisational effectiveness.</a:t>
            </a:r>
          </a:p>
          <a:p>
            <a:r>
              <a:rPr lang="en-IN" sz="2800" dirty="0"/>
              <a:t>Importance of organisational effectiveness.</a:t>
            </a:r>
          </a:p>
          <a:p>
            <a:endParaRPr lang="en-IN" dirty="0"/>
          </a:p>
        </p:txBody>
      </p:sp>
    </p:spTree>
    <p:extLst>
      <p:ext uri="{BB962C8B-B14F-4D97-AF65-F5344CB8AC3E}">
        <p14:creationId xmlns:p14="http://schemas.microsoft.com/office/powerpoint/2010/main" val="159209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3317-3DFA-EBDC-9360-02877609A83A}"/>
              </a:ext>
            </a:extLst>
          </p:cNvPr>
          <p:cNvSpPr>
            <a:spLocks noGrp="1"/>
          </p:cNvSpPr>
          <p:nvPr>
            <p:ph type="title"/>
          </p:nvPr>
        </p:nvSpPr>
        <p:spPr>
          <a:xfrm>
            <a:off x="677334" y="914400"/>
            <a:ext cx="8596668" cy="1320800"/>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MEANING</a:t>
            </a:r>
            <a:r>
              <a:rPr lang="en-IN" sz="40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7F27CF1-854A-AB1D-066E-073115FC3BE5}"/>
              </a:ext>
            </a:extLst>
          </p:cNvPr>
          <p:cNvSpPr>
            <a:spLocks noGrp="1"/>
          </p:cNvSpPr>
          <p:nvPr>
            <p:ph idx="1"/>
          </p:nvPr>
        </p:nvSpPr>
        <p:spPr/>
        <p:txBody>
          <a:bodyPr>
            <a:normAutofit fontScale="92500" lnSpcReduction="20000"/>
          </a:bodyPr>
          <a:lstStyle/>
          <a:p>
            <a:pPr marL="0" indent="0">
              <a:buNone/>
            </a:pPr>
            <a:r>
              <a:rPr lang="en-GB" sz="3200">
                <a:latin typeface="Times New Roman" panose="02020603050405020304" pitchFamily="18" charset="0"/>
                <a:cs typeface="Times New Roman" panose="02020603050405020304" pitchFamily="18" charset="0"/>
              </a:rPr>
              <a:t>Organization effectiveness defined as an extent to which an organization achieves it’s predetermined objectives with the given amount of resources and means like</a:t>
            </a:r>
          </a:p>
          <a:p>
            <a:r>
              <a:rPr lang="en-GB" sz="3200">
                <a:latin typeface="Times New Roman" panose="02020603050405020304" pitchFamily="18" charset="0"/>
                <a:cs typeface="Times New Roman" panose="02020603050405020304" pitchFamily="18" charset="0"/>
              </a:rPr>
              <a:t>Productivity</a:t>
            </a:r>
          </a:p>
          <a:p>
            <a:r>
              <a:rPr lang="en-GB" sz="3200">
                <a:latin typeface="Times New Roman" panose="02020603050405020304" pitchFamily="18" charset="0"/>
                <a:cs typeface="Times New Roman" panose="02020603050405020304" pitchFamily="18" charset="0"/>
              </a:rPr>
              <a:t>Employee absenteeism</a:t>
            </a:r>
          </a:p>
          <a:p>
            <a:r>
              <a:rPr lang="en-GB" sz="3200">
                <a:latin typeface="Times New Roman" panose="02020603050405020304" pitchFamily="18" charset="0"/>
                <a:cs typeface="Times New Roman" panose="02020603050405020304" pitchFamily="18" charset="0"/>
              </a:rPr>
              <a:t>Efficiency</a:t>
            </a:r>
          </a:p>
          <a:p>
            <a:r>
              <a:rPr lang="en-GB" sz="3200">
                <a:latin typeface="Times New Roman" panose="02020603050405020304" pitchFamily="18" charset="0"/>
                <a:cs typeface="Times New Roman" panose="02020603050405020304" pitchFamily="18" charset="0"/>
              </a:rPr>
              <a:t>Stability</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4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8852-FFB1-8423-5A2E-87E5D58D2AD5}"/>
              </a:ext>
            </a:extLst>
          </p:cNvPr>
          <p:cNvSpPr>
            <a:spLocks noGrp="1"/>
          </p:cNvSpPr>
          <p:nvPr>
            <p:ph type="title"/>
          </p:nvPr>
        </p:nvSpPr>
        <p:spPr>
          <a:xfrm>
            <a:off x="677334" y="609600"/>
            <a:ext cx="8596668" cy="841829"/>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69F9E52E-6200-2994-43BE-C872FBED390D}"/>
              </a:ext>
            </a:extLst>
          </p:cNvPr>
          <p:cNvSpPr>
            <a:spLocks noGrp="1"/>
          </p:cNvSpPr>
          <p:nvPr>
            <p:ph idx="1"/>
          </p:nvPr>
        </p:nvSpPr>
        <p:spPr>
          <a:xfrm>
            <a:off x="479939" y="1787209"/>
            <a:ext cx="8968860" cy="3880773"/>
          </a:xfrm>
        </p:spPr>
        <p:txBody>
          <a:bodyPr>
            <a:noAutofit/>
          </a:bodyPr>
          <a:lstStyle/>
          <a:p>
            <a:r>
              <a:rPr lang="en-IN" sz="3200" dirty="0">
                <a:latin typeface="Times New Roman" panose="02020603050405020304" pitchFamily="18" charset="0"/>
                <a:cs typeface="Times New Roman" panose="02020603050405020304" pitchFamily="18" charset="0"/>
              </a:rPr>
              <a:t>Organizational effectiveness is defined as a concept to measure the efficiency of an organization in meeting its objectives with the help of given resources without putting undue strain on its employees. It is about how the company can produce the target quota of products, how efficient its process is, and how much waste is produced.</a:t>
            </a:r>
          </a:p>
        </p:txBody>
      </p:sp>
    </p:spTree>
    <p:extLst>
      <p:ext uri="{BB962C8B-B14F-4D97-AF65-F5344CB8AC3E}">
        <p14:creationId xmlns:p14="http://schemas.microsoft.com/office/powerpoint/2010/main" val="19730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A5F7-A0B9-32CB-7E54-8F44E1C6B013}"/>
              </a:ext>
            </a:extLst>
          </p:cNvPr>
          <p:cNvSpPr>
            <a:spLocks noGrp="1"/>
          </p:cNvSpPr>
          <p:nvPr>
            <p:ph type="title"/>
          </p:nvPr>
        </p:nvSpPr>
        <p:spPr/>
        <p:txBody>
          <a:bodyPr/>
          <a:lstStyle/>
          <a:p>
            <a:pPr algn="ctr"/>
            <a:r>
              <a:rPr lang="en-IN" sz="4000" b="1" dirty="0">
                <a:solidFill>
                  <a:schemeClr val="tx1"/>
                </a:solidFill>
                <a:latin typeface="Times New Roman" panose="02020603050405020304" pitchFamily="18" charset="0"/>
                <a:cs typeface="Times New Roman" panose="02020603050405020304" pitchFamily="18" charset="0"/>
              </a:rPr>
              <a:t>INDICATORS</a:t>
            </a:r>
            <a:br>
              <a:rPr lang="en-IN" sz="4000" dirty="0">
                <a:solidFill>
                  <a:schemeClr val="tx1"/>
                </a:solidFill>
                <a:latin typeface="Times New Roman" panose="02020603050405020304" pitchFamily="18" charset="0"/>
                <a:cs typeface="Times New Roman" panose="02020603050405020304" pitchFamily="18" charset="0"/>
              </a:rPr>
            </a:br>
            <a:r>
              <a:rPr lang="en-IN" dirty="0"/>
              <a:t>           </a:t>
            </a:r>
          </a:p>
        </p:txBody>
      </p:sp>
      <p:sp>
        <p:nvSpPr>
          <p:cNvPr id="3" name="Content Placeholder 2">
            <a:extLst>
              <a:ext uri="{FF2B5EF4-FFF2-40B4-BE49-F238E27FC236}">
                <a16:creationId xmlns:a16="http://schemas.microsoft.com/office/drawing/2014/main" id="{5B5EDB18-C6EE-B811-5899-6E47D84D98EE}"/>
              </a:ext>
            </a:extLst>
          </p:cNvPr>
          <p:cNvSpPr>
            <a:spLocks noGrp="1"/>
          </p:cNvSpPr>
          <p:nvPr>
            <p:ph idx="1"/>
          </p:nvPr>
        </p:nvSpPr>
        <p:spPr>
          <a:xfrm>
            <a:off x="648305" y="1538515"/>
            <a:ext cx="8596668" cy="4455886"/>
          </a:xfrm>
        </p:spPr>
        <p:txBody>
          <a:bodyPr>
            <a:normAutofit fontScale="92500" lnSpcReduction="20000"/>
          </a:bodyPr>
          <a:lstStyle/>
          <a:p>
            <a:pPr marL="0" indent="0" algn="ctr">
              <a:buNone/>
            </a:pPr>
            <a:r>
              <a:rPr lang="en-IN" sz="3000" b="1" dirty="0"/>
              <a:t>The 7 Most Important Indicators of Organizational Effectiveness </a:t>
            </a:r>
          </a:p>
          <a:p>
            <a:r>
              <a:rPr lang="en-IN" sz="3300" dirty="0">
                <a:latin typeface="Times New Roman" panose="02020603050405020304" pitchFamily="18" charset="0"/>
                <a:cs typeface="Times New Roman" panose="02020603050405020304" pitchFamily="18" charset="0"/>
              </a:rPr>
              <a:t>Management.</a:t>
            </a:r>
          </a:p>
          <a:p>
            <a:r>
              <a:rPr lang="en-IN" sz="3300" dirty="0">
                <a:latin typeface="Times New Roman" panose="02020603050405020304" pitchFamily="18" charset="0"/>
                <a:cs typeface="Times New Roman" panose="02020603050405020304" pitchFamily="18" charset="0"/>
              </a:rPr>
              <a:t>Workforce Performance and Productivity.</a:t>
            </a:r>
          </a:p>
          <a:p>
            <a:r>
              <a:rPr lang="en-IN" sz="3300" dirty="0">
                <a:latin typeface="Times New Roman" panose="02020603050405020304" pitchFamily="18" charset="0"/>
                <a:cs typeface="Times New Roman" panose="02020603050405020304" pitchFamily="18" charset="0"/>
              </a:rPr>
              <a:t>Accountability.</a:t>
            </a:r>
          </a:p>
          <a:p>
            <a:r>
              <a:rPr lang="en-IN" sz="3300" dirty="0">
                <a:latin typeface="Times New Roman" panose="02020603050405020304" pitchFamily="18" charset="0"/>
                <a:cs typeface="Times New Roman" panose="02020603050405020304" pitchFamily="18" charset="0"/>
              </a:rPr>
              <a:t>The Employee Experience.</a:t>
            </a:r>
          </a:p>
          <a:p>
            <a:r>
              <a:rPr lang="en-IN" sz="3300" dirty="0">
                <a:latin typeface="Times New Roman" panose="02020603050405020304" pitchFamily="18" charset="0"/>
                <a:cs typeface="Times New Roman" panose="02020603050405020304" pitchFamily="18" charset="0"/>
              </a:rPr>
              <a:t>Organizational Performance.</a:t>
            </a:r>
          </a:p>
          <a:p>
            <a:r>
              <a:rPr lang="en-IN" sz="3300" dirty="0">
                <a:latin typeface="Times New Roman" panose="02020603050405020304" pitchFamily="18" charset="0"/>
                <a:cs typeface="Times New Roman" panose="02020603050405020304" pitchFamily="18" charset="0"/>
              </a:rPr>
              <a:t>Organizational Strategy.</a:t>
            </a:r>
          </a:p>
          <a:p>
            <a:r>
              <a:rPr lang="en-IN" sz="3300" dirty="0">
                <a:latin typeface="Times New Roman" panose="02020603050405020304" pitchFamily="18" charset="0"/>
                <a:cs typeface="Times New Roman" panose="02020603050405020304" pitchFamily="18" charset="0"/>
              </a:rPr>
              <a:t>Tools and Technology.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41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D6A9-DCB9-AEF3-F6CD-7AEF946B0950}"/>
              </a:ext>
            </a:extLst>
          </p:cNvPr>
          <p:cNvSpPr>
            <a:spLocks noGrp="1"/>
          </p:cNvSpPr>
          <p:nvPr>
            <p:ph type="title"/>
          </p:nvPr>
        </p:nvSpPr>
        <p:spPr>
          <a:xfrm>
            <a:off x="677334" y="575310"/>
            <a:ext cx="8596668" cy="905147"/>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1.MANAGEMENT </a:t>
            </a:r>
          </a:p>
        </p:txBody>
      </p:sp>
      <p:sp>
        <p:nvSpPr>
          <p:cNvPr id="3" name="Content Placeholder 2">
            <a:extLst>
              <a:ext uri="{FF2B5EF4-FFF2-40B4-BE49-F238E27FC236}">
                <a16:creationId xmlns:a16="http://schemas.microsoft.com/office/drawing/2014/main" id="{B73EC44B-506F-0E0B-59E9-3FF1AA79DD92}"/>
              </a:ext>
            </a:extLst>
          </p:cNvPr>
          <p:cNvSpPr>
            <a:spLocks noGrp="1"/>
          </p:cNvSpPr>
          <p:nvPr>
            <p:ph idx="1"/>
          </p:nvPr>
        </p:nvSpPr>
        <p:spPr>
          <a:xfrm>
            <a:off x="677333" y="2032000"/>
            <a:ext cx="9511695" cy="3860800"/>
          </a:xfrm>
        </p:spPr>
        <p:txBody>
          <a:bodyPr>
            <a:noAutofit/>
          </a:bodyPr>
          <a:lstStyle/>
          <a:p>
            <a:pPr>
              <a:buClr>
                <a:srgbClr val="90C226"/>
              </a:buClr>
              <a:defRPr/>
            </a:pPr>
            <a:r>
              <a:rPr kumimoji="0" lang="en-IN" sz="2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Management plays a large role in workforce performance,</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IN" sz="2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Including:</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Workforce  engagement</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Teamwork</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Employee  productivity</a:t>
            </a:r>
          </a:p>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organizational climate </a:t>
            </a:r>
          </a:p>
        </p:txBody>
      </p:sp>
    </p:spTree>
    <p:extLst>
      <p:ext uri="{BB962C8B-B14F-4D97-AF65-F5344CB8AC3E}">
        <p14:creationId xmlns:p14="http://schemas.microsoft.com/office/powerpoint/2010/main" val="8635757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According to Gallup, for instance, poor management is a major contributor to employee disengagement… </a:t>
            </a:r>
            <a:r>
              <a:rPr lang="en-IN" sz="3200" dirty="0">
                <a:latin typeface="Times New Roman" panose="02020603050405020304" pitchFamily="18" charset="0"/>
                <a:cs typeface="Times New Roman" panose="02020603050405020304" pitchFamily="18" charset="0"/>
              </a:rPr>
              <a:t>which</a:t>
            </a:r>
            <a:r>
              <a:rPr lang="en-IN" sz="2800" dirty="0">
                <a:latin typeface="Times New Roman" panose="02020603050405020304" pitchFamily="18" charset="0"/>
                <a:cs typeface="Times New Roman" panose="02020603050405020304" pitchFamily="18" charset="0"/>
              </a:rPr>
              <a:t>, in turn, lowers productivity, retention, and motivation.</a:t>
            </a: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FB9E-19AD-FC38-A5F4-A5CD227D9E5F}"/>
              </a:ext>
            </a:extLst>
          </p:cNvPr>
          <p:cNvSpPr>
            <a:spLocks noGrp="1"/>
          </p:cNvSpPr>
          <p:nvPr>
            <p:ph type="title"/>
          </p:nvPr>
        </p:nvSpPr>
        <p:spPr>
          <a:xfrm>
            <a:off x="494454" y="461010"/>
            <a:ext cx="8596668" cy="1320800"/>
          </a:xfrm>
        </p:spPr>
        <p:txBody>
          <a:bodyPr/>
          <a:lstStyle/>
          <a:p>
            <a:pPr algn="ctr"/>
            <a:r>
              <a:rPr lang="en-IN" b="1" dirty="0">
                <a:solidFill>
                  <a:schemeClr val="tx1"/>
                </a:solidFill>
              </a:rPr>
              <a:t>2</a:t>
            </a:r>
            <a:r>
              <a:rPr lang="en-IN" dirty="0">
                <a:solidFill>
                  <a:schemeClr val="tx1"/>
                </a:solidFill>
              </a:rPr>
              <a:t>.</a:t>
            </a:r>
            <a:r>
              <a:rPr lang="en-IN" sz="4000" b="1" dirty="0">
                <a:solidFill>
                  <a:schemeClr val="tx1"/>
                </a:solidFill>
                <a:latin typeface="Times New Roman" panose="02020603050405020304" pitchFamily="18" charset="0"/>
                <a:cs typeface="Times New Roman" panose="02020603050405020304" pitchFamily="18" charset="0"/>
              </a:rPr>
              <a:t>Workforce Performance and Productivity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75A062-C3D7-BC74-0FE1-34AACD0A21DD}"/>
              </a:ext>
            </a:extLst>
          </p:cNvPr>
          <p:cNvSpPr>
            <a:spLocks noGrp="1"/>
          </p:cNvSpPr>
          <p:nvPr>
            <p:ph idx="1"/>
          </p:nvPr>
        </p:nvSpPr>
        <p:spPr>
          <a:xfrm>
            <a:off x="677334" y="2090057"/>
            <a:ext cx="8596668" cy="5145132"/>
          </a:xfrm>
        </p:spPr>
        <p:txBody>
          <a:bodyPr>
            <a:noAutofit/>
          </a:bodyPr>
          <a:lstStyle/>
          <a:p>
            <a:r>
              <a:rPr lang="en-IN" sz="2800" dirty="0">
                <a:latin typeface="Times New Roman" panose="02020603050405020304" pitchFamily="18" charset="0"/>
                <a:cs typeface="Times New Roman" panose="02020603050405020304" pitchFamily="18" charset="0"/>
              </a:rPr>
              <a:t>Employee performance directly affects their contribution to the efficiency and results of a business unit.</a:t>
            </a:r>
          </a:p>
          <a:p>
            <a:r>
              <a:rPr lang="en-IN" sz="2800" dirty="0">
                <a:latin typeface="Times New Roman" panose="02020603050405020304" pitchFamily="18" charset="0"/>
                <a:cs typeface="Times New Roman" panose="02020603050405020304" pitchFamily="18" charset="0"/>
              </a:rPr>
              <a:t>And the performance of each business unit, in turn, affects the organization’s overall performance.</a:t>
            </a:r>
          </a:p>
          <a:p>
            <a:r>
              <a:rPr lang="en-IN" sz="2800" dirty="0">
                <a:latin typeface="Times New Roman" panose="02020603050405020304" pitchFamily="18" charset="0"/>
                <a:cs typeface="Times New Roman" panose="02020603050405020304" pitchFamily="18" charset="0"/>
              </a:rPr>
              <a:t>Several factors can contribute to workforce performance</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93482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TotalTime>
  <Words>859</Words>
  <Application>Microsoft Office PowerPoint</Application>
  <PresentationFormat>Widescreen</PresentationFormat>
  <Paragraphs>99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raNI PARVATI DEVI COLLEGE OF ARTS AND COMMERCE  BBA-DEPARTEMENT </vt:lpstr>
      <vt:lpstr>PowerPoint Presentation</vt:lpstr>
      <vt:lpstr>CONTENTS </vt:lpstr>
      <vt:lpstr>MEANING </vt:lpstr>
      <vt:lpstr>DEFINITION</vt:lpstr>
      <vt:lpstr>INDICATORS            </vt:lpstr>
      <vt:lpstr>1.MANAGEMENT </vt:lpstr>
      <vt:lpstr>PowerPoint Presentation</vt:lpstr>
      <vt:lpstr>2.Workforce Performance and Productivity</vt:lpstr>
      <vt:lpstr>3. Accountability </vt:lpstr>
      <vt:lpstr>4. The Employee Experience</vt:lpstr>
      <vt:lpstr>5. Organisational Performance</vt:lpstr>
      <vt:lpstr>PowerPoint Presentation</vt:lpstr>
      <vt:lpstr>6. Organizational strategy</vt:lpstr>
      <vt:lpstr>7. Tools and Technology </vt:lpstr>
      <vt:lpstr>The Imporatant’s of Organisational Effectiveness</vt:lpstr>
      <vt:lpstr>PowerPoint Presentation</vt:lpstr>
      <vt:lpstr>EMPLOYEE ENGAGEMENT AND PERFORMANCE</vt:lpstr>
      <vt:lpstr>BETTER MANAGEMENT</vt:lpstr>
      <vt:lpstr>DECREASED COSTS</vt:lpstr>
      <vt:lpstr>IMPROVED CUSTOMER ENGAGEMENT AND VALUE</vt:lpstr>
      <vt:lpstr>MORE EFFICIENT OF TECHNOLOGY </vt:lpstr>
      <vt:lpstr>BETTER ORGANISATIONAL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ARNI PARVATI DEVI COLLEGE OF ARTS AND COMMERCE BBA-DEPARTEMENT</dc:title>
  <dc:creator>SNEHA SUROJI</dc:creator>
  <cp:lastModifiedBy>SHRU JOSHI</cp:lastModifiedBy>
  <cp:revision>14</cp:revision>
  <dcterms:created xsi:type="dcterms:W3CDTF">2022-07-16T14:44:17Z</dcterms:created>
  <dcterms:modified xsi:type="dcterms:W3CDTF">2022-07-19T04:34:27Z</dcterms:modified>
</cp:coreProperties>
</file>