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3981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8068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8416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3163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8227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881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3592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1109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7300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006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3066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6449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4017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5013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5851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938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52170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blog.cambridgespark.com/how-to-determine-the-optimal-number-of-clusters-for-k-means-clustering-14f27070048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oronto.ca/ext/open_data/catalog/data_set_files/2016_neighbourhood_profiles.cs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foursquare.com/docs/api/venues/explo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9580" y="290945"/>
            <a:ext cx="10066712" cy="3458094"/>
          </a:xfrm>
        </p:spPr>
        <p:txBody>
          <a:bodyPr>
            <a:noAutofit/>
          </a:bodyPr>
          <a:lstStyle/>
          <a:p>
            <a:r>
              <a:rPr lang="en-US" sz="3600" b="1" dirty="0">
                <a:solidFill>
                  <a:schemeClr val="tx1"/>
                </a:solidFill>
              </a:rPr>
              <a:t>A Recommender </a:t>
            </a:r>
            <a:r>
              <a:rPr lang="en-US" sz="3600" b="1" dirty="0" smtClean="0">
                <a:solidFill>
                  <a:schemeClr val="tx1"/>
                </a:solidFill>
              </a:rPr>
              <a:t>Systems </a:t>
            </a:r>
            <a:r>
              <a:rPr lang="en-US" sz="3600" b="1" dirty="0" smtClean="0"/>
              <a:t>for;</a:t>
            </a:r>
            <a:br>
              <a:rPr lang="en-US" sz="3600" b="1" dirty="0" smtClean="0"/>
            </a:br>
            <a:r>
              <a:rPr lang="en-US" sz="3600" b="1" dirty="0" smtClean="0"/>
              <a:t/>
            </a:r>
            <a:br>
              <a:rPr lang="en-US" sz="3600" b="1" dirty="0" smtClean="0"/>
            </a:br>
            <a:r>
              <a:rPr lang="en-US" sz="3600" b="1" dirty="0" smtClean="0">
                <a:solidFill>
                  <a:srgbClr val="0070C0"/>
                </a:solidFill>
              </a:rPr>
              <a:t>1) Idea of opening new Restaurant</a:t>
            </a:r>
            <a:br>
              <a:rPr lang="en-US" sz="3600" b="1" dirty="0" smtClean="0">
                <a:solidFill>
                  <a:srgbClr val="0070C0"/>
                </a:solidFill>
              </a:rPr>
            </a:br>
            <a:r>
              <a:rPr lang="en-US" sz="3600" b="1" dirty="0" smtClean="0">
                <a:solidFill>
                  <a:srgbClr val="0070C0"/>
                </a:solidFill>
              </a:rPr>
              <a:t> </a:t>
            </a:r>
            <a:br>
              <a:rPr lang="en-US" sz="3600" b="1" dirty="0" smtClean="0">
                <a:solidFill>
                  <a:srgbClr val="0070C0"/>
                </a:solidFill>
              </a:rPr>
            </a:br>
            <a:r>
              <a:rPr lang="en-US" sz="3600" b="1" dirty="0" smtClean="0">
                <a:solidFill>
                  <a:srgbClr val="0070C0"/>
                </a:solidFill>
              </a:rPr>
              <a:t>2) Best area suggestion to contractor for opening new business.</a:t>
            </a:r>
            <a:endParaRPr lang="en-US" sz="3600" dirty="0">
              <a:solidFill>
                <a:srgbClr val="0070C0"/>
              </a:solidFill>
            </a:endParaRPr>
          </a:p>
        </p:txBody>
      </p:sp>
      <p:sp>
        <p:nvSpPr>
          <p:cNvPr id="3" name="Subtitle 2"/>
          <p:cNvSpPr>
            <a:spLocks noGrp="1"/>
          </p:cNvSpPr>
          <p:nvPr>
            <p:ph type="subTitle" idx="1"/>
          </p:nvPr>
        </p:nvSpPr>
        <p:spPr>
          <a:xfrm>
            <a:off x="5627716" y="5558776"/>
            <a:ext cx="4838007" cy="1126283"/>
          </a:xfrm>
        </p:spPr>
        <p:txBody>
          <a:bodyPr>
            <a:normAutofit/>
          </a:bodyPr>
          <a:lstStyle/>
          <a:p>
            <a:pPr algn="r"/>
            <a:r>
              <a:rPr lang="en-US" dirty="0"/>
              <a:t>Applied Data Science </a:t>
            </a:r>
            <a:r>
              <a:rPr lang="en-US" dirty="0" smtClean="0"/>
              <a:t>Capstone Project</a:t>
            </a:r>
            <a:endParaRPr lang="en-US" dirty="0"/>
          </a:p>
          <a:p>
            <a:pPr algn="r"/>
            <a:r>
              <a:rPr lang="en-US" dirty="0" smtClean="0"/>
              <a:t>PALLAVI VISHWANATH KULKARNI</a:t>
            </a:r>
            <a:endParaRPr lang="en-US" dirty="0"/>
          </a:p>
        </p:txBody>
      </p:sp>
    </p:spTree>
    <p:extLst>
      <p:ext uri="{BB962C8B-B14F-4D97-AF65-F5344CB8AC3E}">
        <p14:creationId xmlns:p14="http://schemas.microsoft.com/office/powerpoint/2010/main" val="1627805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86" y="0"/>
            <a:ext cx="8911687" cy="1280890"/>
          </a:xfrm>
        </p:spPr>
        <p:txBody>
          <a:bodyPr/>
          <a:lstStyle/>
          <a:p>
            <a:r>
              <a:rPr lang="en-US" b="1" dirty="0" smtClean="0">
                <a:latin typeface="Arial" panose="020B0604020202020204" pitchFamily="34" charset="0"/>
                <a:cs typeface="Arial" panose="020B0604020202020204" pitchFamily="34" charset="0"/>
              </a:rPr>
              <a:t>Methodology : </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838594" y="795251"/>
            <a:ext cx="8915400" cy="3777622"/>
          </a:xfrm>
        </p:spPr>
        <p:txBody>
          <a:bodyPr>
            <a:normAutofit/>
          </a:bodyPr>
          <a:lstStyle/>
          <a:p>
            <a:pPr marL="0" indent="0">
              <a:buNone/>
            </a:pPr>
            <a:r>
              <a:rPr lang="en-US" sz="1700" dirty="0">
                <a:latin typeface="Arial" panose="020B0604020202020204" pitchFamily="34" charset="0"/>
                <a:cs typeface="Arial" panose="020B0604020202020204" pitchFamily="34" charset="0"/>
              </a:rPr>
              <a:t>The map of the city is displayed using the </a:t>
            </a:r>
            <a:r>
              <a:rPr lang="en-US" sz="1700" b="1" dirty="0">
                <a:latin typeface="Arial" panose="020B0604020202020204" pitchFamily="34" charset="0"/>
                <a:cs typeface="Arial" panose="020B0604020202020204" pitchFamily="34" charset="0"/>
              </a:rPr>
              <a:t>Folium package</a:t>
            </a:r>
            <a:r>
              <a:rPr lang="en-US" sz="1700" dirty="0">
                <a:latin typeface="Arial" panose="020B0604020202020204" pitchFamily="34" charset="0"/>
                <a:cs typeface="Arial" panose="020B0604020202020204" pitchFamily="34" charset="0"/>
              </a:rPr>
              <a:t>. On this map, we draw a blue circle for each </a:t>
            </a:r>
            <a:r>
              <a:rPr lang="en-US" sz="1700" dirty="0" smtClean="0">
                <a:latin typeface="Arial" panose="020B0604020202020204" pitchFamily="34" charset="0"/>
                <a:cs typeface="Arial" panose="020B0604020202020204" pitchFamily="34" charset="0"/>
              </a:rPr>
              <a:t>neighborhood, </a:t>
            </a:r>
            <a:r>
              <a:rPr lang="en-US" sz="1700" dirty="0">
                <a:latin typeface="Arial" panose="020B0604020202020204" pitchFamily="34" charset="0"/>
                <a:cs typeface="Arial" panose="020B0604020202020204" pitchFamily="34" charset="0"/>
              </a:rPr>
              <a:t>using the </a:t>
            </a:r>
            <a:r>
              <a:rPr lang="en-US" sz="1700" dirty="0" smtClean="0">
                <a:latin typeface="Arial" panose="020B0604020202020204" pitchFamily="34" charset="0"/>
                <a:cs typeface="Arial" panose="020B0604020202020204" pitchFamily="34" charset="0"/>
              </a:rPr>
              <a:t>neighborhoods' </a:t>
            </a:r>
            <a:r>
              <a:rPr lang="en-US" sz="1700" dirty="0">
                <a:latin typeface="Arial" panose="020B0604020202020204" pitchFamily="34" charset="0"/>
                <a:cs typeface="Arial" panose="020B0604020202020204" pitchFamily="34" charset="0"/>
              </a:rPr>
              <a:t>coordinates. It is a good way to </a:t>
            </a:r>
            <a:r>
              <a:rPr lang="en-US" sz="1700" dirty="0" smtClean="0">
                <a:latin typeface="Arial" panose="020B0604020202020204" pitchFamily="34" charset="0"/>
                <a:cs typeface="Arial" panose="020B0604020202020204" pitchFamily="34" charset="0"/>
              </a:rPr>
              <a:t>visualize </a:t>
            </a:r>
            <a:r>
              <a:rPr lang="en-US" sz="1700" dirty="0">
                <a:latin typeface="Arial" panose="020B0604020202020204" pitchFamily="34" charset="0"/>
                <a:cs typeface="Arial" panose="020B0604020202020204" pitchFamily="34" charset="0"/>
              </a:rPr>
              <a:t>the position of each </a:t>
            </a:r>
            <a:r>
              <a:rPr lang="en-US" sz="1700" dirty="0" smtClean="0">
                <a:latin typeface="Arial" panose="020B0604020202020204" pitchFamily="34" charset="0"/>
                <a:cs typeface="Arial" panose="020B0604020202020204" pitchFamily="34" charset="0"/>
              </a:rPr>
              <a:t>neighborhood </a:t>
            </a:r>
            <a:r>
              <a:rPr lang="en-US" sz="1700" dirty="0">
                <a:latin typeface="Arial" panose="020B0604020202020204" pitchFamily="34" charset="0"/>
                <a:cs typeface="Arial" panose="020B0604020202020204" pitchFamily="34" charset="0"/>
              </a:rPr>
              <a:t>in our dataset. It also confirms that the different </a:t>
            </a:r>
            <a:r>
              <a:rPr lang="en-US" sz="1700" dirty="0" smtClean="0">
                <a:latin typeface="Arial" panose="020B0604020202020204" pitchFamily="34" charset="0"/>
                <a:cs typeface="Arial" panose="020B0604020202020204" pitchFamily="34" charset="0"/>
              </a:rPr>
              <a:t>neighborhoods </a:t>
            </a:r>
            <a:r>
              <a:rPr lang="en-US" sz="1700" dirty="0">
                <a:latin typeface="Arial" panose="020B0604020202020204" pitchFamily="34" charset="0"/>
                <a:cs typeface="Arial" panose="020B0604020202020204" pitchFamily="34" charset="0"/>
              </a:rPr>
              <a:t>are well distributed within the city, and that our dataset covers the whole city (no missing </a:t>
            </a:r>
            <a:r>
              <a:rPr lang="en-US" sz="1700" dirty="0" smtClean="0">
                <a:latin typeface="Arial" panose="020B0604020202020204" pitchFamily="34" charset="0"/>
                <a:cs typeface="Arial" panose="020B0604020202020204" pitchFamily="34" charset="0"/>
              </a:rPr>
              <a:t>neighborhood).</a:t>
            </a:r>
            <a:endParaRPr lang="en-US" sz="17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649286" y="2474303"/>
            <a:ext cx="7148253" cy="41971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66771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924" y="0"/>
            <a:ext cx="8911687" cy="1280890"/>
          </a:xfrm>
        </p:spPr>
        <p:txBody>
          <a:bodyPr/>
          <a:lstStyle/>
          <a:p>
            <a:r>
              <a:rPr lang="en-US" b="1" dirty="0" smtClean="0">
                <a:latin typeface="Arial" panose="020B0604020202020204" pitchFamily="34" charset="0"/>
                <a:cs typeface="Arial" panose="020B0604020202020204" pitchFamily="34" charset="0"/>
              </a:rPr>
              <a:t>Methodology:</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082136" y="895003"/>
            <a:ext cx="9846628" cy="5788429"/>
          </a:xfrm>
        </p:spPr>
        <p:txBody>
          <a:bodyPr>
            <a:normAutofit/>
          </a:bodyPr>
          <a:lstStyle/>
          <a:p>
            <a:r>
              <a:rPr lang="en-US" sz="1700" dirty="0">
                <a:latin typeface="Arial" panose="020B0604020202020204" pitchFamily="34" charset="0"/>
                <a:cs typeface="Arial" panose="020B0604020202020204" pitchFamily="34" charset="0"/>
              </a:rPr>
              <a:t>Once the map with the </a:t>
            </a:r>
            <a:r>
              <a:rPr lang="en-US" sz="1700" dirty="0" smtClean="0">
                <a:latin typeface="Arial" panose="020B0604020202020204" pitchFamily="34" charset="0"/>
                <a:cs typeface="Arial" panose="020B0604020202020204" pitchFamily="34" charset="0"/>
              </a:rPr>
              <a:t>neighborhoods </a:t>
            </a:r>
            <a:r>
              <a:rPr lang="en-US" sz="1700" dirty="0">
                <a:latin typeface="Arial" panose="020B0604020202020204" pitchFamily="34" charset="0"/>
                <a:cs typeface="Arial" panose="020B0604020202020204" pitchFamily="34" charset="0"/>
              </a:rPr>
              <a:t>is displayed, we need to find out what are the top most common ethnic origins for each </a:t>
            </a:r>
            <a:r>
              <a:rPr lang="en-US" sz="1700" dirty="0" smtClean="0">
                <a:latin typeface="Arial" panose="020B0604020202020204" pitchFamily="34" charset="0"/>
                <a:cs typeface="Arial" panose="020B0604020202020204" pitchFamily="34" charset="0"/>
              </a:rPr>
              <a:t>neighborhoods, </a:t>
            </a:r>
            <a:r>
              <a:rPr lang="en-US" sz="1700" dirty="0">
                <a:latin typeface="Arial" panose="020B0604020202020204" pitchFamily="34" charset="0"/>
                <a:cs typeface="Arial" panose="020B0604020202020204" pitchFamily="34" charset="0"/>
              </a:rPr>
              <a:t>in order to prepare our data for clustering by demographic data.</a:t>
            </a:r>
            <a:br>
              <a:rPr lang="en-US" sz="1700" dirty="0">
                <a:latin typeface="Arial" panose="020B0604020202020204" pitchFamily="34" charset="0"/>
                <a:cs typeface="Arial" panose="020B0604020202020204" pitchFamily="34" charset="0"/>
              </a:rPr>
            </a:br>
            <a:r>
              <a:rPr lang="en-US" sz="1700" b="1" dirty="0">
                <a:latin typeface="Arial" panose="020B0604020202020204" pitchFamily="34" charset="0"/>
                <a:cs typeface="Arial" panose="020B0604020202020204" pitchFamily="34" charset="0"/>
              </a:rPr>
              <a:t>We do this by counting the number of occurrences of each ethnic origin for each </a:t>
            </a:r>
            <a:r>
              <a:rPr lang="en-US" sz="1700" b="1" dirty="0" smtClean="0">
                <a:latin typeface="Arial" panose="020B0604020202020204" pitchFamily="34" charset="0"/>
                <a:cs typeface="Arial" panose="020B0604020202020204" pitchFamily="34" charset="0"/>
              </a:rPr>
              <a:t>neighborhood, </a:t>
            </a:r>
            <a:r>
              <a:rPr lang="en-US" sz="1700" b="1" dirty="0">
                <a:latin typeface="Arial" panose="020B0604020202020204" pitchFamily="34" charset="0"/>
                <a:cs typeface="Arial" panose="020B0604020202020204" pitchFamily="34" charset="0"/>
              </a:rPr>
              <a:t>and sorting the ethnic origins by number of </a:t>
            </a:r>
            <a:r>
              <a:rPr lang="en-US" sz="1700" b="1" dirty="0" smtClean="0">
                <a:latin typeface="Arial" panose="020B0604020202020204" pitchFamily="34" charset="0"/>
                <a:cs typeface="Arial" panose="020B0604020202020204" pitchFamily="34" charset="0"/>
              </a:rPr>
              <a:t>occurrence </a:t>
            </a:r>
            <a:r>
              <a:rPr lang="en-US" sz="1700" b="1" dirty="0">
                <a:latin typeface="Arial" panose="020B0604020202020204" pitchFamily="34" charset="0"/>
                <a:cs typeface="Arial" panose="020B0604020202020204" pitchFamily="34" charset="0"/>
              </a:rPr>
              <a:t>descending.</a:t>
            </a:r>
            <a:endParaRPr lang="en-US" sz="17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Here are two examples of </a:t>
            </a:r>
            <a:r>
              <a:rPr lang="en-US" sz="1700" dirty="0" smtClean="0">
                <a:latin typeface="Arial" panose="020B0604020202020204" pitchFamily="34" charset="0"/>
                <a:cs typeface="Arial" panose="020B0604020202020204" pitchFamily="34" charset="0"/>
              </a:rPr>
              <a:t>neighborhoods, </a:t>
            </a:r>
            <a:r>
              <a:rPr lang="en-US" sz="1700" dirty="0">
                <a:latin typeface="Arial" panose="020B0604020202020204" pitchFamily="34" charset="0"/>
                <a:cs typeface="Arial" panose="020B0604020202020204" pitchFamily="34" charset="0"/>
              </a:rPr>
              <a:t>with their top 5 most common ethnic origins of habitants, sorted by count descending </a:t>
            </a:r>
            <a:r>
              <a:rPr lang="en-US" sz="1700" dirty="0" smtClean="0">
                <a:latin typeface="Arial" panose="020B0604020202020204" pitchFamily="34" charset="0"/>
                <a:cs typeface="Arial" panose="020B0604020202020204" pitchFamily="34" charset="0"/>
              </a:rPr>
              <a:t>:</a:t>
            </a:r>
          </a:p>
          <a:p>
            <a:endParaRPr lang="en-US" sz="1700" dirty="0">
              <a:latin typeface="Arial" panose="020B0604020202020204" pitchFamily="34" charset="0"/>
              <a:cs typeface="Arial" panose="020B0604020202020204" pitchFamily="34" charset="0"/>
            </a:endParaRPr>
          </a:p>
          <a:p>
            <a:endParaRPr lang="en-US" sz="1700" dirty="0" smtClean="0">
              <a:latin typeface="Arial" panose="020B0604020202020204" pitchFamily="34" charset="0"/>
              <a:cs typeface="Arial" panose="020B0604020202020204" pitchFamily="34" charset="0"/>
            </a:endParaRPr>
          </a:p>
          <a:p>
            <a:endParaRPr lang="en-US" sz="1700" dirty="0">
              <a:latin typeface="Arial" panose="020B0604020202020204" pitchFamily="34" charset="0"/>
              <a:cs typeface="Arial" panose="020B0604020202020204" pitchFamily="34" charset="0"/>
            </a:endParaRPr>
          </a:p>
          <a:p>
            <a:endParaRPr lang="en-US" sz="1700" dirty="0" smtClean="0">
              <a:latin typeface="Arial" panose="020B0604020202020204" pitchFamily="34" charset="0"/>
              <a:cs typeface="Arial" panose="020B0604020202020204" pitchFamily="34" charset="0"/>
            </a:endParaRPr>
          </a:p>
          <a:p>
            <a:endParaRPr lang="en-US" sz="1700" dirty="0">
              <a:latin typeface="Arial" panose="020B0604020202020204" pitchFamily="34" charset="0"/>
              <a:cs typeface="Arial" panose="020B0604020202020204" pitchFamily="34" charset="0"/>
            </a:endParaRPr>
          </a:p>
          <a:p>
            <a:endParaRPr lang="en-US" sz="1700" dirty="0" smtClean="0">
              <a:latin typeface="Arial" panose="020B0604020202020204" pitchFamily="34" charset="0"/>
              <a:cs typeface="Arial" panose="020B0604020202020204" pitchFamily="34" charset="0"/>
            </a:endParaRPr>
          </a:p>
          <a:p>
            <a:endParaRPr lang="en-US" sz="1700" dirty="0">
              <a:latin typeface="Arial" panose="020B0604020202020204" pitchFamily="34" charset="0"/>
              <a:cs typeface="Arial" panose="020B0604020202020204" pitchFamily="34" charset="0"/>
            </a:endParaRPr>
          </a:p>
          <a:p>
            <a:endParaRPr lang="en-US" sz="17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This will allow us to perform a clustering based on demographic data.</a:t>
            </a:r>
          </a:p>
        </p:txBody>
      </p:sp>
      <p:pic>
        <p:nvPicPr>
          <p:cNvPr id="4" name="Picture 3"/>
          <p:cNvPicPr>
            <a:picLocks noChangeAspect="1"/>
          </p:cNvPicPr>
          <p:nvPr/>
        </p:nvPicPr>
        <p:blipFill>
          <a:blip r:embed="rId2"/>
          <a:stretch>
            <a:fillRect/>
          </a:stretch>
        </p:blipFill>
        <p:spPr>
          <a:xfrm>
            <a:off x="3432117" y="3082464"/>
            <a:ext cx="20193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7226629" y="3082464"/>
            <a:ext cx="1838325" cy="2590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98979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488" y="75470"/>
            <a:ext cx="8911687" cy="1280890"/>
          </a:xfrm>
        </p:spPr>
        <p:txBody>
          <a:bodyPr/>
          <a:lstStyle/>
          <a:p>
            <a:r>
              <a:rPr lang="en-US" b="1" dirty="0"/>
              <a:t>Machine learning </a:t>
            </a:r>
            <a:r>
              <a:rPr lang="en-US" b="1" dirty="0" smtClean="0"/>
              <a:t>algorithm:</a:t>
            </a:r>
            <a:endParaRPr lang="en-US" dirty="0"/>
          </a:p>
        </p:txBody>
      </p:sp>
      <p:sp>
        <p:nvSpPr>
          <p:cNvPr id="3" name="Content Placeholder 2"/>
          <p:cNvSpPr>
            <a:spLocks noGrp="1"/>
          </p:cNvSpPr>
          <p:nvPr>
            <p:ph idx="1"/>
          </p:nvPr>
        </p:nvSpPr>
        <p:spPr>
          <a:xfrm>
            <a:off x="2136371" y="781396"/>
            <a:ext cx="9942022" cy="5943600"/>
          </a:xfrm>
        </p:spPr>
        <p:txBody>
          <a:bodyPr>
            <a:noAutofit/>
          </a:bodyPr>
          <a:lstStyle/>
          <a:p>
            <a:r>
              <a:rPr lang="en-US" sz="1700" dirty="0">
                <a:latin typeface="Arial" panose="020B0604020202020204" pitchFamily="34" charset="0"/>
                <a:cs typeface="Arial" panose="020B0604020202020204" pitchFamily="34" charset="0"/>
              </a:rPr>
              <a:t>For the clustering, we use a </a:t>
            </a:r>
            <a:r>
              <a:rPr lang="en-US" sz="1700" b="1" dirty="0">
                <a:latin typeface="Arial" panose="020B0604020202020204" pitchFamily="34" charset="0"/>
                <a:cs typeface="Arial" panose="020B0604020202020204" pitchFamily="34" charset="0"/>
              </a:rPr>
              <a:t>K-Means algorithm</a:t>
            </a:r>
            <a:r>
              <a:rPr lang="en-US" sz="1700" dirty="0">
                <a:latin typeface="Arial" panose="020B0604020202020204" pitchFamily="34" charset="0"/>
                <a:cs typeface="Arial" panose="020B0604020202020204" pitchFamily="34" charset="0"/>
              </a:rPr>
              <a:t>. I chose to use a K-Means algorithm, as it is one on the most used algorithm for unsupervised learning and clustering. It is typically used for scenarios like understanding the population </a:t>
            </a:r>
            <a:r>
              <a:rPr lang="en-US" sz="1700" dirty="0" smtClean="0">
                <a:latin typeface="Arial" panose="020B0604020202020204" pitchFamily="34" charset="0"/>
                <a:cs typeface="Arial" panose="020B0604020202020204" pitchFamily="34" charset="0"/>
              </a:rPr>
              <a:t>demographics, </a:t>
            </a:r>
            <a:r>
              <a:rPr lang="en-US" sz="1700" dirty="0">
                <a:latin typeface="Arial" panose="020B0604020202020204" pitchFamily="34" charset="0"/>
                <a:cs typeface="Arial" panose="020B0604020202020204" pitchFamily="34" charset="0"/>
              </a:rPr>
              <a:t>market segmentation, social media trends, anomaly detection, etc... where the clusters are unknown to begin with. It is exactly our scenario, as we want to understand how the </a:t>
            </a:r>
            <a:r>
              <a:rPr lang="en-US" sz="1700" dirty="0" smtClean="0">
                <a:latin typeface="Arial" panose="020B0604020202020204" pitchFamily="34" charset="0"/>
                <a:cs typeface="Arial" panose="020B0604020202020204" pitchFamily="34" charset="0"/>
              </a:rPr>
              <a:t>neighborhoods </a:t>
            </a:r>
            <a:r>
              <a:rPr lang="en-US" sz="1700" dirty="0">
                <a:latin typeface="Arial" panose="020B0604020202020204" pitchFamily="34" charset="0"/>
                <a:cs typeface="Arial" panose="020B0604020202020204" pitchFamily="34" charset="0"/>
              </a:rPr>
              <a:t>of Toronto are segmented, and the clusters to begin with are unknown in this situation.</a:t>
            </a:r>
            <a:br>
              <a:rPr lang="en-US" sz="1700" dirty="0">
                <a:latin typeface="Arial" panose="020B0604020202020204" pitchFamily="34" charset="0"/>
                <a:cs typeface="Arial" panose="020B0604020202020204" pitchFamily="34" charset="0"/>
              </a:rPr>
            </a:br>
            <a:r>
              <a:rPr lang="en-US" sz="1700" dirty="0">
                <a:latin typeface="Arial" panose="020B0604020202020204" pitchFamily="34" charset="0"/>
                <a:cs typeface="Arial" panose="020B0604020202020204" pitchFamily="34" charset="0"/>
              </a:rPr>
              <a:t>Also, K-Means is one of the simplest clustering algorithm to implement and to run, and is less time consuming than other, more complex algorithms.</a:t>
            </a:r>
          </a:p>
          <a:p>
            <a:r>
              <a:rPr lang="en-US" sz="1700" dirty="0">
                <a:latin typeface="Arial" panose="020B0604020202020204" pitchFamily="34" charset="0"/>
                <a:cs typeface="Arial" panose="020B0604020202020204" pitchFamily="34" charset="0"/>
              </a:rPr>
              <a:t>As we can see, the number of </a:t>
            </a:r>
            <a:r>
              <a:rPr lang="en-US" sz="1700" dirty="0" smtClean="0">
                <a:latin typeface="Arial" panose="020B0604020202020204" pitchFamily="34" charset="0"/>
                <a:cs typeface="Arial" panose="020B0604020202020204" pitchFamily="34" charset="0"/>
              </a:rPr>
              <a:t>occurrences </a:t>
            </a:r>
            <a:r>
              <a:rPr lang="en-US" sz="1700" dirty="0">
                <a:latin typeface="Arial" panose="020B0604020202020204" pitchFamily="34" charset="0"/>
                <a:cs typeface="Arial" panose="020B0604020202020204" pitchFamily="34" charset="0"/>
              </a:rPr>
              <a:t>in the demographic data is a numerical value. This means that we can directly use this data for the clustering, we don't need to use any One Hot Encoding.</a:t>
            </a:r>
          </a:p>
          <a:p>
            <a:r>
              <a:rPr lang="en-US" sz="1700" dirty="0">
                <a:latin typeface="Arial" panose="020B0604020202020204" pitchFamily="34" charset="0"/>
                <a:cs typeface="Arial" panose="020B0604020202020204" pitchFamily="34" charset="0"/>
              </a:rPr>
              <a:t>In order to determine the best number of clusters for our dataset, which is the optimal K for our K-means algorithm, we are going to use the </a:t>
            </a:r>
            <a:r>
              <a:rPr lang="en-US" sz="1700" b="1" dirty="0">
                <a:latin typeface="Arial" panose="020B0604020202020204" pitchFamily="34" charset="0"/>
                <a:cs typeface="Arial" panose="020B0604020202020204" pitchFamily="34" charset="0"/>
              </a:rPr>
              <a:t>Elbow method</a:t>
            </a:r>
            <a:r>
              <a:rPr lang="en-US" sz="1700" dirty="0">
                <a:latin typeface="Arial" panose="020B0604020202020204" pitchFamily="34" charset="0"/>
                <a:cs typeface="Arial" panose="020B0604020202020204" pitchFamily="34" charset="0"/>
              </a:rPr>
              <a:t> as described here :</a:t>
            </a:r>
            <a:br>
              <a:rPr lang="en-US" sz="1700" dirty="0">
                <a:latin typeface="Arial" panose="020B0604020202020204" pitchFamily="34" charset="0"/>
                <a:cs typeface="Arial" panose="020B0604020202020204" pitchFamily="34" charset="0"/>
              </a:rPr>
            </a:br>
            <a:r>
              <a:rPr lang="en-US" sz="1700" dirty="0">
                <a:latin typeface="Arial" panose="020B0604020202020204" pitchFamily="34" charset="0"/>
                <a:cs typeface="Arial" panose="020B0604020202020204" pitchFamily="34" charset="0"/>
                <a:hlinkClick r:id="rId2"/>
              </a:rPr>
              <a:t>https://blog.cambridgespark.com/how-to-determine-the-optimal-number-of-clusters-for-k-means-clustering-14f27070048f</a:t>
            </a:r>
            <a:endParaRPr lang="en-US" sz="17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The Elbow method is a method to find the most appropriate number of clusters in a dataset, by </a:t>
            </a:r>
            <a:r>
              <a:rPr lang="en-US" sz="1700" b="1" dirty="0">
                <a:latin typeface="Arial" panose="020B0604020202020204" pitchFamily="34" charset="0"/>
                <a:cs typeface="Arial" panose="020B0604020202020204" pitchFamily="34" charset="0"/>
              </a:rPr>
              <a:t>running several K-means algorithm and comparing the sum of squared distances of samples to the nearest cluster </a:t>
            </a:r>
            <a:r>
              <a:rPr lang="en-US" sz="1700" b="1" dirty="0" smtClean="0">
                <a:latin typeface="Arial" panose="020B0604020202020204" pitchFamily="34" charset="0"/>
                <a:cs typeface="Arial" panose="020B0604020202020204" pitchFamily="34" charset="0"/>
              </a:rPr>
              <a:t>center</a:t>
            </a:r>
            <a:r>
              <a:rPr lang="en-US" sz="1700" dirty="0" smtClean="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The more the sum of squared distance is, the further the </a:t>
            </a:r>
            <a:r>
              <a:rPr lang="en-US" sz="1700" dirty="0" smtClean="0">
                <a:latin typeface="Arial" panose="020B0604020202020204" pitchFamily="34" charset="0"/>
                <a:cs typeface="Arial" panose="020B0604020202020204" pitchFamily="34" charset="0"/>
              </a:rPr>
              <a:t>data points </a:t>
            </a:r>
            <a:r>
              <a:rPr lang="en-US" sz="1700" dirty="0">
                <a:latin typeface="Arial" panose="020B0604020202020204" pitchFamily="34" charset="0"/>
                <a:cs typeface="Arial" panose="020B0604020202020204" pitchFamily="34" charset="0"/>
              </a:rPr>
              <a:t>are globally from their cluster </a:t>
            </a:r>
            <a:r>
              <a:rPr lang="en-US" sz="1700" dirty="0" smtClean="0">
                <a:latin typeface="Arial" panose="020B0604020202020204" pitchFamily="34" charset="0"/>
                <a:cs typeface="Arial" panose="020B0604020202020204" pitchFamily="34" charset="0"/>
              </a:rPr>
              <a:t>center. </a:t>
            </a:r>
            <a:r>
              <a:rPr lang="en-US" sz="1700" dirty="0">
                <a:latin typeface="Arial" panose="020B0604020202020204" pitchFamily="34" charset="0"/>
                <a:cs typeface="Arial" panose="020B0604020202020204" pitchFamily="34" charset="0"/>
              </a:rPr>
              <a:t>But we don't have to set K too high, as if K is set to the number of </a:t>
            </a:r>
            <a:r>
              <a:rPr lang="en-US" sz="1700" dirty="0" smtClean="0">
                <a:latin typeface="Arial" panose="020B0604020202020204" pitchFamily="34" charset="0"/>
                <a:cs typeface="Arial" panose="020B0604020202020204" pitchFamily="34" charset="0"/>
              </a:rPr>
              <a:t>data points, </a:t>
            </a:r>
            <a:r>
              <a:rPr lang="en-US" sz="1700" dirty="0">
                <a:latin typeface="Arial" panose="020B0604020202020204" pitchFamily="34" charset="0"/>
                <a:cs typeface="Arial" panose="020B0604020202020204" pitchFamily="34" charset="0"/>
              </a:rPr>
              <a:t>then each sample will form its own cluster meaning sum of squared distances equals zero, which is not a good clustering</a:t>
            </a:r>
            <a:r>
              <a:rPr lang="en-US" sz="1700" dirty="0" smtClean="0">
                <a:latin typeface="Arial" panose="020B0604020202020204" pitchFamily="34" charset="0"/>
                <a:cs typeface="Arial" panose="020B0604020202020204" pitchFamily="34" charset="0"/>
              </a:rPr>
              <a:t>.</a:t>
            </a:r>
            <a:r>
              <a:rPr lang="en-US" sz="1700" dirty="0">
                <a:latin typeface="Arial" panose="020B0604020202020204" pitchFamily="34" charset="0"/>
                <a:cs typeface="Arial" panose="020B0604020202020204" pitchFamily="34" charset="0"/>
              </a:rPr>
              <a:t/>
            </a:r>
            <a:br>
              <a:rPr lang="en-US" sz="1700" dirty="0">
                <a:latin typeface="Arial" panose="020B0604020202020204" pitchFamily="34" charset="0"/>
                <a:cs typeface="Arial" panose="020B0604020202020204" pitchFamily="34" charset="0"/>
              </a:rPr>
            </a:br>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1217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485" y="0"/>
            <a:ext cx="8911687" cy="1280890"/>
          </a:xfrm>
        </p:spPr>
        <p:txBody>
          <a:bodyPr/>
          <a:lstStyle/>
          <a:p>
            <a:r>
              <a:rPr lang="en-US" b="1" dirty="0"/>
              <a:t>Machine learning algorithm:</a:t>
            </a:r>
            <a:endParaRPr lang="en-US" dirty="0"/>
          </a:p>
        </p:txBody>
      </p:sp>
      <p:pic>
        <p:nvPicPr>
          <p:cNvPr id="4" name="Content Placeholder 3"/>
          <p:cNvPicPr>
            <a:picLocks noGrp="1" noChangeAspect="1"/>
          </p:cNvPicPr>
          <p:nvPr>
            <p:ph idx="1"/>
          </p:nvPr>
        </p:nvPicPr>
        <p:blipFill>
          <a:blip r:embed="rId2"/>
          <a:stretch>
            <a:fillRect/>
          </a:stretch>
        </p:blipFill>
        <p:spPr>
          <a:xfrm>
            <a:off x="2312023" y="894968"/>
            <a:ext cx="4486296" cy="31797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7124008" y="992112"/>
            <a:ext cx="4937759" cy="298543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We are going to use </a:t>
            </a:r>
            <a:r>
              <a:rPr lang="en-US" sz="1700" b="1" dirty="0">
                <a:latin typeface="Arial" panose="020B0604020202020204" pitchFamily="34" charset="0"/>
                <a:cs typeface="Arial" panose="020B0604020202020204" pitchFamily="34" charset="0"/>
              </a:rPr>
              <a:t>K = 5</a:t>
            </a:r>
            <a:r>
              <a:rPr lang="en-US" sz="1700" dirty="0">
                <a:latin typeface="Arial" panose="020B0604020202020204" pitchFamily="34" charset="0"/>
                <a:cs typeface="Arial" panose="020B0604020202020204" pitchFamily="34" charset="0"/>
              </a:rPr>
              <a:t>, as the elbow is </a:t>
            </a:r>
            <a:r>
              <a:rPr lang="en-US" sz="1700" dirty="0" smtClean="0">
                <a:latin typeface="Arial" panose="020B0604020202020204" pitchFamily="34" charset="0"/>
                <a:cs typeface="Arial" panose="020B0604020202020204" pitchFamily="34" charset="0"/>
              </a:rPr>
              <a:t>highly </a:t>
            </a:r>
            <a:r>
              <a:rPr lang="en-US" sz="1700" dirty="0">
                <a:latin typeface="Arial" panose="020B0604020202020204" pitchFamily="34" charset="0"/>
                <a:cs typeface="Arial" panose="020B0604020202020204" pitchFamily="34" charset="0"/>
              </a:rPr>
              <a:t>visible for this value.</a:t>
            </a:r>
          </a:p>
          <a:p>
            <a:r>
              <a:rPr lang="en-US" sz="1700" dirty="0">
                <a:latin typeface="Arial" panose="020B0604020202020204" pitchFamily="34" charset="0"/>
                <a:cs typeface="Arial" panose="020B0604020202020204" pitchFamily="34" charset="0"/>
              </a:rPr>
              <a:t>Once the clustering is done, we obtain a dataset like this (example with two </a:t>
            </a:r>
            <a:r>
              <a:rPr lang="en-US" sz="1700" dirty="0" smtClean="0">
                <a:latin typeface="Arial" panose="020B0604020202020204" pitchFamily="34" charset="0"/>
                <a:cs typeface="Arial" panose="020B0604020202020204" pitchFamily="34" charset="0"/>
              </a:rPr>
              <a:t>neighborhoods </a:t>
            </a:r>
            <a:r>
              <a:rPr lang="en-US" sz="1700" dirty="0">
                <a:latin typeface="Arial" panose="020B0604020202020204" pitchFamily="34" charset="0"/>
                <a:cs typeface="Arial" panose="020B0604020202020204" pitchFamily="34" charset="0"/>
              </a:rPr>
              <a:t>from two different clusters) </a:t>
            </a:r>
            <a:r>
              <a:rPr lang="en-US" sz="1700" dirty="0" smtClean="0">
                <a:latin typeface="Arial" panose="020B0604020202020204" pitchFamily="34" charset="0"/>
                <a:cs typeface="Arial" panose="020B0604020202020204" pitchFamily="34" charset="0"/>
              </a:rPr>
              <a:t>:</a:t>
            </a:r>
          </a:p>
          <a:p>
            <a:endParaRPr lang="en-US" sz="17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We have the CDN number, the name of the </a:t>
            </a:r>
            <a:r>
              <a:rPr lang="en-US" sz="1700" dirty="0" smtClean="0">
                <a:latin typeface="Arial" panose="020B0604020202020204" pitchFamily="34" charset="0"/>
                <a:cs typeface="Arial" panose="020B0604020202020204" pitchFamily="34" charset="0"/>
              </a:rPr>
              <a:t>neighborhood, </a:t>
            </a:r>
            <a:r>
              <a:rPr lang="en-US" sz="1700" dirty="0">
                <a:latin typeface="Arial" panose="020B0604020202020204" pitchFamily="34" charset="0"/>
                <a:cs typeface="Arial" panose="020B0604020202020204" pitchFamily="34" charset="0"/>
              </a:rPr>
              <a:t>the coordinates, the cluster label obtained by the K-means algorithm, and the top most common ethnic origins by </a:t>
            </a:r>
            <a:r>
              <a:rPr lang="en-US" sz="1700" dirty="0" smtClean="0">
                <a:latin typeface="Arial" panose="020B0604020202020204" pitchFamily="34" charset="0"/>
                <a:cs typeface="Arial" panose="020B0604020202020204" pitchFamily="34" charset="0"/>
              </a:rPr>
              <a:t>neighborhood.</a:t>
            </a:r>
            <a:endParaRPr lang="en-US" sz="1700" dirty="0">
              <a:latin typeface="Arial" panose="020B0604020202020204" pitchFamily="34" charset="0"/>
              <a:cs typeface="Arial" panose="020B0604020202020204" pitchFamily="34" charset="0"/>
            </a:endParaRPr>
          </a:p>
          <a:p>
            <a:endParaRPr lang="en-US" dirty="0"/>
          </a:p>
        </p:txBody>
      </p:sp>
      <p:pic>
        <p:nvPicPr>
          <p:cNvPr id="3" name="Picture 2"/>
          <p:cNvPicPr>
            <a:picLocks noChangeAspect="1"/>
          </p:cNvPicPr>
          <p:nvPr/>
        </p:nvPicPr>
        <p:blipFill>
          <a:blip r:embed="rId3"/>
          <a:stretch>
            <a:fillRect/>
          </a:stretch>
        </p:blipFill>
        <p:spPr>
          <a:xfrm>
            <a:off x="245476" y="4856088"/>
            <a:ext cx="11816291" cy="1749799"/>
          </a:xfrm>
          <a:prstGeom prst="rect">
            <a:avLst/>
          </a:prstGeom>
        </p:spPr>
      </p:pic>
      <p:sp>
        <p:nvSpPr>
          <p:cNvPr id="6" name="Down Arrow 5"/>
          <p:cNvSpPr/>
          <p:nvPr/>
        </p:nvSpPr>
        <p:spPr>
          <a:xfrm>
            <a:off x="3823855" y="4605251"/>
            <a:ext cx="66501" cy="2508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32662" y="4380807"/>
            <a:ext cx="1130531" cy="276999"/>
          </a:xfrm>
          <a:prstGeom prst="rect">
            <a:avLst/>
          </a:prstGeom>
          <a:noFill/>
        </p:spPr>
        <p:txBody>
          <a:bodyPr wrap="square" rtlCol="0">
            <a:spAutoFit/>
          </a:bodyPr>
          <a:lstStyle/>
          <a:p>
            <a:r>
              <a:rPr lang="en-US" sz="1200" b="1" dirty="0" smtClean="0"/>
              <a:t>Cluster</a:t>
            </a:r>
            <a:endParaRPr lang="en-US" sz="1200" b="1" dirty="0"/>
          </a:p>
        </p:txBody>
      </p:sp>
    </p:spTree>
    <p:extLst>
      <p:ext uri="{BB962C8B-B14F-4D97-AF65-F5344CB8AC3E}">
        <p14:creationId xmlns:p14="http://schemas.microsoft.com/office/powerpoint/2010/main" val="3621614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87" y="0"/>
            <a:ext cx="8911687" cy="1280890"/>
          </a:xfrm>
        </p:spPr>
        <p:txBody>
          <a:bodyPr/>
          <a:lstStyle/>
          <a:p>
            <a:r>
              <a:rPr lang="en-US" b="1" dirty="0"/>
              <a:t>Machine learning algorithm:</a:t>
            </a:r>
            <a:endParaRPr lang="en-US" dirty="0"/>
          </a:p>
        </p:txBody>
      </p:sp>
      <p:sp>
        <p:nvSpPr>
          <p:cNvPr id="3" name="Content Placeholder 2"/>
          <p:cNvSpPr>
            <a:spLocks noGrp="1"/>
          </p:cNvSpPr>
          <p:nvPr>
            <p:ph idx="1"/>
          </p:nvPr>
        </p:nvSpPr>
        <p:spPr>
          <a:xfrm>
            <a:off x="1866005" y="853440"/>
            <a:ext cx="8915400" cy="3777622"/>
          </a:xfrm>
        </p:spPr>
        <p:txBody>
          <a:bodyPr>
            <a:normAutofit/>
          </a:bodyPr>
          <a:lstStyle/>
          <a:p>
            <a:r>
              <a:rPr lang="en-US" sz="1700" dirty="0">
                <a:latin typeface="Arial" panose="020B0604020202020204" pitchFamily="34" charset="0"/>
                <a:cs typeface="Arial" panose="020B0604020202020204" pitchFamily="34" charset="0"/>
              </a:rPr>
              <a:t>We can then </a:t>
            </a:r>
            <a:r>
              <a:rPr lang="en-US" sz="1700" dirty="0" smtClean="0">
                <a:latin typeface="Arial" panose="020B0604020202020204" pitchFamily="34" charset="0"/>
                <a:cs typeface="Arial" panose="020B0604020202020204" pitchFamily="34" charset="0"/>
              </a:rPr>
              <a:t>visualize </a:t>
            </a:r>
            <a:r>
              <a:rPr lang="en-US" sz="1700" dirty="0">
                <a:latin typeface="Arial" panose="020B0604020202020204" pitchFamily="34" charset="0"/>
                <a:cs typeface="Arial" panose="020B0604020202020204" pitchFamily="34" charset="0"/>
              </a:rPr>
              <a:t>the clusters on a Folium map. We display each </a:t>
            </a:r>
            <a:r>
              <a:rPr lang="en-US" sz="1700" dirty="0" smtClean="0">
                <a:latin typeface="Arial" panose="020B0604020202020204" pitchFamily="34" charset="0"/>
                <a:cs typeface="Arial" panose="020B0604020202020204" pitchFamily="34" charset="0"/>
              </a:rPr>
              <a:t>neighborhood </a:t>
            </a:r>
            <a:r>
              <a:rPr lang="en-US" sz="1700" dirty="0">
                <a:latin typeface="Arial" panose="020B0604020202020204" pitchFamily="34" charset="0"/>
                <a:cs typeface="Arial" panose="020B0604020202020204" pitchFamily="34" charset="0"/>
              </a:rPr>
              <a:t>as a circle on the map, each circle will be </a:t>
            </a:r>
            <a:r>
              <a:rPr lang="en-US" sz="1700" dirty="0" smtClean="0">
                <a:latin typeface="Arial" panose="020B0604020202020204" pitchFamily="34" charset="0"/>
                <a:cs typeface="Arial" panose="020B0604020202020204" pitchFamily="34" charset="0"/>
              </a:rPr>
              <a:t>colored </a:t>
            </a:r>
            <a:r>
              <a:rPr lang="en-US" sz="1700" dirty="0">
                <a:latin typeface="Arial" panose="020B0604020202020204" pitchFamily="34" charset="0"/>
                <a:cs typeface="Arial" panose="020B0604020202020204" pitchFamily="34" charset="0"/>
              </a:rPr>
              <a:t>according to the cluster they have </a:t>
            </a:r>
            <a:r>
              <a:rPr lang="en-US" sz="1700" dirty="0" smtClean="0">
                <a:latin typeface="Arial" panose="020B0604020202020204" pitchFamily="34" charset="0"/>
                <a:cs typeface="Arial" panose="020B0604020202020204" pitchFamily="34" charset="0"/>
              </a:rPr>
              <a:t>been categorized </a:t>
            </a:r>
            <a:r>
              <a:rPr lang="en-US" sz="1700" dirty="0">
                <a:latin typeface="Arial" panose="020B0604020202020204" pitchFamily="34" charset="0"/>
                <a:cs typeface="Arial" panose="020B0604020202020204" pitchFamily="34" charset="0"/>
              </a:rPr>
              <a:t>into.</a:t>
            </a:r>
          </a:p>
        </p:txBody>
      </p:sp>
      <p:pic>
        <p:nvPicPr>
          <p:cNvPr id="4" name="Picture 3"/>
          <p:cNvPicPr>
            <a:picLocks noChangeAspect="1"/>
          </p:cNvPicPr>
          <p:nvPr/>
        </p:nvPicPr>
        <p:blipFill>
          <a:blip r:embed="rId2"/>
          <a:stretch>
            <a:fillRect/>
          </a:stretch>
        </p:blipFill>
        <p:spPr>
          <a:xfrm>
            <a:off x="2510444" y="1990301"/>
            <a:ext cx="7765732" cy="45396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27682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991" y="58844"/>
            <a:ext cx="8911687" cy="1280890"/>
          </a:xfrm>
        </p:spPr>
        <p:txBody>
          <a:bodyPr/>
          <a:lstStyle/>
          <a:p>
            <a:r>
              <a:rPr lang="en-US" b="1" dirty="0" smtClean="0"/>
              <a:t>Discussion :</a:t>
            </a:r>
            <a:r>
              <a:rPr lang="en-US" b="1" dirty="0"/>
              <a:t/>
            </a:r>
            <a:br>
              <a:rPr lang="en-US" b="1" dirty="0"/>
            </a:br>
            <a:endParaRPr lang="en-US" dirty="0"/>
          </a:p>
        </p:txBody>
      </p:sp>
      <p:sp>
        <p:nvSpPr>
          <p:cNvPr id="3" name="Content Placeholder 2"/>
          <p:cNvSpPr>
            <a:spLocks noGrp="1"/>
          </p:cNvSpPr>
          <p:nvPr>
            <p:ph idx="1"/>
          </p:nvPr>
        </p:nvSpPr>
        <p:spPr>
          <a:xfrm>
            <a:off x="3204354" y="155171"/>
            <a:ext cx="8915400" cy="3777622"/>
          </a:xfrm>
        </p:spPr>
        <p:txBody>
          <a:bodyPr/>
          <a:lstStyle/>
          <a:p>
            <a:pPr marL="0" indent="0">
              <a:buNone/>
            </a:pPr>
            <a:r>
              <a:rPr lang="en-US" sz="1700" b="1" dirty="0" smtClean="0">
                <a:latin typeface="Arial" panose="020B0604020202020204" pitchFamily="34" charset="0"/>
                <a:cs typeface="Arial" panose="020B0604020202020204" pitchFamily="34" charset="0"/>
              </a:rPr>
              <a:t>A) </a:t>
            </a:r>
            <a:r>
              <a:rPr lang="en-US" sz="1700" b="1" u="sng" dirty="0" smtClean="0">
                <a:latin typeface="Arial" panose="020B0604020202020204" pitchFamily="34" charset="0"/>
                <a:cs typeface="Arial" panose="020B0604020202020204" pitchFamily="34" charset="0"/>
              </a:rPr>
              <a:t>Clusters :</a:t>
            </a:r>
            <a:endParaRPr lang="en-US" sz="1700" b="1" u="sng" dirty="0">
              <a:latin typeface="Arial" panose="020B0604020202020204" pitchFamily="34" charset="0"/>
              <a:cs typeface="Arial" panose="020B0604020202020204" pitchFamily="34" charset="0"/>
            </a:endParaRPr>
          </a:p>
          <a:p>
            <a:pPr marL="0" indent="0">
              <a:buNone/>
            </a:pPr>
            <a:r>
              <a:rPr lang="en-US" sz="1700" dirty="0">
                <a:latin typeface="Arial" panose="020B0604020202020204" pitchFamily="34" charset="0"/>
                <a:cs typeface="Arial" panose="020B0604020202020204" pitchFamily="34" charset="0"/>
              </a:rPr>
              <a:t>We obtain the following results </a:t>
            </a:r>
            <a:r>
              <a:rPr lang="en-US" sz="1700" dirty="0" smtClean="0">
                <a:latin typeface="Arial" panose="020B0604020202020204" pitchFamily="34" charset="0"/>
                <a:cs typeface="Arial" panose="020B0604020202020204" pitchFamily="34" charset="0"/>
              </a:rPr>
              <a:t>:</a:t>
            </a:r>
          </a:p>
          <a:p>
            <a:r>
              <a:rPr lang="en-US" sz="1700" b="1" dirty="0" smtClean="0">
                <a:latin typeface="Arial" panose="020B0604020202020204" pitchFamily="34" charset="0"/>
                <a:cs typeface="Arial" panose="020B0604020202020204" pitchFamily="34" charset="0"/>
              </a:rPr>
              <a:t>Cluster </a:t>
            </a:r>
            <a:r>
              <a:rPr lang="en-US" sz="1700" b="1" dirty="0">
                <a:latin typeface="Arial" panose="020B0604020202020204" pitchFamily="34" charset="0"/>
                <a:cs typeface="Arial" panose="020B0604020202020204" pitchFamily="34" charset="0"/>
              </a:rPr>
              <a:t>0 : European &amp; Canadian (Red </a:t>
            </a:r>
            <a:r>
              <a:rPr lang="en-US" sz="1700" b="1" dirty="0" smtClean="0">
                <a:latin typeface="Arial" panose="020B0604020202020204" pitchFamily="34" charset="0"/>
                <a:cs typeface="Arial" panose="020B0604020202020204" pitchFamily="34" charset="0"/>
              </a:rPr>
              <a:t>color)</a:t>
            </a:r>
            <a:endParaRPr lang="en-US" sz="1700" b="1" dirty="0">
              <a:latin typeface="Arial" panose="020B0604020202020204" pitchFamily="34" charset="0"/>
              <a:cs typeface="Arial" panose="020B0604020202020204" pitchFamily="34" charset="0"/>
            </a:endParaRPr>
          </a:p>
          <a:p>
            <a:pPr marL="0" indent="0">
              <a:buNone/>
            </a:pPr>
            <a:r>
              <a:rPr lang="en-US" sz="1700" dirty="0">
                <a:latin typeface="Arial" panose="020B0604020202020204" pitchFamily="34" charset="0"/>
                <a:cs typeface="Arial" panose="020B0604020202020204" pitchFamily="34" charset="0"/>
              </a:rPr>
              <a:t>The </a:t>
            </a:r>
            <a:r>
              <a:rPr lang="en-US" sz="1700" b="1" dirty="0">
                <a:latin typeface="Arial" panose="020B0604020202020204" pitchFamily="34" charset="0"/>
                <a:cs typeface="Arial" panose="020B0604020202020204" pitchFamily="34" charset="0"/>
              </a:rPr>
              <a:t>Cluster 0</a:t>
            </a:r>
            <a:r>
              <a:rPr lang="en-US" sz="1700" dirty="0">
                <a:latin typeface="Arial" panose="020B0604020202020204" pitchFamily="34" charset="0"/>
                <a:cs typeface="Arial" panose="020B0604020202020204" pitchFamily="34" charset="0"/>
              </a:rPr>
              <a:t> regroups areas </a:t>
            </a:r>
            <a:r>
              <a:rPr lang="en-US" sz="1700" dirty="0" smtClean="0">
                <a:latin typeface="Arial" panose="020B0604020202020204" pitchFamily="34" charset="0"/>
                <a:cs typeface="Arial" panose="020B0604020202020204" pitchFamily="34" charset="0"/>
              </a:rPr>
              <a:t>highly </a:t>
            </a:r>
            <a:r>
              <a:rPr lang="en-US" sz="1700" dirty="0">
                <a:latin typeface="Arial" panose="020B0604020202020204" pitchFamily="34" charset="0"/>
                <a:cs typeface="Arial" panose="020B0604020202020204" pitchFamily="34" charset="0"/>
              </a:rPr>
              <a:t>habited by </a:t>
            </a:r>
            <a:r>
              <a:rPr lang="en-US" sz="1700" b="1" dirty="0">
                <a:latin typeface="Arial" panose="020B0604020202020204" pitchFamily="34" charset="0"/>
                <a:cs typeface="Arial" panose="020B0604020202020204" pitchFamily="34" charset="0"/>
              </a:rPr>
              <a:t>European and Canadian people</a:t>
            </a:r>
            <a:r>
              <a:rPr lang="en-US" sz="1700" dirty="0">
                <a:latin typeface="Arial" panose="020B0604020202020204" pitchFamily="34" charset="0"/>
                <a:cs typeface="Arial" panose="020B0604020202020204" pitchFamily="34" charset="0"/>
              </a:rPr>
              <a:t>. We can see English, Italian, Portuguese, French people </a:t>
            </a:r>
            <a:r>
              <a:rPr lang="en-US" sz="1700" dirty="0" smtClean="0">
                <a:latin typeface="Arial" panose="020B0604020202020204" pitchFamily="34" charset="0"/>
                <a:cs typeface="Arial" panose="020B0604020202020204" pitchFamily="34" charset="0"/>
              </a:rPr>
              <a:t>.</a:t>
            </a:r>
            <a:r>
              <a:rPr lang="en-US" sz="1700" dirty="0">
                <a:latin typeface="Arial" panose="020B0604020202020204" pitchFamily="34" charset="0"/>
                <a:cs typeface="Arial" panose="020B0604020202020204" pitchFamily="34" charset="0"/>
              </a:rPr>
              <a:t/>
            </a:r>
            <a:br>
              <a:rPr lang="en-US" sz="1700" dirty="0">
                <a:latin typeface="Arial" panose="020B0604020202020204" pitchFamily="34" charset="0"/>
                <a:cs typeface="Arial" panose="020B0604020202020204" pitchFamily="34" charset="0"/>
              </a:rPr>
            </a:br>
            <a:r>
              <a:rPr lang="en-US" sz="1700" dirty="0">
                <a:latin typeface="Arial" panose="020B0604020202020204" pitchFamily="34" charset="0"/>
                <a:cs typeface="Arial" panose="020B0604020202020204" pitchFamily="34" charset="0"/>
              </a:rPr>
              <a:t>Most of them are positioned in almost all the south of Toronto, and in the downtown.</a:t>
            </a:r>
          </a:p>
          <a:p>
            <a:pPr marL="0" indent="0">
              <a:buNone/>
            </a:pPr>
            <a:r>
              <a:rPr lang="en-US" sz="1700" dirty="0">
                <a:latin typeface="Arial" panose="020B0604020202020204" pitchFamily="34" charset="0"/>
                <a:cs typeface="Arial" panose="020B0604020202020204" pitchFamily="34" charset="0"/>
              </a:rPr>
              <a:t>For example :</a:t>
            </a:r>
          </a:p>
          <a:p>
            <a:pPr marL="0" indent="0">
              <a:buNone/>
            </a:pPr>
            <a:r>
              <a:rPr lang="en-US" dirty="0"/>
              <a:t/>
            </a:r>
            <a:br>
              <a:rPr lang="en-US" dirty="0"/>
            </a:br>
            <a:endParaRPr lang="en-US" dirty="0"/>
          </a:p>
        </p:txBody>
      </p:sp>
      <p:sp>
        <p:nvSpPr>
          <p:cNvPr id="4" name="TextBox 3"/>
          <p:cNvSpPr txBox="1"/>
          <p:nvPr/>
        </p:nvSpPr>
        <p:spPr>
          <a:xfrm>
            <a:off x="664373" y="6109854"/>
            <a:ext cx="11289329" cy="61555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700" dirty="0">
                <a:latin typeface="Arial" panose="020B0604020202020204" pitchFamily="34" charset="0"/>
                <a:cs typeface="Arial" panose="020B0604020202020204" pitchFamily="34" charset="0"/>
              </a:rPr>
              <a:t>This cluster would interest anyone which wants to open a </a:t>
            </a:r>
            <a:r>
              <a:rPr lang="en-US" sz="1700" b="1" dirty="0" smtClean="0">
                <a:latin typeface="Arial" panose="020B0604020202020204" pitchFamily="34" charset="0"/>
                <a:cs typeface="Arial" panose="020B0604020202020204" pitchFamily="34" charset="0"/>
              </a:rPr>
              <a:t>European </a:t>
            </a:r>
            <a:r>
              <a:rPr lang="en-US" sz="1700" b="1" dirty="0">
                <a:latin typeface="Arial" panose="020B0604020202020204" pitchFamily="34" charset="0"/>
                <a:cs typeface="Arial" panose="020B0604020202020204" pitchFamily="34" charset="0"/>
              </a:rPr>
              <a:t>oriented restaurant</a:t>
            </a:r>
            <a:r>
              <a:rPr lang="en-US" sz="1700" dirty="0">
                <a:latin typeface="Arial" panose="020B0604020202020204" pitchFamily="34" charset="0"/>
                <a:cs typeface="Arial" panose="020B0604020202020204" pitchFamily="34" charset="0"/>
              </a:rPr>
              <a:t>, for example an </a:t>
            </a:r>
            <a:r>
              <a:rPr lang="en-US" sz="1700" dirty="0" smtClean="0">
                <a:latin typeface="Arial" panose="020B0604020202020204" pitchFamily="34" charset="0"/>
                <a:cs typeface="Arial" panose="020B0604020202020204" pitchFamily="34" charset="0"/>
              </a:rPr>
              <a:t>Italian </a:t>
            </a:r>
            <a:r>
              <a:rPr lang="en-US" sz="1700" dirty="0">
                <a:latin typeface="Arial" panose="020B0604020202020204" pitchFamily="34" charset="0"/>
                <a:cs typeface="Arial" panose="020B0604020202020204" pitchFamily="34" charset="0"/>
              </a:rPr>
              <a:t>or a </a:t>
            </a:r>
            <a:r>
              <a:rPr lang="en-US" sz="1700" dirty="0" smtClean="0">
                <a:latin typeface="Arial" panose="020B0604020202020204" pitchFamily="34" charset="0"/>
                <a:cs typeface="Arial" panose="020B0604020202020204" pitchFamily="34" charset="0"/>
              </a:rPr>
              <a:t>French </a:t>
            </a:r>
            <a:r>
              <a:rPr lang="en-US" sz="1700" dirty="0">
                <a:latin typeface="Arial" panose="020B0604020202020204" pitchFamily="34" charset="0"/>
                <a:cs typeface="Arial" panose="020B0604020202020204" pitchFamily="34" charset="0"/>
              </a:rPr>
              <a:t>restaurant, as it contains the </a:t>
            </a:r>
            <a:r>
              <a:rPr lang="en-US" sz="1700" dirty="0" smtClean="0">
                <a:latin typeface="Arial" panose="020B0604020202020204" pitchFamily="34" charset="0"/>
                <a:cs typeface="Arial" panose="020B0604020202020204" pitchFamily="34" charset="0"/>
              </a:rPr>
              <a:t>neighborhoods </a:t>
            </a:r>
            <a:r>
              <a:rPr lang="en-US" sz="1700" dirty="0">
                <a:latin typeface="Arial" panose="020B0604020202020204" pitchFamily="34" charset="0"/>
                <a:cs typeface="Arial" panose="020B0604020202020204" pitchFamily="34" charset="0"/>
              </a:rPr>
              <a:t>with the strongest European tendency within their habitants.</a:t>
            </a:r>
          </a:p>
        </p:txBody>
      </p:sp>
      <p:pic>
        <p:nvPicPr>
          <p:cNvPr id="5" name="Picture 4"/>
          <p:cNvPicPr>
            <a:picLocks noChangeAspect="1"/>
          </p:cNvPicPr>
          <p:nvPr/>
        </p:nvPicPr>
        <p:blipFill>
          <a:blip r:embed="rId2"/>
          <a:stretch>
            <a:fillRect/>
          </a:stretch>
        </p:blipFill>
        <p:spPr>
          <a:xfrm>
            <a:off x="678219" y="2665242"/>
            <a:ext cx="11275483" cy="2119104"/>
          </a:xfrm>
          <a:prstGeom prst="rect">
            <a:avLst/>
          </a:prstGeom>
        </p:spPr>
      </p:pic>
    </p:spTree>
    <p:extLst>
      <p:ext uri="{BB962C8B-B14F-4D97-AF65-F5344CB8AC3E}">
        <p14:creationId xmlns:p14="http://schemas.microsoft.com/office/powerpoint/2010/main" val="2608512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991" y="58844"/>
            <a:ext cx="8911687" cy="1280890"/>
          </a:xfrm>
        </p:spPr>
        <p:txBody>
          <a:bodyPr/>
          <a:lstStyle/>
          <a:p>
            <a:r>
              <a:rPr lang="en-US" b="1" dirty="0" smtClean="0"/>
              <a:t>Discussion :</a:t>
            </a:r>
            <a:r>
              <a:rPr lang="en-US" b="1" dirty="0"/>
              <a:t/>
            </a:r>
            <a:br>
              <a:rPr lang="en-US" b="1" dirty="0"/>
            </a:br>
            <a:endParaRPr lang="en-US" dirty="0"/>
          </a:p>
        </p:txBody>
      </p:sp>
      <p:sp>
        <p:nvSpPr>
          <p:cNvPr id="3" name="Content Placeholder 2"/>
          <p:cNvSpPr>
            <a:spLocks noGrp="1"/>
          </p:cNvSpPr>
          <p:nvPr>
            <p:ph idx="1"/>
          </p:nvPr>
        </p:nvSpPr>
        <p:spPr>
          <a:xfrm>
            <a:off x="3204354" y="155171"/>
            <a:ext cx="8915400" cy="3777622"/>
          </a:xfrm>
        </p:spPr>
        <p:txBody>
          <a:bodyPr/>
          <a:lstStyle/>
          <a:p>
            <a:pPr marL="0" indent="0">
              <a:buNone/>
            </a:pPr>
            <a:r>
              <a:rPr lang="en-US" sz="1700" b="1" dirty="0" smtClean="0">
                <a:latin typeface="Arial" panose="020B0604020202020204" pitchFamily="34" charset="0"/>
                <a:cs typeface="Arial" panose="020B0604020202020204" pitchFamily="34" charset="0"/>
              </a:rPr>
              <a:t>A) </a:t>
            </a:r>
            <a:r>
              <a:rPr lang="en-US" sz="1700" b="1" u="sng" dirty="0" smtClean="0">
                <a:latin typeface="Arial" panose="020B0604020202020204" pitchFamily="34" charset="0"/>
                <a:cs typeface="Arial" panose="020B0604020202020204" pitchFamily="34" charset="0"/>
              </a:rPr>
              <a:t>Clusters :</a:t>
            </a:r>
            <a:endParaRPr lang="en-US" sz="1700" b="1" u="sng" dirty="0">
              <a:latin typeface="Arial" panose="020B0604020202020204" pitchFamily="34" charset="0"/>
              <a:cs typeface="Arial" panose="020B0604020202020204" pitchFamily="34" charset="0"/>
            </a:endParaRPr>
          </a:p>
          <a:p>
            <a:r>
              <a:rPr lang="en-US" sz="1700" b="1" dirty="0" smtClean="0">
                <a:latin typeface="Arial" panose="020B0604020202020204" pitchFamily="34" charset="0"/>
                <a:cs typeface="Arial" panose="020B0604020202020204" pitchFamily="34" charset="0"/>
              </a:rPr>
              <a:t>Cluster 1 : Asian (Purple color)</a:t>
            </a:r>
          </a:p>
          <a:p>
            <a:pPr marL="0" indent="0">
              <a:buNone/>
            </a:pPr>
            <a:r>
              <a:rPr lang="en-US" sz="1700" dirty="0" smtClean="0">
                <a:latin typeface="Arial" panose="020B0604020202020204" pitchFamily="34" charset="0"/>
                <a:cs typeface="Arial" panose="020B0604020202020204" pitchFamily="34" charset="0"/>
              </a:rPr>
              <a:t>The </a:t>
            </a:r>
            <a:r>
              <a:rPr lang="en-US" sz="1700" b="1" dirty="0" smtClean="0">
                <a:latin typeface="Arial" panose="020B0604020202020204" pitchFamily="34" charset="0"/>
                <a:cs typeface="Arial" panose="020B0604020202020204" pitchFamily="34" charset="0"/>
              </a:rPr>
              <a:t>Cluster 1</a:t>
            </a:r>
            <a:r>
              <a:rPr lang="en-US" sz="1700" dirty="0" smtClean="0">
                <a:latin typeface="Arial" panose="020B0604020202020204" pitchFamily="34" charset="0"/>
                <a:cs typeface="Arial" panose="020B0604020202020204" pitchFamily="34" charset="0"/>
              </a:rPr>
              <a:t> regroups areas highly habited </a:t>
            </a:r>
            <a:r>
              <a:rPr lang="en-US" sz="1700" b="1" dirty="0" smtClean="0">
                <a:latin typeface="Arial" panose="020B0604020202020204" pitchFamily="34" charset="0"/>
                <a:cs typeface="Arial" panose="020B0604020202020204" pitchFamily="34" charset="0"/>
              </a:rPr>
              <a:t>Chinese people, and people from others countries in Asia</a:t>
            </a:r>
            <a:r>
              <a:rPr lang="en-US" sz="1700" dirty="0" smtClean="0">
                <a:latin typeface="Arial" panose="020B0604020202020204" pitchFamily="34" charset="0"/>
                <a:cs typeface="Arial" panose="020B0604020202020204" pitchFamily="34" charset="0"/>
              </a:rPr>
              <a:t>.</a:t>
            </a:r>
            <a:br>
              <a:rPr lang="en-US" sz="1700" dirty="0" smtClean="0">
                <a:latin typeface="Arial" panose="020B0604020202020204" pitchFamily="34" charset="0"/>
                <a:cs typeface="Arial" panose="020B0604020202020204" pitchFamily="34" charset="0"/>
              </a:rPr>
            </a:br>
            <a:r>
              <a:rPr lang="en-US" sz="1700" dirty="0" smtClean="0">
                <a:latin typeface="Arial" panose="020B0604020202020204" pitchFamily="34" charset="0"/>
                <a:cs typeface="Arial" panose="020B0604020202020204" pitchFamily="34" charset="0"/>
              </a:rPr>
              <a:t>We can see that most of them are positioned at the north of Toronto.</a:t>
            </a:r>
          </a:p>
          <a:p>
            <a:pPr marL="0" indent="0">
              <a:buNone/>
            </a:pPr>
            <a:r>
              <a:rPr lang="en-US" sz="1700" dirty="0" smtClean="0">
                <a:latin typeface="Arial" panose="020B0604020202020204" pitchFamily="34" charset="0"/>
                <a:cs typeface="Arial" panose="020B0604020202020204" pitchFamily="34" charset="0"/>
              </a:rPr>
              <a:t>For example :</a:t>
            </a:r>
          </a:p>
          <a:p>
            <a:pPr marL="0" indent="0">
              <a:buNone/>
            </a:pPr>
            <a:r>
              <a:rPr lang="en-US" dirty="0"/>
              <a:t/>
            </a:r>
            <a:br>
              <a:rPr lang="en-US" dirty="0"/>
            </a:br>
            <a:endParaRPr lang="en-US" dirty="0"/>
          </a:p>
        </p:txBody>
      </p:sp>
      <p:sp>
        <p:nvSpPr>
          <p:cNvPr id="4" name="TextBox 3"/>
          <p:cNvSpPr txBox="1"/>
          <p:nvPr/>
        </p:nvSpPr>
        <p:spPr>
          <a:xfrm>
            <a:off x="414991" y="6059978"/>
            <a:ext cx="11355831" cy="61555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700" dirty="0" smtClean="0">
                <a:latin typeface="Arial" panose="020B0604020202020204" pitchFamily="34" charset="0"/>
                <a:cs typeface="Arial" panose="020B0604020202020204" pitchFamily="34" charset="0"/>
              </a:rPr>
              <a:t>This cluster would interest anyone which wants to open an </a:t>
            </a:r>
            <a:r>
              <a:rPr lang="en-US" sz="1700" b="1" dirty="0" smtClean="0">
                <a:latin typeface="Arial" panose="020B0604020202020204" pitchFamily="34" charset="0"/>
                <a:cs typeface="Arial" panose="020B0604020202020204" pitchFamily="34" charset="0"/>
              </a:rPr>
              <a:t>Asian restaurant</a:t>
            </a:r>
            <a:r>
              <a:rPr lang="en-US" sz="1700" dirty="0" smtClean="0">
                <a:latin typeface="Arial" panose="020B0604020202020204" pitchFamily="34" charset="0"/>
                <a:cs typeface="Arial" panose="020B0604020202020204" pitchFamily="34" charset="0"/>
              </a:rPr>
              <a:t>, for example a Chinese restaurant, as it contains the neighborhoods with the strongest Asian tendency within their habitants.</a:t>
            </a:r>
            <a:endParaRPr lang="en-US" sz="17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414991" y="2821427"/>
            <a:ext cx="11597745" cy="2222731"/>
          </a:xfrm>
          <a:prstGeom prst="rect">
            <a:avLst/>
          </a:prstGeom>
        </p:spPr>
      </p:pic>
    </p:spTree>
    <p:extLst>
      <p:ext uri="{BB962C8B-B14F-4D97-AF65-F5344CB8AC3E}">
        <p14:creationId xmlns:p14="http://schemas.microsoft.com/office/powerpoint/2010/main" val="562894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991" y="58844"/>
            <a:ext cx="8911687" cy="1280890"/>
          </a:xfrm>
        </p:spPr>
        <p:txBody>
          <a:bodyPr/>
          <a:lstStyle/>
          <a:p>
            <a:r>
              <a:rPr lang="en-US" b="1" dirty="0" smtClean="0"/>
              <a:t>Discussion :</a:t>
            </a:r>
            <a:r>
              <a:rPr lang="en-US" b="1" dirty="0"/>
              <a:t/>
            </a:r>
            <a:br>
              <a:rPr lang="en-US" b="1" dirty="0"/>
            </a:br>
            <a:endParaRPr lang="en-US" dirty="0"/>
          </a:p>
        </p:txBody>
      </p:sp>
      <p:sp>
        <p:nvSpPr>
          <p:cNvPr id="3" name="Content Placeholder 2"/>
          <p:cNvSpPr>
            <a:spLocks noGrp="1"/>
          </p:cNvSpPr>
          <p:nvPr>
            <p:ph idx="1"/>
          </p:nvPr>
        </p:nvSpPr>
        <p:spPr>
          <a:xfrm>
            <a:off x="3204354" y="155171"/>
            <a:ext cx="8915400" cy="3777622"/>
          </a:xfrm>
        </p:spPr>
        <p:txBody>
          <a:bodyPr/>
          <a:lstStyle/>
          <a:p>
            <a:pPr marL="0" indent="0">
              <a:buNone/>
            </a:pPr>
            <a:r>
              <a:rPr lang="en-US" sz="1700" b="1" dirty="0" smtClean="0">
                <a:latin typeface="Arial" panose="020B0604020202020204" pitchFamily="34" charset="0"/>
                <a:cs typeface="Arial" panose="020B0604020202020204" pitchFamily="34" charset="0"/>
              </a:rPr>
              <a:t>A) </a:t>
            </a:r>
            <a:r>
              <a:rPr lang="en-US" sz="1700" b="1" u="sng" dirty="0" smtClean="0">
                <a:latin typeface="Arial" panose="020B0604020202020204" pitchFamily="34" charset="0"/>
                <a:cs typeface="Arial" panose="020B0604020202020204" pitchFamily="34" charset="0"/>
              </a:rPr>
              <a:t>Clusters :</a:t>
            </a:r>
            <a:endParaRPr lang="en-US" sz="1700" b="1" u="sng" dirty="0">
              <a:latin typeface="Arial" panose="020B0604020202020204" pitchFamily="34" charset="0"/>
              <a:cs typeface="Arial" panose="020B0604020202020204" pitchFamily="34" charset="0"/>
            </a:endParaRPr>
          </a:p>
          <a:p>
            <a:r>
              <a:rPr lang="en-US" sz="1700" b="1" dirty="0">
                <a:latin typeface="Arial" panose="020B0604020202020204" pitchFamily="34" charset="0"/>
                <a:cs typeface="Arial" panose="020B0604020202020204" pitchFamily="34" charset="0"/>
              </a:rPr>
              <a:t> Cluster 2 : Indian (Dark green </a:t>
            </a:r>
            <a:r>
              <a:rPr lang="en-US" sz="1700" b="1" dirty="0" smtClean="0">
                <a:latin typeface="Arial" panose="020B0604020202020204" pitchFamily="34" charset="0"/>
                <a:cs typeface="Arial" panose="020B0604020202020204" pitchFamily="34" charset="0"/>
              </a:rPr>
              <a:t>color)</a:t>
            </a:r>
            <a:endParaRPr lang="en-US" sz="1700" b="1" dirty="0">
              <a:latin typeface="Arial" panose="020B0604020202020204" pitchFamily="34" charset="0"/>
              <a:cs typeface="Arial" panose="020B0604020202020204" pitchFamily="34" charset="0"/>
            </a:endParaRPr>
          </a:p>
          <a:p>
            <a:pPr marL="0" indent="0">
              <a:buNone/>
            </a:pPr>
            <a:r>
              <a:rPr lang="en-US" sz="1700" dirty="0" smtClean="0">
                <a:latin typeface="Arial" panose="020B0604020202020204" pitchFamily="34" charset="0"/>
                <a:cs typeface="Arial" panose="020B0604020202020204" pitchFamily="34" charset="0"/>
              </a:rPr>
              <a:t>The</a:t>
            </a:r>
            <a:r>
              <a:rPr lang="en-US" sz="1700"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rPr>
              <a:t>Cluster 2</a:t>
            </a:r>
            <a:r>
              <a:rPr lang="en-US" sz="1700" dirty="0">
                <a:latin typeface="Arial" panose="020B0604020202020204" pitchFamily="34" charset="0"/>
                <a:cs typeface="Arial" panose="020B0604020202020204" pitchFamily="34" charset="0"/>
              </a:rPr>
              <a:t> concentrates areas </a:t>
            </a:r>
            <a:r>
              <a:rPr lang="en-US" sz="1700" dirty="0" smtClean="0">
                <a:latin typeface="Arial" panose="020B0604020202020204" pitchFamily="34" charset="0"/>
                <a:cs typeface="Arial" panose="020B0604020202020204" pitchFamily="34" charset="0"/>
              </a:rPr>
              <a:t>highly </a:t>
            </a:r>
            <a:r>
              <a:rPr lang="en-US" sz="1700" dirty="0">
                <a:latin typeface="Arial" panose="020B0604020202020204" pitchFamily="34" charset="0"/>
                <a:cs typeface="Arial" panose="020B0604020202020204" pitchFamily="34" charset="0"/>
              </a:rPr>
              <a:t>habited by Indian people.</a:t>
            </a:r>
            <a:br>
              <a:rPr lang="en-US" sz="1700" dirty="0">
                <a:latin typeface="Arial" panose="020B0604020202020204" pitchFamily="34" charset="0"/>
                <a:cs typeface="Arial" panose="020B0604020202020204" pitchFamily="34" charset="0"/>
              </a:rPr>
            </a:br>
            <a:r>
              <a:rPr lang="en-US" sz="1700" dirty="0">
                <a:latin typeface="Arial" panose="020B0604020202020204" pitchFamily="34" charset="0"/>
                <a:cs typeface="Arial" panose="020B0604020202020204" pitchFamily="34" charset="0"/>
              </a:rPr>
              <a:t>We can see that these areas are located at the edges of Toronto.</a:t>
            </a:r>
          </a:p>
          <a:p>
            <a:pPr marL="0" indent="0">
              <a:buNone/>
            </a:pPr>
            <a:r>
              <a:rPr lang="en-US" sz="1700" dirty="0">
                <a:latin typeface="Arial" panose="020B0604020202020204" pitchFamily="34" charset="0"/>
                <a:cs typeface="Arial" panose="020B0604020202020204" pitchFamily="34" charset="0"/>
              </a:rPr>
              <a:t>For example :</a:t>
            </a:r>
          </a:p>
          <a:p>
            <a:pPr marL="0" indent="0">
              <a:buNone/>
            </a:pPr>
            <a:r>
              <a:rPr lang="en-US" dirty="0"/>
              <a:t/>
            </a:r>
            <a:br>
              <a:rPr lang="en-US" dirty="0"/>
            </a:br>
            <a:endParaRPr lang="en-US" dirty="0"/>
          </a:p>
        </p:txBody>
      </p:sp>
      <p:sp>
        <p:nvSpPr>
          <p:cNvPr id="4" name="TextBox 3"/>
          <p:cNvSpPr txBox="1"/>
          <p:nvPr/>
        </p:nvSpPr>
        <p:spPr>
          <a:xfrm>
            <a:off x="1970116" y="6084916"/>
            <a:ext cx="8387542"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Arial" panose="020B0604020202020204" pitchFamily="34" charset="0"/>
                <a:cs typeface="Arial" panose="020B0604020202020204" pitchFamily="34" charset="0"/>
              </a:rPr>
              <a:t>This cluster would interest anyone which wants to open an </a:t>
            </a:r>
            <a:r>
              <a:rPr lang="en-US" b="1" dirty="0" smtClean="0">
                <a:latin typeface="Arial" panose="020B0604020202020204" pitchFamily="34" charset="0"/>
                <a:cs typeface="Arial" panose="020B0604020202020204" pitchFamily="34" charset="0"/>
              </a:rPr>
              <a:t>Indian </a:t>
            </a:r>
            <a:r>
              <a:rPr lang="en-US" b="1" dirty="0">
                <a:latin typeface="Arial" panose="020B0604020202020204" pitchFamily="34" charset="0"/>
                <a:cs typeface="Arial" panose="020B0604020202020204" pitchFamily="34" charset="0"/>
              </a:rPr>
              <a:t>restaurant</a:t>
            </a:r>
            <a:r>
              <a:rPr lang="en-US" dirty="0">
                <a:latin typeface="Arial" panose="020B0604020202020204" pitchFamily="34" charset="0"/>
                <a:cs typeface="Arial" panose="020B0604020202020204" pitchFamily="34" charset="0"/>
              </a:rPr>
              <a:t>.</a:t>
            </a:r>
            <a:endParaRPr lang="en-US" sz="17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54001" y="2938201"/>
            <a:ext cx="11865754" cy="519517"/>
          </a:xfrm>
          <a:prstGeom prst="rect">
            <a:avLst/>
          </a:prstGeom>
        </p:spPr>
      </p:pic>
    </p:spTree>
    <p:extLst>
      <p:ext uri="{BB962C8B-B14F-4D97-AF65-F5344CB8AC3E}">
        <p14:creationId xmlns:p14="http://schemas.microsoft.com/office/powerpoint/2010/main" val="2168562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991" y="58844"/>
            <a:ext cx="8911687" cy="1280890"/>
          </a:xfrm>
        </p:spPr>
        <p:txBody>
          <a:bodyPr/>
          <a:lstStyle/>
          <a:p>
            <a:r>
              <a:rPr lang="en-US" b="1" dirty="0" smtClean="0"/>
              <a:t>Discussion :</a:t>
            </a:r>
            <a:r>
              <a:rPr lang="en-US" b="1" dirty="0"/>
              <a:t/>
            </a:r>
            <a:br>
              <a:rPr lang="en-US" b="1" dirty="0"/>
            </a:br>
            <a:endParaRPr lang="en-US" dirty="0"/>
          </a:p>
        </p:txBody>
      </p:sp>
      <p:sp>
        <p:nvSpPr>
          <p:cNvPr id="3" name="Content Placeholder 2"/>
          <p:cNvSpPr>
            <a:spLocks noGrp="1"/>
          </p:cNvSpPr>
          <p:nvPr>
            <p:ph idx="1"/>
          </p:nvPr>
        </p:nvSpPr>
        <p:spPr>
          <a:xfrm>
            <a:off x="3204354" y="155171"/>
            <a:ext cx="8915400" cy="3777622"/>
          </a:xfrm>
        </p:spPr>
        <p:txBody>
          <a:bodyPr/>
          <a:lstStyle/>
          <a:p>
            <a:pPr marL="0" indent="0">
              <a:buNone/>
            </a:pPr>
            <a:r>
              <a:rPr lang="en-US" sz="1700" b="1" dirty="0" smtClean="0">
                <a:latin typeface="Arial" panose="020B0604020202020204" pitchFamily="34" charset="0"/>
                <a:cs typeface="Arial" panose="020B0604020202020204" pitchFamily="34" charset="0"/>
              </a:rPr>
              <a:t>A) </a:t>
            </a:r>
            <a:r>
              <a:rPr lang="en-US" sz="1700" b="1" u="sng" dirty="0" smtClean="0">
                <a:latin typeface="Arial" panose="020B0604020202020204" pitchFamily="34" charset="0"/>
                <a:cs typeface="Arial" panose="020B0604020202020204" pitchFamily="34" charset="0"/>
              </a:rPr>
              <a:t>Clusters :</a:t>
            </a:r>
            <a:endParaRPr lang="en-US" sz="1700" b="1" u="sng" dirty="0">
              <a:latin typeface="Arial" panose="020B0604020202020204" pitchFamily="34" charset="0"/>
              <a:cs typeface="Arial" panose="020B0604020202020204" pitchFamily="34" charset="0"/>
            </a:endParaRPr>
          </a:p>
          <a:p>
            <a:r>
              <a:rPr lang="en-US" sz="1700" b="1" dirty="0">
                <a:latin typeface="Arial" panose="020B0604020202020204" pitchFamily="34" charset="0"/>
                <a:cs typeface="Arial" panose="020B0604020202020204" pitchFamily="34" charset="0"/>
              </a:rPr>
              <a:t> Cluster 3 : Chinese (Light green </a:t>
            </a:r>
            <a:r>
              <a:rPr lang="en-US" sz="1700" b="1" dirty="0" smtClean="0">
                <a:latin typeface="Arial" panose="020B0604020202020204" pitchFamily="34" charset="0"/>
                <a:cs typeface="Arial" panose="020B0604020202020204" pitchFamily="34" charset="0"/>
              </a:rPr>
              <a:t>color)</a:t>
            </a:r>
            <a:endParaRPr lang="en-US" sz="1700" b="1" dirty="0">
              <a:latin typeface="Arial" panose="020B0604020202020204" pitchFamily="34" charset="0"/>
              <a:cs typeface="Arial" panose="020B0604020202020204" pitchFamily="34" charset="0"/>
            </a:endParaRPr>
          </a:p>
          <a:p>
            <a:pPr marL="0" indent="0">
              <a:buNone/>
            </a:pPr>
            <a:r>
              <a:rPr lang="en-US" sz="1700" dirty="0">
                <a:latin typeface="Arial" panose="020B0604020202020204" pitchFamily="34" charset="0"/>
                <a:cs typeface="Arial" panose="020B0604020202020204" pitchFamily="34" charset="0"/>
              </a:rPr>
              <a:t>The </a:t>
            </a:r>
            <a:r>
              <a:rPr lang="en-US" sz="1700" b="1" dirty="0">
                <a:latin typeface="Arial" panose="020B0604020202020204" pitchFamily="34" charset="0"/>
                <a:cs typeface="Arial" panose="020B0604020202020204" pitchFamily="34" charset="0"/>
              </a:rPr>
              <a:t>Cluster 3</a:t>
            </a:r>
            <a:r>
              <a:rPr lang="en-US" sz="1700" dirty="0">
                <a:latin typeface="Arial" panose="020B0604020202020204" pitchFamily="34" charset="0"/>
                <a:cs typeface="Arial" panose="020B0604020202020204" pitchFamily="34" charset="0"/>
              </a:rPr>
              <a:t> also regroups areas </a:t>
            </a:r>
            <a:r>
              <a:rPr lang="en-US" sz="1700" dirty="0" smtClean="0">
                <a:latin typeface="Arial" panose="020B0604020202020204" pitchFamily="34" charset="0"/>
                <a:cs typeface="Arial" panose="020B0604020202020204" pitchFamily="34" charset="0"/>
              </a:rPr>
              <a:t>highly </a:t>
            </a:r>
            <a:r>
              <a:rPr lang="en-US" sz="1700" dirty="0">
                <a:latin typeface="Arial" panose="020B0604020202020204" pitchFamily="34" charset="0"/>
                <a:cs typeface="Arial" panose="020B0604020202020204" pitchFamily="34" charset="0"/>
              </a:rPr>
              <a:t>habited by </a:t>
            </a:r>
            <a:r>
              <a:rPr lang="en-US" sz="1700" dirty="0" smtClean="0">
                <a:latin typeface="Arial" panose="020B0604020202020204" pitchFamily="34" charset="0"/>
                <a:cs typeface="Arial" panose="020B0604020202020204" pitchFamily="34" charset="0"/>
              </a:rPr>
              <a:t>Asian </a:t>
            </a:r>
            <a:r>
              <a:rPr lang="en-US" sz="1700" dirty="0">
                <a:latin typeface="Arial" panose="020B0604020202020204" pitchFamily="34" charset="0"/>
                <a:cs typeface="Arial" panose="020B0604020202020204" pitchFamily="34" charset="0"/>
              </a:rPr>
              <a:t>people, the most common ethnic origin is Chinese.</a:t>
            </a:r>
            <a:br>
              <a:rPr lang="en-US" sz="1700" dirty="0">
                <a:latin typeface="Arial" panose="020B0604020202020204" pitchFamily="34" charset="0"/>
                <a:cs typeface="Arial" panose="020B0604020202020204" pitchFamily="34" charset="0"/>
              </a:rPr>
            </a:br>
            <a:r>
              <a:rPr lang="en-US" sz="1700" dirty="0">
                <a:latin typeface="Arial" panose="020B0604020202020204" pitchFamily="34" charset="0"/>
                <a:cs typeface="Arial" panose="020B0604020202020204" pitchFamily="34" charset="0"/>
              </a:rPr>
              <a:t>We can see that most of them are positioned at the north east of Toronto, next to the cluster 1. This cluster is highly similar to the cluster 1.</a:t>
            </a:r>
          </a:p>
          <a:p>
            <a:pPr marL="0" indent="0">
              <a:buNone/>
            </a:pPr>
            <a:r>
              <a:rPr lang="en-US" sz="1700" dirty="0">
                <a:latin typeface="Arial" panose="020B0604020202020204" pitchFamily="34" charset="0"/>
                <a:cs typeface="Arial" panose="020B0604020202020204" pitchFamily="34" charset="0"/>
              </a:rPr>
              <a:t>For example :</a:t>
            </a:r>
          </a:p>
          <a:p>
            <a:pPr marL="0" indent="0">
              <a:buNone/>
            </a:pPr>
            <a:r>
              <a:rPr lang="en-US" dirty="0"/>
              <a:t/>
            </a:r>
            <a:br>
              <a:rPr lang="en-US" dirty="0"/>
            </a:br>
            <a:endParaRPr lang="en-US" dirty="0"/>
          </a:p>
        </p:txBody>
      </p:sp>
      <p:sp>
        <p:nvSpPr>
          <p:cNvPr id="4" name="TextBox 3"/>
          <p:cNvSpPr txBox="1"/>
          <p:nvPr/>
        </p:nvSpPr>
        <p:spPr>
          <a:xfrm>
            <a:off x="689955" y="6201294"/>
            <a:ext cx="11147166" cy="35394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700" dirty="0">
                <a:latin typeface="Arial" panose="020B0604020202020204" pitchFamily="34" charset="0"/>
                <a:cs typeface="Arial" panose="020B0604020202020204" pitchFamily="34" charset="0"/>
              </a:rPr>
              <a:t>This cluster would interest anyone which wants to open a </a:t>
            </a:r>
            <a:r>
              <a:rPr lang="en-US" sz="1700" b="1" dirty="0" smtClean="0">
                <a:latin typeface="Arial" panose="020B0604020202020204" pitchFamily="34" charset="0"/>
                <a:cs typeface="Arial" panose="020B0604020202020204" pitchFamily="34" charset="0"/>
              </a:rPr>
              <a:t>Chinese </a:t>
            </a:r>
            <a:r>
              <a:rPr lang="en-US" sz="1700" b="1" dirty="0">
                <a:latin typeface="Arial" panose="020B0604020202020204" pitchFamily="34" charset="0"/>
                <a:cs typeface="Arial" panose="020B0604020202020204" pitchFamily="34" charset="0"/>
              </a:rPr>
              <a:t>restaurant</a:t>
            </a:r>
            <a:r>
              <a:rPr lang="en-US" sz="1700" dirty="0">
                <a:latin typeface="Arial" panose="020B0604020202020204" pitchFamily="34" charset="0"/>
                <a:cs typeface="Arial" panose="020B0604020202020204" pitchFamily="34" charset="0"/>
              </a:rPr>
              <a:t>, or an </a:t>
            </a:r>
            <a:r>
              <a:rPr lang="en-US" sz="1700" dirty="0" smtClean="0">
                <a:latin typeface="Arial" panose="020B0604020202020204" pitchFamily="34" charset="0"/>
                <a:cs typeface="Arial" panose="020B0604020202020204" pitchFamily="34" charset="0"/>
              </a:rPr>
              <a:t>Asian </a:t>
            </a:r>
            <a:r>
              <a:rPr lang="en-US" sz="1700" dirty="0">
                <a:latin typeface="Arial" panose="020B0604020202020204" pitchFamily="34" charset="0"/>
                <a:cs typeface="Arial" panose="020B0604020202020204" pitchFamily="34" charset="0"/>
              </a:rPr>
              <a:t>restaurant in general.</a:t>
            </a:r>
          </a:p>
        </p:txBody>
      </p:sp>
      <p:pic>
        <p:nvPicPr>
          <p:cNvPr id="5" name="Picture 4"/>
          <p:cNvPicPr>
            <a:picLocks noChangeAspect="1"/>
          </p:cNvPicPr>
          <p:nvPr/>
        </p:nvPicPr>
        <p:blipFill>
          <a:blip r:embed="rId2"/>
          <a:stretch>
            <a:fillRect/>
          </a:stretch>
        </p:blipFill>
        <p:spPr>
          <a:xfrm>
            <a:off x="539943" y="3016927"/>
            <a:ext cx="11297178" cy="502391"/>
          </a:xfrm>
          <a:prstGeom prst="rect">
            <a:avLst/>
          </a:prstGeom>
        </p:spPr>
      </p:pic>
    </p:spTree>
    <p:extLst>
      <p:ext uri="{BB962C8B-B14F-4D97-AF65-F5344CB8AC3E}">
        <p14:creationId xmlns:p14="http://schemas.microsoft.com/office/powerpoint/2010/main" val="4103332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991" y="58844"/>
            <a:ext cx="8911687" cy="1280890"/>
          </a:xfrm>
        </p:spPr>
        <p:txBody>
          <a:bodyPr/>
          <a:lstStyle/>
          <a:p>
            <a:r>
              <a:rPr lang="en-US" b="1" dirty="0" smtClean="0"/>
              <a:t>Discussion :</a:t>
            </a:r>
            <a:r>
              <a:rPr lang="en-US" b="1" dirty="0"/>
              <a:t/>
            </a:r>
            <a:br>
              <a:rPr lang="en-US" b="1" dirty="0"/>
            </a:br>
            <a:endParaRPr lang="en-US" dirty="0"/>
          </a:p>
        </p:txBody>
      </p:sp>
      <p:sp>
        <p:nvSpPr>
          <p:cNvPr id="3" name="Content Placeholder 2"/>
          <p:cNvSpPr>
            <a:spLocks noGrp="1"/>
          </p:cNvSpPr>
          <p:nvPr>
            <p:ph idx="1"/>
          </p:nvPr>
        </p:nvSpPr>
        <p:spPr>
          <a:xfrm>
            <a:off x="3204354" y="155171"/>
            <a:ext cx="8915400" cy="3777622"/>
          </a:xfrm>
        </p:spPr>
        <p:txBody>
          <a:bodyPr/>
          <a:lstStyle/>
          <a:p>
            <a:pPr marL="0" indent="0">
              <a:buNone/>
            </a:pPr>
            <a:r>
              <a:rPr lang="en-US" sz="1700" b="1" dirty="0" smtClean="0">
                <a:latin typeface="Arial" panose="020B0604020202020204" pitchFamily="34" charset="0"/>
                <a:cs typeface="Arial" panose="020B0604020202020204" pitchFamily="34" charset="0"/>
              </a:rPr>
              <a:t>A) </a:t>
            </a:r>
            <a:r>
              <a:rPr lang="en-US" sz="1700" b="1" u="sng" dirty="0" smtClean="0">
                <a:latin typeface="Arial" panose="020B0604020202020204" pitchFamily="34" charset="0"/>
                <a:cs typeface="Arial" panose="020B0604020202020204" pitchFamily="34" charset="0"/>
              </a:rPr>
              <a:t>Clusters :</a:t>
            </a:r>
            <a:endParaRPr lang="en-US" sz="1700" b="1" u="sng" dirty="0">
              <a:latin typeface="Arial" panose="020B0604020202020204" pitchFamily="34" charset="0"/>
              <a:cs typeface="Arial" panose="020B0604020202020204" pitchFamily="34" charset="0"/>
            </a:endParaRPr>
          </a:p>
          <a:p>
            <a:r>
              <a:rPr lang="en-US" sz="1700" b="1" dirty="0">
                <a:latin typeface="Arial" panose="020B0604020202020204" pitchFamily="34" charset="0"/>
                <a:cs typeface="Arial" panose="020B0604020202020204" pitchFamily="34" charset="0"/>
              </a:rPr>
              <a:t> Cluster 4 : Irish, Scottish &amp; English (Yellow </a:t>
            </a:r>
            <a:r>
              <a:rPr lang="en-US" sz="1700" b="1" dirty="0" smtClean="0">
                <a:latin typeface="Arial" panose="020B0604020202020204" pitchFamily="34" charset="0"/>
                <a:cs typeface="Arial" panose="020B0604020202020204" pitchFamily="34" charset="0"/>
              </a:rPr>
              <a:t>color)</a:t>
            </a:r>
            <a:endParaRPr lang="en-US" sz="1700" b="1" dirty="0">
              <a:latin typeface="Arial" panose="020B0604020202020204" pitchFamily="34" charset="0"/>
              <a:cs typeface="Arial" panose="020B0604020202020204" pitchFamily="34" charset="0"/>
            </a:endParaRPr>
          </a:p>
          <a:p>
            <a:pPr marL="0" indent="0">
              <a:buNone/>
            </a:pPr>
            <a:r>
              <a:rPr lang="en-US" sz="1700" dirty="0">
                <a:latin typeface="Arial" panose="020B0604020202020204" pitchFamily="34" charset="0"/>
                <a:cs typeface="Arial" panose="020B0604020202020204" pitchFamily="34" charset="0"/>
              </a:rPr>
              <a:t>The </a:t>
            </a:r>
            <a:r>
              <a:rPr lang="en-US" sz="1700" b="1" dirty="0">
                <a:latin typeface="Arial" panose="020B0604020202020204" pitchFamily="34" charset="0"/>
                <a:cs typeface="Arial" panose="020B0604020202020204" pitchFamily="34" charset="0"/>
              </a:rPr>
              <a:t>Cluster 4</a:t>
            </a:r>
            <a:r>
              <a:rPr lang="en-US" sz="1700" dirty="0">
                <a:latin typeface="Arial" panose="020B0604020202020204" pitchFamily="34" charset="0"/>
                <a:cs typeface="Arial" panose="020B0604020202020204" pitchFamily="34" charset="0"/>
              </a:rPr>
              <a:t> regroups areas </a:t>
            </a:r>
            <a:r>
              <a:rPr lang="en-US" sz="1700" dirty="0" smtClean="0">
                <a:latin typeface="Arial" panose="020B0604020202020204" pitchFamily="34" charset="0"/>
                <a:cs typeface="Arial" panose="020B0604020202020204" pitchFamily="34" charset="0"/>
              </a:rPr>
              <a:t>highly </a:t>
            </a:r>
            <a:r>
              <a:rPr lang="en-US" sz="1700" dirty="0">
                <a:latin typeface="Arial" panose="020B0604020202020204" pitchFamily="34" charset="0"/>
                <a:cs typeface="Arial" panose="020B0604020202020204" pitchFamily="34" charset="0"/>
              </a:rPr>
              <a:t>habited by </a:t>
            </a:r>
            <a:r>
              <a:rPr lang="en-US" sz="1700" b="1" dirty="0">
                <a:latin typeface="Arial" panose="020B0604020202020204" pitchFamily="34" charset="0"/>
                <a:cs typeface="Arial" panose="020B0604020202020204" pitchFamily="34" charset="0"/>
              </a:rPr>
              <a:t>English, Irish, Scottish and Canadian people</a:t>
            </a:r>
            <a:r>
              <a:rPr lang="en-US" sz="1700" dirty="0">
                <a:latin typeface="Arial" panose="020B0604020202020204" pitchFamily="34" charset="0"/>
                <a:cs typeface="Arial" panose="020B0604020202020204" pitchFamily="34" charset="0"/>
              </a:rPr>
              <a:t>.</a:t>
            </a:r>
            <a:br>
              <a:rPr lang="en-US" sz="1700" dirty="0">
                <a:latin typeface="Arial" panose="020B0604020202020204" pitchFamily="34" charset="0"/>
                <a:cs typeface="Arial" panose="020B0604020202020204" pitchFamily="34" charset="0"/>
              </a:rPr>
            </a:br>
            <a:r>
              <a:rPr lang="en-US" sz="1700" dirty="0">
                <a:latin typeface="Arial" panose="020B0604020202020204" pitchFamily="34" charset="0"/>
                <a:cs typeface="Arial" panose="020B0604020202020204" pitchFamily="34" charset="0"/>
              </a:rPr>
              <a:t>We can also see that there are a lot of people from other </a:t>
            </a:r>
            <a:r>
              <a:rPr lang="en-US" sz="1700" dirty="0" smtClean="0">
                <a:latin typeface="Arial" panose="020B0604020202020204" pitchFamily="34" charset="0"/>
                <a:cs typeface="Arial" panose="020B0604020202020204" pitchFamily="34" charset="0"/>
              </a:rPr>
              <a:t>European </a:t>
            </a:r>
            <a:r>
              <a:rPr lang="en-US" sz="1700" dirty="0">
                <a:latin typeface="Arial" panose="020B0604020202020204" pitchFamily="34" charset="0"/>
                <a:cs typeface="Arial" panose="020B0604020202020204" pitchFamily="34" charset="0"/>
              </a:rPr>
              <a:t>countries as well, such as French, German, Polish, ...</a:t>
            </a:r>
            <a:br>
              <a:rPr lang="en-US" sz="1700" dirty="0">
                <a:latin typeface="Arial" panose="020B0604020202020204" pitchFamily="34" charset="0"/>
                <a:cs typeface="Arial" panose="020B0604020202020204" pitchFamily="34" charset="0"/>
              </a:rPr>
            </a:br>
            <a:r>
              <a:rPr lang="en-US" sz="1700" dirty="0">
                <a:latin typeface="Arial" panose="020B0604020202020204" pitchFamily="34" charset="0"/>
                <a:cs typeface="Arial" panose="020B0604020202020204" pitchFamily="34" charset="0"/>
              </a:rPr>
              <a:t>Most of these </a:t>
            </a:r>
            <a:r>
              <a:rPr lang="en-US" sz="1700" dirty="0" smtClean="0">
                <a:latin typeface="Arial" panose="020B0604020202020204" pitchFamily="34" charset="0"/>
                <a:cs typeface="Arial" panose="020B0604020202020204" pitchFamily="34" charset="0"/>
              </a:rPr>
              <a:t>neighborhoods </a:t>
            </a:r>
            <a:r>
              <a:rPr lang="en-US" sz="1700" dirty="0">
                <a:latin typeface="Arial" panose="020B0604020202020204" pitchFamily="34" charset="0"/>
                <a:cs typeface="Arial" panose="020B0604020202020204" pitchFamily="34" charset="0"/>
              </a:rPr>
              <a:t>are positioned at the south and in the downtown of Toronto.</a:t>
            </a:r>
          </a:p>
          <a:p>
            <a:pPr marL="0" indent="0">
              <a:buNone/>
            </a:pPr>
            <a:r>
              <a:rPr lang="en-US" sz="1700" dirty="0">
                <a:latin typeface="Arial" panose="020B0604020202020204" pitchFamily="34" charset="0"/>
                <a:cs typeface="Arial" panose="020B0604020202020204" pitchFamily="34" charset="0"/>
              </a:rPr>
              <a:t>For example :</a:t>
            </a:r>
          </a:p>
          <a:p>
            <a:pPr marL="0" indent="0">
              <a:buNone/>
            </a:pPr>
            <a:r>
              <a:rPr lang="en-US" dirty="0"/>
              <a:t/>
            </a:r>
            <a:br>
              <a:rPr lang="en-US" dirty="0"/>
            </a:br>
            <a:endParaRPr lang="en-US" dirty="0"/>
          </a:p>
        </p:txBody>
      </p:sp>
      <p:sp>
        <p:nvSpPr>
          <p:cNvPr id="4" name="TextBox 3"/>
          <p:cNvSpPr txBox="1"/>
          <p:nvPr/>
        </p:nvSpPr>
        <p:spPr>
          <a:xfrm>
            <a:off x="1986741" y="6201294"/>
            <a:ext cx="9850379" cy="61555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700" dirty="0">
                <a:latin typeface="Arial" panose="020B0604020202020204" pitchFamily="34" charset="0"/>
                <a:cs typeface="Arial" panose="020B0604020202020204" pitchFamily="34" charset="0"/>
              </a:rPr>
              <a:t>The cluster would interest anyone which wants to open an </a:t>
            </a:r>
            <a:r>
              <a:rPr lang="en-US" sz="1700" b="1" dirty="0" smtClean="0">
                <a:latin typeface="Arial" panose="020B0604020202020204" pitchFamily="34" charset="0"/>
                <a:cs typeface="Arial" panose="020B0604020202020204" pitchFamily="34" charset="0"/>
              </a:rPr>
              <a:t>English </a:t>
            </a:r>
            <a:r>
              <a:rPr lang="en-US" sz="1700" b="1" dirty="0">
                <a:latin typeface="Arial" panose="020B0604020202020204" pitchFamily="34" charset="0"/>
                <a:cs typeface="Arial" panose="020B0604020202020204" pitchFamily="34" charset="0"/>
              </a:rPr>
              <a:t>or </a:t>
            </a:r>
            <a:r>
              <a:rPr lang="en-US" sz="1700" b="1" dirty="0" smtClean="0">
                <a:latin typeface="Arial" panose="020B0604020202020204" pitchFamily="34" charset="0"/>
                <a:cs typeface="Arial" panose="020B0604020202020204" pitchFamily="34" charset="0"/>
              </a:rPr>
              <a:t>Irish </a:t>
            </a:r>
            <a:r>
              <a:rPr lang="en-US" sz="1700" b="1" dirty="0">
                <a:latin typeface="Arial" panose="020B0604020202020204" pitchFamily="34" charset="0"/>
                <a:cs typeface="Arial" panose="020B0604020202020204" pitchFamily="34" charset="0"/>
              </a:rPr>
              <a:t>pub</a:t>
            </a:r>
            <a:r>
              <a:rPr lang="en-US" sz="1700" dirty="0">
                <a:latin typeface="Arial" panose="020B0604020202020204" pitchFamily="34" charset="0"/>
                <a:cs typeface="Arial" panose="020B0604020202020204" pitchFamily="34" charset="0"/>
              </a:rPr>
              <a:t>, or any UK/Ireland related type of restaurant.</a:t>
            </a:r>
          </a:p>
        </p:txBody>
      </p:sp>
      <p:pic>
        <p:nvPicPr>
          <p:cNvPr id="5" name="Picture 4"/>
          <p:cNvPicPr>
            <a:picLocks noChangeAspect="1"/>
          </p:cNvPicPr>
          <p:nvPr/>
        </p:nvPicPr>
        <p:blipFill>
          <a:blip r:embed="rId2"/>
          <a:stretch>
            <a:fillRect/>
          </a:stretch>
        </p:blipFill>
        <p:spPr>
          <a:xfrm>
            <a:off x="245784" y="3074238"/>
            <a:ext cx="11873970" cy="2227683"/>
          </a:xfrm>
          <a:prstGeom prst="rect">
            <a:avLst/>
          </a:prstGeom>
        </p:spPr>
      </p:pic>
    </p:spTree>
    <p:extLst>
      <p:ext uri="{BB962C8B-B14F-4D97-AF65-F5344CB8AC3E}">
        <p14:creationId xmlns:p14="http://schemas.microsoft.com/office/powerpoint/2010/main" val="507146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2710" y="328149"/>
            <a:ext cx="8541326" cy="1456267"/>
          </a:xfrm>
        </p:spPr>
        <p:txBody>
          <a:bodyPr>
            <a:normAutofit fontScale="90000"/>
          </a:bodyPr>
          <a:lstStyle/>
          <a:p>
            <a:r>
              <a:rPr lang="en-US" b="1" dirty="0" smtClean="0"/>
              <a:t>Use Case : A </a:t>
            </a:r>
            <a:r>
              <a:rPr lang="en-US" b="1" dirty="0"/>
              <a:t>Recommender System for Best area to open new </a:t>
            </a:r>
            <a:r>
              <a:rPr lang="en-US" b="1" dirty="0" smtClean="0"/>
              <a:t>Restaurant and New Business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355" y="2017174"/>
            <a:ext cx="8574083" cy="40012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94266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991" y="58844"/>
            <a:ext cx="8911687" cy="1280890"/>
          </a:xfrm>
        </p:spPr>
        <p:txBody>
          <a:bodyPr/>
          <a:lstStyle/>
          <a:p>
            <a:r>
              <a:rPr lang="en-US" b="1" dirty="0" smtClean="0"/>
              <a:t>Discussion :</a:t>
            </a:r>
            <a:r>
              <a:rPr lang="en-US" b="1" dirty="0"/>
              <a:t/>
            </a:r>
            <a:br>
              <a:rPr lang="en-US" b="1" dirty="0"/>
            </a:br>
            <a:endParaRPr lang="en-US" dirty="0"/>
          </a:p>
        </p:txBody>
      </p:sp>
      <p:sp>
        <p:nvSpPr>
          <p:cNvPr id="3" name="Content Placeholder 2"/>
          <p:cNvSpPr>
            <a:spLocks noGrp="1"/>
          </p:cNvSpPr>
          <p:nvPr>
            <p:ph idx="1"/>
          </p:nvPr>
        </p:nvSpPr>
        <p:spPr>
          <a:xfrm>
            <a:off x="3204354" y="155171"/>
            <a:ext cx="8915400" cy="3777622"/>
          </a:xfrm>
        </p:spPr>
        <p:txBody>
          <a:bodyPr/>
          <a:lstStyle/>
          <a:p>
            <a:pPr marL="0" indent="0">
              <a:buNone/>
            </a:pPr>
            <a:r>
              <a:rPr lang="en-US" sz="1700" b="1" dirty="0">
                <a:latin typeface="Arial" panose="020B0604020202020204" pitchFamily="34" charset="0"/>
                <a:cs typeface="Arial" panose="020B0604020202020204" pitchFamily="34" charset="0"/>
              </a:rPr>
              <a:t>B</a:t>
            </a:r>
            <a:r>
              <a:rPr lang="en-US" sz="1700" b="1" dirty="0" smtClean="0">
                <a:latin typeface="Arial" panose="020B0604020202020204" pitchFamily="34" charset="0"/>
                <a:cs typeface="Arial" panose="020B0604020202020204" pitchFamily="34" charset="0"/>
              </a:rPr>
              <a:t>) </a:t>
            </a:r>
            <a:r>
              <a:rPr lang="en-US" b="1" u="sng" dirty="0" smtClean="0"/>
              <a:t>Analyze </a:t>
            </a:r>
            <a:r>
              <a:rPr lang="en-US" b="1" u="sng" dirty="0"/>
              <a:t>each </a:t>
            </a:r>
            <a:r>
              <a:rPr lang="en-US" b="1" u="sng" dirty="0" smtClean="0"/>
              <a:t>neighborhood's competition:</a:t>
            </a:r>
            <a:endParaRPr lang="en-US" b="1" u="sng" dirty="0"/>
          </a:p>
          <a:p>
            <a:pPr marL="0" indent="0">
              <a:buNone/>
            </a:pPr>
            <a:endParaRPr lang="en-US" sz="1700" b="1" u="sng" dirty="0">
              <a:latin typeface="Arial" panose="020B0604020202020204" pitchFamily="34" charset="0"/>
              <a:cs typeface="Arial" panose="020B0604020202020204" pitchFamily="34" charset="0"/>
            </a:endParaRPr>
          </a:p>
          <a:p>
            <a:pPr marL="0" indent="0">
              <a:buNone/>
            </a:pPr>
            <a:r>
              <a:rPr lang="en-US" sz="1700" dirty="0">
                <a:latin typeface="Arial" panose="020B0604020202020204" pitchFamily="34" charset="0"/>
                <a:cs typeface="Arial" panose="020B0604020202020204" pitchFamily="34" charset="0"/>
              </a:rPr>
              <a:t>Let's say we want to open an </a:t>
            </a:r>
            <a:r>
              <a:rPr lang="en-US" sz="1700" dirty="0" smtClean="0">
                <a:latin typeface="Arial" panose="020B0604020202020204" pitchFamily="34" charset="0"/>
                <a:cs typeface="Arial" panose="020B0604020202020204" pitchFamily="34" charset="0"/>
              </a:rPr>
              <a:t>Irish </a:t>
            </a:r>
            <a:r>
              <a:rPr lang="en-US" sz="1700" dirty="0">
                <a:latin typeface="Arial" panose="020B0604020202020204" pitchFamily="34" charset="0"/>
                <a:cs typeface="Arial" panose="020B0604020202020204" pitchFamily="34" charset="0"/>
              </a:rPr>
              <a:t>pub. We are going to use the </a:t>
            </a:r>
            <a:r>
              <a:rPr lang="en-US" sz="1700" b="1" dirty="0">
                <a:latin typeface="Arial" panose="020B0604020202020204" pitchFamily="34" charset="0"/>
                <a:cs typeface="Arial" panose="020B0604020202020204" pitchFamily="34" charset="0"/>
              </a:rPr>
              <a:t>cluster 4</a:t>
            </a:r>
            <a:r>
              <a:rPr lang="en-US" sz="1700" dirty="0">
                <a:latin typeface="Arial" panose="020B0604020202020204" pitchFamily="34" charset="0"/>
                <a:cs typeface="Arial" panose="020B0604020202020204" pitchFamily="34" charset="0"/>
              </a:rPr>
              <a:t> in order to find the best </a:t>
            </a:r>
            <a:r>
              <a:rPr lang="en-US" sz="1700" dirty="0" smtClean="0">
                <a:latin typeface="Arial" panose="020B0604020202020204" pitchFamily="34" charset="0"/>
                <a:cs typeface="Arial" panose="020B0604020202020204" pitchFamily="34" charset="0"/>
              </a:rPr>
              <a:t>neighborhood </a:t>
            </a:r>
            <a:r>
              <a:rPr lang="en-US" sz="1700" dirty="0">
                <a:latin typeface="Arial" panose="020B0604020202020204" pitchFamily="34" charset="0"/>
                <a:cs typeface="Arial" panose="020B0604020202020204" pitchFamily="34" charset="0"/>
              </a:rPr>
              <a:t>for this will.</a:t>
            </a:r>
            <a:br>
              <a:rPr lang="en-US" sz="1700" dirty="0">
                <a:latin typeface="Arial" panose="020B0604020202020204" pitchFamily="34" charset="0"/>
                <a:cs typeface="Arial" panose="020B0604020202020204" pitchFamily="34" charset="0"/>
              </a:rPr>
            </a:br>
            <a:r>
              <a:rPr lang="en-US" sz="1700" dirty="0">
                <a:latin typeface="Arial" panose="020B0604020202020204" pitchFamily="34" charset="0"/>
                <a:cs typeface="Arial" panose="020B0604020202020204" pitchFamily="34" charset="0"/>
              </a:rPr>
              <a:t>In order to </a:t>
            </a:r>
            <a:r>
              <a:rPr lang="en-US" sz="1700" dirty="0" smtClean="0">
                <a:latin typeface="Arial" panose="020B0604020202020204" pitchFamily="34" charset="0"/>
                <a:cs typeface="Arial" panose="020B0604020202020204" pitchFamily="34" charset="0"/>
              </a:rPr>
              <a:t>analyze </a:t>
            </a:r>
            <a:r>
              <a:rPr lang="en-US" sz="1700" dirty="0">
                <a:latin typeface="Arial" panose="020B0604020202020204" pitchFamily="34" charset="0"/>
                <a:cs typeface="Arial" panose="020B0604020202020204" pitchFamily="34" charset="0"/>
              </a:rPr>
              <a:t>the competition for each </a:t>
            </a:r>
            <a:r>
              <a:rPr lang="en-US" sz="1700" dirty="0" smtClean="0">
                <a:latin typeface="Arial" panose="020B0604020202020204" pitchFamily="34" charset="0"/>
                <a:cs typeface="Arial" panose="020B0604020202020204" pitchFamily="34" charset="0"/>
              </a:rPr>
              <a:t>neighborhood, </a:t>
            </a:r>
            <a:r>
              <a:rPr lang="en-US" sz="1700" dirty="0">
                <a:latin typeface="Arial" panose="020B0604020202020204" pitchFamily="34" charset="0"/>
                <a:cs typeface="Arial" panose="020B0604020202020204" pitchFamily="34" charset="0"/>
              </a:rPr>
              <a:t>we are going to retrieve the list of existing venues of the type </a:t>
            </a:r>
            <a:r>
              <a:rPr lang="en-US" sz="1700" b="1" dirty="0">
                <a:latin typeface="Arial" panose="020B0604020202020204" pitchFamily="34" charset="0"/>
                <a:cs typeface="Arial" panose="020B0604020202020204" pitchFamily="34" charset="0"/>
              </a:rPr>
              <a:t>pub</a:t>
            </a:r>
            <a:r>
              <a:rPr lang="en-US" sz="1700" dirty="0">
                <a:latin typeface="Arial" panose="020B0604020202020204" pitchFamily="34" charset="0"/>
                <a:cs typeface="Arial" panose="020B0604020202020204" pitchFamily="34" charset="0"/>
              </a:rPr>
              <a:t>, in the </a:t>
            </a:r>
            <a:r>
              <a:rPr lang="en-US" sz="1700" dirty="0" smtClean="0">
                <a:latin typeface="Arial" panose="020B0604020202020204" pitchFamily="34" charset="0"/>
                <a:cs typeface="Arial" panose="020B0604020202020204" pitchFamily="34" charset="0"/>
              </a:rPr>
              <a:t>neighborhoods categorized </a:t>
            </a:r>
            <a:r>
              <a:rPr lang="en-US" sz="1700" dirty="0">
                <a:latin typeface="Arial" panose="020B0604020202020204" pitchFamily="34" charset="0"/>
                <a:cs typeface="Arial" panose="020B0604020202020204" pitchFamily="34" charset="0"/>
              </a:rPr>
              <a:t>as </a:t>
            </a:r>
            <a:r>
              <a:rPr lang="en-US" sz="1700" b="1" dirty="0">
                <a:latin typeface="Arial" panose="020B0604020202020204" pitchFamily="34" charset="0"/>
                <a:cs typeface="Arial" panose="020B0604020202020204" pitchFamily="34" charset="0"/>
              </a:rPr>
              <a:t>cluster 4</a:t>
            </a:r>
            <a:r>
              <a:rPr lang="en-US" sz="1700" dirty="0">
                <a:latin typeface="Arial" panose="020B0604020202020204" pitchFamily="34" charset="0"/>
                <a:cs typeface="Arial" panose="020B0604020202020204" pitchFamily="34" charset="0"/>
              </a:rPr>
              <a:t>. For this task, we use </a:t>
            </a:r>
            <a:r>
              <a:rPr lang="en-US" sz="1700" b="1" dirty="0">
                <a:latin typeface="Arial" panose="020B0604020202020204" pitchFamily="34" charset="0"/>
                <a:cs typeface="Arial" panose="020B0604020202020204" pitchFamily="34" charset="0"/>
              </a:rPr>
              <a:t>FoursquareAPI</a:t>
            </a:r>
            <a:r>
              <a:rPr lang="en-US" sz="1700" dirty="0">
                <a:latin typeface="Arial" panose="020B0604020202020204" pitchFamily="34" charset="0"/>
                <a:cs typeface="Arial" panose="020B0604020202020204" pitchFamily="34" charset="0"/>
              </a:rPr>
              <a:t>.</a:t>
            </a:r>
          </a:p>
          <a:p>
            <a:pPr marL="0" indent="0">
              <a:buNone/>
            </a:pPr>
            <a:r>
              <a:rPr lang="en-US" sz="1700" dirty="0">
                <a:latin typeface="Arial" panose="020B0604020202020204" pitchFamily="34" charset="0"/>
                <a:cs typeface="Arial" panose="020B0604020202020204" pitchFamily="34" charset="0"/>
              </a:rPr>
              <a:t>We build a </a:t>
            </a:r>
            <a:r>
              <a:rPr lang="en-US" sz="1700" dirty="0" smtClean="0">
                <a:latin typeface="Arial" panose="020B0604020202020204" pitchFamily="34" charset="0"/>
                <a:cs typeface="Arial" panose="020B0604020202020204" pitchFamily="34" charset="0"/>
              </a:rPr>
              <a:t>data frame </a:t>
            </a:r>
            <a:r>
              <a:rPr lang="en-US" sz="1700" dirty="0">
                <a:latin typeface="Arial" panose="020B0604020202020204" pitchFamily="34" charset="0"/>
                <a:cs typeface="Arial" panose="020B0604020202020204" pitchFamily="34" charset="0"/>
              </a:rPr>
              <a:t>as such (top 5 rows which represent 5 venues with the Pub category) :</a:t>
            </a:r>
          </a:p>
          <a:p>
            <a:pPr marL="0" indent="0">
              <a:buNone/>
            </a:pPr>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3305088" y="3063067"/>
            <a:ext cx="8391525" cy="2876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11746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489" y="0"/>
            <a:ext cx="8911687" cy="1280890"/>
          </a:xfrm>
        </p:spPr>
        <p:txBody>
          <a:bodyPr/>
          <a:lstStyle/>
          <a:p>
            <a:r>
              <a:rPr lang="en-US" b="1" dirty="0"/>
              <a:t>Discussion :</a:t>
            </a:r>
            <a:endParaRPr lang="en-US" dirty="0"/>
          </a:p>
        </p:txBody>
      </p:sp>
      <p:sp>
        <p:nvSpPr>
          <p:cNvPr id="3" name="Content Placeholder 2"/>
          <p:cNvSpPr>
            <a:spLocks noGrp="1"/>
          </p:cNvSpPr>
          <p:nvPr>
            <p:ph idx="1"/>
          </p:nvPr>
        </p:nvSpPr>
        <p:spPr>
          <a:xfrm>
            <a:off x="1799503" y="640445"/>
            <a:ext cx="8915400" cy="3777622"/>
          </a:xfrm>
        </p:spPr>
        <p:txBody>
          <a:bodyPr>
            <a:normAutofit/>
          </a:bodyPr>
          <a:lstStyle/>
          <a:p>
            <a:pPr marL="0" indent="0">
              <a:buNone/>
            </a:pPr>
            <a:r>
              <a:rPr lang="en-US" sz="1600" b="1" dirty="0">
                <a:latin typeface="Arial" panose="020B0604020202020204" pitchFamily="34" charset="0"/>
                <a:cs typeface="Arial" panose="020B0604020202020204" pitchFamily="34" charset="0"/>
              </a:rPr>
              <a:t>B) </a:t>
            </a:r>
            <a:r>
              <a:rPr lang="en-US" sz="1600" b="1" u="sng" dirty="0"/>
              <a:t>Analyze each neighborhood's competition</a:t>
            </a:r>
            <a:r>
              <a:rPr lang="en-US" sz="1600" b="1" u="sng" dirty="0" smtClean="0"/>
              <a:t>:</a:t>
            </a:r>
            <a:endParaRPr lang="en-US" sz="1700" dirty="0" smtClean="0">
              <a:latin typeface="Arial" panose="020B0604020202020204" pitchFamily="34" charset="0"/>
              <a:cs typeface="Arial" panose="020B0604020202020204" pitchFamily="34" charset="0"/>
            </a:endParaRPr>
          </a:p>
          <a:p>
            <a:pPr marL="0" indent="0">
              <a:buNone/>
            </a:pPr>
            <a:r>
              <a:rPr lang="en-US" sz="1700" dirty="0" smtClean="0">
                <a:latin typeface="Arial" panose="020B0604020202020204" pitchFamily="34" charset="0"/>
                <a:cs typeface="Arial" panose="020B0604020202020204" pitchFamily="34" charset="0"/>
              </a:rPr>
              <a:t>We </a:t>
            </a:r>
            <a:r>
              <a:rPr lang="en-US" sz="1700" dirty="0">
                <a:latin typeface="Arial" panose="020B0604020202020204" pitchFamily="34" charset="0"/>
                <a:cs typeface="Arial" panose="020B0604020202020204" pitchFamily="34" charset="0"/>
              </a:rPr>
              <a:t>can then count the number of existing Pubs for each </a:t>
            </a:r>
            <a:r>
              <a:rPr lang="en-US" sz="1700" dirty="0" err="1">
                <a:latin typeface="Arial" panose="020B0604020202020204" pitchFamily="34" charset="0"/>
                <a:cs typeface="Arial" panose="020B0604020202020204" pitchFamily="34" charset="0"/>
              </a:rPr>
              <a:t>neighbourhood</a:t>
            </a:r>
            <a:r>
              <a:rPr lang="en-US" sz="1700" dirty="0">
                <a:latin typeface="Arial" panose="020B0604020202020204" pitchFamily="34" charset="0"/>
                <a:cs typeface="Arial" panose="020B0604020202020204" pitchFamily="34" charset="0"/>
              </a:rPr>
              <a:t>, and sort these </a:t>
            </a:r>
            <a:r>
              <a:rPr lang="en-US" sz="1700" dirty="0" smtClean="0">
                <a:latin typeface="Arial" panose="020B0604020202020204" pitchFamily="34" charset="0"/>
                <a:cs typeface="Arial" panose="020B0604020202020204" pitchFamily="34" charset="0"/>
              </a:rPr>
              <a:t>neighborhoods </a:t>
            </a:r>
            <a:r>
              <a:rPr lang="en-US" sz="1700" dirty="0">
                <a:latin typeface="Arial" panose="020B0604020202020204" pitchFamily="34" charset="0"/>
                <a:cs typeface="Arial" panose="020B0604020202020204" pitchFamily="34" charset="0"/>
              </a:rPr>
              <a:t>by count ascending :</a:t>
            </a:r>
          </a:p>
        </p:txBody>
      </p:sp>
      <p:pic>
        <p:nvPicPr>
          <p:cNvPr id="4" name="Picture 3"/>
          <p:cNvPicPr>
            <a:picLocks noChangeAspect="1"/>
          </p:cNvPicPr>
          <p:nvPr/>
        </p:nvPicPr>
        <p:blipFill>
          <a:blip r:embed="rId2"/>
          <a:stretch>
            <a:fillRect/>
          </a:stretch>
        </p:blipFill>
        <p:spPr>
          <a:xfrm>
            <a:off x="745067" y="1921335"/>
            <a:ext cx="10778596" cy="3517701"/>
          </a:xfrm>
          <a:prstGeom prst="rect">
            <a:avLst/>
          </a:prstGeom>
        </p:spPr>
      </p:pic>
    </p:spTree>
    <p:extLst>
      <p:ext uri="{BB962C8B-B14F-4D97-AF65-F5344CB8AC3E}">
        <p14:creationId xmlns:p14="http://schemas.microsoft.com/office/powerpoint/2010/main" val="4287140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489" y="0"/>
            <a:ext cx="8911687" cy="1280890"/>
          </a:xfrm>
        </p:spPr>
        <p:txBody>
          <a:bodyPr/>
          <a:lstStyle/>
          <a:p>
            <a:r>
              <a:rPr lang="en-US" b="1" dirty="0"/>
              <a:t>Discussion :</a:t>
            </a:r>
            <a:endParaRPr lang="en-US" dirty="0"/>
          </a:p>
        </p:txBody>
      </p:sp>
      <p:sp>
        <p:nvSpPr>
          <p:cNvPr id="3" name="Content Placeholder 2"/>
          <p:cNvSpPr>
            <a:spLocks noGrp="1"/>
          </p:cNvSpPr>
          <p:nvPr>
            <p:ph idx="1"/>
          </p:nvPr>
        </p:nvSpPr>
        <p:spPr>
          <a:xfrm>
            <a:off x="1799502" y="640445"/>
            <a:ext cx="10392497" cy="3777622"/>
          </a:xfrm>
        </p:spPr>
        <p:txBody>
          <a:bodyPr>
            <a:normAutofit/>
          </a:bodyPr>
          <a:lstStyle/>
          <a:p>
            <a:pPr marL="0" indent="0">
              <a:buNone/>
            </a:pPr>
            <a:r>
              <a:rPr lang="en-US" sz="1600" b="1" dirty="0">
                <a:latin typeface="Arial" panose="020B0604020202020204" pitchFamily="34" charset="0"/>
                <a:cs typeface="Arial" panose="020B0604020202020204" pitchFamily="34" charset="0"/>
              </a:rPr>
              <a:t>B) </a:t>
            </a:r>
            <a:r>
              <a:rPr lang="en-US" sz="1600" b="1" u="sng" dirty="0"/>
              <a:t>Analyze each neighborhood's competition</a:t>
            </a:r>
            <a:r>
              <a:rPr lang="en-US" sz="1600" b="1" u="sng" dirty="0" smtClean="0"/>
              <a:t>:</a:t>
            </a:r>
            <a:endParaRPr lang="en-US" sz="1700" dirty="0" smtClean="0">
              <a:latin typeface="Arial" panose="020B0604020202020204" pitchFamily="34" charset="0"/>
              <a:cs typeface="Arial" panose="020B0604020202020204" pitchFamily="34" charset="0"/>
            </a:endParaRPr>
          </a:p>
          <a:p>
            <a:pPr marL="0" indent="0">
              <a:buNone/>
            </a:pPr>
            <a:r>
              <a:rPr lang="en-US" sz="1700" dirty="0">
                <a:latin typeface="Arial" panose="020B0604020202020204" pitchFamily="34" charset="0"/>
                <a:cs typeface="Arial" panose="020B0604020202020204" pitchFamily="34" charset="0"/>
              </a:rPr>
              <a:t>We assume that the </a:t>
            </a:r>
            <a:r>
              <a:rPr lang="en-US" sz="1700" b="1" dirty="0">
                <a:latin typeface="Arial" panose="020B0604020202020204" pitchFamily="34" charset="0"/>
                <a:cs typeface="Arial" panose="020B0604020202020204" pitchFamily="34" charset="0"/>
              </a:rPr>
              <a:t>top 5 </a:t>
            </a:r>
            <a:r>
              <a:rPr lang="en-US" sz="1700" b="1" dirty="0" smtClean="0">
                <a:latin typeface="Arial" panose="020B0604020202020204" pitchFamily="34" charset="0"/>
                <a:cs typeface="Arial" panose="020B0604020202020204" pitchFamily="34" charset="0"/>
              </a:rPr>
              <a:t>neighborhoods</a:t>
            </a:r>
            <a:r>
              <a:rPr lang="en-US" sz="1700" dirty="0">
                <a:latin typeface="Arial" panose="020B0604020202020204" pitchFamily="34" charset="0"/>
                <a:cs typeface="Arial" panose="020B0604020202020204" pitchFamily="34" charset="0"/>
              </a:rPr>
              <a:t> from this list represent the best places to open a new pub, as :</a:t>
            </a:r>
          </a:p>
          <a:p>
            <a:r>
              <a:rPr lang="en-US" sz="1700" dirty="0" smtClean="0">
                <a:latin typeface="Arial" panose="020B0604020202020204" pitchFamily="34" charset="0"/>
                <a:cs typeface="Arial" panose="020B0604020202020204" pitchFamily="34" charset="0"/>
              </a:rPr>
              <a:t>The </a:t>
            </a:r>
            <a:r>
              <a:rPr lang="en-US" sz="1700" dirty="0">
                <a:latin typeface="Arial" panose="020B0604020202020204" pitchFamily="34" charset="0"/>
                <a:cs typeface="Arial" panose="020B0604020202020204" pitchFamily="34" charset="0"/>
              </a:rPr>
              <a:t>demographic data shows that people will likely come in this kind of venue in these </a:t>
            </a:r>
            <a:r>
              <a:rPr lang="en-US" sz="1700" dirty="0" smtClean="0">
                <a:latin typeface="Arial" panose="020B0604020202020204" pitchFamily="34" charset="0"/>
                <a:cs typeface="Arial" panose="020B0604020202020204" pitchFamily="34" charset="0"/>
              </a:rPr>
              <a:t>neighborhoods</a:t>
            </a:r>
            <a:endParaRPr lang="en-US" sz="1700" dirty="0">
              <a:latin typeface="Arial" panose="020B0604020202020204" pitchFamily="34" charset="0"/>
              <a:cs typeface="Arial" panose="020B0604020202020204" pitchFamily="34" charset="0"/>
            </a:endParaRPr>
          </a:p>
          <a:p>
            <a:r>
              <a:rPr lang="en-US" sz="1700" dirty="0" smtClean="0">
                <a:latin typeface="Arial" panose="020B0604020202020204" pitchFamily="34" charset="0"/>
                <a:cs typeface="Arial" panose="020B0604020202020204" pitchFamily="34" charset="0"/>
              </a:rPr>
              <a:t>The </a:t>
            </a:r>
            <a:r>
              <a:rPr lang="en-US" sz="1700" dirty="0">
                <a:latin typeface="Arial" panose="020B0604020202020204" pitchFamily="34" charset="0"/>
                <a:cs typeface="Arial" panose="020B0604020202020204" pitchFamily="34" charset="0"/>
              </a:rPr>
              <a:t>competition is limited in these </a:t>
            </a:r>
            <a:r>
              <a:rPr lang="en-US" sz="1700" dirty="0" smtClean="0">
                <a:latin typeface="Arial" panose="020B0604020202020204" pitchFamily="34" charset="0"/>
                <a:cs typeface="Arial" panose="020B0604020202020204" pitchFamily="34" charset="0"/>
              </a:rPr>
              <a:t>neighborhoods</a:t>
            </a:r>
            <a:endParaRPr lang="en-US" sz="1700" dirty="0">
              <a:latin typeface="Arial" panose="020B0604020202020204" pitchFamily="34" charset="0"/>
              <a:cs typeface="Arial" panose="020B0604020202020204" pitchFamily="34" charset="0"/>
            </a:endParaRPr>
          </a:p>
          <a:p>
            <a:pPr marL="0" indent="0">
              <a:buNone/>
            </a:pPr>
            <a:r>
              <a:rPr lang="en-US" sz="1700" dirty="0">
                <a:latin typeface="Arial" panose="020B0604020202020204" pitchFamily="34" charset="0"/>
                <a:cs typeface="Arial" panose="020B0604020202020204" pitchFamily="34" charset="0"/>
              </a:rPr>
              <a:t>We can draw these 5 </a:t>
            </a:r>
            <a:r>
              <a:rPr lang="en-US" sz="1700" dirty="0" smtClean="0">
                <a:latin typeface="Arial" panose="020B0604020202020204" pitchFamily="34" charset="0"/>
                <a:cs typeface="Arial" panose="020B0604020202020204" pitchFamily="34" charset="0"/>
              </a:rPr>
              <a:t>neighborhoods </a:t>
            </a:r>
            <a:r>
              <a:rPr lang="en-US" sz="1700" dirty="0">
                <a:latin typeface="Arial" panose="020B0604020202020204" pitchFamily="34" charset="0"/>
                <a:cs typeface="Arial" panose="020B0604020202020204" pitchFamily="34" charset="0"/>
              </a:rPr>
              <a:t>on the map of Toronto :</a:t>
            </a:r>
          </a:p>
        </p:txBody>
      </p:sp>
      <p:pic>
        <p:nvPicPr>
          <p:cNvPr id="4" name="Picture 3"/>
          <p:cNvPicPr>
            <a:picLocks noChangeAspect="1"/>
          </p:cNvPicPr>
          <p:nvPr/>
        </p:nvPicPr>
        <p:blipFill>
          <a:blip r:embed="rId2"/>
          <a:stretch>
            <a:fillRect/>
          </a:stretch>
        </p:blipFill>
        <p:spPr>
          <a:xfrm>
            <a:off x="3009208" y="2595758"/>
            <a:ext cx="7230081" cy="41973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91889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049" y="0"/>
            <a:ext cx="8911687" cy="1280890"/>
          </a:xfrm>
        </p:spPr>
        <p:txBody>
          <a:bodyPr/>
          <a:lstStyle/>
          <a:p>
            <a:r>
              <a:rPr lang="en-US" b="1" dirty="0" smtClean="0"/>
              <a:t>Conclusion :</a:t>
            </a:r>
            <a:r>
              <a:rPr lang="en-US" b="1" dirty="0"/>
              <a:t/>
            </a:r>
            <a:br>
              <a:rPr lang="en-US" b="1" dirty="0"/>
            </a:br>
            <a:endParaRPr lang="en-US" dirty="0"/>
          </a:p>
        </p:txBody>
      </p:sp>
      <p:sp>
        <p:nvSpPr>
          <p:cNvPr id="3" name="Content Placeholder 2"/>
          <p:cNvSpPr>
            <a:spLocks noGrp="1"/>
          </p:cNvSpPr>
          <p:nvPr>
            <p:ph idx="1"/>
          </p:nvPr>
        </p:nvSpPr>
        <p:spPr>
          <a:xfrm>
            <a:off x="2772092" y="1476894"/>
            <a:ext cx="8915400" cy="3777622"/>
          </a:xfrm>
        </p:spPr>
        <p:txBody>
          <a:bodyPr>
            <a:normAutofit/>
          </a:bodyPr>
          <a:lstStyle/>
          <a:p>
            <a:r>
              <a:rPr lang="en-US" sz="1700" dirty="0">
                <a:latin typeface="Arial" panose="020B0604020202020204" pitchFamily="34" charset="0"/>
                <a:cs typeface="Arial" panose="020B0604020202020204" pitchFamily="34" charset="0"/>
              </a:rPr>
              <a:t>In this project, we managed to cluster the city of Toronto using </a:t>
            </a:r>
            <a:r>
              <a:rPr lang="en-US" sz="1700" b="1" dirty="0">
                <a:latin typeface="Arial" panose="020B0604020202020204" pitchFamily="34" charset="0"/>
                <a:cs typeface="Arial" panose="020B0604020202020204" pitchFamily="34" charset="0"/>
              </a:rPr>
              <a:t>demographic data by </a:t>
            </a:r>
            <a:r>
              <a:rPr lang="en-US" sz="1700" b="1" dirty="0" smtClean="0">
                <a:latin typeface="Arial" panose="020B0604020202020204" pitchFamily="34" charset="0"/>
                <a:cs typeface="Arial" panose="020B0604020202020204" pitchFamily="34" charset="0"/>
              </a:rPr>
              <a:t>neighborhoods</a:t>
            </a:r>
            <a:r>
              <a:rPr lang="en-US" sz="1700" dirty="0" smtClean="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This helps us identify which </a:t>
            </a:r>
            <a:r>
              <a:rPr lang="en-US" sz="1700" dirty="0" smtClean="0">
                <a:latin typeface="Arial" panose="020B0604020202020204" pitchFamily="34" charset="0"/>
                <a:cs typeface="Arial" panose="020B0604020202020204" pitchFamily="34" charset="0"/>
              </a:rPr>
              <a:t>neighborhoods </a:t>
            </a:r>
            <a:r>
              <a:rPr lang="en-US" sz="1700" dirty="0">
                <a:latin typeface="Arial" panose="020B0604020202020204" pitchFamily="34" charset="0"/>
                <a:cs typeface="Arial" panose="020B0604020202020204" pitchFamily="34" charset="0"/>
              </a:rPr>
              <a:t>are the most adequate for opening a new restaurant of a specific type.</a:t>
            </a:r>
          </a:p>
          <a:p>
            <a:r>
              <a:rPr lang="en-US" sz="1700" dirty="0">
                <a:latin typeface="Arial" panose="020B0604020202020204" pitchFamily="34" charset="0"/>
                <a:cs typeface="Arial" panose="020B0604020202020204" pitchFamily="34" charset="0"/>
              </a:rPr>
              <a:t>Then, we managed to </a:t>
            </a:r>
            <a:r>
              <a:rPr lang="en-US" sz="1700" b="1" dirty="0">
                <a:latin typeface="Arial" panose="020B0604020202020204" pitchFamily="34" charset="0"/>
                <a:cs typeface="Arial" panose="020B0604020202020204" pitchFamily="34" charset="0"/>
              </a:rPr>
              <a:t>identify the </a:t>
            </a:r>
            <a:r>
              <a:rPr lang="en-US" sz="1700" b="1" dirty="0" smtClean="0">
                <a:latin typeface="Arial" panose="020B0604020202020204" pitchFamily="34" charset="0"/>
                <a:cs typeface="Arial" panose="020B0604020202020204" pitchFamily="34" charset="0"/>
              </a:rPr>
              <a:t>neighborhoods </a:t>
            </a:r>
            <a:r>
              <a:rPr lang="en-US" sz="1700" b="1" dirty="0">
                <a:latin typeface="Arial" panose="020B0604020202020204" pitchFamily="34" charset="0"/>
                <a:cs typeface="Arial" panose="020B0604020202020204" pitchFamily="34" charset="0"/>
              </a:rPr>
              <a:t>with the less competition</a:t>
            </a:r>
            <a:r>
              <a:rPr lang="en-US" sz="1700" dirty="0">
                <a:latin typeface="Arial" panose="020B0604020202020204" pitchFamily="34" charset="0"/>
                <a:cs typeface="Arial" panose="020B0604020202020204" pitchFamily="34" charset="0"/>
              </a:rPr>
              <a:t> within these adequate </a:t>
            </a:r>
            <a:r>
              <a:rPr lang="en-US" sz="1700" dirty="0" smtClean="0">
                <a:latin typeface="Arial" panose="020B0604020202020204" pitchFamily="34" charset="0"/>
                <a:cs typeface="Arial" panose="020B0604020202020204" pitchFamily="34" charset="0"/>
              </a:rPr>
              <a:t>neighborhoods, </a:t>
            </a:r>
            <a:r>
              <a:rPr lang="en-US" sz="1700" dirty="0">
                <a:latin typeface="Arial" panose="020B0604020202020204" pitchFamily="34" charset="0"/>
                <a:cs typeface="Arial" panose="020B0604020202020204" pitchFamily="34" charset="0"/>
              </a:rPr>
              <a:t>in order to </a:t>
            </a:r>
            <a:r>
              <a:rPr lang="en-US" sz="1700" dirty="0" smtClean="0">
                <a:latin typeface="Arial" panose="020B0604020202020204" pitchFamily="34" charset="0"/>
                <a:cs typeface="Arial" panose="020B0604020202020204" pitchFamily="34" charset="0"/>
              </a:rPr>
              <a:t>optimize </a:t>
            </a:r>
            <a:r>
              <a:rPr lang="en-US" sz="1700" dirty="0">
                <a:latin typeface="Arial" panose="020B0604020202020204" pitchFamily="34" charset="0"/>
                <a:cs typeface="Arial" panose="020B0604020202020204" pitchFamily="34" charset="0"/>
              </a:rPr>
              <a:t>the performance of this new business</a:t>
            </a:r>
            <a:r>
              <a:rPr lang="en-US" sz="1700" dirty="0" smtClean="0">
                <a:latin typeface="Arial" panose="020B0604020202020204" pitchFamily="34" charset="0"/>
                <a:cs typeface="Arial" panose="020B0604020202020204" pitchFamily="34" charset="0"/>
              </a:rPr>
              <a:t>.</a:t>
            </a:r>
          </a:p>
          <a:p>
            <a:r>
              <a:rPr lang="en-US" sz="1700" dirty="0" smtClean="0">
                <a:latin typeface="Arial" panose="020B0604020202020204" pitchFamily="34" charset="0"/>
                <a:cs typeface="Arial" panose="020B0604020202020204" pitchFamily="34" charset="0"/>
              </a:rPr>
              <a:t>Best </a:t>
            </a:r>
            <a:r>
              <a:rPr lang="en-US" sz="1700" b="1" dirty="0" smtClean="0">
                <a:latin typeface="Arial" panose="020B0604020202020204" pitchFamily="34" charset="0"/>
                <a:cs typeface="Arial" panose="020B0604020202020204" pitchFamily="34" charset="0"/>
              </a:rPr>
              <a:t>New Business </a:t>
            </a:r>
            <a:r>
              <a:rPr lang="en-US" sz="1700" dirty="0" smtClean="0">
                <a:latin typeface="Arial" panose="020B0604020202020204" pitchFamily="34" charset="0"/>
                <a:cs typeface="Arial" panose="020B0604020202020204" pitchFamily="34" charset="0"/>
              </a:rPr>
              <a:t>will be </a:t>
            </a:r>
            <a:r>
              <a:rPr lang="en-US" sz="1700" b="1" dirty="0" smtClean="0">
                <a:latin typeface="Arial" panose="020B0604020202020204" pitchFamily="34" charset="0"/>
                <a:cs typeface="Arial" panose="020B0604020202020204" pitchFamily="34" charset="0"/>
              </a:rPr>
              <a:t>“</a:t>
            </a:r>
            <a:r>
              <a:rPr lang="en-US" sz="1700" b="1" dirty="0">
                <a:latin typeface="Arial" panose="020B0604020202020204" pitchFamily="34" charset="0"/>
                <a:cs typeface="Arial" panose="020B0604020202020204" pitchFamily="34" charset="0"/>
              </a:rPr>
              <a:t>Irish </a:t>
            </a:r>
            <a:r>
              <a:rPr lang="en-US" sz="1700" b="1" dirty="0" smtClean="0">
                <a:latin typeface="Arial" panose="020B0604020202020204" pitchFamily="34" charset="0"/>
                <a:cs typeface="Arial" panose="020B0604020202020204" pitchFamily="34" charset="0"/>
              </a:rPr>
              <a:t>pub”</a:t>
            </a:r>
          </a:p>
          <a:p>
            <a:r>
              <a:rPr lang="en-US" sz="1700" dirty="0" smtClean="0">
                <a:latin typeface="Arial" panose="020B0604020202020204" pitchFamily="34" charset="0"/>
                <a:cs typeface="Arial" panose="020B0604020202020204" pitchFamily="34" charset="0"/>
              </a:rPr>
              <a:t>And </a:t>
            </a:r>
            <a:r>
              <a:rPr lang="en-US" sz="1700" b="1" dirty="0" smtClean="0">
                <a:latin typeface="Arial" panose="020B0604020202020204" pitchFamily="34" charset="0"/>
                <a:cs typeface="Arial" panose="020B0604020202020204" pitchFamily="34" charset="0"/>
              </a:rPr>
              <a:t>Best Locations </a:t>
            </a:r>
            <a:r>
              <a:rPr lang="en-US" sz="1700" dirty="0" smtClean="0">
                <a:latin typeface="Arial" panose="020B0604020202020204" pitchFamily="34" charset="0"/>
                <a:cs typeface="Arial" panose="020B0604020202020204" pitchFamily="34" charset="0"/>
              </a:rPr>
              <a:t>are Highlighted in Map.</a:t>
            </a:r>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13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924" y="60961"/>
            <a:ext cx="10131425" cy="753687"/>
          </a:xfrm>
        </p:spPr>
        <p:txBody>
          <a:bodyPr/>
          <a:lstStyle/>
          <a:p>
            <a:r>
              <a:rPr lang="en-US" b="1" dirty="0"/>
              <a:t>Introduction </a:t>
            </a:r>
            <a:r>
              <a:rPr lang="en-US" b="1" dirty="0" smtClean="0"/>
              <a:t>and Business problem</a:t>
            </a:r>
            <a:r>
              <a:rPr lang="en-US" b="1" dirty="0"/>
              <a:t> </a:t>
            </a:r>
            <a:r>
              <a:rPr lang="en-US" b="1" dirty="0" smtClean="0"/>
              <a:t>:</a:t>
            </a:r>
            <a:endParaRPr lang="en-US" dirty="0"/>
          </a:p>
        </p:txBody>
      </p:sp>
      <p:sp>
        <p:nvSpPr>
          <p:cNvPr id="3" name="Content Placeholder 2"/>
          <p:cNvSpPr>
            <a:spLocks noGrp="1"/>
          </p:cNvSpPr>
          <p:nvPr>
            <p:ph idx="1"/>
          </p:nvPr>
        </p:nvSpPr>
        <p:spPr>
          <a:xfrm>
            <a:off x="2552007" y="1014153"/>
            <a:ext cx="9484822" cy="5552902"/>
          </a:xfrm>
        </p:spPr>
        <p:txBody>
          <a:bodyPr>
            <a:normAutofit fontScale="92500" lnSpcReduction="10000"/>
          </a:bodyPr>
          <a:lstStyle/>
          <a:p>
            <a:pPr marL="0" indent="0">
              <a:buNone/>
            </a:pPr>
            <a:r>
              <a:rPr lang="en-US" dirty="0">
                <a:latin typeface="Arial" panose="020B0604020202020204" pitchFamily="34" charset="0"/>
                <a:cs typeface="Arial" panose="020B0604020202020204" pitchFamily="34" charset="0"/>
              </a:rPr>
              <a:t>This project is about </a:t>
            </a:r>
            <a:r>
              <a:rPr lang="en-US" b="1" dirty="0">
                <a:latin typeface="Arial" panose="020B0604020202020204" pitchFamily="34" charset="0"/>
                <a:cs typeface="Arial" panose="020B0604020202020204" pitchFamily="34" charset="0"/>
              </a:rPr>
              <a:t>finding the best </a:t>
            </a:r>
            <a:r>
              <a:rPr lang="en-US" b="1" dirty="0" smtClean="0">
                <a:latin typeface="Arial" panose="020B0604020202020204" pitchFamily="34" charset="0"/>
                <a:cs typeface="Arial" panose="020B0604020202020204" pitchFamily="34" charset="0"/>
              </a:rPr>
              <a:t>neighborhoods </a:t>
            </a:r>
            <a:r>
              <a:rPr lang="en-US" b="1" dirty="0">
                <a:latin typeface="Arial" panose="020B0604020202020204" pitchFamily="34" charset="0"/>
                <a:cs typeface="Arial" panose="020B0604020202020204" pitchFamily="34" charset="0"/>
              </a:rPr>
              <a:t>in the city of Toronto to open a new restaurant of a specific </a:t>
            </a:r>
            <a:r>
              <a:rPr lang="en-US" b="1" dirty="0" smtClean="0">
                <a:latin typeface="Arial" panose="020B0604020202020204" pitchFamily="34" charset="0"/>
                <a:cs typeface="Arial" panose="020B0604020202020204" pitchFamily="34" charset="0"/>
              </a:rPr>
              <a:t>type </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for example : </a:t>
            </a:r>
            <a:r>
              <a:rPr lang="en-US" dirty="0" smtClean="0">
                <a:latin typeface="Arial" panose="020B0604020202020204" pitchFamily="34" charset="0"/>
                <a:cs typeface="Arial" panose="020B0604020202020204" pitchFamily="34" charset="0"/>
              </a:rPr>
              <a:t>Chinese, </a:t>
            </a:r>
            <a:r>
              <a:rPr lang="en-US" dirty="0">
                <a:latin typeface="Arial" panose="020B0604020202020204" pitchFamily="34" charset="0"/>
                <a:cs typeface="Arial" panose="020B0604020202020204" pitchFamily="34" charset="0"/>
              </a:rPr>
              <a:t>or </a:t>
            </a:r>
            <a:r>
              <a:rPr lang="en-US" dirty="0" smtClean="0">
                <a:latin typeface="Arial" panose="020B0604020202020204" pitchFamily="34" charset="0"/>
                <a:cs typeface="Arial" panose="020B0604020202020204" pitchFamily="34" charset="0"/>
              </a:rPr>
              <a:t>Italian </a:t>
            </a:r>
            <a:r>
              <a:rPr lang="en-US" dirty="0">
                <a:latin typeface="Arial" panose="020B0604020202020204" pitchFamily="34" charset="0"/>
                <a:cs typeface="Arial" panose="020B0604020202020204" pitchFamily="34" charset="0"/>
              </a:rPr>
              <a:t>restaurant).</a:t>
            </a:r>
            <a:br>
              <a:rPr lang="en-US" dirty="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marL="0" indent="0">
              <a:buNone/>
            </a:pPr>
            <a:r>
              <a:rPr lang="en-US" b="1" dirty="0" smtClean="0">
                <a:latin typeface="Arial" panose="020B0604020202020204" pitchFamily="34" charset="0"/>
                <a:cs typeface="Arial" panose="020B0604020202020204" pitchFamily="34" charset="0"/>
              </a:rPr>
              <a:t>This </a:t>
            </a:r>
            <a:r>
              <a:rPr lang="en-US" b="1" dirty="0">
                <a:latin typeface="Arial" panose="020B0604020202020204" pitchFamily="34" charset="0"/>
                <a:cs typeface="Arial" panose="020B0604020202020204" pitchFamily="34" charset="0"/>
              </a:rPr>
              <a:t>project would interest anyone which wants to open a new restaurant in the city of Toronto, and seeks the best </a:t>
            </a:r>
            <a:r>
              <a:rPr lang="en-US" b="1" dirty="0" smtClean="0">
                <a:latin typeface="Arial" panose="020B0604020202020204" pitchFamily="34" charset="0"/>
                <a:cs typeface="Arial" panose="020B0604020202020204" pitchFamily="34" charset="0"/>
              </a:rPr>
              <a:t>neighborhoods</a:t>
            </a:r>
            <a:r>
              <a:rPr lang="en-US" dirty="0">
                <a:latin typeface="Arial" panose="020B0604020202020204" pitchFamily="34" charset="0"/>
                <a:cs typeface="Arial" panose="020B0604020202020204" pitchFamily="34" charset="0"/>
              </a:rPr>
              <a:t> where the habitants would likely eat in this kind of restaurant, and where the competition is limited (e.g. there is </a:t>
            </a:r>
            <a:r>
              <a:rPr lang="en-US" dirty="0" smtClean="0">
                <a:latin typeface="Arial" panose="020B0604020202020204" pitchFamily="34" charset="0"/>
                <a:cs typeface="Arial" panose="020B0604020202020204" pitchFamily="34" charset="0"/>
              </a:rPr>
              <a:t>a </a:t>
            </a:r>
            <a:r>
              <a:rPr lang="en-US" dirty="0">
                <a:latin typeface="Arial" panose="020B0604020202020204" pitchFamily="34" charset="0"/>
                <a:cs typeface="Arial" panose="020B0604020202020204" pitchFamily="34" charset="0"/>
              </a:rPr>
              <a:t>reasonable number of existing restaurants of the same type in the </a:t>
            </a:r>
            <a:r>
              <a:rPr lang="en-US" dirty="0" smtClean="0">
                <a:latin typeface="Arial" panose="020B0604020202020204" pitchFamily="34" charset="0"/>
                <a:cs typeface="Arial" panose="020B0604020202020204" pitchFamily="34" charset="0"/>
              </a:rPr>
              <a:t>neighborhood).</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A) </a:t>
            </a:r>
            <a:r>
              <a:rPr lang="en-US" b="1" u="sng" dirty="0">
                <a:latin typeface="Arial" panose="020B0604020202020204" pitchFamily="34" charset="0"/>
                <a:cs typeface="Arial" panose="020B0604020202020204" pitchFamily="34" charset="0"/>
              </a:rPr>
              <a:t>Cluster Toronto </a:t>
            </a:r>
            <a:r>
              <a:rPr lang="en-US" b="1" u="sng" dirty="0" smtClean="0">
                <a:latin typeface="Arial" panose="020B0604020202020204" pitchFamily="34" charset="0"/>
                <a:cs typeface="Arial" panose="020B0604020202020204" pitchFamily="34" charset="0"/>
              </a:rPr>
              <a:t>neighborhoods </a:t>
            </a:r>
            <a:r>
              <a:rPr lang="en-US" b="1" u="sng" dirty="0">
                <a:latin typeface="Arial" panose="020B0604020202020204" pitchFamily="34" charset="0"/>
                <a:cs typeface="Arial" panose="020B0604020202020204" pitchFamily="34" charset="0"/>
              </a:rPr>
              <a:t>using demographic </a:t>
            </a:r>
            <a:r>
              <a:rPr lang="en-US" b="1" u="sng" dirty="0" smtClean="0">
                <a:latin typeface="Arial" panose="020B0604020202020204" pitchFamily="34" charset="0"/>
                <a:cs typeface="Arial" panose="020B0604020202020204" pitchFamily="34" charset="0"/>
              </a:rPr>
              <a:t>data:</a:t>
            </a:r>
            <a:endParaRPr lang="en-US" b="1" u="sng"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When we look for the best place to open a new restaurant in a city like Toronto, </a:t>
            </a:r>
            <a:r>
              <a:rPr lang="en-US" b="1" dirty="0">
                <a:latin typeface="Arial" panose="020B0604020202020204" pitchFamily="34" charset="0"/>
                <a:cs typeface="Arial" panose="020B0604020202020204" pitchFamily="34" charset="0"/>
              </a:rPr>
              <a:t>we have to gauge people's taste in each </a:t>
            </a:r>
            <a:r>
              <a:rPr lang="en-US" b="1" dirty="0" smtClean="0">
                <a:latin typeface="Arial" panose="020B0604020202020204" pitchFamily="34" charset="0"/>
                <a:cs typeface="Arial" panose="020B0604020202020204" pitchFamily="34" charset="0"/>
              </a:rPr>
              <a:t>neighborhood </a:t>
            </a:r>
            <a:r>
              <a:rPr lang="en-US" b="1" dirty="0">
                <a:latin typeface="Arial" panose="020B0604020202020204" pitchFamily="34" charset="0"/>
                <a:cs typeface="Arial" panose="020B0604020202020204" pitchFamily="34" charset="0"/>
              </a:rPr>
              <a:t>of the city</a:t>
            </a:r>
            <a:r>
              <a:rPr lang="en-US" dirty="0">
                <a:latin typeface="Arial" panose="020B0604020202020204" pitchFamily="34" charset="0"/>
                <a:cs typeface="Arial" panose="020B0604020202020204" pitchFamily="34" charset="0"/>
              </a:rPr>
              <a:t>. We will then know in what </a:t>
            </a:r>
            <a:r>
              <a:rPr lang="en-US" dirty="0" smtClean="0">
                <a:latin typeface="Arial" panose="020B0604020202020204" pitchFamily="34" charset="0"/>
                <a:cs typeface="Arial" panose="020B0604020202020204" pitchFamily="34" charset="0"/>
              </a:rPr>
              <a:t>neighborhood </a:t>
            </a:r>
            <a:r>
              <a:rPr lang="en-US" dirty="0">
                <a:latin typeface="Arial" panose="020B0604020202020204" pitchFamily="34" charset="0"/>
                <a:cs typeface="Arial" panose="020B0604020202020204" pitchFamily="34" charset="0"/>
              </a:rPr>
              <a:t>of the city people will likely come and spend money in our new restaurant.</a:t>
            </a:r>
          </a:p>
          <a:p>
            <a:r>
              <a:rPr lang="en-US" dirty="0">
                <a:latin typeface="Arial" panose="020B0604020202020204" pitchFamily="34" charset="0"/>
                <a:cs typeface="Arial" panose="020B0604020202020204" pitchFamily="34" charset="0"/>
              </a:rPr>
              <a:t>A good way to gauge people's taste in a specific area is to </a:t>
            </a:r>
            <a:r>
              <a:rPr lang="en-US" b="1" dirty="0">
                <a:latin typeface="Arial" panose="020B0604020202020204" pitchFamily="34" charset="0"/>
                <a:cs typeface="Arial" panose="020B0604020202020204" pitchFamily="34" charset="0"/>
              </a:rPr>
              <a:t>look into the demographic data of this area</a:t>
            </a:r>
            <a:r>
              <a:rPr lang="en-US" dirty="0">
                <a:latin typeface="Arial" panose="020B0604020202020204" pitchFamily="34" charset="0"/>
                <a:cs typeface="Arial" panose="020B0604020202020204" pitchFamily="34" charset="0"/>
              </a:rPr>
              <a:t>. For example, areas with a majority of </a:t>
            </a:r>
            <a:r>
              <a:rPr lang="en-US" dirty="0" smtClean="0">
                <a:latin typeface="Arial" panose="020B0604020202020204" pitchFamily="34" charset="0"/>
                <a:cs typeface="Arial" panose="020B0604020202020204" pitchFamily="34" charset="0"/>
              </a:rPr>
              <a:t>Chinese </a:t>
            </a:r>
            <a:r>
              <a:rPr lang="en-US" dirty="0">
                <a:latin typeface="Arial" panose="020B0604020202020204" pitchFamily="34" charset="0"/>
                <a:cs typeface="Arial" panose="020B0604020202020204" pitchFamily="34" charset="0"/>
              </a:rPr>
              <a:t>people would be good for </a:t>
            </a:r>
            <a:r>
              <a:rPr lang="en-US" dirty="0" smtClean="0">
                <a:latin typeface="Arial" panose="020B0604020202020204" pitchFamily="34" charset="0"/>
                <a:cs typeface="Arial" panose="020B0604020202020204" pitchFamily="34" charset="0"/>
              </a:rPr>
              <a:t>Chinese </a:t>
            </a:r>
            <a:r>
              <a:rPr lang="en-US" dirty="0">
                <a:latin typeface="Arial" panose="020B0604020202020204" pitchFamily="34" charset="0"/>
                <a:cs typeface="Arial" panose="020B0604020202020204" pitchFamily="34" charset="0"/>
              </a:rPr>
              <a:t>restaurants, and areas with a majority of </a:t>
            </a:r>
            <a:r>
              <a:rPr lang="en-US" dirty="0" smtClean="0">
                <a:latin typeface="Arial" panose="020B0604020202020204" pitchFamily="34" charset="0"/>
                <a:cs typeface="Arial" panose="020B0604020202020204" pitchFamily="34" charset="0"/>
              </a:rPr>
              <a:t>Italian </a:t>
            </a:r>
            <a:r>
              <a:rPr lang="en-US" dirty="0">
                <a:latin typeface="Arial" panose="020B0604020202020204" pitchFamily="34" charset="0"/>
                <a:cs typeface="Arial" panose="020B0604020202020204" pitchFamily="34" charset="0"/>
              </a:rPr>
              <a:t>people would be good for opening an </a:t>
            </a:r>
            <a:r>
              <a:rPr lang="en-US" dirty="0" smtClean="0">
                <a:latin typeface="Arial" panose="020B0604020202020204" pitchFamily="34" charset="0"/>
                <a:cs typeface="Arial" panose="020B0604020202020204" pitchFamily="34" charset="0"/>
              </a:rPr>
              <a:t>Italian </a:t>
            </a:r>
            <a:r>
              <a:rPr lang="en-US" dirty="0">
                <a:latin typeface="Arial" panose="020B0604020202020204" pitchFamily="34" charset="0"/>
                <a:cs typeface="Arial" panose="020B0604020202020204" pitchFamily="34" charset="0"/>
              </a:rPr>
              <a:t>restaurant, etc.</a:t>
            </a:r>
          </a:p>
          <a:p>
            <a:r>
              <a:rPr lang="en-US" dirty="0">
                <a:latin typeface="Arial" panose="020B0604020202020204" pitchFamily="34" charset="0"/>
                <a:cs typeface="Arial" panose="020B0604020202020204" pitchFamily="34" charset="0"/>
              </a:rPr>
              <a:t>With this kind of demographic data associated with different </a:t>
            </a:r>
            <a:r>
              <a:rPr lang="en-US" dirty="0" smtClean="0">
                <a:latin typeface="Arial" panose="020B0604020202020204" pitchFamily="34" charset="0"/>
                <a:cs typeface="Arial" panose="020B0604020202020204" pitchFamily="34" charset="0"/>
              </a:rPr>
              <a:t>neighborhoods </a:t>
            </a:r>
            <a:r>
              <a:rPr lang="en-US" dirty="0">
                <a:latin typeface="Arial" panose="020B0604020202020204" pitchFamily="34" charset="0"/>
                <a:cs typeface="Arial" panose="020B0604020202020204" pitchFamily="34" charset="0"/>
              </a:rPr>
              <a:t>of Toronto, </a:t>
            </a:r>
            <a:r>
              <a:rPr lang="en-US" b="1" dirty="0">
                <a:latin typeface="Arial" panose="020B0604020202020204" pitchFamily="34" charset="0"/>
                <a:cs typeface="Arial" panose="020B0604020202020204" pitchFamily="34" charset="0"/>
              </a:rPr>
              <a:t>we can cluster </a:t>
            </a:r>
            <a:r>
              <a:rPr lang="en-US" b="1" dirty="0" smtClean="0">
                <a:latin typeface="Arial" panose="020B0604020202020204" pitchFamily="34" charset="0"/>
                <a:cs typeface="Arial" panose="020B0604020202020204" pitchFamily="34" charset="0"/>
              </a:rPr>
              <a:t>neighborhoods </a:t>
            </a:r>
            <a:r>
              <a:rPr lang="en-US" b="1" dirty="0">
                <a:latin typeface="Arial" panose="020B0604020202020204" pitchFamily="34" charset="0"/>
                <a:cs typeface="Arial" panose="020B0604020202020204" pitchFamily="34" charset="0"/>
              </a:rPr>
              <a:t>by demographic data</a:t>
            </a:r>
            <a:r>
              <a:rPr lang="en-US" dirty="0">
                <a:latin typeface="Arial" panose="020B0604020202020204" pitchFamily="34" charset="0"/>
                <a:cs typeface="Arial" panose="020B0604020202020204" pitchFamily="34" charset="0"/>
              </a:rPr>
              <a:t>. Thus, we will be able to distinguish the areas where a lot of </a:t>
            </a:r>
            <a:r>
              <a:rPr lang="en-US" dirty="0" smtClean="0">
                <a:latin typeface="Arial" panose="020B0604020202020204" pitchFamily="34" charset="0"/>
                <a:cs typeface="Arial" panose="020B0604020202020204" pitchFamily="34" charset="0"/>
              </a:rPr>
              <a:t>Chinese </a:t>
            </a:r>
            <a:r>
              <a:rPr lang="en-US" dirty="0">
                <a:latin typeface="Arial" panose="020B0604020202020204" pitchFamily="34" charset="0"/>
                <a:cs typeface="Arial" panose="020B0604020202020204" pitchFamily="34" charset="0"/>
              </a:rPr>
              <a:t>people live, the areas where a lot of </a:t>
            </a:r>
            <a:r>
              <a:rPr lang="en-US" dirty="0" smtClean="0">
                <a:latin typeface="Arial" panose="020B0604020202020204" pitchFamily="34" charset="0"/>
                <a:cs typeface="Arial" panose="020B0604020202020204" pitchFamily="34" charset="0"/>
              </a:rPr>
              <a:t>Italian </a:t>
            </a:r>
            <a:r>
              <a:rPr lang="en-US" dirty="0">
                <a:latin typeface="Arial" panose="020B0604020202020204" pitchFamily="34" charset="0"/>
                <a:cs typeface="Arial" panose="020B0604020202020204" pitchFamily="34" charset="0"/>
              </a:rPr>
              <a:t>people live, and so on, based on the clustering</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0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797" y="0"/>
            <a:ext cx="10131425" cy="753687"/>
          </a:xfrm>
        </p:spPr>
        <p:txBody>
          <a:bodyPr/>
          <a:lstStyle/>
          <a:p>
            <a:r>
              <a:rPr lang="en-US" b="1" dirty="0"/>
              <a:t>Introduction </a:t>
            </a:r>
            <a:r>
              <a:rPr lang="en-US" b="1" dirty="0" smtClean="0"/>
              <a:t>and Business problem</a:t>
            </a:r>
            <a:r>
              <a:rPr lang="en-US" b="1" dirty="0"/>
              <a:t> </a:t>
            </a:r>
            <a:r>
              <a:rPr lang="en-US" b="1" dirty="0" smtClean="0"/>
              <a:t>:</a:t>
            </a:r>
            <a:endParaRPr lang="en-US" dirty="0"/>
          </a:p>
        </p:txBody>
      </p:sp>
      <p:sp>
        <p:nvSpPr>
          <p:cNvPr id="3" name="Content Placeholder 2"/>
          <p:cNvSpPr>
            <a:spLocks noGrp="1"/>
          </p:cNvSpPr>
          <p:nvPr>
            <p:ph idx="1"/>
          </p:nvPr>
        </p:nvSpPr>
        <p:spPr>
          <a:xfrm>
            <a:off x="2834639" y="1205345"/>
            <a:ext cx="8902931" cy="3374968"/>
          </a:xfrm>
        </p:spPr>
        <p:txBody>
          <a:bodyPr>
            <a:normAutofit/>
          </a:bodyPr>
          <a:lstStyle/>
          <a:p>
            <a:pPr marL="0" indent="0">
              <a:buNone/>
            </a:pPr>
            <a:r>
              <a:rPr lang="en-US" dirty="0" smtClean="0">
                <a:latin typeface="Arial" panose="020B0604020202020204" pitchFamily="34" charset="0"/>
                <a:cs typeface="Arial" panose="020B0604020202020204" pitchFamily="34" charset="0"/>
              </a:rPr>
              <a:t>B) </a:t>
            </a:r>
            <a:r>
              <a:rPr lang="en-US" b="1" u="sng" dirty="0">
                <a:latin typeface="Arial" panose="020B0604020202020204" pitchFamily="34" charset="0"/>
                <a:cs typeface="Arial" panose="020B0604020202020204" pitchFamily="34" charset="0"/>
              </a:rPr>
              <a:t>Find the best </a:t>
            </a:r>
            <a:r>
              <a:rPr lang="en-US" b="1" u="sng" dirty="0" smtClean="0">
                <a:latin typeface="Arial" panose="020B0604020202020204" pitchFamily="34" charset="0"/>
                <a:cs typeface="Arial" panose="020B0604020202020204" pitchFamily="34" charset="0"/>
              </a:rPr>
              <a:t>neighborhoods </a:t>
            </a:r>
            <a:r>
              <a:rPr lang="en-US" b="1" u="sng" dirty="0">
                <a:latin typeface="Arial" panose="020B0604020202020204" pitchFamily="34" charset="0"/>
                <a:cs typeface="Arial" panose="020B0604020202020204" pitchFamily="34" charset="0"/>
              </a:rPr>
              <a:t>within a cluster to open the </a:t>
            </a:r>
            <a:r>
              <a:rPr lang="en-US" b="1" u="sng" dirty="0" smtClean="0">
                <a:latin typeface="Arial" panose="020B0604020202020204" pitchFamily="34" charset="0"/>
                <a:cs typeface="Arial" panose="020B0604020202020204" pitchFamily="34" charset="0"/>
              </a:rPr>
              <a:t>restaurant :</a:t>
            </a:r>
          </a:p>
          <a:p>
            <a:r>
              <a:rPr lang="en-US" dirty="0">
                <a:latin typeface="Arial" panose="020B0604020202020204" pitchFamily="34" charset="0"/>
                <a:cs typeface="Arial" panose="020B0604020202020204" pitchFamily="34" charset="0"/>
              </a:rPr>
              <a:t>Once the </a:t>
            </a:r>
            <a:r>
              <a:rPr lang="en-US" dirty="0" smtClean="0">
                <a:latin typeface="Arial" panose="020B0604020202020204" pitchFamily="34" charset="0"/>
                <a:cs typeface="Arial" panose="020B0604020202020204" pitchFamily="34" charset="0"/>
              </a:rPr>
              <a:t>neighborhoods </a:t>
            </a:r>
            <a:r>
              <a:rPr lang="en-US" dirty="0">
                <a:latin typeface="Arial" panose="020B0604020202020204" pitchFamily="34" charset="0"/>
                <a:cs typeface="Arial" panose="020B0604020202020204" pitchFamily="34" charset="0"/>
              </a:rPr>
              <a:t>have been </a:t>
            </a:r>
            <a:r>
              <a:rPr lang="en-US" dirty="0" smtClean="0">
                <a:latin typeface="Arial" panose="020B0604020202020204" pitchFamily="34" charset="0"/>
                <a:cs typeface="Arial" panose="020B0604020202020204" pitchFamily="34" charset="0"/>
              </a:rPr>
              <a:t>categorized </a:t>
            </a:r>
            <a:r>
              <a:rPr lang="en-US" dirty="0">
                <a:latin typeface="Arial" panose="020B0604020202020204" pitchFamily="34" charset="0"/>
                <a:cs typeface="Arial" panose="020B0604020202020204" pitchFamily="34" charset="0"/>
              </a:rPr>
              <a:t>into clusters, and we've got a list of </a:t>
            </a:r>
            <a:r>
              <a:rPr lang="en-US" dirty="0" smtClean="0">
                <a:latin typeface="Arial" panose="020B0604020202020204" pitchFamily="34" charset="0"/>
                <a:cs typeface="Arial" panose="020B0604020202020204" pitchFamily="34" charset="0"/>
              </a:rPr>
              <a:t>neighborhoods </a:t>
            </a:r>
            <a:r>
              <a:rPr lang="en-US" dirty="0">
                <a:latin typeface="Arial" panose="020B0604020202020204" pitchFamily="34" charset="0"/>
                <a:cs typeface="Arial" panose="020B0604020202020204" pitchFamily="34" charset="0"/>
              </a:rPr>
              <a:t>where people living there would likely want to eat in the restaurant we want to open, </a:t>
            </a:r>
            <a:r>
              <a:rPr lang="en-US" b="1" dirty="0">
                <a:latin typeface="Arial" panose="020B0604020202020204" pitchFamily="34" charset="0"/>
                <a:cs typeface="Arial" panose="020B0604020202020204" pitchFamily="34" charset="0"/>
              </a:rPr>
              <a:t>we need to find out in which </a:t>
            </a:r>
            <a:r>
              <a:rPr lang="en-US" b="1" dirty="0" smtClean="0">
                <a:latin typeface="Arial" panose="020B0604020202020204" pitchFamily="34" charset="0"/>
                <a:cs typeface="Arial" panose="020B0604020202020204" pitchFamily="34" charset="0"/>
              </a:rPr>
              <a:t>neighborhoods </a:t>
            </a:r>
            <a:r>
              <a:rPr lang="en-US" b="1" dirty="0">
                <a:latin typeface="Arial" panose="020B0604020202020204" pitchFamily="34" charset="0"/>
                <a:cs typeface="Arial" panose="020B0604020202020204" pitchFamily="34" charset="0"/>
              </a:rPr>
              <a:t>there is less competition</a:t>
            </a:r>
            <a:r>
              <a:rPr lang="en-US" dirty="0">
                <a:latin typeface="Arial" panose="020B0604020202020204" pitchFamily="34" charset="0"/>
                <a:cs typeface="Arial" panose="020B0604020202020204" pitchFamily="34" charset="0"/>
              </a:rPr>
              <a:t>. It means that we have to find out </a:t>
            </a:r>
            <a:r>
              <a:rPr lang="en-US" b="1" dirty="0">
                <a:latin typeface="Arial" panose="020B0604020202020204" pitchFamily="34" charset="0"/>
                <a:cs typeface="Arial" panose="020B0604020202020204" pitchFamily="34" charset="0"/>
              </a:rPr>
              <a:t>what </a:t>
            </a:r>
            <a:r>
              <a:rPr lang="en-US" b="1" dirty="0" smtClean="0">
                <a:latin typeface="Arial" panose="020B0604020202020204" pitchFamily="34" charset="0"/>
                <a:cs typeface="Arial" panose="020B0604020202020204" pitchFamily="34" charset="0"/>
              </a:rPr>
              <a:t>neighborhoods </a:t>
            </a:r>
            <a:r>
              <a:rPr lang="en-US" b="1" dirty="0">
                <a:latin typeface="Arial" panose="020B0604020202020204" pitchFamily="34" charset="0"/>
                <a:cs typeface="Arial" panose="020B0604020202020204" pitchFamily="34" charset="0"/>
              </a:rPr>
              <a:t>contain the lowest number of existing restaurants of the same type</a:t>
            </a:r>
            <a:r>
              <a:rPr lang="en-US" dirty="0">
                <a:latin typeface="Arial" panose="020B0604020202020204" pitchFamily="34" charset="0"/>
                <a:cs typeface="Arial" panose="020B0604020202020204" pitchFamily="34" charset="0"/>
              </a:rPr>
              <a:t> as the one we want to open.</a:t>
            </a:r>
          </a:p>
          <a:p>
            <a:r>
              <a:rPr lang="en-US" dirty="0">
                <a:latin typeface="Arial" panose="020B0604020202020204" pitchFamily="34" charset="0"/>
                <a:cs typeface="Arial" panose="020B0604020202020204" pitchFamily="34" charset="0"/>
              </a:rPr>
              <a:t>In order to count the number of existing restaurants of the same type in a </a:t>
            </a:r>
            <a:r>
              <a:rPr lang="en-US" dirty="0" smtClean="0">
                <a:latin typeface="Arial" panose="020B0604020202020204" pitchFamily="34" charset="0"/>
                <a:cs typeface="Arial" panose="020B0604020202020204" pitchFamily="34" charset="0"/>
              </a:rPr>
              <a:t>neighborhood, </a:t>
            </a:r>
            <a:r>
              <a:rPr lang="en-US" dirty="0">
                <a:latin typeface="Arial" panose="020B0604020202020204" pitchFamily="34" charset="0"/>
                <a:cs typeface="Arial" panose="020B0604020202020204" pitchFamily="34" charset="0"/>
              </a:rPr>
              <a:t>we perform a </a:t>
            </a:r>
            <a:r>
              <a:rPr lang="en-US" b="1" dirty="0">
                <a:latin typeface="Arial" panose="020B0604020202020204" pitchFamily="34" charset="0"/>
                <a:cs typeface="Arial" panose="020B0604020202020204" pitchFamily="34" charset="0"/>
              </a:rPr>
              <a:t>FoursquareAPI explore query</a:t>
            </a:r>
            <a:r>
              <a:rPr lang="en-US" dirty="0">
                <a:latin typeface="Arial" panose="020B0604020202020204" pitchFamily="34" charset="0"/>
                <a:cs typeface="Arial" panose="020B0604020202020204" pitchFamily="34" charset="0"/>
              </a:rPr>
              <a:t>. Like that, we obtain the list of venues of each </a:t>
            </a:r>
            <a:r>
              <a:rPr lang="en-US" dirty="0" smtClean="0">
                <a:latin typeface="Arial" panose="020B0604020202020204" pitchFamily="34" charset="0"/>
                <a:cs typeface="Arial" panose="020B0604020202020204" pitchFamily="34" charset="0"/>
              </a:rPr>
              <a:t>neighborhood, </a:t>
            </a:r>
            <a:r>
              <a:rPr lang="en-US" dirty="0">
                <a:latin typeface="Arial" panose="020B0604020202020204" pitchFamily="34" charset="0"/>
                <a:cs typeface="Arial" panose="020B0604020202020204" pitchFamily="34" charset="0"/>
              </a:rPr>
              <a:t>and we can count the number of restaurants of each type.</a:t>
            </a: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9477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949" y="0"/>
            <a:ext cx="8769725" cy="639425"/>
          </a:xfrm>
        </p:spPr>
        <p:txBody>
          <a:bodyPr>
            <a:normAutofit fontScale="90000"/>
          </a:bodyPr>
          <a:lstStyle/>
          <a:p>
            <a:r>
              <a:rPr lang="en-US" b="1" dirty="0" smtClean="0"/>
              <a:t>Data :</a:t>
            </a:r>
            <a:endParaRPr lang="en-US" dirty="0"/>
          </a:p>
        </p:txBody>
      </p:sp>
      <p:sp>
        <p:nvSpPr>
          <p:cNvPr id="3" name="Content Placeholder 2"/>
          <p:cNvSpPr>
            <a:spLocks noGrp="1"/>
          </p:cNvSpPr>
          <p:nvPr>
            <p:ph idx="1"/>
          </p:nvPr>
        </p:nvSpPr>
        <p:spPr>
          <a:xfrm>
            <a:off x="2198513" y="490451"/>
            <a:ext cx="9602788" cy="5503898"/>
          </a:xfrm>
        </p:spPr>
        <p:txBody>
          <a:bodyPr>
            <a:normAutofit fontScale="92500"/>
          </a:bodyPr>
          <a:lstStyle/>
          <a:p>
            <a:pPr marL="0" indent="0">
              <a:buNone/>
            </a:pPr>
            <a:r>
              <a:rPr lang="en-US" b="1" dirty="0" smtClean="0">
                <a:latin typeface="Arial" panose="020B0604020202020204" pitchFamily="34" charset="0"/>
                <a:cs typeface="Arial" panose="020B0604020202020204" pitchFamily="34" charset="0"/>
              </a:rPr>
              <a:t>A) Demographic </a:t>
            </a:r>
            <a:r>
              <a:rPr lang="en-US" b="1" dirty="0">
                <a:latin typeface="Arial" panose="020B0604020202020204" pitchFamily="34" charset="0"/>
                <a:cs typeface="Arial" panose="020B0604020202020204" pitchFamily="34" charset="0"/>
              </a:rPr>
              <a:t>data from the City of Toronto's open data</a:t>
            </a:r>
          </a:p>
          <a:p>
            <a:r>
              <a:rPr lang="en-US" dirty="0">
                <a:latin typeface="Arial" panose="020B0604020202020204" pitchFamily="34" charset="0"/>
                <a:cs typeface="Arial" panose="020B0604020202020204" pitchFamily="34" charset="0"/>
              </a:rPr>
              <a:t>The list of </a:t>
            </a:r>
            <a:r>
              <a:rPr lang="en-US" dirty="0" smtClean="0">
                <a:latin typeface="Arial" panose="020B0604020202020204" pitchFamily="34" charset="0"/>
                <a:cs typeface="Arial" panose="020B0604020202020204" pitchFamily="34" charset="0"/>
              </a:rPr>
              <a:t>neighborhoods, </a:t>
            </a:r>
            <a:r>
              <a:rPr lang="en-US" dirty="0">
                <a:latin typeface="Arial" panose="020B0604020202020204" pitchFamily="34" charset="0"/>
                <a:cs typeface="Arial" panose="020B0604020202020204" pitchFamily="34" charset="0"/>
              </a:rPr>
              <a:t>and the demographic data associated to each </a:t>
            </a:r>
            <a:r>
              <a:rPr lang="en-US" dirty="0" smtClean="0">
                <a:latin typeface="Arial" panose="020B0604020202020204" pitchFamily="34" charset="0"/>
                <a:cs typeface="Arial" panose="020B0604020202020204" pitchFamily="34" charset="0"/>
              </a:rPr>
              <a:t>neighborhood, </a:t>
            </a:r>
            <a:r>
              <a:rPr lang="en-US" dirty="0">
                <a:latin typeface="Arial" panose="020B0604020202020204" pitchFamily="34" charset="0"/>
                <a:cs typeface="Arial" panose="020B0604020202020204" pitchFamily="34" charset="0"/>
              </a:rPr>
              <a:t>has been made available by the city of Toronto here :</a:t>
            </a:r>
          </a:p>
          <a:p>
            <a:r>
              <a:rPr lang="en-US" dirty="0">
                <a:latin typeface="Arial" panose="020B0604020202020204" pitchFamily="34" charset="0"/>
                <a:cs typeface="Arial" panose="020B0604020202020204" pitchFamily="34" charset="0"/>
                <a:hlinkClick r:id="rId2"/>
              </a:rPr>
              <a:t>https://www.toronto.ca/ext/open_data/catalog/data_set_files/2016_neighbourhood_profiles.csv</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Toronto demographic dataset contains multiple features such as :</a:t>
            </a:r>
          </a:p>
          <a:p>
            <a:r>
              <a:rPr lang="en-US" dirty="0">
                <a:latin typeface="Arial" panose="020B0604020202020204" pitchFamily="34" charset="0"/>
                <a:cs typeface="Arial" panose="020B0604020202020204" pitchFamily="34" charset="0"/>
              </a:rPr>
              <a:t>Citizenship</a:t>
            </a:r>
          </a:p>
          <a:p>
            <a:r>
              <a:rPr lang="en-US" b="1" dirty="0">
                <a:latin typeface="Arial" panose="020B0604020202020204" pitchFamily="34" charset="0"/>
                <a:cs typeface="Arial" panose="020B0604020202020204" pitchFamily="34" charset="0"/>
              </a:rPr>
              <a:t>Ethnic origin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Income</a:t>
            </a:r>
          </a:p>
          <a:p>
            <a:r>
              <a:rPr lang="en-US" dirty="0">
                <a:latin typeface="Arial" panose="020B0604020202020204" pitchFamily="34" charset="0"/>
                <a:cs typeface="Arial" panose="020B0604020202020204" pitchFamily="34" charset="0"/>
              </a:rPr>
              <a:t>Languages / Mother tongue</a:t>
            </a:r>
          </a:p>
          <a:p>
            <a:r>
              <a:rPr lang="en-US" dirty="0">
                <a:latin typeface="Arial" panose="020B0604020202020204" pitchFamily="34" charset="0"/>
                <a:cs typeface="Arial" panose="020B0604020202020204" pitchFamily="34" charset="0"/>
              </a:rPr>
              <a:t>Marital status</a:t>
            </a:r>
          </a:p>
          <a:p>
            <a:r>
              <a:rPr lang="en-US" b="1" dirty="0" smtClean="0">
                <a:latin typeface="Arial" panose="020B0604020202020204" pitchFamily="34" charset="0"/>
                <a:cs typeface="Arial" panose="020B0604020202020204" pitchFamily="34" charset="0"/>
              </a:rPr>
              <a:t>Neighborhood </a:t>
            </a:r>
            <a:r>
              <a:rPr lang="en-US" b="1" dirty="0">
                <a:latin typeface="Arial" panose="020B0604020202020204" pitchFamily="34" charset="0"/>
                <a:cs typeface="Arial" panose="020B0604020202020204" pitchFamily="34" charset="0"/>
              </a:rPr>
              <a:t>information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Work activity</a:t>
            </a:r>
          </a:p>
          <a:p>
            <a:r>
              <a:rPr lang="en-US" dirty="0" smtClean="0">
                <a:latin typeface="Arial" panose="020B0604020202020204" pitchFamily="34" charset="0"/>
                <a:cs typeface="Arial" panose="020B0604020202020204" pitchFamily="34" charset="0"/>
              </a:rPr>
              <a:t>Etc.</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 this project, we use the </a:t>
            </a:r>
            <a:r>
              <a:rPr lang="en-US" b="1" dirty="0">
                <a:latin typeface="Arial" panose="020B0604020202020204" pitchFamily="34" charset="0"/>
                <a:cs typeface="Arial" panose="020B0604020202020204" pitchFamily="34" charset="0"/>
              </a:rPr>
              <a:t>Ethnic origin</a:t>
            </a:r>
            <a:r>
              <a:rPr lang="en-US" dirty="0">
                <a:latin typeface="Arial" panose="020B0604020202020204" pitchFamily="34" charset="0"/>
                <a:cs typeface="Arial" panose="020B0604020202020204" pitchFamily="34" charset="0"/>
              </a:rPr>
              <a:t> and the </a:t>
            </a:r>
            <a:r>
              <a:rPr lang="en-US" b="1" dirty="0" smtClean="0">
                <a:latin typeface="Arial" panose="020B0604020202020204" pitchFamily="34" charset="0"/>
                <a:cs typeface="Arial" panose="020B0604020202020204" pitchFamily="34" charset="0"/>
              </a:rPr>
              <a:t>Neighborhood </a:t>
            </a:r>
            <a:r>
              <a:rPr lang="en-US" b="1" dirty="0">
                <a:latin typeface="Arial" panose="020B0604020202020204" pitchFamily="34" charset="0"/>
                <a:cs typeface="Arial" panose="020B0604020202020204" pitchFamily="34" charset="0"/>
              </a:rPr>
              <a:t>information</a:t>
            </a:r>
            <a:r>
              <a:rPr lang="en-US" dirty="0">
                <a:latin typeface="Arial" panose="020B0604020202020204" pitchFamily="34" charset="0"/>
                <a:cs typeface="Arial" panose="020B0604020202020204" pitchFamily="34" charset="0"/>
              </a:rPr>
              <a:t> for each </a:t>
            </a:r>
            <a:r>
              <a:rPr lang="en-US" dirty="0" smtClean="0">
                <a:latin typeface="Arial" panose="020B0604020202020204" pitchFamily="34" charset="0"/>
                <a:cs typeface="Arial" panose="020B0604020202020204" pitchFamily="34" charset="0"/>
              </a:rPr>
              <a:t>neighborhood, </a:t>
            </a:r>
            <a:r>
              <a:rPr lang="en-US" dirty="0">
                <a:latin typeface="Arial" panose="020B0604020202020204" pitchFamily="34" charset="0"/>
                <a:cs typeface="Arial" panose="020B0604020202020204" pitchFamily="34" charset="0"/>
              </a:rPr>
              <a:t>in order to cluster the </a:t>
            </a:r>
            <a:r>
              <a:rPr lang="en-US" dirty="0" smtClean="0">
                <a:latin typeface="Arial" panose="020B0604020202020204" pitchFamily="34" charset="0"/>
                <a:cs typeface="Arial" panose="020B0604020202020204" pitchFamily="34" charset="0"/>
              </a:rPr>
              <a:t>neighborhoods </a:t>
            </a:r>
            <a:r>
              <a:rPr lang="en-US" dirty="0">
                <a:latin typeface="Arial" panose="020B0604020202020204" pitchFamily="34" charset="0"/>
                <a:cs typeface="Arial" panose="020B0604020202020204" pitchFamily="34" charset="0"/>
              </a:rPr>
              <a:t>of Toronto.</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5959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67157"/>
            <a:ext cx="8761412" cy="523046"/>
          </a:xfrm>
        </p:spPr>
        <p:txBody>
          <a:bodyPr>
            <a:normAutofit fontScale="90000"/>
          </a:bodyPr>
          <a:lstStyle/>
          <a:p>
            <a:r>
              <a:rPr lang="en-US" b="1" dirty="0" smtClean="0"/>
              <a:t>Data:</a:t>
            </a:r>
            <a:endParaRPr lang="en-US" b="1" dirty="0"/>
          </a:p>
        </p:txBody>
      </p:sp>
      <p:sp>
        <p:nvSpPr>
          <p:cNvPr id="3" name="Content Placeholder 2"/>
          <p:cNvSpPr>
            <a:spLocks noGrp="1"/>
          </p:cNvSpPr>
          <p:nvPr>
            <p:ph idx="1"/>
          </p:nvPr>
        </p:nvSpPr>
        <p:spPr>
          <a:xfrm>
            <a:off x="1575059" y="67812"/>
            <a:ext cx="10461770" cy="2367817"/>
          </a:xfrm>
        </p:spPr>
        <p:txBody>
          <a:bodyPr/>
          <a:lstStyle/>
          <a:p>
            <a:pPr marL="0" indent="0">
              <a:buNone/>
            </a:pPr>
            <a:r>
              <a:rPr lang="en-US" b="1" dirty="0">
                <a:solidFill>
                  <a:srgbClr val="0070C0"/>
                </a:solidFill>
              </a:rPr>
              <a:t>Examples of data from the dataset :</a:t>
            </a:r>
            <a:endParaRPr lang="en-US" dirty="0">
              <a:solidFill>
                <a:srgbClr val="0070C0"/>
              </a:solidFill>
            </a:endParaRPr>
          </a:p>
          <a:p>
            <a:r>
              <a:rPr lang="en-US" i="1" u="sng" dirty="0" smtClean="0"/>
              <a:t>Neighborhood </a:t>
            </a:r>
            <a:r>
              <a:rPr lang="en-US" i="1" u="sng" dirty="0"/>
              <a:t>information data </a:t>
            </a:r>
            <a:r>
              <a:rPr lang="en-US" i="1" u="sng" dirty="0" smtClean="0"/>
              <a:t>:</a:t>
            </a:r>
          </a:p>
          <a:p>
            <a:pPr marL="0" indent="0">
              <a:buNone/>
            </a:pPr>
            <a:r>
              <a:rPr lang="en-US" dirty="0"/>
              <a:t>We can see :</a:t>
            </a:r>
          </a:p>
          <a:p>
            <a:pPr>
              <a:buFont typeface="+mj-lt"/>
              <a:buAutoNum type="arabicPeriod"/>
            </a:pPr>
            <a:r>
              <a:rPr lang="en-US" dirty="0"/>
              <a:t>We have the </a:t>
            </a:r>
            <a:r>
              <a:rPr lang="en-US" b="1" dirty="0"/>
              <a:t>name of each neighborhood</a:t>
            </a:r>
            <a:r>
              <a:rPr lang="en-US" dirty="0"/>
              <a:t> in each column name (starting at position 6)</a:t>
            </a:r>
          </a:p>
          <a:p>
            <a:pPr>
              <a:buFont typeface="+mj-lt"/>
              <a:buAutoNum type="arabicPeriod"/>
            </a:pPr>
            <a:r>
              <a:rPr lang="en-US" dirty="0"/>
              <a:t>The </a:t>
            </a:r>
            <a:r>
              <a:rPr lang="en-US" b="1" dirty="0"/>
              <a:t>neighborhood number</a:t>
            </a:r>
            <a:r>
              <a:rPr lang="en-US" dirty="0"/>
              <a:t> (also called CDN number) in the first row (starting at position 6)</a:t>
            </a:r>
          </a:p>
          <a:p>
            <a:pPr>
              <a:buFont typeface="+mj-lt"/>
              <a:buAutoNum type="arabicPeriod"/>
            </a:pPr>
            <a:endParaRPr lang="en-US" dirty="0"/>
          </a:p>
          <a:p>
            <a:pPr marL="0" indent="0">
              <a:buNone/>
            </a:pPr>
            <a:endParaRPr lang="en-US" dirty="0"/>
          </a:p>
        </p:txBody>
      </p:sp>
      <p:pic>
        <p:nvPicPr>
          <p:cNvPr id="9" name="Picture 8"/>
          <p:cNvPicPr>
            <a:picLocks noChangeAspect="1"/>
          </p:cNvPicPr>
          <p:nvPr/>
        </p:nvPicPr>
        <p:blipFill>
          <a:blip r:embed="rId2"/>
          <a:stretch>
            <a:fillRect/>
          </a:stretch>
        </p:blipFill>
        <p:spPr>
          <a:xfrm>
            <a:off x="2327910" y="2435629"/>
            <a:ext cx="9182100" cy="2457450"/>
          </a:xfrm>
          <a:prstGeom prst="rect">
            <a:avLst/>
          </a:prstGeom>
        </p:spPr>
      </p:pic>
    </p:spTree>
    <p:extLst>
      <p:ext uri="{BB962C8B-B14F-4D97-AF65-F5344CB8AC3E}">
        <p14:creationId xmlns:p14="http://schemas.microsoft.com/office/powerpoint/2010/main" val="123430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67157"/>
            <a:ext cx="8761412" cy="523046"/>
          </a:xfrm>
        </p:spPr>
        <p:txBody>
          <a:bodyPr>
            <a:normAutofit fontScale="90000"/>
          </a:bodyPr>
          <a:lstStyle/>
          <a:p>
            <a:r>
              <a:rPr lang="en-US" b="1" dirty="0" smtClean="0"/>
              <a:t>Data:</a:t>
            </a:r>
            <a:endParaRPr lang="en-US" b="1" dirty="0"/>
          </a:p>
        </p:txBody>
      </p:sp>
      <p:sp>
        <p:nvSpPr>
          <p:cNvPr id="3" name="Content Placeholder 2"/>
          <p:cNvSpPr>
            <a:spLocks noGrp="1"/>
          </p:cNvSpPr>
          <p:nvPr>
            <p:ph idx="1"/>
          </p:nvPr>
        </p:nvSpPr>
        <p:spPr>
          <a:xfrm>
            <a:off x="1597226" y="67157"/>
            <a:ext cx="10705610" cy="3777622"/>
          </a:xfrm>
        </p:spPr>
        <p:txBody>
          <a:bodyPr>
            <a:normAutofit/>
          </a:bodyPr>
          <a:lstStyle/>
          <a:p>
            <a:pPr marL="0" indent="0">
              <a:buNone/>
            </a:pPr>
            <a:r>
              <a:rPr lang="en-US" b="1" dirty="0">
                <a:solidFill>
                  <a:srgbClr val="0070C0"/>
                </a:solidFill>
              </a:rPr>
              <a:t>Examples of data from the dataset :</a:t>
            </a:r>
            <a:endParaRPr lang="en-US" dirty="0">
              <a:solidFill>
                <a:srgbClr val="0070C0"/>
              </a:solidFill>
            </a:endParaRPr>
          </a:p>
          <a:p>
            <a:r>
              <a:rPr lang="en-US" i="1" u="sng" dirty="0" smtClean="0"/>
              <a:t>Ethnic </a:t>
            </a:r>
            <a:r>
              <a:rPr lang="en-US" i="1" u="sng" dirty="0"/>
              <a:t>origin data</a:t>
            </a:r>
            <a:r>
              <a:rPr lang="en-US" u="sng" dirty="0"/>
              <a:t> :</a:t>
            </a:r>
          </a:p>
          <a:p>
            <a:pPr marL="0" indent="0">
              <a:buNone/>
            </a:pPr>
            <a:r>
              <a:rPr lang="en-US" dirty="0"/>
              <a:t>We can see :</a:t>
            </a:r>
          </a:p>
          <a:p>
            <a:pPr>
              <a:buFont typeface="+mj-lt"/>
              <a:buAutoNum type="arabicPeriod"/>
            </a:pPr>
            <a:r>
              <a:rPr lang="en-US" dirty="0"/>
              <a:t>We have the </a:t>
            </a:r>
            <a:r>
              <a:rPr lang="en-US" b="1" dirty="0"/>
              <a:t>name of each </a:t>
            </a:r>
            <a:r>
              <a:rPr lang="en-US" b="1" dirty="0" smtClean="0"/>
              <a:t>neighborhood</a:t>
            </a:r>
            <a:r>
              <a:rPr lang="en-US" dirty="0"/>
              <a:t> in each column name (starting at position 6)</a:t>
            </a:r>
          </a:p>
          <a:p>
            <a:pPr>
              <a:buFont typeface="+mj-lt"/>
              <a:buAutoNum type="arabicPeriod"/>
            </a:pPr>
            <a:r>
              <a:rPr lang="en-US" dirty="0"/>
              <a:t>We have the </a:t>
            </a:r>
            <a:r>
              <a:rPr lang="en-US" b="1" dirty="0"/>
              <a:t>name of each ethnic origin</a:t>
            </a:r>
            <a:r>
              <a:rPr lang="en-US" dirty="0"/>
              <a:t> in the Characteristic column</a:t>
            </a:r>
          </a:p>
          <a:p>
            <a:pPr>
              <a:buFont typeface="+mj-lt"/>
              <a:buAutoNum type="arabicPeriod"/>
            </a:pPr>
            <a:r>
              <a:rPr lang="en-US" dirty="0"/>
              <a:t>The </a:t>
            </a:r>
            <a:r>
              <a:rPr lang="en-US" b="1" dirty="0"/>
              <a:t>number of people living in each </a:t>
            </a:r>
            <a:r>
              <a:rPr lang="en-US" b="1" dirty="0" smtClean="0"/>
              <a:t>neighborhood</a:t>
            </a:r>
            <a:r>
              <a:rPr lang="en-US" dirty="0" smtClean="0"/>
              <a:t>, </a:t>
            </a:r>
            <a:r>
              <a:rPr lang="en-US" dirty="0"/>
              <a:t>associated to each ethnic origin name.</a:t>
            </a:r>
          </a:p>
          <a:p>
            <a:pPr marL="0" indent="0">
              <a:buNone/>
            </a:pPr>
            <a:endParaRPr lang="en-US" dirty="0"/>
          </a:p>
        </p:txBody>
      </p:sp>
      <p:pic>
        <p:nvPicPr>
          <p:cNvPr id="4" name="Picture 3"/>
          <p:cNvPicPr>
            <a:picLocks noChangeAspect="1"/>
          </p:cNvPicPr>
          <p:nvPr/>
        </p:nvPicPr>
        <p:blipFill>
          <a:blip r:embed="rId2"/>
          <a:stretch>
            <a:fillRect/>
          </a:stretch>
        </p:blipFill>
        <p:spPr>
          <a:xfrm>
            <a:off x="2604568" y="2967643"/>
            <a:ext cx="9210675" cy="3200400"/>
          </a:xfrm>
          <a:prstGeom prst="rect">
            <a:avLst/>
          </a:prstGeom>
        </p:spPr>
      </p:pic>
    </p:spTree>
    <p:extLst>
      <p:ext uri="{BB962C8B-B14F-4D97-AF65-F5344CB8AC3E}">
        <p14:creationId xmlns:p14="http://schemas.microsoft.com/office/powerpoint/2010/main" val="177904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052" y="0"/>
            <a:ext cx="8911687" cy="680988"/>
          </a:xfrm>
        </p:spPr>
        <p:txBody>
          <a:bodyPr>
            <a:normAutofit fontScale="90000"/>
          </a:bodyPr>
          <a:lstStyle/>
          <a:p>
            <a:r>
              <a:rPr lang="en-US" b="1" dirty="0" smtClean="0"/>
              <a:t>Data :</a:t>
            </a:r>
            <a:r>
              <a:rPr lang="en-US" b="1" dirty="0"/>
              <a:t/>
            </a:r>
            <a:br>
              <a:rPr lang="en-US" b="1" dirty="0"/>
            </a:br>
            <a:endParaRPr lang="en-US" dirty="0"/>
          </a:p>
        </p:txBody>
      </p:sp>
      <p:sp>
        <p:nvSpPr>
          <p:cNvPr id="3" name="Content Placeholder 2"/>
          <p:cNvSpPr>
            <a:spLocks noGrp="1"/>
          </p:cNvSpPr>
          <p:nvPr>
            <p:ph idx="1"/>
          </p:nvPr>
        </p:nvSpPr>
        <p:spPr>
          <a:xfrm>
            <a:off x="2265015" y="570807"/>
            <a:ext cx="9672061" cy="5954684"/>
          </a:xfrm>
        </p:spPr>
        <p:txBody>
          <a:bodyPr>
            <a:noAutofit/>
          </a:bodyPr>
          <a:lstStyle/>
          <a:p>
            <a:pPr marL="0" indent="0">
              <a:buNone/>
            </a:pPr>
            <a:r>
              <a:rPr lang="en-US" sz="1700" b="1" dirty="0" smtClean="0">
                <a:latin typeface="Arial" panose="020B0604020202020204" pitchFamily="34" charset="0"/>
                <a:cs typeface="Arial" panose="020B0604020202020204" pitchFamily="34" charset="0"/>
              </a:rPr>
              <a:t>B) </a:t>
            </a:r>
            <a:r>
              <a:rPr lang="en-US" sz="1700" b="1" dirty="0">
                <a:latin typeface="Arial" panose="020B0604020202020204" pitchFamily="34" charset="0"/>
                <a:cs typeface="Arial" panose="020B0604020202020204" pitchFamily="34" charset="0"/>
              </a:rPr>
              <a:t>List of venues by </a:t>
            </a:r>
            <a:r>
              <a:rPr lang="en-US" sz="1700" b="1" dirty="0" smtClean="0">
                <a:latin typeface="Arial" panose="020B0604020202020204" pitchFamily="34" charset="0"/>
                <a:cs typeface="Arial" panose="020B0604020202020204" pitchFamily="34" charset="0"/>
              </a:rPr>
              <a:t>neighborhood </a:t>
            </a:r>
            <a:r>
              <a:rPr lang="en-US" sz="1700" b="1" dirty="0">
                <a:latin typeface="Arial" panose="020B0604020202020204" pitchFamily="34" charset="0"/>
                <a:cs typeface="Arial" panose="020B0604020202020204" pitchFamily="34" charset="0"/>
              </a:rPr>
              <a:t>using the </a:t>
            </a:r>
            <a:r>
              <a:rPr lang="en-US" sz="1700" b="1" dirty="0" smtClean="0">
                <a:latin typeface="Arial" panose="020B0604020202020204" pitchFamily="34" charset="0"/>
                <a:cs typeface="Arial" panose="020B0604020202020204" pitchFamily="34" charset="0"/>
              </a:rPr>
              <a:t>FoursquareAPI : </a:t>
            </a:r>
            <a:endParaRPr lang="en-US" sz="1700" b="1"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In order to obtain the list of venues, and especially the list of restaurants with the same type as the one we want to open, we are going to request FoursquareAPI with an Explore query.</a:t>
            </a:r>
            <a:br>
              <a:rPr lang="en-US" sz="1700" dirty="0">
                <a:latin typeface="Arial" panose="020B0604020202020204" pitchFamily="34" charset="0"/>
                <a:cs typeface="Arial" panose="020B0604020202020204" pitchFamily="34" charset="0"/>
              </a:rPr>
            </a:br>
            <a:r>
              <a:rPr lang="en-US" sz="1700" dirty="0">
                <a:latin typeface="Arial" panose="020B0604020202020204" pitchFamily="34" charset="0"/>
                <a:cs typeface="Arial" panose="020B0604020202020204" pitchFamily="34" charset="0"/>
              </a:rPr>
              <a:t>The documentation for the Explore query can be found here :</a:t>
            </a:r>
          </a:p>
          <a:p>
            <a:r>
              <a:rPr lang="en-US" sz="1700" dirty="0">
                <a:latin typeface="Arial" panose="020B0604020202020204" pitchFamily="34" charset="0"/>
                <a:cs typeface="Arial" panose="020B0604020202020204" pitchFamily="34" charset="0"/>
                <a:hlinkClick r:id="rId2"/>
              </a:rPr>
              <a:t>https://developer.foursquare.com/docs/api/venues/explore</a:t>
            </a:r>
            <a:endParaRPr lang="en-US" sz="17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We query FoursquareAPI </a:t>
            </a:r>
            <a:r>
              <a:rPr lang="en-US" sz="1700" dirty="0" smtClean="0">
                <a:latin typeface="Arial" panose="020B0604020202020204" pitchFamily="34" charset="0"/>
                <a:cs typeface="Arial" panose="020B0604020202020204" pitchFamily="34" charset="0"/>
              </a:rPr>
              <a:t>supplying </a:t>
            </a:r>
            <a:r>
              <a:rPr lang="en-US" sz="1700" dirty="0">
                <a:latin typeface="Arial" panose="020B0604020202020204" pitchFamily="34" charset="0"/>
                <a:cs typeface="Arial" panose="020B0604020202020204" pitchFamily="34" charset="0"/>
              </a:rPr>
              <a:t>the </a:t>
            </a:r>
            <a:r>
              <a:rPr lang="en-US" sz="1700" dirty="0" smtClean="0">
                <a:latin typeface="Arial" panose="020B0604020202020204" pitchFamily="34" charset="0"/>
                <a:cs typeface="Arial" panose="020B0604020202020204" pitchFamily="34" charset="0"/>
              </a:rPr>
              <a:t>neighborhood's </a:t>
            </a:r>
            <a:r>
              <a:rPr lang="en-US" sz="1700" dirty="0">
                <a:latin typeface="Arial" panose="020B0604020202020204" pitchFamily="34" charset="0"/>
                <a:cs typeface="Arial" panose="020B0604020202020204" pitchFamily="34" charset="0"/>
              </a:rPr>
              <a:t>information (coordinates calculated with the </a:t>
            </a:r>
            <a:r>
              <a:rPr lang="en-US" sz="1700" b="1" dirty="0">
                <a:latin typeface="Arial" panose="020B0604020202020204" pitchFamily="34" charset="0"/>
                <a:cs typeface="Arial" panose="020B0604020202020204" pitchFamily="34" charset="0"/>
              </a:rPr>
              <a:t>Geocoder</a:t>
            </a:r>
            <a:r>
              <a:rPr lang="en-US" sz="1700" dirty="0">
                <a:latin typeface="Arial" panose="020B0604020202020204" pitchFamily="34" charset="0"/>
                <a:cs typeface="Arial" panose="020B0604020202020204" pitchFamily="34" charset="0"/>
              </a:rPr>
              <a:t> package), the radius of scan, and the limit of number of venues we want to retrieve.</a:t>
            </a:r>
          </a:p>
          <a:p>
            <a:r>
              <a:rPr lang="en-US" sz="1700" dirty="0">
                <a:latin typeface="Arial" panose="020B0604020202020204" pitchFamily="34" charset="0"/>
                <a:cs typeface="Arial" panose="020B0604020202020204" pitchFamily="34" charset="0"/>
              </a:rPr>
              <a:t>Here is an example of a place in a specific </a:t>
            </a:r>
            <a:r>
              <a:rPr lang="en-US" sz="1700" dirty="0" smtClean="0">
                <a:latin typeface="Arial" panose="020B0604020202020204" pitchFamily="34" charset="0"/>
                <a:cs typeface="Arial" panose="020B0604020202020204" pitchFamily="34" charset="0"/>
              </a:rPr>
              <a:t>neighborhood </a:t>
            </a:r>
            <a:r>
              <a:rPr lang="en-US" sz="1700" dirty="0">
                <a:latin typeface="Arial" panose="020B0604020202020204" pitchFamily="34" charset="0"/>
                <a:cs typeface="Arial" panose="020B0604020202020204" pitchFamily="34" charset="0"/>
              </a:rPr>
              <a:t>retrieved from a FoursquareAPI call </a:t>
            </a:r>
            <a:r>
              <a:rPr lang="en-US" sz="1700" dirty="0" smtClean="0">
                <a:latin typeface="Arial" panose="020B0604020202020204" pitchFamily="34" charset="0"/>
                <a:cs typeface="Arial" panose="020B0604020202020204" pitchFamily="34" charset="0"/>
              </a:rPr>
              <a:t>:</a:t>
            </a:r>
          </a:p>
          <a:p>
            <a:r>
              <a:rPr lang="en-US" sz="1700" dirty="0" smtClean="0">
                <a:latin typeface="Arial" panose="020B0604020202020204" pitchFamily="34" charset="0"/>
                <a:cs typeface="Arial" panose="020B0604020202020204" pitchFamily="34" charset="0"/>
              </a:rPr>
              <a:t>Link Of page :</a:t>
            </a:r>
          </a:p>
          <a:p>
            <a:endParaRPr lang="en-US" sz="1700" dirty="0">
              <a:latin typeface="Arial" panose="020B0604020202020204" pitchFamily="34" charset="0"/>
              <a:cs typeface="Arial" panose="020B0604020202020204" pitchFamily="34" charset="0"/>
            </a:endParaRPr>
          </a:p>
          <a:p>
            <a:pPr marL="0" indent="0">
              <a:buNone/>
            </a:pPr>
            <a:r>
              <a:rPr lang="en-US" sz="1700" dirty="0">
                <a:latin typeface="Arial" panose="020B0604020202020204" pitchFamily="34" charset="0"/>
                <a:cs typeface="Arial" panose="020B0604020202020204" pitchFamily="34" charset="0"/>
              </a:rPr>
              <a:t>We can see :</a:t>
            </a:r>
          </a:p>
          <a:p>
            <a:pPr>
              <a:buFont typeface="+mj-lt"/>
              <a:buAutoNum type="arabicPeriod"/>
            </a:pPr>
            <a:r>
              <a:rPr lang="en-US" sz="1700" dirty="0">
                <a:latin typeface="Arial" panose="020B0604020202020204" pitchFamily="34" charset="0"/>
                <a:cs typeface="Arial" panose="020B0604020202020204" pitchFamily="34" charset="0"/>
              </a:rPr>
              <a:t>The place comes from the </a:t>
            </a:r>
            <a:r>
              <a:rPr lang="en-US" sz="1700" i="1" dirty="0">
                <a:latin typeface="Arial" panose="020B0604020202020204" pitchFamily="34" charset="0"/>
                <a:cs typeface="Arial" panose="020B0604020202020204" pitchFamily="34" charset="0"/>
              </a:rPr>
              <a:t>Lawrence Park South</a:t>
            </a:r>
            <a:r>
              <a:rPr lang="en-US" sz="1700" dirty="0">
                <a:latin typeface="Arial" panose="020B0604020202020204" pitchFamily="34" charset="0"/>
                <a:cs typeface="Arial" panose="020B0604020202020204" pitchFamily="34" charset="0"/>
              </a:rPr>
              <a:t> : </a:t>
            </a:r>
            <a:r>
              <a:rPr lang="en-US" sz="1700" b="1" dirty="0">
                <a:latin typeface="Arial" panose="020B0604020202020204" pitchFamily="34" charset="0"/>
                <a:cs typeface="Arial" panose="020B0604020202020204" pitchFamily="34" charset="0"/>
              </a:rPr>
              <a:t>headerLocation tag</a:t>
            </a:r>
            <a:endParaRPr lang="en-US" sz="1700" dirty="0">
              <a:latin typeface="Arial" panose="020B0604020202020204" pitchFamily="34" charset="0"/>
              <a:cs typeface="Arial" panose="020B0604020202020204" pitchFamily="34" charset="0"/>
            </a:endParaRPr>
          </a:p>
          <a:p>
            <a:pPr>
              <a:buFont typeface="+mj-lt"/>
              <a:buAutoNum type="arabicPeriod"/>
            </a:pPr>
            <a:r>
              <a:rPr lang="en-US" sz="1700" dirty="0">
                <a:latin typeface="Arial" panose="020B0604020202020204" pitchFamily="34" charset="0"/>
                <a:cs typeface="Arial" panose="020B0604020202020204" pitchFamily="34" charset="0"/>
              </a:rPr>
              <a:t>The name of the place is </a:t>
            </a:r>
            <a:r>
              <a:rPr lang="en-US" sz="1700" i="1" dirty="0">
                <a:latin typeface="Arial" panose="020B0604020202020204" pitchFamily="34" charset="0"/>
                <a:cs typeface="Arial" panose="020B0604020202020204" pitchFamily="34" charset="0"/>
              </a:rPr>
              <a:t>Wooden Woodworking Canada Inc.</a:t>
            </a:r>
            <a:r>
              <a:rPr lang="en-US" sz="1700" dirty="0">
                <a:latin typeface="Arial" panose="020B0604020202020204" pitchFamily="34" charset="0"/>
                <a:cs typeface="Arial" panose="020B0604020202020204" pitchFamily="34" charset="0"/>
              </a:rPr>
              <a:t> : </a:t>
            </a:r>
            <a:r>
              <a:rPr lang="en-US" sz="1700" b="1" dirty="0">
                <a:latin typeface="Arial" panose="020B0604020202020204" pitchFamily="34" charset="0"/>
                <a:cs typeface="Arial" panose="020B0604020202020204" pitchFamily="34" charset="0"/>
              </a:rPr>
              <a:t>Group -&gt; Items -&gt; Venue -&gt; Name tag</a:t>
            </a:r>
            <a:endParaRPr lang="en-US" sz="1700" dirty="0">
              <a:latin typeface="Arial" panose="020B0604020202020204" pitchFamily="34" charset="0"/>
              <a:cs typeface="Arial" panose="020B0604020202020204" pitchFamily="34" charset="0"/>
            </a:endParaRPr>
          </a:p>
          <a:p>
            <a:pPr>
              <a:buFont typeface="+mj-lt"/>
              <a:buAutoNum type="arabicPeriod"/>
            </a:pPr>
            <a:r>
              <a:rPr lang="en-US" sz="1700" dirty="0">
                <a:latin typeface="Arial" panose="020B0604020202020204" pitchFamily="34" charset="0"/>
                <a:cs typeface="Arial" panose="020B0604020202020204" pitchFamily="34" charset="0"/>
              </a:rPr>
              <a:t>The category of the place is </a:t>
            </a:r>
            <a:r>
              <a:rPr lang="en-US" sz="1700" i="1" dirty="0">
                <a:latin typeface="Arial" panose="020B0604020202020204" pitchFamily="34" charset="0"/>
                <a:cs typeface="Arial" panose="020B0604020202020204" pitchFamily="34" charset="0"/>
              </a:rPr>
              <a:t>Service à domicile</a:t>
            </a:r>
            <a:r>
              <a:rPr lang="en-US" sz="1700" dirty="0">
                <a:latin typeface="Arial" panose="020B0604020202020204" pitchFamily="34" charset="0"/>
                <a:cs typeface="Arial" panose="020B0604020202020204" pitchFamily="34" charset="0"/>
              </a:rPr>
              <a:t> </a:t>
            </a:r>
            <a:r>
              <a:rPr lang="en-US" sz="1700" dirty="0" smtClean="0">
                <a:latin typeface="Arial" panose="020B0604020202020204" pitchFamily="34" charset="0"/>
                <a:cs typeface="Arial" panose="020B0604020202020204" pitchFamily="34" charset="0"/>
              </a:rPr>
              <a:t>(English </a:t>
            </a:r>
            <a:r>
              <a:rPr lang="en-US" sz="1700" dirty="0">
                <a:latin typeface="Arial" panose="020B0604020202020204" pitchFamily="34" charset="0"/>
                <a:cs typeface="Arial" panose="020B0604020202020204" pitchFamily="34" charset="0"/>
              </a:rPr>
              <a:t>translation : Home service) : </a:t>
            </a:r>
            <a:r>
              <a:rPr lang="en-US" sz="1700" b="1" dirty="0">
                <a:latin typeface="Arial" panose="020B0604020202020204" pitchFamily="34" charset="0"/>
                <a:cs typeface="Arial" panose="020B0604020202020204" pitchFamily="34" charset="0"/>
              </a:rPr>
              <a:t>Group -&gt; Items -&gt; Venue -&gt; Categories -&gt; Name tag</a:t>
            </a:r>
            <a:endParaRPr lang="en-US" sz="1700" dirty="0">
              <a:latin typeface="Arial" panose="020B0604020202020204" pitchFamily="34" charset="0"/>
              <a:cs typeface="Arial" panose="020B0604020202020204" pitchFamily="34" charset="0"/>
            </a:endParaRPr>
          </a:p>
          <a:p>
            <a:endParaRPr lang="en-US" sz="1700" dirty="0">
              <a:latin typeface="Arial" panose="020B0604020202020204" pitchFamily="34" charset="0"/>
              <a:cs typeface="Arial" panose="020B0604020202020204" pitchFamily="34" charset="0"/>
            </a:endParaRPr>
          </a:p>
          <a:p>
            <a:pPr marL="0" indent="0">
              <a:buNone/>
            </a:pPr>
            <a:endParaRPr lang="en-US" sz="17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065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049" y="0"/>
            <a:ext cx="8911687" cy="1280890"/>
          </a:xfrm>
        </p:spPr>
        <p:txBody>
          <a:bodyPr/>
          <a:lstStyle/>
          <a:p>
            <a:r>
              <a:rPr lang="en-US" b="1" dirty="0" smtClean="0"/>
              <a:t>Methodology :</a:t>
            </a:r>
            <a:endParaRPr lang="en-US" dirty="0"/>
          </a:p>
        </p:txBody>
      </p:sp>
      <p:sp>
        <p:nvSpPr>
          <p:cNvPr id="3" name="Content Placeholder 2"/>
          <p:cNvSpPr>
            <a:spLocks noGrp="1"/>
          </p:cNvSpPr>
          <p:nvPr>
            <p:ph idx="1"/>
          </p:nvPr>
        </p:nvSpPr>
        <p:spPr>
          <a:xfrm>
            <a:off x="2431271" y="795251"/>
            <a:ext cx="9605558" cy="3777622"/>
          </a:xfrm>
        </p:spPr>
        <p:txBody>
          <a:bodyPr>
            <a:normAutofit lnSpcReduction="10000"/>
          </a:bodyPr>
          <a:lstStyle/>
          <a:p>
            <a:pPr marL="0" indent="0">
              <a:buNone/>
            </a:pPr>
            <a:r>
              <a:rPr lang="en-US" sz="1700" dirty="0">
                <a:latin typeface="Arial" panose="020B0604020202020204" pitchFamily="34" charset="0"/>
                <a:cs typeface="Arial" panose="020B0604020202020204" pitchFamily="34" charset="0"/>
              </a:rPr>
              <a:t>As we previously saw, we use the following datasets :</a:t>
            </a:r>
          </a:p>
          <a:p>
            <a:r>
              <a:rPr lang="en-US" sz="1700" dirty="0">
                <a:latin typeface="Arial" panose="020B0604020202020204" pitchFamily="34" charset="0"/>
                <a:cs typeface="Arial" panose="020B0604020202020204" pitchFamily="34" charset="0"/>
              </a:rPr>
              <a:t>A list of general information about the </a:t>
            </a:r>
            <a:r>
              <a:rPr lang="en-US" sz="1700" dirty="0" smtClean="0">
                <a:latin typeface="Arial" panose="020B0604020202020204" pitchFamily="34" charset="0"/>
                <a:cs typeface="Arial" panose="020B0604020202020204" pitchFamily="34" charset="0"/>
              </a:rPr>
              <a:t>neighborhoods (Neighborhood </a:t>
            </a:r>
            <a:r>
              <a:rPr lang="en-US" sz="1700" dirty="0">
                <a:latin typeface="Arial" panose="020B0604020202020204" pitchFamily="34" charset="0"/>
                <a:cs typeface="Arial" panose="020B0604020202020204" pitchFamily="34" charset="0"/>
              </a:rPr>
              <a:t>name, Number, and coordinates calculated using the Geocoder package)</a:t>
            </a:r>
          </a:p>
          <a:p>
            <a:r>
              <a:rPr lang="en-US" sz="1700" dirty="0">
                <a:latin typeface="Arial" panose="020B0604020202020204" pitchFamily="34" charset="0"/>
                <a:cs typeface="Arial" panose="020B0604020202020204" pitchFamily="34" charset="0"/>
              </a:rPr>
              <a:t>A list of demographic data about the </a:t>
            </a:r>
            <a:r>
              <a:rPr lang="en-US" sz="1700" dirty="0" smtClean="0">
                <a:latin typeface="Arial" panose="020B0604020202020204" pitchFamily="34" charset="0"/>
                <a:cs typeface="Arial" panose="020B0604020202020204" pitchFamily="34" charset="0"/>
              </a:rPr>
              <a:t>neighborhoods, </a:t>
            </a:r>
            <a:r>
              <a:rPr lang="en-US" sz="1700" dirty="0">
                <a:latin typeface="Arial" panose="020B0604020202020204" pitchFamily="34" charset="0"/>
                <a:cs typeface="Arial" panose="020B0604020202020204" pitchFamily="34" charset="0"/>
              </a:rPr>
              <a:t>with the number of people of each ethnic origin living in these </a:t>
            </a:r>
            <a:r>
              <a:rPr lang="en-US" sz="1700" dirty="0" smtClean="0">
                <a:latin typeface="Arial" panose="020B0604020202020204" pitchFamily="34" charset="0"/>
                <a:cs typeface="Arial" panose="020B0604020202020204" pitchFamily="34" charset="0"/>
              </a:rPr>
              <a:t>neighborhoods.</a:t>
            </a:r>
          </a:p>
          <a:p>
            <a:endParaRPr lang="en-US" sz="1700"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A good way to start our analysis is to draw each </a:t>
            </a:r>
            <a:r>
              <a:rPr lang="en-US" dirty="0" smtClean="0">
                <a:latin typeface="Arial" panose="020B0604020202020204" pitchFamily="34" charset="0"/>
                <a:cs typeface="Arial" panose="020B0604020202020204" pitchFamily="34" charset="0"/>
              </a:rPr>
              <a:t>neighborhood </a:t>
            </a:r>
            <a:r>
              <a:rPr lang="en-US" dirty="0">
                <a:latin typeface="Arial" panose="020B0604020202020204" pitchFamily="34" charset="0"/>
                <a:cs typeface="Arial" panose="020B0604020202020204" pitchFamily="34" charset="0"/>
              </a:rPr>
              <a:t>over the map of the city of Toronto, in order to check if the dataset with the list of </a:t>
            </a:r>
            <a:r>
              <a:rPr lang="en-US" dirty="0" smtClean="0">
                <a:latin typeface="Arial" panose="020B0604020202020204" pitchFamily="34" charset="0"/>
                <a:cs typeface="Arial" panose="020B0604020202020204" pitchFamily="34" charset="0"/>
              </a:rPr>
              <a:t>neighborhoods </a:t>
            </a:r>
            <a:r>
              <a:rPr lang="en-US" dirty="0">
                <a:latin typeface="Arial" panose="020B0604020202020204" pitchFamily="34" charset="0"/>
                <a:cs typeface="Arial" panose="020B0604020202020204" pitchFamily="34" charset="0"/>
              </a:rPr>
              <a:t>is complete and covers the whole city. For that, we need each </a:t>
            </a:r>
            <a:r>
              <a:rPr lang="en-US" dirty="0" smtClean="0">
                <a:latin typeface="Arial" panose="020B0604020202020204" pitchFamily="34" charset="0"/>
                <a:cs typeface="Arial" panose="020B0604020202020204" pitchFamily="34" charset="0"/>
              </a:rPr>
              <a:t>neighborhood' </a:t>
            </a:r>
            <a:r>
              <a:rPr lang="en-US" dirty="0">
                <a:latin typeface="Arial" panose="020B0604020202020204" pitchFamily="34" charset="0"/>
                <a:cs typeface="Arial" panose="020B0604020202020204" pitchFamily="34" charset="0"/>
              </a:rPr>
              <a:t>coordinates.</a:t>
            </a:r>
          </a:p>
          <a:p>
            <a:pPr marL="0" indent="0">
              <a:buNone/>
            </a:pPr>
            <a:r>
              <a:rPr lang="en-US" dirty="0">
                <a:latin typeface="Arial" panose="020B0604020202020204" pitchFamily="34" charset="0"/>
                <a:cs typeface="Arial" panose="020B0604020202020204" pitchFamily="34" charset="0"/>
              </a:rPr>
              <a:t>As we saw, the </a:t>
            </a:r>
            <a:r>
              <a:rPr lang="en-US" dirty="0" smtClean="0">
                <a:latin typeface="Arial" panose="020B0604020202020204" pitchFamily="34" charset="0"/>
                <a:cs typeface="Arial" panose="020B0604020202020204" pitchFamily="34" charset="0"/>
              </a:rPr>
              <a:t>neighborhoods' </a:t>
            </a:r>
            <a:r>
              <a:rPr lang="en-US" dirty="0">
                <a:latin typeface="Arial" panose="020B0604020202020204" pitchFamily="34" charset="0"/>
                <a:cs typeface="Arial" panose="020B0604020202020204" pitchFamily="34" charset="0"/>
              </a:rPr>
              <a:t>coordinates are not available in the </a:t>
            </a:r>
            <a:r>
              <a:rPr lang="en-US" b="1" dirty="0" smtClean="0">
                <a:latin typeface="Arial" panose="020B0604020202020204" pitchFamily="34" charset="0"/>
                <a:cs typeface="Arial" panose="020B0604020202020204" pitchFamily="34" charset="0"/>
              </a:rPr>
              <a:t>Neighborhood </a:t>
            </a:r>
            <a:r>
              <a:rPr lang="en-US" b="1" dirty="0">
                <a:latin typeface="Arial" panose="020B0604020202020204" pitchFamily="34" charset="0"/>
                <a:cs typeface="Arial" panose="020B0604020202020204" pitchFamily="34" charset="0"/>
              </a:rPr>
              <a:t>information data</a:t>
            </a:r>
            <a:r>
              <a:rPr lang="en-US" dirty="0">
                <a:latin typeface="Arial" panose="020B0604020202020204" pitchFamily="34" charset="0"/>
                <a:cs typeface="Arial" panose="020B0604020202020204" pitchFamily="34" charset="0"/>
              </a:rPr>
              <a:t> dataset. So we are going to retrieve them using the </a:t>
            </a:r>
            <a:r>
              <a:rPr lang="en-US" b="1" dirty="0">
                <a:latin typeface="Arial" panose="020B0604020202020204" pitchFamily="34" charset="0"/>
                <a:cs typeface="Arial" panose="020B0604020202020204" pitchFamily="34" charset="0"/>
              </a:rPr>
              <a:t>Geocoder</a:t>
            </a:r>
            <a:r>
              <a:rPr lang="en-US" dirty="0">
                <a:latin typeface="Arial" panose="020B0604020202020204" pitchFamily="34" charset="0"/>
                <a:cs typeface="Arial" panose="020B0604020202020204" pitchFamily="34" charset="0"/>
              </a:rPr>
              <a:t> package. We then store each </a:t>
            </a:r>
            <a:r>
              <a:rPr lang="en-US" dirty="0" smtClean="0">
                <a:latin typeface="Arial" panose="020B0604020202020204" pitchFamily="34" charset="0"/>
                <a:cs typeface="Arial" panose="020B0604020202020204" pitchFamily="34" charset="0"/>
              </a:rPr>
              <a:t>neighborhood's </a:t>
            </a:r>
            <a:r>
              <a:rPr lang="en-US" dirty="0">
                <a:latin typeface="Arial" panose="020B0604020202020204" pitchFamily="34" charset="0"/>
                <a:cs typeface="Arial" panose="020B0604020202020204" pitchFamily="34" charset="0"/>
              </a:rPr>
              <a:t>coordinates into a </a:t>
            </a:r>
            <a:r>
              <a:rPr lang="en-US" dirty="0" smtClean="0">
                <a:latin typeface="Arial" panose="020B0604020202020204" pitchFamily="34" charset="0"/>
                <a:cs typeface="Arial" panose="020B0604020202020204" pitchFamily="34" charset="0"/>
              </a:rPr>
              <a:t>data frame, </a:t>
            </a:r>
            <a:r>
              <a:rPr lang="en-US" dirty="0">
                <a:latin typeface="Arial" panose="020B0604020202020204" pitchFamily="34" charset="0"/>
                <a:cs typeface="Arial" panose="020B0604020202020204" pitchFamily="34" charset="0"/>
              </a:rPr>
              <a:t>like this :</a:t>
            </a:r>
          </a:p>
          <a:p>
            <a:pPr marL="0" indent="0">
              <a:buNone/>
            </a:pPr>
            <a:endParaRPr lang="en-US" sz="1700" dirty="0">
              <a:latin typeface="Arial" panose="020B0604020202020204" pitchFamily="34" charset="0"/>
              <a:cs typeface="Arial" panose="020B0604020202020204" pitchFamily="34" charset="0"/>
            </a:endParaRPr>
          </a:p>
          <a:p>
            <a:endParaRPr lang="en-US" dirty="0"/>
          </a:p>
        </p:txBody>
      </p:sp>
      <p:pic>
        <p:nvPicPr>
          <p:cNvPr id="4" name="Picture 3"/>
          <p:cNvPicPr>
            <a:picLocks noChangeAspect="1"/>
          </p:cNvPicPr>
          <p:nvPr/>
        </p:nvPicPr>
        <p:blipFill>
          <a:blip r:embed="rId2"/>
          <a:stretch>
            <a:fillRect/>
          </a:stretch>
        </p:blipFill>
        <p:spPr>
          <a:xfrm>
            <a:off x="4457960" y="4572873"/>
            <a:ext cx="4905375" cy="2219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343886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444</TotalTime>
  <Words>669</Words>
  <Application>Microsoft Office PowerPoint</Application>
  <PresentationFormat>Widescreen</PresentationFormat>
  <Paragraphs>145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Wisp</vt:lpstr>
      <vt:lpstr>A Recommender Systems for;  1) Idea of opening new Restaurant   2) Best area suggestion to contractor for opening new business.</vt:lpstr>
      <vt:lpstr>Use Case : A Recommender System for Best area to open new Restaurant and New Business </vt:lpstr>
      <vt:lpstr>Introduction and Business problem :</vt:lpstr>
      <vt:lpstr>Introduction and Business problem :</vt:lpstr>
      <vt:lpstr>Data :</vt:lpstr>
      <vt:lpstr>Data:</vt:lpstr>
      <vt:lpstr>Data:</vt:lpstr>
      <vt:lpstr>Data : </vt:lpstr>
      <vt:lpstr>Methodology :</vt:lpstr>
      <vt:lpstr>Methodology : </vt:lpstr>
      <vt:lpstr>Methodology:</vt:lpstr>
      <vt:lpstr>Machine learning algorithm:</vt:lpstr>
      <vt:lpstr>Machine learning algorithm:</vt:lpstr>
      <vt:lpstr>Machine learning algorithm:</vt:lpstr>
      <vt:lpstr>Discussion : </vt:lpstr>
      <vt:lpstr>Discussion : </vt:lpstr>
      <vt:lpstr>Discussion : </vt:lpstr>
      <vt:lpstr>Discussion : </vt:lpstr>
      <vt:lpstr>Discussion : </vt:lpstr>
      <vt:lpstr>Discussion : </vt:lpstr>
      <vt:lpstr>Discussion :</vt:lpstr>
      <vt:lpstr>Discussion :</vt:lpstr>
      <vt:lpstr>Conclusion : </vt:lpstr>
    </vt:vector>
  </TitlesOfParts>
  <Company>TML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Restaurants in New York</dc:title>
  <dc:creator>Pallavi Kulkarni (TTL)</dc:creator>
  <cp:lastModifiedBy>Pallavi Kulkarni (TTL)</cp:lastModifiedBy>
  <cp:revision>75</cp:revision>
  <dcterms:created xsi:type="dcterms:W3CDTF">2019-11-29T07:45:23Z</dcterms:created>
  <dcterms:modified xsi:type="dcterms:W3CDTF">2019-12-02T11:18:12Z</dcterms:modified>
</cp:coreProperties>
</file>