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3"/>
  </p:notesMasterIdLst>
  <p:sldIdLst>
    <p:sldId id="502" r:id="rId2"/>
    <p:sldId id="477" r:id="rId3"/>
    <p:sldId id="492" r:id="rId4"/>
    <p:sldId id="501" r:id="rId5"/>
    <p:sldId id="503" r:id="rId6"/>
    <p:sldId id="481" r:id="rId7"/>
    <p:sldId id="497" r:id="rId8"/>
    <p:sldId id="483" r:id="rId9"/>
    <p:sldId id="499" r:id="rId10"/>
    <p:sldId id="482" r:id="rId11"/>
    <p:sldId id="5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5DF946-B054-411E-839D-25BFD075D065}">
          <p14:sldIdLst>
            <p14:sldId id="502"/>
          </p14:sldIdLst>
        </p14:section>
        <p14:section name="Untitled Section" id="{CDAFC761-8B46-4B56-A0BE-C7C80BB355F0}">
          <p14:sldIdLst>
            <p14:sldId id="477"/>
            <p14:sldId id="492"/>
            <p14:sldId id="501"/>
            <p14:sldId id="503"/>
            <p14:sldId id="481"/>
            <p14:sldId id="497"/>
            <p14:sldId id="483"/>
            <p14:sldId id="499"/>
            <p14:sldId id="482"/>
            <p14:sldId id="5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6E8"/>
    <a:srgbClr val="F04034"/>
    <a:srgbClr val="FF5050"/>
    <a:srgbClr val="E2603C"/>
    <a:srgbClr val="9FD9D3"/>
    <a:srgbClr val="F4B183"/>
    <a:srgbClr val="3A96DF"/>
    <a:srgbClr val="43C386"/>
    <a:srgbClr val="577EF3"/>
    <a:srgbClr val="FFE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FC27B-CF56-46DB-9CFD-8AA0D658D9B9}" v="55" dt="2025-03-27T05:32:03.478"/>
    <p1510:client id="{B162F9E7-1555-44EA-94FA-8F214CECC322}" v="186" dt="2025-03-27T05:59:45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40000"/>
            <a:lumOff val="60000"/>
            <a:alpha val="5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l"/>
          <a:endParaRPr lang="en-IN" sz="240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l"/>
          <a:endParaRPr lang="en-IN" sz="240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just"/>
          <a:endParaRPr lang="en-IN" sz="180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ScaleY="94308" custLinFactNeighborX="-371" custLinFactNeighborY="1259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ScaleY="95070" custLinFactNeighborX="371" custLinFactNeighborY="954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ScaleY="112540" custLinFactNeighborX="-186" custLinFactNeighborY="6583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AB343-5A73-47E4-8646-CD6F6FB8F31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4F4134-E1D5-43D5-B528-B54D97585CB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lumMod val="40000"/>
            <a:lumOff val="60000"/>
            <a:alpha val="5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l"/>
          <a:endParaRPr lang="en-IN" sz="240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FEEB090-9026-4FC6-95E9-04981C53B35E}" type="par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08E6E445-881C-4479-85D7-BE7945FAC530}" type="sibTrans" cxnId="{DD1786C4-3186-4B5B-AE30-1E7ADECE388F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A200A2F-C330-431E-BDD2-CDE3B3595162}">
      <dgm:prSet phldrT="[Text]"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pPr algn="l"/>
          <a:endParaRPr lang="en-IN" sz="240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EDACE483-FB25-487E-AE3F-18DDD456604E}" type="par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2017CCE2-2B64-4B81-8732-0E2B02FC527F}" type="sibTrans" cxnId="{FC50C7E3-644C-41DC-9392-BAEC48D274A6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69CFE273-6634-4AF2-ADF7-195FCFD02937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just"/>
          <a:endParaRPr lang="en-IN" sz="1800">
            <a:solidFill>
              <a:schemeClr val="bg1"/>
            </a:solidFill>
            <a:latin typeface="Montserrat" panose="00000500000000000000" pitchFamily="2" charset="0"/>
          </a:endParaRPr>
        </a:p>
      </dgm:t>
    </dgm:pt>
    <dgm:pt modelId="{464AEF01-3A62-4C91-9C64-6508F6716BD3}" type="par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F652DB56-D174-4C1C-A4B6-0A7ADDCA9A74}" type="sibTrans" cxnId="{F2D26463-A756-459D-8F8F-64F6F789D0EB}">
      <dgm:prSet/>
      <dgm:spPr/>
      <dgm:t>
        <a:bodyPr/>
        <a:lstStyle/>
        <a:p>
          <a:endParaRPr lang="en-IN" sz="2400">
            <a:latin typeface="Montserrat" panose="00000500000000000000" pitchFamily="2" charset="0"/>
          </a:endParaRPr>
        </a:p>
      </dgm:t>
    </dgm:pt>
    <dgm:pt modelId="{4BC6EFDF-A91D-4DDE-B436-D0306CA8FB22}" type="pres">
      <dgm:prSet presAssocID="{F63AB343-5A73-47E4-8646-CD6F6FB8F31C}" presName="diagram" presStyleCnt="0">
        <dgm:presLayoutVars>
          <dgm:dir/>
          <dgm:resizeHandles val="exact"/>
        </dgm:presLayoutVars>
      </dgm:prSet>
      <dgm:spPr/>
    </dgm:pt>
    <dgm:pt modelId="{C7D0697F-16F4-44E2-AFF3-63CF0A714EEB}" type="pres">
      <dgm:prSet presAssocID="{734F4134-E1D5-43D5-B528-B54D97585CBB}" presName="node" presStyleLbl="node1" presStyleIdx="0" presStyleCnt="3" custScaleX="132821" custScaleY="94308" custLinFactNeighborX="-371" custLinFactNeighborY="1259">
        <dgm:presLayoutVars>
          <dgm:bulletEnabled val="1"/>
        </dgm:presLayoutVars>
      </dgm:prSet>
      <dgm:spPr/>
    </dgm:pt>
    <dgm:pt modelId="{CDEC6380-52CC-4823-8F32-7DE41D09C832}" type="pres">
      <dgm:prSet presAssocID="{08E6E445-881C-4479-85D7-BE7945FAC530}" presName="sibTrans" presStyleCnt="0"/>
      <dgm:spPr/>
    </dgm:pt>
    <dgm:pt modelId="{1B6A54B0-7323-418C-B8EE-1A870FF5188A}" type="pres">
      <dgm:prSet presAssocID="{FA200A2F-C330-431E-BDD2-CDE3B3595162}" presName="node" presStyleLbl="node1" presStyleIdx="1" presStyleCnt="3" custScaleX="132821" custScaleY="95070" custLinFactNeighborX="371" custLinFactNeighborY="954">
        <dgm:presLayoutVars>
          <dgm:bulletEnabled val="1"/>
        </dgm:presLayoutVars>
      </dgm:prSet>
      <dgm:spPr/>
    </dgm:pt>
    <dgm:pt modelId="{31BF777E-F773-4B16-B97D-600CC3D57321}" type="pres">
      <dgm:prSet presAssocID="{2017CCE2-2B64-4B81-8732-0E2B02FC527F}" presName="sibTrans" presStyleCnt="0"/>
      <dgm:spPr/>
    </dgm:pt>
    <dgm:pt modelId="{7887EDED-12AF-4382-A7A3-8629FCB97637}" type="pres">
      <dgm:prSet presAssocID="{69CFE273-6634-4AF2-ADF7-195FCFD02937}" presName="node" presStyleLbl="node1" presStyleIdx="2" presStyleCnt="3" custScaleX="276011" custScaleY="112540" custLinFactNeighborX="-186" custLinFactNeighborY="6583">
        <dgm:presLayoutVars>
          <dgm:bulletEnabled val="1"/>
        </dgm:presLayoutVars>
      </dgm:prSet>
      <dgm:spPr/>
    </dgm:pt>
  </dgm:ptLst>
  <dgm:cxnLst>
    <dgm:cxn modelId="{77EF6D1D-FD7A-47D8-BDE6-522163C31357}" type="presOf" srcId="{F63AB343-5A73-47E4-8646-CD6F6FB8F31C}" destId="{4BC6EFDF-A91D-4DDE-B436-D0306CA8FB22}" srcOrd="0" destOrd="0" presId="urn:microsoft.com/office/officeart/2005/8/layout/default"/>
    <dgm:cxn modelId="{30A5641E-68D1-416A-8E5E-C3EBDD465AA1}" type="presOf" srcId="{69CFE273-6634-4AF2-ADF7-195FCFD02937}" destId="{7887EDED-12AF-4382-A7A3-8629FCB97637}" srcOrd="0" destOrd="0" presId="urn:microsoft.com/office/officeart/2005/8/layout/default"/>
    <dgm:cxn modelId="{F2D26463-A756-459D-8F8F-64F6F789D0EB}" srcId="{F63AB343-5A73-47E4-8646-CD6F6FB8F31C}" destId="{69CFE273-6634-4AF2-ADF7-195FCFD02937}" srcOrd="2" destOrd="0" parTransId="{464AEF01-3A62-4C91-9C64-6508F6716BD3}" sibTransId="{F652DB56-D174-4C1C-A4B6-0A7ADDCA9A74}"/>
    <dgm:cxn modelId="{3EFDD747-74B2-4981-9869-3F85B2DE49DC}" type="presOf" srcId="{FA200A2F-C330-431E-BDD2-CDE3B3595162}" destId="{1B6A54B0-7323-418C-B8EE-1A870FF5188A}" srcOrd="0" destOrd="0" presId="urn:microsoft.com/office/officeart/2005/8/layout/default"/>
    <dgm:cxn modelId="{DD1786C4-3186-4B5B-AE30-1E7ADECE388F}" srcId="{F63AB343-5A73-47E4-8646-CD6F6FB8F31C}" destId="{734F4134-E1D5-43D5-B528-B54D97585CBB}" srcOrd="0" destOrd="0" parTransId="{EFEEB090-9026-4FC6-95E9-04981C53B35E}" sibTransId="{08E6E445-881C-4479-85D7-BE7945FAC530}"/>
    <dgm:cxn modelId="{FC50C7E3-644C-41DC-9392-BAEC48D274A6}" srcId="{F63AB343-5A73-47E4-8646-CD6F6FB8F31C}" destId="{FA200A2F-C330-431E-BDD2-CDE3B3595162}" srcOrd="1" destOrd="0" parTransId="{EDACE483-FB25-487E-AE3F-18DDD456604E}" sibTransId="{2017CCE2-2B64-4B81-8732-0E2B02FC527F}"/>
    <dgm:cxn modelId="{38BFDAF7-E9F9-4E3A-872D-65DB2787DC51}" type="presOf" srcId="{734F4134-E1D5-43D5-B528-B54D97585CBB}" destId="{C7D0697F-16F4-44E2-AFF3-63CF0A714EEB}" srcOrd="0" destOrd="0" presId="urn:microsoft.com/office/officeart/2005/8/layout/default"/>
    <dgm:cxn modelId="{CC870701-D926-46F5-9F33-575B800D1DC3}" type="presParOf" srcId="{4BC6EFDF-A91D-4DDE-B436-D0306CA8FB22}" destId="{C7D0697F-16F4-44E2-AFF3-63CF0A714EEB}" srcOrd="0" destOrd="0" presId="urn:microsoft.com/office/officeart/2005/8/layout/default"/>
    <dgm:cxn modelId="{FD7B9305-BF2B-4392-AE15-86B33C51610F}" type="presParOf" srcId="{4BC6EFDF-A91D-4DDE-B436-D0306CA8FB22}" destId="{CDEC6380-52CC-4823-8F32-7DE41D09C832}" srcOrd="1" destOrd="0" presId="urn:microsoft.com/office/officeart/2005/8/layout/default"/>
    <dgm:cxn modelId="{CE01DBE9-E7BA-4532-9CE4-09DB7FBA437A}" type="presParOf" srcId="{4BC6EFDF-A91D-4DDE-B436-D0306CA8FB22}" destId="{1B6A54B0-7323-418C-B8EE-1A870FF5188A}" srcOrd="2" destOrd="0" presId="urn:microsoft.com/office/officeart/2005/8/layout/default"/>
    <dgm:cxn modelId="{6CC580AA-C8EF-4614-80E1-02DFB1C7D5B5}" type="presParOf" srcId="{4BC6EFDF-A91D-4DDE-B436-D0306CA8FB22}" destId="{31BF777E-F773-4B16-B97D-600CC3D57321}" srcOrd="3" destOrd="0" presId="urn:microsoft.com/office/officeart/2005/8/layout/default"/>
    <dgm:cxn modelId="{ED29095C-383F-4177-AD69-9BFAFD17496C}" type="presParOf" srcId="{4BC6EFDF-A91D-4DDE-B436-D0306CA8FB22}" destId="{7887EDED-12AF-4382-A7A3-8629FCB97637}" srcOrd="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35946"/>
          <a:ext cx="5098044" cy="2171884"/>
        </a:xfrm>
        <a:prstGeom prst="rect">
          <a:avLst/>
        </a:prstGeom>
        <a:solidFill>
          <a:schemeClr val="accent2">
            <a:lumMod val="40000"/>
            <a:lumOff val="60000"/>
            <a:alpha val="50000"/>
          </a:schemeClr>
        </a:soli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135946"/>
        <a:ext cx="5098044" cy="2171884"/>
      </dsp:txXfrm>
    </dsp:sp>
    <dsp:sp modelId="{1B6A54B0-7323-418C-B8EE-1A870FF5188A}">
      <dsp:nvSpPr>
        <dsp:cNvPr id="0" name=""/>
        <dsp:cNvSpPr/>
      </dsp:nvSpPr>
      <dsp:spPr>
        <a:xfrm>
          <a:off x="5510325" y="120147"/>
          <a:ext cx="5098044" cy="2189432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10325" y="120147"/>
        <a:ext cx="5098044" cy="2189432"/>
      </dsp:txXfrm>
    </dsp:sp>
    <dsp:sp modelId="{7887EDED-12AF-4382-A7A3-8629FCB97637}">
      <dsp:nvSpPr>
        <dsp:cNvPr id="0" name=""/>
        <dsp:cNvSpPr/>
      </dsp:nvSpPr>
      <dsp:spPr>
        <a:xfrm>
          <a:off x="5" y="2769616"/>
          <a:ext cx="10594081" cy="2591761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" y="2769616"/>
        <a:ext cx="10594081" cy="25917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0697F-16F4-44E2-AFF3-63CF0A714EEB}">
      <dsp:nvSpPr>
        <dsp:cNvPr id="0" name=""/>
        <dsp:cNvSpPr/>
      </dsp:nvSpPr>
      <dsp:spPr>
        <a:xfrm>
          <a:off x="0" y="135946"/>
          <a:ext cx="5098044" cy="2171884"/>
        </a:xfrm>
        <a:prstGeom prst="rect">
          <a:avLst/>
        </a:prstGeom>
        <a:solidFill>
          <a:schemeClr val="accent2">
            <a:lumMod val="40000"/>
            <a:lumOff val="60000"/>
            <a:alpha val="50000"/>
          </a:schemeClr>
        </a:solidFill>
        <a:ln>
          <a:solidFill>
            <a:schemeClr val="accent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0" y="135946"/>
        <a:ext cx="5098044" cy="2171884"/>
      </dsp:txXfrm>
    </dsp:sp>
    <dsp:sp modelId="{1B6A54B0-7323-418C-B8EE-1A870FF5188A}">
      <dsp:nvSpPr>
        <dsp:cNvPr id="0" name=""/>
        <dsp:cNvSpPr/>
      </dsp:nvSpPr>
      <dsp:spPr>
        <a:xfrm>
          <a:off x="5510325" y="120147"/>
          <a:ext cx="5098044" cy="2189432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510325" y="120147"/>
        <a:ext cx="5098044" cy="2189432"/>
      </dsp:txXfrm>
    </dsp:sp>
    <dsp:sp modelId="{7887EDED-12AF-4382-A7A3-8629FCB97637}">
      <dsp:nvSpPr>
        <dsp:cNvPr id="0" name=""/>
        <dsp:cNvSpPr/>
      </dsp:nvSpPr>
      <dsp:spPr>
        <a:xfrm>
          <a:off x="5" y="2769616"/>
          <a:ext cx="10594081" cy="2591761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>
            <a:solidFill>
              <a:schemeClr val="bg1"/>
            </a:solidFill>
            <a:latin typeface="Montserrat" panose="00000500000000000000" pitchFamily="2" charset="0"/>
          </a:endParaRPr>
        </a:p>
      </dsp:txBody>
      <dsp:txXfrm>
        <a:off x="5" y="2769616"/>
        <a:ext cx="10594081" cy="2591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DEBC1-D45A-4584-BEC9-4C32FB35D20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8F7D2-DBF7-47B1-8A95-599CF99D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8F7D2-DBF7-47B1-8A95-599CF99D49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9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A59F1-E8BE-4D91-9042-825B4FE0BD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5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3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4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3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02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3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6E162F-09E4-4F97-91E2-A255FA795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7" t="16155" r="46167" b="14753"/>
          <a:stretch>
            <a:fillRect/>
          </a:stretch>
        </p:blipFill>
        <p:spPr>
          <a:xfrm>
            <a:off x="690880" y="1107905"/>
            <a:ext cx="5872480" cy="4738300"/>
          </a:xfrm>
          <a:custGeom>
            <a:avLst/>
            <a:gdLst>
              <a:gd name="connsiteX0" fmla="*/ 4174488 w 5872480"/>
              <a:gd name="connsiteY0" fmla="*/ 1655999 h 4738300"/>
              <a:gd name="connsiteX1" fmla="*/ 5049498 w 5872480"/>
              <a:gd name="connsiteY1" fmla="*/ 1655999 h 4738300"/>
              <a:gd name="connsiteX2" fmla="*/ 4611993 w 5872480"/>
              <a:gd name="connsiteY2" fmla="*/ 2410318 h 4738300"/>
              <a:gd name="connsiteX3" fmla="*/ 4611993 w 5872480"/>
              <a:gd name="connsiteY3" fmla="*/ 825866 h 4738300"/>
              <a:gd name="connsiteX4" fmla="*/ 5049498 w 5872480"/>
              <a:gd name="connsiteY4" fmla="*/ 1580184 h 4738300"/>
              <a:gd name="connsiteX5" fmla="*/ 4174488 w 5872480"/>
              <a:gd name="connsiteY5" fmla="*/ 1580184 h 4738300"/>
              <a:gd name="connsiteX6" fmla="*/ 1759292 w 5872480"/>
              <a:gd name="connsiteY6" fmla="*/ 687469 h 4738300"/>
              <a:gd name="connsiteX7" fmla="*/ 3231335 w 5872480"/>
              <a:gd name="connsiteY7" fmla="*/ 3225474 h 4738300"/>
              <a:gd name="connsiteX8" fmla="*/ 4113188 w 5872480"/>
              <a:gd name="connsiteY8" fmla="*/ 1705039 h 4738300"/>
              <a:gd name="connsiteX9" fmla="*/ 5872480 w 5872480"/>
              <a:gd name="connsiteY9" fmla="*/ 4738300 h 4738300"/>
              <a:gd name="connsiteX10" fmla="*/ 2353896 w 5872480"/>
              <a:gd name="connsiteY10" fmla="*/ 4738300 h 4738300"/>
              <a:gd name="connsiteX11" fmla="*/ 2944086 w 5872480"/>
              <a:gd name="connsiteY11" fmla="*/ 3720731 h 4738300"/>
              <a:gd name="connsiteX12" fmla="*/ 0 w 5872480"/>
              <a:gd name="connsiteY12" fmla="*/ 3720731 h 4738300"/>
              <a:gd name="connsiteX13" fmla="*/ 1469615 w 5872480"/>
              <a:gd name="connsiteY13" fmla="*/ 0 h 4738300"/>
              <a:gd name="connsiteX14" fmla="*/ 4988199 w 5872480"/>
              <a:gd name="connsiteY14" fmla="*/ 0 h 4738300"/>
              <a:gd name="connsiteX15" fmla="*/ 3228907 w 5872480"/>
              <a:gd name="connsiteY15" fmla="*/ 3033262 h 47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872480" h="4738300">
                <a:moveTo>
                  <a:pt x="4174488" y="1655999"/>
                </a:moveTo>
                <a:lnTo>
                  <a:pt x="5049498" y="1655999"/>
                </a:lnTo>
                <a:lnTo>
                  <a:pt x="4611993" y="2410318"/>
                </a:lnTo>
                <a:close/>
                <a:moveTo>
                  <a:pt x="4611993" y="825866"/>
                </a:moveTo>
                <a:lnTo>
                  <a:pt x="5049498" y="1580184"/>
                </a:lnTo>
                <a:lnTo>
                  <a:pt x="4174488" y="1580184"/>
                </a:lnTo>
                <a:close/>
                <a:moveTo>
                  <a:pt x="1759292" y="687469"/>
                </a:moveTo>
                <a:lnTo>
                  <a:pt x="3231335" y="3225474"/>
                </a:lnTo>
                <a:lnTo>
                  <a:pt x="4113188" y="1705039"/>
                </a:lnTo>
                <a:lnTo>
                  <a:pt x="5872480" y="4738300"/>
                </a:lnTo>
                <a:lnTo>
                  <a:pt x="2353896" y="4738300"/>
                </a:lnTo>
                <a:lnTo>
                  <a:pt x="2944086" y="3720731"/>
                </a:lnTo>
                <a:lnTo>
                  <a:pt x="0" y="3720731"/>
                </a:lnTo>
                <a:close/>
                <a:moveTo>
                  <a:pt x="1469615" y="0"/>
                </a:moveTo>
                <a:lnTo>
                  <a:pt x="4988199" y="0"/>
                </a:lnTo>
                <a:lnTo>
                  <a:pt x="3228907" y="30332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8767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F6555-EF9F-4581-A38A-38BDC30ED1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0" t="5241" r="3417" b="5241"/>
          <a:stretch>
            <a:fillRect/>
          </a:stretch>
        </p:blipFill>
        <p:spPr>
          <a:xfrm>
            <a:off x="6492239" y="359410"/>
            <a:ext cx="5283200" cy="6139180"/>
          </a:xfrm>
          <a:custGeom>
            <a:avLst/>
            <a:gdLst>
              <a:gd name="connsiteX0" fmla="*/ 1334703 w 5283200"/>
              <a:gd name="connsiteY0" fmla="*/ 3802380 h 6139180"/>
              <a:gd name="connsiteX1" fmla="*/ 2613794 w 5283200"/>
              <a:gd name="connsiteY1" fmla="*/ 3802380 h 6139180"/>
              <a:gd name="connsiteX2" fmla="*/ 2613794 w 5283200"/>
              <a:gd name="connsiteY2" fmla="*/ 6139180 h 6139180"/>
              <a:gd name="connsiteX3" fmla="*/ 1334703 w 5283200"/>
              <a:gd name="connsiteY3" fmla="*/ 6139180 h 6139180"/>
              <a:gd name="connsiteX4" fmla="*/ 4004109 w 5283200"/>
              <a:gd name="connsiteY4" fmla="*/ 2413000 h 6139180"/>
              <a:gd name="connsiteX5" fmla="*/ 5283200 w 5283200"/>
              <a:gd name="connsiteY5" fmla="*/ 2413000 h 6139180"/>
              <a:gd name="connsiteX6" fmla="*/ 5283200 w 5283200"/>
              <a:gd name="connsiteY6" fmla="*/ 4749800 h 6139180"/>
              <a:gd name="connsiteX7" fmla="*/ 4004109 w 5283200"/>
              <a:gd name="connsiteY7" fmla="*/ 4749800 h 6139180"/>
              <a:gd name="connsiteX8" fmla="*/ 0 w 5283200"/>
              <a:gd name="connsiteY8" fmla="*/ 1022350 h 6139180"/>
              <a:gd name="connsiteX9" fmla="*/ 1279091 w 5283200"/>
              <a:gd name="connsiteY9" fmla="*/ 1022350 h 6139180"/>
              <a:gd name="connsiteX10" fmla="*/ 1279091 w 5283200"/>
              <a:gd name="connsiteY10" fmla="*/ 4768850 h 6139180"/>
              <a:gd name="connsiteX11" fmla="*/ 0 w 5283200"/>
              <a:gd name="connsiteY11" fmla="*/ 4768850 h 6139180"/>
              <a:gd name="connsiteX12" fmla="*/ 2669406 w 5283200"/>
              <a:gd name="connsiteY12" fmla="*/ 1003301 h 6139180"/>
              <a:gd name="connsiteX13" fmla="*/ 3948497 w 5283200"/>
              <a:gd name="connsiteY13" fmla="*/ 1003301 h 6139180"/>
              <a:gd name="connsiteX14" fmla="*/ 3948497 w 5283200"/>
              <a:gd name="connsiteY14" fmla="*/ 5435600 h 6139180"/>
              <a:gd name="connsiteX15" fmla="*/ 2669406 w 5283200"/>
              <a:gd name="connsiteY15" fmla="*/ 5435600 h 6139180"/>
              <a:gd name="connsiteX16" fmla="*/ 1334703 w 5283200"/>
              <a:gd name="connsiteY16" fmla="*/ 0 h 6139180"/>
              <a:gd name="connsiteX17" fmla="*/ 2613794 w 5283200"/>
              <a:gd name="connsiteY17" fmla="*/ 0 h 6139180"/>
              <a:gd name="connsiteX18" fmla="*/ 2613794 w 5283200"/>
              <a:gd name="connsiteY18" fmla="*/ 3746500 h 6139180"/>
              <a:gd name="connsiteX19" fmla="*/ 1334703 w 5283200"/>
              <a:gd name="connsiteY19" fmla="*/ 3746500 h 613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83200" h="6139180">
                <a:moveTo>
                  <a:pt x="1334703" y="3802380"/>
                </a:moveTo>
                <a:lnTo>
                  <a:pt x="2613794" y="3802380"/>
                </a:lnTo>
                <a:lnTo>
                  <a:pt x="2613794" y="6139180"/>
                </a:lnTo>
                <a:lnTo>
                  <a:pt x="1334703" y="6139180"/>
                </a:lnTo>
                <a:close/>
                <a:moveTo>
                  <a:pt x="4004109" y="2413000"/>
                </a:moveTo>
                <a:lnTo>
                  <a:pt x="5283200" y="2413000"/>
                </a:lnTo>
                <a:lnTo>
                  <a:pt x="5283200" y="4749800"/>
                </a:lnTo>
                <a:lnTo>
                  <a:pt x="4004109" y="4749800"/>
                </a:lnTo>
                <a:close/>
                <a:moveTo>
                  <a:pt x="0" y="1022350"/>
                </a:moveTo>
                <a:lnTo>
                  <a:pt x="1279091" y="1022350"/>
                </a:lnTo>
                <a:lnTo>
                  <a:pt x="1279091" y="4768850"/>
                </a:lnTo>
                <a:lnTo>
                  <a:pt x="0" y="4768850"/>
                </a:lnTo>
                <a:close/>
                <a:moveTo>
                  <a:pt x="2669406" y="1003301"/>
                </a:moveTo>
                <a:lnTo>
                  <a:pt x="3948497" y="1003301"/>
                </a:lnTo>
                <a:lnTo>
                  <a:pt x="3948497" y="5435600"/>
                </a:lnTo>
                <a:lnTo>
                  <a:pt x="2669406" y="5435600"/>
                </a:lnTo>
                <a:close/>
                <a:moveTo>
                  <a:pt x="1334703" y="0"/>
                </a:moveTo>
                <a:lnTo>
                  <a:pt x="2613794" y="0"/>
                </a:lnTo>
                <a:lnTo>
                  <a:pt x="2613794" y="3746500"/>
                </a:lnTo>
                <a:lnTo>
                  <a:pt x="1334703" y="37465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157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9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7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8293-15E9-4597-B06C-F2C0D255F3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38293-15E9-4597-B06C-F2C0D255F3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7B3D-94C1-42BD-9166-C84153AC1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4" r:id="rId12"/>
    <p:sldLayoutId id="2147483685" r:id="rId13"/>
    <p:sldLayoutId id="2147483650" r:id="rId14"/>
    <p:sldLayoutId id="214748365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nu.edu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www.sciencedirect.com/science/article/pii/S2667010022001007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www.indiaspend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penclipart.org/detail/16982/cross-by-jean_victor_balin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pixabay.com/en/quality-hook-check-mark-ticked-off-500951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B208B9-CB1C-D6CC-F848-58E44098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5" r="36446"/>
          <a:stretch/>
        </p:blipFill>
        <p:spPr>
          <a:xfrm>
            <a:off x="8259916" y="0"/>
            <a:ext cx="393208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119DF-96DB-D889-3B08-DDEA577125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4" r="2999"/>
          <a:stretch/>
        </p:blipFill>
        <p:spPr>
          <a:xfrm rot="5685252">
            <a:off x="-2842560" y="2357327"/>
            <a:ext cx="6875747" cy="214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BC3FDD-C259-D5A5-15D4-B00FB6E19470}"/>
              </a:ext>
            </a:extLst>
          </p:cNvPr>
          <p:cNvSpPr txBox="1"/>
          <p:nvPr/>
        </p:nvSpPr>
        <p:spPr>
          <a:xfrm>
            <a:off x="2395130" y="5197769"/>
            <a:ext cx="521248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Enigma Engineer’s</a:t>
            </a:r>
            <a:endParaRPr lang="en-IN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1DEAFC40-6FAB-3FD5-502C-931BB1AA20C3}"/>
              </a:ext>
            </a:extLst>
          </p:cNvPr>
          <p:cNvSpPr/>
          <p:nvPr/>
        </p:nvSpPr>
        <p:spPr>
          <a:xfrm flipH="1">
            <a:off x="2395130" y="781291"/>
            <a:ext cx="4834640" cy="3039784"/>
          </a:xfrm>
          <a:prstGeom prst="snip1Rect">
            <a:avLst>
              <a:gd name="adj" fmla="val 4121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2821E1-6F6D-F081-1990-85A51D7389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15865" r="16590" b="20506"/>
          <a:stretch/>
        </p:blipFill>
        <p:spPr>
          <a:xfrm>
            <a:off x="6240020" y="2835800"/>
            <a:ext cx="989750" cy="9867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9B446E-DCF6-2EDB-AA8E-B060D2DC74AC}"/>
              </a:ext>
            </a:extLst>
          </p:cNvPr>
          <p:cNvSpPr txBox="1"/>
          <p:nvPr/>
        </p:nvSpPr>
        <p:spPr>
          <a:xfrm>
            <a:off x="3092909" y="1623106"/>
            <a:ext cx="4227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JalTantra- Smart irrigation system</a:t>
            </a:r>
            <a:endParaRPr lang="id-ID" sz="3600" b="1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1792A5-8308-9C4A-E62D-1B78B57E6C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5" t="20130" r="19200" b="23948"/>
          <a:stretch/>
        </p:blipFill>
        <p:spPr>
          <a:xfrm>
            <a:off x="5905986" y="882787"/>
            <a:ext cx="1096698" cy="74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7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21E6C67-C954-75F7-9DD9-30E1C4C4C274}"/>
              </a:ext>
            </a:extLst>
          </p:cNvPr>
          <p:cNvSpPr/>
          <p:nvPr/>
        </p:nvSpPr>
        <p:spPr>
          <a:xfrm>
            <a:off x="0" y="4053840"/>
            <a:ext cx="12192000" cy="2804160"/>
          </a:xfrm>
          <a:prstGeom prst="round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7CBEDB-444C-4867-F003-9A3C635D1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28" y="1883579"/>
            <a:ext cx="3830320" cy="3830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F779AB-13FA-77C7-DD7A-AA817A8C1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168" y="1860090"/>
            <a:ext cx="3830320" cy="3830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1E4BC3-6837-0258-7524-2183FBC90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48" y="1860090"/>
            <a:ext cx="3830320" cy="38303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4257C2-FEEC-9D02-97AA-5DBBF5AA2164}"/>
              </a:ext>
            </a:extLst>
          </p:cNvPr>
          <p:cNvSpPr txBox="1"/>
          <p:nvPr/>
        </p:nvSpPr>
        <p:spPr>
          <a:xfrm>
            <a:off x="1237224" y="4532590"/>
            <a:ext cx="267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Bahnschrift SemiBold SemiConden" panose="020B0502040204020203" pitchFamily="34" charset="0"/>
                <a:cs typeface="Arial" panose="020B0604020202020204" pitchFamily="34" charset="0"/>
              </a:rPr>
              <a:t>Mr. Shubham M. K.</a:t>
            </a:r>
          </a:p>
          <a:p>
            <a:pPr algn="ctr"/>
            <a:r>
              <a:rPr lang="en-US">
                <a:latin typeface="Bahnschrift SemiBold SemiConden" panose="020B0502040204020203" pitchFamily="34" charset="0"/>
                <a:cs typeface="Arial" panose="020B0604020202020204" pitchFamily="34" charset="0"/>
              </a:rPr>
              <a:t>Co. Founder &amp; CEO</a:t>
            </a:r>
          </a:p>
          <a:p>
            <a:pPr algn="ctr"/>
            <a:r>
              <a:rPr lang="en-US">
                <a:latin typeface="Bahnschrift SemiBold SemiConden" panose="020B0502040204020203" pitchFamily="34" charset="0"/>
                <a:cs typeface="Arial" panose="020B0604020202020204" pitchFamily="34" charset="0"/>
              </a:rPr>
              <a:t>Software Developer</a:t>
            </a:r>
            <a:endParaRPr lang="en-IN"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F78CC0-821C-FBBB-1E29-0BA62C172DFC}"/>
              </a:ext>
            </a:extLst>
          </p:cNvPr>
          <p:cNvSpPr txBox="1"/>
          <p:nvPr/>
        </p:nvSpPr>
        <p:spPr>
          <a:xfrm>
            <a:off x="4960555" y="4563651"/>
            <a:ext cx="267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Bahnschrift SemiBold SemiConden" panose="020B0502040204020203" pitchFamily="34" charset="0"/>
                <a:cs typeface="Arial" panose="020B0604020202020204" pitchFamily="34" charset="0"/>
              </a:rPr>
              <a:t>Mr. Aniket N. G.</a:t>
            </a:r>
          </a:p>
          <a:p>
            <a:pPr algn="ctr"/>
            <a:r>
              <a:rPr lang="en-US">
                <a:latin typeface="Bahnschrift SemiBold SemiConden" panose="020B0502040204020203" pitchFamily="34" charset="0"/>
                <a:cs typeface="Arial" panose="020B0604020202020204" pitchFamily="34" charset="0"/>
              </a:rPr>
              <a:t>Co. Founder &amp; CFO</a:t>
            </a:r>
          </a:p>
          <a:p>
            <a:pPr algn="ctr"/>
            <a:r>
              <a:rPr lang="en-US">
                <a:latin typeface="Bahnschrift SemiBold SemiConden" panose="020B0502040204020203" pitchFamily="34" charset="0"/>
                <a:cs typeface="Arial" panose="020B0604020202020204" pitchFamily="34" charset="0"/>
              </a:rPr>
              <a:t>Hardware Developer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73BBAF-0EF4-5BF2-0E6C-946A3D291E72}"/>
              </a:ext>
            </a:extLst>
          </p:cNvPr>
          <p:cNvSpPr txBox="1"/>
          <p:nvPr/>
        </p:nvSpPr>
        <p:spPr>
          <a:xfrm>
            <a:off x="8656288" y="4547979"/>
            <a:ext cx="2672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Bahnschrift SemiBold SemiConden" panose="020B0502040204020203" pitchFamily="34" charset="0"/>
                <a:cs typeface="Arial" panose="020B0604020202020204" pitchFamily="34" charset="0"/>
              </a:rPr>
              <a:t>Mr. Yadnynesh K. D.</a:t>
            </a:r>
          </a:p>
          <a:p>
            <a:pPr algn="ctr"/>
            <a:r>
              <a:rPr lang="en-US">
                <a:latin typeface="Bahnschrift SemiBold SemiConden" panose="020B0502040204020203" pitchFamily="34" charset="0"/>
                <a:cs typeface="Arial" panose="020B0604020202020204" pitchFamily="34" charset="0"/>
              </a:rPr>
              <a:t>Co. Founder &amp; CMO</a:t>
            </a:r>
          </a:p>
          <a:p>
            <a:pPr algn="ctr"/>
            <a:r>
              <a:rPr lang="en-IN">
                <a:latin typeface="Bahnschrift SemiBold SemiConden" panose="020B0502040204020203" pitchFamily="34" charset="0"/>
                <a:cs typeface="Arial" panose="020B0604020202020204" pitchFamily="34" charset="0"/>
              </a:rPr>
              <a:t>UI/UX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917CEB-0DB1-4E1B-1973-F9473CBA92C1}"/>
              </a:ext>
            </a:extLst>
          </p:cNvPr>
          <p:cNvSpPr txBox="1"/>
          <p:nvPr/>
        </p:nvSpPr>
        <p:spPr>
          <a:xfrm>
            <a:off x="-996706" y="182881"/>
            <a:ext cx="4467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Bahnschrift SemiBold SemiConden" panose="020B0502040204020203" pitchFamily="34" charset="0"/>
                <a:cs typeface="Arial" panose="020B0604020202020204" pitchFamily="34" charset="0"/>
              </a:rPr>
              <a:t>OUR </a:t>
            </a:r>
            <a:r>
              <a:rPr lang="en-US" sz="3600" b="1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TEAM</a:t>
            </a:r>
            <a:endParaRPr lang="en-IN" sz="3600" b="1">
              <a:solidFill>
                <a:schemeClr val="accent1">
                  <a:lumMod val="60000"/>
                  <a:lumOff val="40000"/>
                </a:schemeClr>
              </a:solidFill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C8C38B-B6B1-F93E-AA1A-5D49666412EA}"/>
              </a:ext>
            </a:extLst>
          </p:cNvPr>
          <p:cNvSpPr txBox="1"/>
          <p:nvPr/>
        </p:nvSpPr>
        <p:spPr>
          <a:xfrm>
            <a:off x="7458140" y="6189076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	          JalTantra</a:t>
            </a:r>
            <a:endParaRPr lang="en-IN" sz="2400" b="1">
              <a:solidFill>
                <a:schemeClr val="accent1">
                  <a:lumMod val="75000"/>
                </a:schemeClr>
              </a:solidFill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6A080A-8AF9-2785-CC9A-09A530917E3D}"/>
              </a:ext>
            </a:extLst>
          </p:cNvPr>
          <p:cNvCxnSpPr>
            <a:cxnSpLocks/>
          </p:cNvCxnSpPr>
          <p:nvPr/>
        </p:nvCxnSpPr>
        <p:spPr>
          <a:xfrm>
            <a:off x="11094720" y="6065520"/>
            <a:ext cx="0" cy="6968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9B0F70E-5468-7178-D9FC-EA03DACB33F3}"/>
              </a:ext>
            </a:extLst>
          </p:cNvPr>
          <p:cNvSpPr/>
          <p:nvPr/>
        </p:nvSpPr>
        <p:spPr>
          <a:xfrm>
            <a:off x="381420" y="860599"/>
            <a:ext cx="4933291" cy="5386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A9CDA-4807-7CEC-B810-D68B17B5AD3A}"/>
              </a:ext>
            </a:extLst>
          </p:cNvPr>
          <p:cNvSpPr txBox="1"/>
          <p:nvPr/>
        </p:nvSpPr>
        <p:spPr>
          <a:xfrm>
            <a:off x="331521" y="837210"/>
            <a:ext cx="64914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/>
              <a:t>Advisor : Prof. A. R. </a:t>
            </a:r>
            <a:r>
              <a:rPr lang="en-US" sz="3000" b="1" err="1"/>
              <a:t>Landge</a:t>
            </a:r>
            <a:endParaRPr lang="en-IN" sz="3000" b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078900-E645-D5AF-7298-B13FEA949874}"/>
              </a:ext>
            </a:extLst>
          </p:cNvPr>
          <p:cNvSpPr/>
          <p:nvPr/>
        </p:nvSpPr>
        <p:spPr>
          <a:xfrm>
            <a:off x="302744" y="813822"/>
            <a:ext cx="5118068" cy="6309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3A5F8A-CB8A-9CEF-452C-5FB781B5B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0" t="28010" r="35887" b="43810"/>
          <a:stretch/>
        </p:blipFill>
        <p:spPr>
          <a:xfrm>
            <a:off x="5485726" y="2143802"/>
            <a:ext cx="1619258" cy="1615861"/>
          </a:xfrm>
          <a:prstGeom prst="ellipse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02D6347-C565-B503-84ED-C337589AB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71732" y="38218"/>
            <a:ext cx="1916504" cy="182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404FF-4046-1B2F-CE3C-DDC6420A8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BED544-AF5D-0466-5674-5615A89AEB39}"/>
              </a:ext>
            </a:extLst>
          </p:cNvPr>
          <p:cNvCxnSpPr/>
          <p:nvPr/>
        </p:nvCxnSpPr>
        <p:spPr>
          <a:xfrm>
            <a:off x="5185754" y="940382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7BFCF1-F9BB-DF18-FDF9-B647B2166090}"/>
              </a:ext>
            </a:extLst>
          </p:cNvPr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2EFF49A8-6A09-26AD-941B-55EC780295B2}"/>
              </a:ext>
            </a:extLst>
          </p:cNvPr>
          <p:cNvSpPr txBox="1">
            <a:spLocks/>
          </p:cNvSpPr>
          <p:nvPr/>
        </p:nvSpPr>
        <p:spPr>
          <a:xfrm>
            <a:off x="741534" y="252758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Call to Action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C4A14C-B427-6DA7-F192-BC0D08A3902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91814" y="5229841"/>
            <a:ext cx="10608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CEDB4-2670-6A6C-CA75-DCB92AF3958B}"/>
              </a:ext>
            </a:extLst>
          </p:cNvPr>
          <p:cNvSpPr txBox="1"/>
          <p:nvPr/>
        </p:nvSpPr>
        <p:spPr>
          <a:xfrm>
            <a:off x="1205344" y="911582"/>
            <a:ext cx="10494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 </a:t>
            </a:r>
            <a:r>
              <a:rPr lang="en-US" b="1" dirty="0"/>
              <a:t>JalTantra</a:t>
            </a:r>
            <a:r>
              <a:rPr lang="en-US" dirty="0"/>
              <a:t>, we are not just building a product; we are creating a </a:t>
            </a:r>
            <a:r>
              <a:rPr lang="en-US" b="1" dirty="0"/>
              <a:t>sustainable future for Indian agriculture</a:t>
            </a:r>
            <a:r>
              <a:rPr lang="en-US" dirty="0"/>
              <a:t>. Now, we invite </a:t>
            </a:r>
            <a:r>
              <a:rPr lang="en-US" b="1" dirty="0"/>
              <a:t>YOU</a:t>
            </a:r>
            <a:r>
              <a:rPr lang="en-US" dirty="0"/>
              <a:t> to join us in making this vision a reality!</a:t>
            </a:r>
          </a:p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CC3B00-DE29-B891-17DB-1DC9C3FC46B8}"/>
              </a:ext>
            </a:extLst>
          </p:cNvPr>
          <p:cNvCxnSpPr>
            <a:cxnSpLocks/>
          </p:cNvCxnSpPr>
          <p:nvPr/>
        </p:nvCxnSpPr>
        <p:spPr>
          <a:xfrm>
            <a:off x="1477641" y="1547251"/>
            <a:ext cx="10035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F3548F-CF59-741C-DA0D-07D9194CFCFC}"/>
              </a:ext>
            </a:extLst>
          </p:cNvPr>
          <p:cNvSpPr/>
          <p:nvPr/>
        </p:nvSpPr>
        <p:spPr>
          <a:xfrm>
            <a:off x="1018309" y="1664341"/>
            <a:ext cx="1818409" cy="3054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089F5B-79EB-8C50-AA9E-BBAD4934AE2D}"/>
              </a:ext>
            </a:extLst>
          </p:cNvPr>
          <p:cNvSpPr txBox="1"/>
          <p:nvPr/>
        </p:nvSpPr>
        <p:spPr>
          <a:xfrm>
            <a:off x="1018309" y="1653950"/>
            <a:ext cx="7959436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📌 Our Ask:</a:t>
            </a:r>
          </a:p>
          <a:p>
            <a:pPr>
              <a:buNone/>
            </a:pPr>
            <a:r>
              <a:rPr lang="en-US" dirty="0"/>
              <a:t>We are seeking </a:t>
            </a:r>
            <a:r>
              <a:rPr lang="en-US" b="1" dirty="0"/>
              <a:t>₹15 Lakhs for 5% equity</a:t>
            </a:r>
            <a:r>
              <a:rPr lang="en-US" dirty="0"/>
              <a:t> to:</a:t>
            </a:r>
            <a:br>
              <a:rPr lang="en-US" dirty="0"/>
            </a:br>
            <a:r>
              <a:rPr lang="en-US" dirty="0"/>
              <a:t>✅ Scale our </a:t>
            </a:r>
            <a:r>
              <a:rPr lang="en-US" b="1" dirty="0"/>
              <a:t>smart irrigation technology</a:t>
            </a:r>
            <a:r>
              <a:rPr lang="en-US" dirty="0"/>
              <a:t> across multiple farming regions.</a:t>
            </a:r>
            <a:br>
              <a:rPr lang="en-US" dirty="0"/>
            </a:br>
            <a:r>
              <a:rPr lang="en-US" dirty="0"/>
              <a:t>✅ Enhance our </a:t>
            </a:r>
            <a:r>
              <a:rPr lang="en-US" b="1" dirty="0"/>
              <a:t>AI-driven water management</a:t>
            </a:r>
            <a:r>
              <a:rPr lang="en-US" dirty="0"/>
              <a:t> and crop disease detection system.</a:t>
            </a:r>
            <a:br>
              <a:rPr lang="en-US" dirty="0"/>
            </a:br>
            <a:r>
              <a:rPr lang="en-US" dirty="0"/>
              <a:t>✅ Expand our </a:t>
            </a:r>
            <a:r>
              <a:rPr lang="en-US" b="1" dirty="0"/>
              <a:t>IoT-enabled sensor network</a:t>
            </a:r>
            <a:r>
              <a:rPr lang="en-US" dirty="0"/>
              <a:t> for better water conservation.</a:t>
            </a:r>
            <a:br>
              <a:rPr lang="en-US" dirty="0"/>
            </a:br>
            <a:r>
              <a:rPr lang="en-US" dirty="0"/>
              <a:t>✅ Strengthen our </a:t>
            </a:r>
            <a:r>
              <a:rPr lang="en-US" b="1" dirty="0"/>
              <a:t>mobile app and chatbot</a:t>
            </a:r>
            <a:r>
              <a:rPr lang="en-US" dirty="0"/>
              <a:t>, ensuring accessibility for all farmers.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40D196-D7DD-19C6-379D-596DC040187F}"/>
              </a:ext>
            </a:extLst>
          </p:cNvPr>
          <p:cNvSpPr txBox="1"/>
          <p:nvPr/>
        </p:nvSpPr>
        <p:spPr>
          <a:xfrm>
            <a:off x="1006877" y="3531287"/>
            <a:ext cx="1068705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🌟 Why Join Us?</a:t>
            </a:r>
          </a:p>
          <a:p>
            <a:pPr>
              <a:buNone/>
            </a:pPr>
            <a:r>
              <a:rPr lang="en-US" dirty="0"/>
              <a:t>✔️ </a:t>
            </a:r>
            <a:r>
              <a:rPr lang="en-US" b="1" dirty="0"/>
              <a:t>A High-Impact Market</a:t>
            </a:r>
            <a:r>
              <a:rPr lang="en-US" dirty="0"/>
              <a:t> – India has over </a:t>
            </a:r>
            <a:r>
              <a:rPr lang="en-US" b="1" dirty="0"/>
              <a:t>126 million farmers</a:t>
            </a:r>
            <a:r>
              <a:rPr lang="en-US" dirty="0"/>
              <a:t> who need better irrigation solutions.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Proven Technology</a:t>
            </a:r>
            <a:r>
              <a:rPr lang="en-US" dirty="0"/>
              <a:t> – Successfully tested in pilot farms, showing </a:t>
            </a:r>
            <a:r>
              <a:rPr lang="en-US" b="1" dirty="0"/>
              <a:t>30% water savings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Government Synergy</a:t>
            </a:r>
            <a:r>
              <a:rPr lang="en-US" dirty="0"/>
              <a:t> – Aligned with </a:t>
            </a:r>
            <a:r>
              <a:rPr lang="en-US" b="1" dirty="0"/>
              <a:t>PM-Kisan, NABARD, and India’s Vision 2030</a:t>
            </a:r>
            <a:r>
              <a:rPr lang="en-US" dirty="0"/>
              <a:t> for water conservation.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Scalable &amp; Profitable</a:t>
            </a:r>
            <a:r>
              <a:rPr lang="en-US" dirty="0"/>
              <a:t> – Revenue potential through </a:t>
            </a:r>
            <a:r>
              <a:rPr lang="en-US" b="1" dirty="0"/>
              <a:t>subscription models, </a:t>
            </a:r>
            <a:r>
              <a:rPr lang="en-US" b="1" dirty="0" err="1"/>
              <a:t>AgriTech</a:t>
            </a:r>
            <a:r>
              <a:rPr lang="en-US" b="1" dirty="0"/>
              <a:t> partnerships, and direct</a:t>
            </a:r>
          </a:p>
          <a:p>
            <a:pPr>
              <a:buNone/>
            </a:pPr>
            <a:r>
              <a:rPr lang="en-US" b="1" dirty="0"/>
              <a:t>       farmer sales</a:t>
            </a:r>
            <a:r>
              <a:rPr lang="en-US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7EFB94-97EC-6794-014A-84BBB736D8BC}"/>
              </a:ext>
            </a:extLst>
          </p:cNvPr>
          <p:cNvSpPr txBox="1"/>
          <p:nvPr/>
        </p:nvSpPr>
        <p:spPr>
          <a:xfrm>
            <a:off x="3865413" y="5676015"/>
            <a:ext cx="6317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🚀 Let’s Grow Together! 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E20C107-0FAD-28C5-A1C0-51E031895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8435" y="1627449"/>
            <a:ext cx="2846091" cy="18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5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A867595-E36F-471E-8BB7-2A134A6A2B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r="5253"/>
          <a:stretch/>
        </p:blipFill>
        <p:spPr>
          <a:xfrm rot="16200000">
            <a:off x="-2802865" y="2241690"/>
            <a:ext cx="6858000" cy="2143125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5185754" y="940382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53708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>
                <a:solidFill>
                  <a:srgbClr val="545454"/>
                </a:solidFill>
              </a:rPr>
              <a:t>The Problem</a:t>
            </a:r>
            <a:endParaRPr lang="id-ID" sz="4800" b="1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50172D-D509-44DC-9C25-9968874D3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994900"/>
              </p:ext>
            </p:extLst>
          </p:nvPr>
        </p:nvGraphicFramePr>
        <p:xfrm>
          <a:off x="791815" y="1256022"/>
          <a:ext cx="10608370" cy="5361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3B22E5-FD82-5C02-77EA-095214CD4DBE}"/>
              </a:ext>
            </a:extLst>
          </p:cNvPr>
          <p:cNvSpPr txBox="1"/>
          <p:nvPr/>
        </p:nvSpPr>
        <p:spPr>
          <a:xfrm>
            <a:off x="973798" y="1671015"/>
            <a:ext cx="4907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Inefficient Water Usage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Time-Consuming Manual Irrigation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Water Wastage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Crop Health Risks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Manual Labor Intensive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Cost of Operations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554503-5770-3331-F25D-FB8D81EECC43}"/>
              </a:ext>
            </a:extLst>
          </p:cNvPr>
          <p:cNvSpPr/>
          <p:nvPr/>
        </p:nvSpPr>
        <p:spPr>
          <a:xfrm>
            <a:off x="973798" y="1162968"/>
            <a:ext cx="2829900" cy="3497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1F7E6-B914-8A9A-7CDE-D3FB69F0AFDA}"/>
              </a:ext>
            </a:extLst>
          </p:cNvPr>
          <p:cNvSpPr txBox="1"/>
          <p:nvPr/>
        </p:nvSpPr>
        <p:spPr>
          <a:xfrm>
            <a:off x="953924" y="1172573"/>
            <a:ext cx="273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Customer Pain</a:t>
            </a:r>
            <a:endParaRPr lang="en-IN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00FA1E-EC17-1AE2-F2B0-42135A068080}"/>
              </a:ext>
            </a:extLst>
          </p:cNvPr>
          <p:cNvSpPr/>
          <p:nvPr/>
        </p:nvSpPr>
        <p:spPr>
          <a:xfrm>
            <a:off x="6576404" y="1149972"/>
            <a:ext cx="3259012" cy="3497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E8C19-1C86-4FC0-1B7A-6EB3D1B88FB9}"/>
              </a:ext>
            </a:extLst>
          </p:cNvPr>
          <p:cNvSpPr txBox="1"/>
          <p:nvPr/>
        </p:nvSpPr>
        <p:spPr>
          <a:xfrm>
            <a:off x="6543953" y="1153162"/>
            <a:ext cx="29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Customer / Persona</a:t>
            </a:r>
            <a:endParaRPr lang="en-IN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DD964-71E5-D1A3-7989-AA0622312AFF}"/>
              </a:ext>
            </a:extLst>
          </p:cNvPr>
          <p:cNvSpPr txBox="1"/>
          <p:nvPr/>
        </p:nvSpPr>
        <p:spPr>
          <a:xfrm>
            <a:off x="6576404" y="1671015"/>
            <a:ext cx="490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Small to Medium-Scale Farmers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Agri-Tech Innovators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Water-Scarce Region Farmers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Large-Scale Farms and Cooperatives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03875-F45B-AD9F-6E43-3431AF380C55}"/>
              </a:ext>
            </a:extLst>
          </p:cNvPr>
          <p:cNvSpPr txBox="1"/>
          <p:nvPr/>
        </p:nvSpPr>
        <p:spPr>
          <a:xfrm>
            <a:off x="973798" y="4297680"/>
            <a:ext cx="1022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1FCE07-1F88-5C03-F81A-4A01D1975BE9}"/>
              </a:ext>
            </a:extLst>
          </p:cNvPr>
          <p:cNvSpPr/>
          <p:nvPr/>
        </p:nvSpPr>
        <p:spPr>
          <a:xfrm>
            <a:off x="1008136" y="3842259"/>
            <a:ext cx="7210407" cy="3497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469750-D4B6-09C9-8516-BD0725E47DAD}"/>
              </a:ext>
            </a:extLst>
          </p:cNvPr>
          <p:cNvSpPr txBox="1"/>
          <p:nvPr/>
        </p:nvSpPr>
        <p:spPr>
          <a:xfrm>
            <a:off x="973798" y="3835962"/>
            <a:ext cx="706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Water Crisis in Agriculture</a:t>
            </a:r>
            <a:endParaRPr lang="en-IN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58791-2E73-A733-7BBE-C965DBE05EF2}"/>
              </a:ext>
            </a:extLst>
          </p:cNvPr>
          <p:cNvSpPr txBox="1"/>
          <p:nvPr/>
        </p:nvSpPr>
        <p:spPr>
          <a:xfrm>
            <a:off x="2895601" y="562127"/>
            <a:ext cx="84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Challenge of Water Management in Indian Agriculture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2F5BCE3-8B50-52F6-7266-96CF1BAFF23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91814" y="5229841"/>
            <a:ext cx="10608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9CE75EA-DD58-52AD-A147-2A0722D42D7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91812" y="5139150"/>
            <a:ext cx="106083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DECA6E-EDC2-238C-7542-9BC7DC656DD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91806" y="4214178"/>
            <a:ext cx="1042639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Water Usage: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Agriculture consumes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of India’s freshwater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(Source: IWA Publishing)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Irrigation: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India's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38% irrigation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far below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50–60% in developed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nations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(Source: National Water Mission)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Aging Infrastructure: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1,065 dams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over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 years 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impacting water storage.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(Source: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United Nations University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Economic Times,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Indiaspend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Climate Impact: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Droughts &amp; floods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0.25% GDP loss annually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(Source: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ScienceDirect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1762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 Struggles: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Outdated irrigation leads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yields &amp; financial instability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BF9675D1-73DC-E8E3-1FCB-51A241C4DF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05890" y="-88824"/>
            <a:ext cx="1446063" cy="14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0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428DA6-342C-7484-65F5-886CC850B5F3}"/>
              </a:ext>
            </a:extLst>
          </p:cNvPr>
          <p:cNvSpPr/>
          <p:nvPr/>
        </p:nvSpPr>
        <p:spPr>
          <a:xfrm>
            <a:off x="446294" y="654338"/>
            <a:ext cx="6719031" cy="55904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85127" y="792715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C732D4-4BB1-62D2-1743-290D02CE0E4C}"/>
              </a:ext>
            </a:extLst>
          </p:cNvPr>
          <p:cNvSpPr txBox="1"/>
          <p:nvPr/>
        </p:nvSpPr>
        <p:spPr>
          <a:xfrm>
            <a:off x="446294" y="904776"/>
            <a:ext cx="6371802" cy="52295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1400" dirty="0"/>
              <a:t>🌱 </a:t>
            </a:r>
            <a:r>
              <a:rPr lang="en-US" sz="1400" b="1" dirty="0"/>
              <a:t>1. AI-Driven Smart Irrigation System</a:t>
            </a:r>
            <a:br>
              <a:rPr lang="en-US" sz="1400" dirty="0"/>
            </a:br>
            <a:r>
              <a:rPr lang="en-US" sz="1400" i="1" dirty="0"/>
              <a:t>"Precision irrigation with real-time weather and soil monitoring."</a:t>
            </a:r>
            <a:endParaRPr lang="en-US" sz="1400" dirty="0"/>
          </a:p>
          <a:p>
            <a:pPr algn="l">
              <a:lnSpc>
                <a:spcPct val="150000"/>
              </a:lnSpc>
              <a:buNone/>
            </a:pPr>
            <a:r>
              <a:rPr lang="en-US" sz="1400" dirty="0"/>
              <a:t>🤖 </a:t>
            </a:r>
            <a:r>
              <a:rPr lang="en-US" sz="1400" b="1" dirty="0"/>
              <a:t>2. AI-Powered Crop Disease Detection</a:t>
            </a:r>
            <a:br>
              <a:rPr lang="en-US" sz="1400" dirty="0"/>
            </a:br>
            <a:r>
              <a:rPr lang="en-US" sz="1400" i="1" dirty="0"/>
              <a:t>"Early disease detection for healthier crops and higher yields."</a:t>
            </a:r>
            <a:endParaRPr lang="en-US" sz="1400" dirty="0"/>
          </a:p>
          <a:p>
            <a:pPr algn="l">
              <a:lnSpc>
                <a:spcPct val="150000"/>
              </a:lnSpc>
              <a:buNone/>
            </a:pPr>
            <a:r>
              <a:rPr lang="en-US" sz="1400" dirty="0"/>
              <a:t>📊 </a:t>
            </a:r>
            <a:r>
              <a:rPr lang="en-US" sz="1400" b="1" dirty="0"/>
              <a:t>3. AI-Enabled Crop Health Monitoring</a:t>
            </a:r>
            <a:br>
              <a:rPr lang="en-US" sz="1400" dirty="0"/>
            </a:br>
            <a:r>
              <a:rPr lang="en-US" sz="1400" i="1" dirty="0"/>
              <a:t>"Stay ahead with real-time insights on crop conditions."</a:t>
            </a:r>
            <a:endParaRPr lang="en-US" sz="1400" dirty="0"/>
          </a:p>
          <a:p>
            <a:pPr algn="l">
              <a:lnSpc>
                <a:spcPct val="150000"/>
              </a:lnSpc>
              <a:buNone/>
            </a:pPr>
            <a:r>
              <a:rPr lang="en-US" sz="1400" dirty="0"/>
              <a:t>🗣️ </a:t>
            </a:r>
            <a:r>
              <a:rPr lang="en-US" sz="1400" b="1" dirty="0"/>
              <a:t>4. Multi-Regional Language Support</a:t>
            </a:r>
            <a:br>
              <a:rPr lang="en-US" sz="1400" dirty="0"/>
            </a:br>
            <a:r>
              <a:rPr lang="en-US" sz="1400" i="1" dirty="0"/>
              <a:t>"Breaking language barriers to make technology accessible for every farmer."</a:t>
            </a:r>
            <a:endParaRPr lang="en-US" sz="1400" dirty="0"/>
          </a:p>
          <a:p>
            <a:pPr algn="l">
              <a:lnSpc>
                <a:spcPct val="150000"/>
              </a:lnSpc>
              <a:buNone/>
            </a:pPr>
            <a:r>
              <a:rPr lang="en-US" sz="1400" dirty="0"/>
              <a:t>🌿 </a:t>
            </a:r>
            <a:r>
              <a:rPr lang="en-US" sz="1400" b="1" dirty="0"/>
              <a:t>5. AI-Powered Future Crop Planning</a:t>
            </a:r>
            <a:br>
              <a:rPr lang="en-US" sz="1400" dirty="0"/>
            </a:br>
            <a:r>
              <a:rPr lang="en-US" sz="1400" i="1" dirty="0"/>
              <a:t>"Smart suggestions for choosing the right crops at the right time."</a:t>
            </a:r>
            <a:endParaRPr lang="en-US" sz="1400" dirty="0"/>
          </a:p>
          <a:p>
            <a:pPr algn="l">
              <a:lnSpc>
                <a:spcPct val="150000"/>
              </a:lnSpc>
              <a:buNone/>
            </a:pPr>
            <a:r>
              <a:rPr lang="en-US" sz="1400" dirty="0"/>
              <a:t>🔩 </a:t>
            </a:r>
            <a:r>
              <a:rPr lang="en-US" sz="1400" b="1" dirty="0"/>
              <a:t>6. Sustainable &amp; Cost-Effective Hardware</a:t>
            </a:r>
            <a:br>
              <a:rPr lang="en-US" sz="1400" dirty="0"/>
            </a:br>
            <a:r>
              <a:rPr lang="en-US" sz="1400" i="1" dirty="0"/>
              <a:t>"Durable and affordable IoT solutions built for Indian farms."</a:t>
            </a:r>
            <a:endParaRPr lang="en-US" sz="1400" dirty="0"/>
          </a:p>
          <a:p>
            <a:pPr algn="l">
              <a:lnSpc>
                <a:spcPct val="150000"/>
              </a:lnSpc>
              <a:buNone/>
            </a:pPr>
            <a:r>
              <a:rPr lang="en-US" sz="1400" dirty="0"/>
              <a:t>📈 </a:t>
            </a:r>
            <a:r>
              <a:rPr lang="en-US" sz="1400" b="1" dirty="0"/>
              <a:t>7. Real-Time Market Analysis &amp; Insights</a:t>
            </a:r>
            <a:br>
              <a:rPr lang="en-US" sz="1400" dirty="0"/>
            </a:br>
            <a:r>
              <a:rPr lang="en-US" sz="1400" i="1" dirty="0"/>
              <a:t>"Empowering farmers with AI-driven market intelligence."</a:t>
            </a:r>
            <a:endParaRPr lang="en-US" sz="1400" dirty="0"/>
          </a:p>
          <a:p>
            <a:pPr algn="l">
              <a:lnSpc>
                <a:spcPct val="150000"/>
              </a:lnSpc>
              <a:buNone/>
            </a:pPr>
            <a:r>
              <a:rPr lang="en-US" sz="1400" dirty="0"/>
              <a:t>🛒 </a:t>
            </a:r>
            <a:r>
              <a:rPr lang="en-US" sz="1400" b="1" dirty="0"/>
              <a:t>8. Marketplace for Farmers – Direct Selling &amp; Buying</a:t>
            </a:r>
            <a:br>
              <a:rPr lang="en-US" sz="1400" dirty="0"/>
            </a:br>
            <a:r>
              <a:rPr lang="en-US" sz="1400" i="1" dirty="0"/>
              <a:t>"Connecting farmers directly to buyers for better profits."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D18FB9-627A-ED8E-46AB-0537120F88E4}"/>
              </a:ext>
            </a:extLst>
          </p:cNvPr>
          <p:cNvSpPr/>
          <p:nvPr/>
        </p:nvSpPr>
        <p:spPr>
          <a:xfrm>
            <a:off x="394754" y="470054"/>
            <a:ext cx="2389401" cy="3590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BFCFC-1BCA-814D-0311-6052B083BF26}"/>
              </a:ext>
            </a:extLst>
          </p:cNvPr>
          <p:cNvSpPr txBox="1"/>
          <p:nvPr/>
        </p:nvSpPr>
        <p:spPr>
          <a:xfrm>
            <a:off x="387812" y="471780"/>
            <a:ext cx="220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rPr>
              <a:t>Solutions’s</a:t>
            </a:r>
            <a:endParaRPr lang="en-IN" sz="1400" b="1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0EBC10-7688-6AD2-2944-AC51F9546D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45"/>
          <a:stretch/>
        </p:blipFill>
        <p:spPr>
          <a:xfrm>
            <a:off x="0" y="6134349"/>
            <a:ext cx="3409950" cy="9502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84554-C87E-B072-6A89-C404238306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45"/>
          <a:stretch/>
        </p:blipFill>
        <p:spPr>
          <a:xfrm>
            <a:off x="3325487" y="6020141"/>
            <a:ext cx="3409950" cy="9502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D50B88-E5D1-19EB-CB8D-B01EBD088B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45"/>
          <a:stretch/>
        </p:blipFill>
        <p:spPr>
          <a:xfrm>
            <a:off x="6729231" y="6020140"/>
            <a:ext cx="3409950" cy="9502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D759F0-C047-8E1D-D396-F580C08E08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32" b="29245"/>
          <a:stretch/>
        </p:blipFill>
        <p:spPr>
          <a:xfrm>
            <a:off x="10137377" y="6021001"/>
            <a:ext cx="1963052" cy="95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25178-D173-FD90-9A3B-ADA2D0201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475" y="3905671"/>
            <a:ext cx="3064525" cy="25421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5AA100-A9BD-E73D-8FEC-C78679988447}"/>
              </a:ext>
            </a:extLst>
          </p:cNvPr>
          <p:cNvSpPr txBox="1"/>
          <p:nvPr/>
        </p:nvSpPr>
        <p:spPr>
          <a:xfrm>
            <a:off x="2194178" y="-47232"/>
            <a:ext cx="88563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Our Solution – JalTantra Smart Agriculture System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915FE0-A71F-A765-5D9F-3FF0329C1410}"/>
              </a:ext>
            </a:extLst>
          </p:cNvPr>
          <p:cNvSpPr/>
          <p:nvPr/>
        </p:nvSpPr>
        <p:spPr>
          <a:xfrm>
            <a:off x="7450281" y="1039741"/>
            <a:ext cx="3865419" cy="1763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B2A307-7C0F-40CA-32F5-399D971371DB}"/>
              </a:ext>
            </a:extLst>
          </p:cNvPr>
          <p:cNvSpPr txBox="1"/>
          <p:nvPr/>
        </p:nvSpPr>
        <p:spPr>
          <a:xfrm>
            <a:off x="7606145" y="1313356"/>
            <a:ext cx="321315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/>
              <a:t>✅ </a:t>
            </a:r>
            <a:r>
              <a:rPr lang="en-US" sz="1600" b="1" dirty="0"/>
              <a:t>AI-Driven Smart Irrigation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AI Crop Disease Detection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Real-Time Crop Health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Multi-Language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Sustainable IoT Hardware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Real-Time Market Analytics</a:t>
            </a:r>
            <a:endParaRPr lang="en-US" sz="16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9571FA2-6437-FB55-82B8-5C4CB17A7CF0}"/>
              </a:ext>
            </a:extLst>
          </p:cNvPr>
          <p:cNvSpPr/>
          <p:nvPr/>
        </p:nvSpPr>
        <p:spPr>
          <a:xfrm>
            <a:off x="7508965" y="859627"/>
            <a:ext cx="2389401" cy="35909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00C4E6-3DA8-07F2-DC2B-5DAF7ECD9358}"/>
              </a:ext>
            </a:extLst>
          </p:cNvPr>
          <p:cNvSpPr txBox="1"/>
          <p:nvPr/>
        </p:nvSpPr>
        <p:spPr>
          <a:xfrm>
            <a:off x="7566822" y="890672"/>
            <a:ext cx="227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JalTantra – Unique Features</a:t>
            </a:r>
          </a:p>
        </p:txBody>
      </p:sp>
    </p:spTree>
    <p:extLst>
      <p:ext uri="{BB962C8B-B14F-4D97-AF65-F5344CB8AC3E}">
        <p14:creationId xmlns:p14="http://schemas.microsoft.com/office/powerpoint/2010/main" val="245016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28C45-D03F-6B37-3248-C94D508C1C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452"/>
          <a:stretch/>
        </p:blipFill>
        <p:spPr>
          <a:xfrm flipH="1">
            <a:off x="11575" y="0"/>
            <a:ext cx="12192000" cy="688293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4C38-CEB2-D6F8-34C5-00838676051D}"/>
              </a:ext>
            </a:extLst>
          </p:cNvPr>
          <p:cNvCxnSpPr/>
          <p:nvPr/>
        </p:nvCxnSpPr>
        <p:spPr>
          <a:xfrm>
            <a:off x="5260586" y="889482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3">
            <a:extLst>
              <a:ext uri="{FF2B5EF4-FFF2-40B4-BE49-F238E27FC236}">
                <a16:creationId xmlns:a16="http://schemas.microsoft.com/office/drawing/2014/main" id="{AD2A6D06-4D79-8112-F206-2CEFBE46DCF5}"/>
              </a:ext>
            </a:extLst>
          </p:cNvPr>
          <p:cNvSpPr txBox="1">
            <a:spLocks/>
          </p:cNvSpPr>
          <p:nvPr/>
        </p:nvSpPr>
        <p:spPr>
          <a:xfrm>
            <a:off x="3039954" y="209596"/>
            <a:ext cx="611209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 Market &amp; Analysis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F308A-1C52-D2C2-E84F-B671FA8D507C}"/>
              </a:ext>
            </a:extLst>
          </p:cNvPr>
          <p:cNvSpPr/>
          <p:nvPr/>
        </p:nvSpPr>
        <p:spPr>
          <a:xfrm>
            <a:off x="5003483" y="1102059"/>
            <a:ext cx="2844801" cy="2570297"/>
          </a:xfrm>
          <a:prstGeom prst="rect">
            <a:avLst/>
          </a:prstGeom>
          <a:solidFill>
            <a:srgbClr val="577EF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E92B7E-A1BE-D24A-83AE-AB3788E03514}"/>
              </a:ext>
            </a:extLst>
          </p:cNvPr>
          <p:cNvSpPr/>
          <p:nvPr/>
        </p:nvSpPr>
        <p:spPr>
          <a:xfrm>
            <a:off x="7013875" y="2020596"/>
            <a:ext cx="2474492" cy="239642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7F3090-370B-E2AA-3514-B8258BC470C0}"/>
              </a:ext>
            </a:extLst>
          </p:cNvPr>
          <p:cNvSpPr/>
          <p:nvPr/>
        </p:nvSpPr>
        <p:spPr>
          <a:xfrm>
            <a:off x="7111154" y="2098899"/>
            <a:ext cx="2474492" cy="2396420"/>
          </a:xfrm>
          <a:prstGeom prst="rect">
            <a:avLst/>
          </a:prstGeom>
          <a:solidFill>
            <a:srgbClr val="3A96D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656964-C75D-A620-0990-E7F22737A862}"/>
              </a:ext>
            </a:extLst>
          </p:cNvPr>
          <p:cNvSpPr/>
          <p:nvPr/>
        </p:nvSpPr>
        <p:spPr>
          <a:xfrm>
            <a:off x="5776629" y="3879552"/>
            <a:ext cx="2071655" cy="200629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C4F061-3F00-38E7-D7AE-1B81E1343E8A}"/>
              </a:ext>
            </a:extLst>
          </p:cNvPr>
          <p:cNvSpPr/>
          <p:nvPr/>
        </p:nvSpPr>
        <p:spPr>
          <a:xfrm>
            <a:off x="5679350" y="3966381"/>
            <a:ext cx="2071655" cy="2006293"/>
          </a:xfrm>
          <a:prstGeom prst="rect">
            <a:avLst/>
          </a:prstGeom>
          <a:solidFill>
            <a:srgbClr val="43C38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091157-AEFE-A97A-DD48-B626085F6787}"/>
              </a:ext>
            </a:extLst>
          </p:cNvPr>
          <p:cNvSpPr txBox="1"/>
          <p:nvPr/>
        </p:nvSpPr>
        <p:spPr>
          <a:xfrm>
            <a:off x="5194644" y="1323741"/>
            <a:ext cx="1520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TAM</a:t>
            </a:r>
            <a:endParaRPr lang="en-IN" sz="4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11586-1E76-03B0-2A88-39B101C88BA6}"/>
              </a:ext>
            </a:extLst>
          </p:cNvPr>
          <p:cNvSpPr txBox="1"/>
          <p:nvPr/>
        </p:nvSpPr>
        <p:spPr>
          <a:xfrm>
            <a:off x="5198370" y="2093182"/>
            <a:ext cx="176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Total Available Market</a:t>
            </a:r>
            <a:endParaRPr lang="en-IN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E5AE9-0BEB-0DAD-1358-73F5622242FA}"/>
              </a:ext>
            </a:extLst>
          </p:cNvPr>
          <p:cNvSpPr txBox="1"/>
          <p:nvPr/>
        </p:nvSpPr>
        <p:spPr>
          <a:xfrm>
            <a:off x="7212839" y="2277398"/>
            <a:ext cx="1520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SAM</a:t>
            </a:r>
            <a:endParaRPr lang="en-IN" sz="4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07DEF-619E-243D-1273-8B9C3EC1C5C2}"/>
              </a:ext>
            </a:extLst>
          </p:cNvPr>
          <p:cNvSpPr txBox="1"/>
          <p:nvPr/>
        </p:nvSpPr>
        <p:spPr>
          <a:xfrm>
            <a:off x="7199460" y="2978448"/>
            <a:ext cx="2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Serviceable  Available Market</a:t>
            </a:r>
            <a:endParaRPr lang="en-IN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9A76E9-6CAE-F755-C99F-276A89FE9464}"/>
              </a:ext>
            </a:extLst>
          </p:cNvPr>
          <p:cNvSpPr txBox="1"/>
          <p:nvPr/>
        </p:nvSpPr>
        <p:spPr>
          <a:xfrm>
            <a:off x="5687313" y="4270489"/>
            <a:ext cx="1672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SOM</a:t>
            </a:r>
            <a:endParaRPr lang="en-IN" sz="4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D83303-19DE-2E68-2BF0-DFFFAB256FFB}"/>
              </a:ext>
            </a:extLst>
          </p:cNvPr>
          <p:cNvSpPr txBox="1"/>
          <p:nvPr/>
        </p:nvSpPr>
        <p:spPr>
          <a:xfrm>
            <a:off x="5673934" y="4971539"/>
            <a:ext cx="2183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" panose="00000500000000000000" pitchFamily="2" charset="0"/>
              </a:rPr>
              <a:t>Serviceable  Obtainable Market</a:t>
            </a:r>
            <a:endParaRPr lang="en-IN" sz="1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595FF0-3C48-0B05-70BB-C8CDD6C24BEA}"/>
              </a:ext>
            </a:extLst>
          </p:cNvPr>
          <p:cNvCxnSpPr>
            <a:cxnSpLocks/>
          </p:cNvCxnSpPr>
          <p:nvPr/>
        </p:nvCxnSpPr>
        <p:spPr>
          <a:xfrm>
            <a:off x="9822947" y="3252646"/>
            <a:ext cx="71002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F7A0E2-C7EC-D050-D9F8-ED113D86903E}"/>
              </a:ext>
            </a:extLst>
          </p:cNvPr>
          <p:cNvCxnSpPr>
            <a:cxnSpLocks/>
          </p:cNvCxnSpPr>
          <p:nvPr/>
        </p:nvCxnSpPr>
        <p:spPr>
          <a:xfrm>
            <a:off x="4741195" y="5053594"/>
            <a:ext cx="71002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88A9D-8154-A0D0-D825-5036D8CFFDFB}"/>
              </a:ext>
            </a:extLst>
          </p:cNvPr>
          <p:cNvCxnSpPr>
            <a:cxnSpLocks/>
          </p:cNvCxnSpPr>
          <p:nvPr/>
        </p:nvCxnSpPr>
        <p:spPr>
          <a:xfrm>
            <a:off x="4031173" y="2393346"/>
            <a:ext cx="71002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9FF5DD-5960-2185-836E-7BE95736415C}"/>
              </a:ext>
            </a:extLst>
          </p:cNvPr>
          <p:cNvSpPr txBox="1"/>
          <p:nvPr/>
        </p:nvSpPr>
        <p:spPr>
          <a:xfrm>
            <a:off x="2300034" y="1739239"/>
            <a:ext cx="1740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4000" b="1" i="0" dirty="0">
                <a:solidFill>
                  <a:srgbClr val="577EF3"/>
                </a:solidFill>
                <a:latin typeface="Montserrat" panose="00000500000000000000" pitchFamily="2" charset="0"/>
              </a:rPr>
              <a:t>2.1 B$</a:t>
            </a:r>
            <a:endParaRPr lang="en-IN" sz="4000" b="1" dirty="0">
              <a:solidFill>
                <a:srgbClr val="577EF3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46E645-01EF-9A07-985C-0477B2360B6F}"/>
              </a:ext>
            </a:extLst>
          </p:cNvPr>
          <p:cNvSpPr txBox="1"/>
          <p:nvPr/>
        </p:nvSpPr>
        <p:spPr>
          <a:xfrm>
            <a:off x="3170221" y="4383158"/>
            <a:ext cx="1586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4000" b="1" i="0" dirty="0">
                <a:solidFill>
                  <a:srgbClr val="43C386"/>
                </a:solidFill>
                <a:latin typeface="Montserrat" panose="00000500000000000000" pitchFamily="2" charset="0"/>
              </a:rPr>
              <a:t>10M$</a:t>
            </a:r>
            <a:endParaRPr lang="en-IN" sz="4000" b="1" dirty="0">
              <a:solidFill>
                <a:srgbClr val="43C38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7A1F34-C5A1-1A77-6B12-81F3F9185058}"/>
              </a:ext>
            </a:extLst>
          </p:cNvPr>
          <p:cNvSpPr txBox="1"/>
          <p:nvPr/>
        </p:nvSpPr>
        <p:spPr>
          <a:xfrm>
            <a:off x="2896753" y="5007055"/>
            <a:ext cx="176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IN" sz="1600" dirty="0">
                <a:latin typeface="Montserrat" panose="00000500000000000000" pitchFamily="2" charset="0"/>
              </a:rPr>
              <a:t>-Pune</a:t>
            </a:r>
            <a:endParaRPr lang="en-IN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8D4392-24A9-747C-B689-9E6620E050D4}"/>
              </a:ext>
            </a:extLst>
          </p:cNvPr>
          <p:cNvSpPr txBox="1"/>
          <p:nvPr/>
        </p:nvSpPr>
        <p:spPr>
          <a:xfrm>
            <a:off x="10547005" y="2683866"/>
            <a:ext cx="169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4000" b="1" i="0" dirty="0">
                <a:solidFill>
                  <a:srgbClr val="3A96DF"/>
                </a:solidFill>
                <a:latin typeface="Montserrat" panose="00000500000000000000" pitchFamily="2" charset="0"/>
              </a:rPr>
              <a:t>50M$</a:t>
            </a:r>
            <a:endParaRPr lang="en-IN" sz="4000" b="1" dirty="0">
              <a:solidFill>
                <a:srgbClr val="3A96D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A8203-A17C-4B95-2F2A-E94A74A86BEC}"/>
              </a:ext>
            </a:extLst>
          </p:cNvPr>
          <p:cNvSpPr txBox="1"/>
          <p:nvPr/>
        </p:nvSpPr>
        <p:spPr>
          <a:xfrm>
            <a:off x="10304183" y="3266800"/>
            <a:ext cx="176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IN" sz="1600" dirty="0">
                <a:latin typeface="Montserrat" panose="00000500000000000000" pitchFamily="2" charset="0"/>
              </a:rPr>
              <a:t>-Maharashtra</a:t>
            </a:r>
            <a:endParaRPr lang="en-IN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AF2345-3433-6C1D-1857-3C8E6BB39ADC}"/>
              </a:ext>
            </a:extLst>
          </p:cNvPr>
          <p:cNvSpPr txBox="1"/>
          <p:nvPr/>
        </p:nvSpPr>
        <p:spPr>
          <a:xfrm>
            <a:off x="2194795" y="2393346"/>
            <a:ext cx="1766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IN" sz="1600" dirty="0">
                <a:latin typeface="Montserrat" panose="00000500000000000000" pitchFamily="2" charset="0"/>
              </a:rPr>
              <a:t>-India</a:t>
            </a:r>
            <a:endParaRPr lang="en-IN" sz="16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DAD6178-4DFC-BD38-9E50-5B1DD9E41690}"/>
              </a:ext>
            </a:extLst>
          </p:cNvPr>
          <p:cNvSpPr/>
          <p:nvPr/>
        </p:nvSpPr>
        <p:spPr>
          <a:xfrm>
            <a:off x="221235" y="2978449"/>
            <a:ext cx="2675517" cy="3619122"/>
          </a:xfrm>
          <a:prstGeom prst="roundRect">
            <a:avLst>
              <a:gd name="adj" fmla="val 11909"/>
            </a:avLst>
          </a:prstGeom>
          <a:solidFill>
            <a:schemeClr val="bg1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EEC9BF-7BA6-CEA5-4370-9574F09C7235}"/>
              </a:ext>
            </a:extLst>
          </p:cNvPr>
          <p:cNvSpPr/>
          <p:nvPr/>
        </p:nvSpPr>
        <p:spPr>
          <a:xfrm>
            <a:off x="1115162" y="6487609"/>
            <a:ext cx="887661" cy="1099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5E161C-DE0C-69B1-645D-D7C4C4C42EB4}"/>
              </a:ext>
            </a:extLst>
          </p:cNvPr>
          <p:cNvSpPr txBox="1"/>
          <p:nvPr/>
        </p:nvSpPr>
        <p:spPr>
          <a:xfrm>
            <a:off x="496032" y="3236485"/>
            <a:ext cx="1871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Market Size &amp; Growth</a:t>
            </a:r>
            <a:endParaRPr lang="en-IN" sz="1600" b="1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CC1771-3111-098C-E07C-853C85F5464A}"/>
              </a:ext>
            </a:extLst>
          </p:cNvPr>
          <p:cNvSpPr txBox="1"/>
          <p:nvPr/>
        </p:nvSpPr>
        <p:spPr>
          <a:xfrm>
            <a:off x="190739" y="3797066"/>
            <a:ext cx="25996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/>
              <a:buChar char="Ø"/>
            </a:pPr>
            <a:r>
              <a:rPr lang="en-US" sz="1400" b="1" dirty="0">
                <a:solidFill>
                  <a:srgbClr val="111111"/>
                </a:solidFill>
                <a:latin typeface="Montserrat" panose="00000500000000000000" pitchFamily="2" charset="0"/>
                <a:ea typeface="+mn-lt"/>
                <a:cs typeface="+mn-lt"/>
              </a:rPr>
              <a:t>Current Market Size (2024):</a:t>
            </a:r>
            <a:r>
              <a:rPr lang="en-US" sz="1400" dirty="0">
                <a:solidFill>
                  <a:srgbClr val="111111"/>
                </a:solidFill>
                <a:latin typeface="Montserrat" panose="00000500000000000000" pitchFamily="2" charset="0"/>
                <a:ea typeface="+mn-lt"/>
                <a:cs typeface="+mn-lt"/>
              </a:rPr>
              <a:t> The smart irrigation market is estimated to be worth $1.8 billion. </a:t>
            </a:r>
            <a:endParaRPr lang="en-US" sz="1400" dirty="0">
              <a:latin typeface="Montserrat" panose="00000500000000000000" pitchFamily="2" charset="0"/>
              <a:cs typeface="Calibri" panose="020F0502020204030204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z="1400" b="1" dirty="0">
                <a:solidFill>
                  <a:srgbClr val="111111"/>
                </a:solidFill>
                <a:latin typeface="Montserrat" panose="00000500000000000000" pitchFamily="2" charset="0"/>
                <a:ea typeface="+mn-lt"/>
                <a:cs typeface="+mn-lt"/>
              </a:rPr>
              <a:t>Projected Market Size (2025): </a:t>
            </a:r>
            <a:r>
              <a:rPr lang="en-US" sz="1400" dirty="0">
                <a:solidFill>
                  <a:srgbClr val="111111"/>
                </a:solidFill>
                <a:latin typeface="Montserrat" panose="00000500000000000000" pitchFamily="2" charset="0"/>
                <a:ea typeface="+mn-lt"/>
                <a:cs typeface="+mn-lt"/>
              </a:rPr>
              <a:t>The market is expected to reach $2.1 billion by 2025, growing at a Compound Annual Growth Rate (CAGR) of approximately 15.3%    </a:t>
            </a:r>
            <a:endParaRPr lang="en-US" sz="1400" dirty="0">
              <a:solidFill>
                <a:srgbClr val="111111"/>
              </a:solidFill>
              <a:latin typeface="Montserrat" panose="00000500000000000000" pitchFamily="2" charset="0"/>
              <a:cs typeface="Calibri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259C89F-0ECC-CB73-FFE3-B85A5AD2A8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5386">
            <a:off x="455298" y="2808704"/>
            <a:ext cx="385787" cy="385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A3C9ECA-2213-FFBF-0150-4147FE30776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431" y="3960574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0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6469-A20A-9DDF-1075-4CBDF7BD2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E3A1AA1-3110-9113-2950-06608CA1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r="5253"/>
          <a:stretch/>
        </p:blipFill>
        <p:spPr>
          <a:xfrm rot="16200000">
            <a:off x="-2802865" y="2241690"/>
            <a:ext cx="6858000" cy="2143125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D595F6-9900-5E0C-C048-CAF97C3EB974}"/>
              </a:ext>
            </a:extLst>
          </p:cNvPr>
          <p:cNvCxnSpPr/>
          <p:nvPr/>
        </p:nvCxnSpPr>
        <p:spPr>
          <a:xfrm>
            <a:off x="5185754" y="940382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26E8485-F981-9399-1C84-88C43AFC66D8}"/>
              </a:ext>
            </a:extLst>
          </p:cNvPr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6C394655-2EC6-FD4E-04E2-1209FB092492}"/>
              </a:ext>
            </a:extLst>
          </p:cNvPr>
          <p:cNvSpPr txBox="1">
            <a:spLocks/>
          </p:cNvSpPr>
          <p:nvPr/>
        </p:nvSpPr>
        <p:spPr>
          <a:xfrm>
            <a:off x="791812" y="304021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 Market &amp; Analysis</a:t>
            </a:r>
            <a:endParaRPr lang="id-ID" sz="4800" b="1" dirty="0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070E18A-7770-A9F0-39D0-6739926BC659}"/>
              </a:ext>
            </a:extLst>
          </p:cNvPr>
          <p:cNvGraphicFramePr/>
          <p:nvPr/>
        </p:nvGraphicFramePr>
        <p:xfrm>
          <a:off x="791815" y="1256022"/>
          <a:ext cx="10608370" cy="5361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4FBE4F-CB63-C0F7-2553-17E263F540FD}"/>
              </a:ext>
            </a:extLst>
          </p:cNvPr>
          <p:cNvSpPr txBox="1"/>
          <p:nvPr/>
        </p:nvSpPr>
        <p:spPr>
          <a:xfrm>
            <a:off x="973798" y="1671015"/>
            <a:ext cx="4907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Limited Digital Literacy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Weather Dependency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 Infrastructure Gaps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Lack of Skilled Workforce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Perceived Risk of Technology Failure</a:t>
            </a:r>
            <a:endParaRPr lang="en-IN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24156B-C10F-62F7-A42F-8FC49FAD24F1}"/>
              </a:ext>
            </a:extLst>
          </p:cNvPr>
          <p:cNvSpPr/>
          <p:nvPr/>
        </p:nvSpPr>
        <p:spPr>
          <a:xfrm>
            <a:off x="973798" y="1162968"/>
            <a:ext cx="2829900" cy="3497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B80C4-8DF7-8011-8349-79E6796E0EB6}"/>
              </a:ext>
            </a:extLst>
          </p:cNvPr>
          <p:cNvSpPr txBox="1"/>
          <p:nvPr/>
        </p:nvSpPr>
        <p:spPr>
          <a:xfrm>
            <a:off x="953924" y="1172573"/>
            <a:ext cx="273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Customer Pain</a:t>
            </a:r>
            <a:endParaRPr lang="en-IN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941064-9ACF-D433-F6C3-0A78055B394D}"/>
              </a:ext>
            </a:extLst>
          </p:cNvPr>
          <p:cNvSpPr/>
          <p:nvPr/>
        </p:nvSpPr>
        <p:spPr>
          <a:xfrm>
            <a:off x="6576404" y="1149972"/>
            <a:ext cx="3259012" cy="3497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ACE04-EFF6-94B0-DC33-B3B264731BB5}"/>
              </a:ext>
            </a:extLst>
          </p:cNvPr>
          <p:cNvSpPr txBox="1"/>
          <p:nvPr/>
        </p:nvSpPr>
        <p:spPr>
          <a:xfrm>
            <a:off x="6543953" y="1153162"/>
            <a:ext cx="297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Targeted </a:t>
            </a:r>
            <a:r>
              <a:rPr lang="en-US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Costmer</a:t>
            </a:r>
            <a:endParaRPr lang="en-IN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02818-93D8-7AFA-D277-20A6E68D140A}"/>
              </a:ext>
            </a:extLst>
          </p:cNvPr>
          <p:cNvSpPr txBox="1"/>
          <p:nvPr/>
        </p:nvSpPr>
        <p:spPr>
          <a:xfrm>
            <a:off x="6576404" y="1671015"/>
            <a:ext cx="4907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Small to Medium-Scale Farmers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Agri-Tech Innovators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Water-Scarce Region Farmers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Large-Scale Farms and Cooperatives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Government &amp; Rural Development Agencies </a:t>
            </a:r>
            <a:endParaRPr lang="en-IN" dirty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B44DC-DC64-5AB2-5CB9-78F9AFC6972D}"/>
              </a:ext>
            </a:extLst>
          </p:cNvPr>
          <p:cNvSpPr txBox="1"/>
          <p:nvPr/>
        </p:nvSpPr>
        <p:spPr>
          <a:xfrm>
            <a:off x="973798" y="4297680"/>
            <a:ext cx="1022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18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FC363E-FBF9-4FA3-FD2C-81F307336753}"/>
              </a:ext>
            </a:extLst>
          </p:cNvPr>
          <p:cNvSpPr/>
          <p:nvPr/>
        </p:nvSpPr>
        <p:spPr>
          <a:xfrm>
            <a:off x="1008136" y="3842259"/>
            <a:ext cx="7210407" cy="3497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6E872A-5A1C-AFF4-1E64-CFB5A3326793}"/>
              </a:ext>
            </a:extLst>
          </p:cNvPr>
          <p:cNvSpPr txBox="1"/>
          <p:nvPr/>
        </p:nvSpPr>
        <p:spPr>
          <a:xfrm>
            <a:off x="973798" y="3835962"/>
            <a:ext cx="706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🚀 Why JalTantra is a Game-Changer in This Market?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E5EC405-7A8D-86CC-57AE-32331CFC5A6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91814" y="5229841"/>
            <a:ext cx="106083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4238B2B7-B0C7-10B1-DBBD-C89CCA2BC83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91812" y="5139150"/>
            <a:ext cx="106083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097CC43-3AD3-4D68-CF35-86E8C252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88" y="4278081"/>
            <a:ext cx="1042551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Addresses a $218.9M+ Smart Agriculture Market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massive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 potential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Solves critical farmer 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wastage, unpredictable weather,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labor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from Pune to Maharashtra to Pan-India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long-term expansion.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AI-driven, IoT-based, and mobile-integrated solution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tailored for Indian farmers.</a:t>
            </a:r>
          </a:p>
        </p:txBody>
      </p:sp>
    </p:spTree>
    <p:extLst>
      <p:ext uri="{BB962C8B-B14F-4D97-AF65-F5344CB8AC3E}">
        <p14:creationId xmlns:p14="http://schemas.microsoft.com/office/powerpoint/2010/main" val="125527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752475" y="474269"/>
            <a:ext cx="10687050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>
                <a:solidFill>
                  <a:srgbClr val="545454"/>
                </a:solidFill>
              </a:rPr>
              <a:t> Competitive Landscape</a:t>
            </a:r>
            <a:endParaRPr lang="id-ID" sz="4800" b="1"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2700000" scaled="1"/>
              </a:gra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855389-B8F0-21BE-3B83-A0D5452B2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940144"/>
              </p:ext>
            </p:extLst>
          </p:nvPr>
        </p:nvGraphicFramePr>
        <p:xfrm>
          <a:off x="431799" y="1475049"/>
          <a:ext cx="10687036" cy="5136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719">
                  <a:extLst>
                    <a:ext uri="{9D8B030D-6E8A-4147-A177-3AD203B41FA5}">
                      <a16:colId xmlns:a16="http://schemas.microsoft.com/office/drawing/2014/main" val="113038208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81727219"/>
                    </a:ext>
                  </a:extLst>
                </a:gridCol>
                <a:gridCol w="1432382">
                  <a:extLst>
                    <a:ext uri="{9D8B030D-6E8A-4147-A177-3AD203B41FA5}">
                      <a16:colId xmlns:a16="http://schemas.microsoft.com/office/drawing/2014/main" val="1954630271"/>
                    </a:ext>
                  </a:extLst>
                </a:gridCol>
                <a:gridCol w="1433278">
                  <a:extLst>
                    <a:ext uri="{9D8B030D-6E8A-4147-A177-3AD203B41FA5}">
                      <a16:colId xmlns:a16="http://schemas.microsoft.com/office/drawing/2014/main" val="1772007210"/>
                    </a:ext>
                  </a:extLst>
                </a:gridCol>
                <a:gridCol w="1526719">
                  <a:extLst>
                    <a:ext uri="{9D8B030D-6E8A-4147-A177-3AD203B41FA5}">
                      <a16:colId xmlns:a16="http://schemas.microsoft.com/office/drawing/2014/main" val="105615318"/>
                    </a:ext>
                  </a:extLst>
                </a:gridCol>
                <a:gridCol w="1526719">
                  <a:extLst>
                    <a:ext uri="{9D8B030D-6E8A-4147-A177-3AD203B41FA5}">
                      <a16:colId xmlns:a16="http://schemas.microsoft.com/office/drawing/2014/main" val="3308055299"/>
                    </a:ext>
                  </a:extLst>
                </a:gridCol>
                <a:gridCol w="1526719">
                  <a:extLst>
                    <a:ext uri="{9D8B030D-6E8A-4147-A177-3AD203B41FA5}">
                      <a16:colId xmlns:a16="http://schemas.microsoft.com/office/drawing/2014/main" val="1462673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Montserrat" panose="00000500000000000000" pitchFamily="2" charset="0"/>
                        </a:rPr>
                        <a:t>Competitors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Montserrat" panose="00000500000000000000" pitchFamily="2" charset="0"/>
                        </a:rPr>
                        <a:t>IoT app </a:t>
                      </a:r>
                    </a:p>
                    <a:p>
                      <a:pPr lvl="0" algn="ctr">
                        <a:buNone/>
                      </a:pPr>
                      <a:r>
                        <a:rPr lang="en-IN" sz="1600" dirty="0">
                          <a:latin typeface="Montserrat" panose="00000500000000000000" pitchFamily="2" charset="0"/>
                        </a:rPr>
                        <a:t>(regional lang.)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Montserrat" panose="00000500000000000000" pitchFamily="2" charset="0"/>
                        </a:rPr>
                        <a:t>Solar power </a:t>
                      </a:r>
                    </a:p>
                    <a:p>
                      <a:pPr algn="ctr"/>
                      <a:r>
                        <a:rPr lang="en-IN" sz="1600" dirty="0">
                          <a:latin typeface="Montserrat" panose="00000500000000000000" pitchFamily="2" charset="0"/>
                        </a:rPr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i="0" u="none" strike="noStrike" noProof="0" dirty="0">
                          <a:latin typeface="Montserrat"/>
                        </a:rPr>
                        <a:t>Plant disease detection using AI</a:t>
                      </a:r>
                      <a:endParaRPr lang="en-US" sz="1600" b="1" i="0" u="none" strike="noStrike" noProof="0" dirty="0">
                        <a:latin typeface="Montserrat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1" i="0" u="none" strike="noStrike" noProof="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Montserrat" panose="00000500000000000000" pitchFamily="2" charset="0"/>
                        </a:rPr>
                        <a:t>Weather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lt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Sustainability Solutions</a:t>
                      </a:r>
                      <a:endParaRPr lang="en-IN" sz="16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chemeClr val="lt1"/>
                          </a:solidFill>
                          <a:effectLst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Real-time Analytics</a:t>
                      </a:r>
                      <a:endParaRPr lang="en-IN" sz="16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832534"/>
                  </a:ext>
                </a:extLst>
              </a:tr>
              <a:tr h="9563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rgbClr val="0F0F0F"/>
                          </a:solidFill>
                          <a:latin typeface="Montserrat"/>
                        </a:rPr>
                        <a:t>Mobitech Wireless Solution</a:t>
                      </a:r>
                      <a:endParaRPr lang="en-US" sz="1600">
                        <a:latin typeface="Montserra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768363"/>
                  </a:ext>
                </a:extLst>
              </a:tr>
              <a:tr h="95636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>
                          <a:solidFill>
                            <a:schemeClr val="dk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Ecozen Solutions in India</a:t>
                      </a:r>
                      <a:endParaRPr lang="en-US" sz="1600" b="1">
                        <a:latin typeface="Montserra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88924"/>
                  </a:ext>
                </a:extLst>
              </a:tr>
              <a:tr h="9563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 b="1" i="0" u="none" strike="noStrike" kern="1200" noProof="0">
                          <a:solidFill>
                            <a:schemeClr val="dk1"/>
                          </a:solidFill>
                          <a:effectLst/>
                          <a:latin typeface="Montserrat"/>
                        </a:rPr>
                        <a:t>Jain Irrigation Systems Ltd</a:t>
                      </a:r>
                      <a:endParaRPr lang="en-US" sz="1600">
                        <a:latin typeface="Montserra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00607"/>
                  </a:ext>
                </a:extLst>
              </a:tr>
              <a:tr h="956363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>
                          <a:solidFill>
                            <a:schemeClr val="dk1"/>
                          </a:solidFill>
                          <a:effectLst/>
                          <a:latin typeface="Montserrat"/>
                          <a:ea typeface="+mn-ea"/>
                          <a:cs typeface="+mn-cs"/>
                        </a:rPr>
                        <a:t>JalTantra</a:t>
                      </a:r>
                      <a:endParaRPr lang="en-IN" sz="1600" b="1" i="0" kern="1200" err="1">
                        <a:solidFill>
                          <a:schemeClr val="dk1"/>
                        </a:solidFill>
                        <a:effectLst/>
                        <a:latin typeface="Montserra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468974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EFEA863C-01D0-8BC3-4D1C-E9A9C6A0C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52352" y="4627597"/>
            <a:ext cx="1001991" cy="6645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5CA864-F66E-3724-8848-0D0E2387B4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32013" y="3052888"/>
            <a:ext cx="323850" cy="323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C1DD7A-0D57-5600-97BC-D0023D3139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32013" y="3945666"/>
            <a:ext cx="323850" cy="323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E177280-CF8B-AAD9-9BD6-20235AEB85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92014" y="4928295"/>
            <a:ext cx="323850" cy="3238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1615763-AF61-70B2-76A3-BAFC933DE8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153494" y="5843744"/>
            <a:ext cx="323850" cy="323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2FECB3-2562-C04B-075F-A0065AC79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22500" y="3649901"/>
            <a:ext cx="1001991" cy="6645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9199902-B4EA-0DE3-D585-518FD3FD22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57609" y="3052888"/>
            <a:ext cx="323850" cy="323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AB711E4-9109-212E-6A21-70A63C207E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68316" y="3931397"/>
            <a:ext cx="323850" cy="323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055982-CC90-63F0-8DE6-DE49D904DA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91724" y="4877088"/>
            <a:ext cx="323850" cy="323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9BF85A-0E11-75AE-EC4F-350320F107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60005" y="4936064"/>
            <a:ext cx="323850" cy="3238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986794B-9132-7C4D-ABC5-2A2391AE44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564964" y="3921761"/>
            <a:ext cx="323850" cy="3238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931E8E4-71DB-6799-F66F-3FA9E953F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37246" y="5565301"/>
            <a:ext cx="1001991" cy="6645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2749676-84B9-14BB-2BA7-0FA2EA7E5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25894" y="2750852"/>
            <a:ext cx="981161" cy="6507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5F70695-46F5-C499-F105-239FBF320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03076" y="5565301"/>
            <a:ext cx="1001991" cy="6645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FA79448-F49C-1B6F-445B-7DF588D08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39874" y="5565301"/>
            <a:ext cx="1001991" cy="66454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65D993-8EF9-9431-8605-16F7A99AF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00491" y="5542645"/>
            <a:ext cx="1001991" cy="6645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A32BA04-16F6-A324-EEEC-9B468D9D9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87758" y="4595374"/>
            <a:ext cx="1001991" cy="66454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ED23E62-3C81-E784-DDE0-5B27B2B15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61110" y="3751416"/>
            <a:ext cx="1001991" cy="66454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F224DB7-06EF-5C89-BA6C-B4081B81B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73533" y="2736956"/>
            <a:ext cx="1001991" cy="6645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50B655E-B6D5-7CC4-5A16-BB809C412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89312" y="2764460"/>
            <a:ext cx="1001991" cy="66454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B223898-034D-653E-192B-3FDF0751C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97174" y="3775321"/>
            <a:ext cx="1001991" cy="66454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05B70C9-14FD-435F-FEDD-B122AF013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97174" y="4587605"/>
            <a:ext cx="1001991" cy="66454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5FCD477-16D8-B0C7-A557-16C0DE53F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87758" y="5567299"/>
            <a:ext cx="1001991" cy="66454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FDC7B81-A04A-7229-8633-461B46F32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59087" y="2826939"/>
            <a:ext cx="1001991" cy="66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9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FB1997-AF73-16AB-F575-7D571B21202D}"/>
              </a:ext>
            </a:extLst>
          </p:cNvPr>
          <p:cNvSpPr/>
          <p:nvPr/>
        </p:nvSpPr>
        <p:spPr>
          <a:xfrm>
            <a:off x="328906" y="1218761"/>
            <a:ext cx="11435149" cy="1187370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0" y="69888"/>
            <a:ext cx="11030189" cy="1074359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Product/Service Overview – Transforming Agriculture with JalTantra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0ABAA7-1206-1839-509E-36E79C6149B7}"/>
              </a:ext>
            </a:extLst>
          </p:cNvPr>
          <p:cNvSpPr/>
          <p:nvPr/>
        </p:nvSpPr>
        <p:spPr>
          <a:xfrm>
            <a:off x="451334" y="1069733"/>
            <a:ext cx="3495632" cy="3385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AAA39A0E-AF88-883F-4BE0-652AF0A7FD7B}"/>
              </a:ext>
            </a:extLst>
          </p:cNvPr>
          <p:cNvSpPr txBox="1"/>
          <p:nvPr/>
        </p:nvSpPr>
        <p:spPr>
          <a:xfrm>
            <a:off x="451334" y="1069733"/>
            <a:ext cx="320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chemeClr val="bg2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What is JalTantra?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E4FE4-9017-6956-5CBE-2EC9E8E3DF61}"/>
              </a:ext>
            </a:extLst>
          </p:cNvPr>
          <p:cNvSpPr txBox="1"/>
          <p:nvPr/>
        </p:nvSpPr>
        <p:spPr>
          <a:xfrm>
            <a:off x="305517" y="1408287"/>
            <a:ext cx="114819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JalTantra is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Smart Agriculture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 farmers with 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By 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irrigation, AI-driven crop monitoring, and real-time market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we help farmers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water usage, improve crop health, and increase profits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E79D50-AE31-E702-1BF0-283874275AB8}"/>
              </a:ext>
            </a:extLst>
          </p:cNvPr>
          <p:cNvSpPr/>
          <p:nvPr/>
        </p:nvSpPr>
        <p:spPr>
          <a:xfrm>
            <a:off x="378425" y="2715199"/>
            <a:ext cx="8283437" cy="3940204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9FCFEC2-C4D2-A4C2-F94E-8EAC7C605760}"/>
              </a:ext>
            </a:extLst>
          </p:cNvPr>
          <p:cNvSpPr/>
          <p:nvPr/>
        </p:nvSpPr>
        <p:spPr>
          <a:xfrm>
            <a:off x="500853" y="2566171"/>
            <a:ext cx="3495632" cy="3385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rtl="0" eaLnBrk="0" fontAlgn="base" latinLnBrk="0" hangingPunct="0"/>
            <a:r>
              <a:rPr lang="en-US" sz="1800" b="1" i="0" kern="120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  <a:cs typeface="+mn-cs"/>
              </a:rPr>
              <a:t>🌟 Key Features &amp; Benefits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E62486AF-58F3-B3EA-34A9-B30EF85B79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8425" y="2915403"/>
            <a:ext cx="8283437" cy="373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Irrigation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 &amp; IoT-based automated watering reduces water wastage by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Crop Health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Real-time scanning &amp; instant alerts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disease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Crop Planning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AI-driven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crop selection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smart fertilization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yield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Support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Available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languages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adoption.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IoT Hardware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Low-cost, weather-resistant sensors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solar &amp; battery backup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Market Insights &amp; Direct Selling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price tracking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farm-to-market model for better profits.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EE6AC0C-B3FA-684B-5504-484D1A820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290" y="2715199"/>
            <a:ext cx="3252663" cy="161582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📢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Why Choose JalTantra?</a:t>
            </a:r>
            <a:br>
              <a:rPr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✅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Increase Yield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br>
              <a:rPr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✅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Reduce Costs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br>
              <a:rPr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✅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Save Water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br>
              <a:rPr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✅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Enhance Profits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8FC397C-18A3-506A-7A30-0CF6AE3535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431" y="4331026"/>
            <a:ext cx="3429000" cy="30585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C7E3EC-9F37-9D25-276B-C1B079DF1ACF}"/>
              </a:ext>
            </a:extLst>
          </p:cNvPr>
          <p:cNvSpPr/>
          <p:nvPr/>
        </p:nvSpPr>
        <p:spPr>
          <a:xfrm>
            <a:off x="0" y="0"/>
            <a:ext cx="12192000" cy="6766560"/>
          </a:xfrm>
          <a:prstGeom prst="rect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/>
          <p:nvPr/>
        </p:nvCxnSpPr>
        <p:spPr>
          <a:xfrm>
            <a:off x="5185754" y="1465049"/>
            <a:ext cx="1390650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3505517" y="134006"/>
            <a:ext cx="5180965" cy="687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IN" sz="4800" b="1" dirty="0">
                <a:solidFill>
                  <a:srgbClr val="545454"/>
                </a:solidFill>
              </a:rPr>
              <a:t>LEAN CANVAS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FD7DBC-CEA4-C5F3-72DD-9C8CAEB6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0" t="2498" r="4194" b="1688"/>
          <a:stretch/>
        </p:blipFill>
        <p:spPr>
          <a:xfrm>
            <a:off x="200909" y="761779"/>
            <a:ext cx="10687050" cy="60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9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498085" y="5121340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chemeClr val="bg1"/>
                </a:solidFill>
              </a:rPr>
              <a:t>LEARN NOW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0DAB186-A58A-4DB0-8D12-49244C1CB1FC}"/>
              </a:ext>
            </a:extLst>
          </p:cNvPr>
          <p:cNvSpPr txBox="1">
            <a:spLocks/>
          </p:cNvSpPr>
          <p:nvPr/>
        </p:nvSpPr>
        <p:spPr>
          <a:xfrm>
            <a:off x="1950292" y="-24099"/>
            <a:ext cx="1068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JalTantra Business Model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ACDB4A3-8F77-B082-972C-A16ADB041811}"/>
              </a:ext>
            </a:extLst>
          </p:cNvPr>
          <p:cNvSpPr txBox="1"/>
          <p:nvPr/>
        </p:nvSpPr>
        <p:spPr>
          <a:xfrm>
            <a:off x="124135" y="1454885"/>
            <a:ext cx="5572817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5895" indent="-175895">
              <a:buNone/>
            </a:pPr>
            <a:r>
              <a:rPr lang="en-US" sz="1400" b="1" dirty="0"/>
              <a:t>🛠 Revenue Streams – How We Make Money</a:t>
            </a:r>
            <a:endParaRPr lang="en-US" dirty="0"/>
          </a:p>
          <a:p>
            <a:pPr marL="175895" indent="-175895"/>
            <a:r>
              <a:rPr lang="en-US" sz="1400" b="1" dirty="0"/>
              <a:t>1️⃣ IoT Device Sales (One-Time Revenue) –  Primary Revenue Model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  <a:p>
            <a:pPr marL="175895" indent="-175895">
              <a:buFont typeface="Arial" panose="020B0604020202020204" pitchFamily="34" charset="0"/>
              <a:buChar char="•"/>
            </a:pPr>
            <a:r>
              <a:rPr lang="en-US" sz="1400" b="1" dirty="0"/>
              <a:t>JalTantra Smart Irrigation Kit</a:t>
            </a:r>
            <a:r>
              <a:rPr lang="en-US" sz="1400" dirty="0"/>
              <a:t> (IoT sensors, controller, and mobile app integration).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175895" indent="-175895">
              <a:buFont typeface="Arial" panose="020B0604020202020204" pitchFamily="34" charset="0"/>
              <a:buChar char="•"/>
            </a:pPr>
            <a:r>
              <a:rPr lang="en-US" sz="1400" dirty="0"/>
              <a:t>Farmers pay a </a:t>
            </a:r>
            <a:r>
              <a:rPr lang="en-US" sz="1400" b="1" dirty="0"/>
              <a:t>one-time cost of ₹15,000 - ₹30,000</a:t>
            </a:r>
            <a:r>
              <a:rPr lang="en-US" sz="1400" dirty="0"/>
              <a:t> depending on farm size.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175895" indent="-175895">
              <a:buFont typeface="Arial" panose="020B0604020202020204" pitchFamily="34" charset="0"/>
              <a:buChar char="•"/>
            </a:pPr>
            <a:r>
              <a:rPr lang="en-US" sz="1400" b="1" dirty="0"/>
              <a:t>Revenue Share:</a:t>
            </a:r>
            <a:r>
              <a:rPr lang="en-US" sz="1400" dirty="0"/>
              <a:t> </a:t>
            </a:r>
            <a:r>
              <a:rPr lang="en-US" sz="1400" b="1" dirty="0"/>
              <a:t>50% of total earnings</a:t>
            </a:r>
            <a:r>
              <a:rPr lang="en-US" sz="1400" dirty="0"/>
              <a:t> from hardware sales.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175895" indent="-175895"/>
            <a:r>
              <a:rPr lang="en-US" sz="1400" b="1" dirty="0"/>
              <a:t>2️⃣ Subscription-Based Mobile App (Recurring Revenue) –  SaaS Model</a:t>
            </a:r>
            <a:endParaRPr lang="en-US" sz="1400" b="1" dirty="0">
              <a:ea typeface="Calibri"/>
              <a:cs typeface="Calibri"/>
            </a:endParaRPr>
          </a:p>
          <a:p>
            <a:pPr marL="175895" indent="-175895">
              <a:buFont typeface="Arial" panose="020B0604020202020204" pitchFamily="34" charset="0"/>
              <a:buChar char="•"/>
            </a:pPr>
            <a:r>
              <a:rPr lang="en-US" sz="1400" dirty="0"/>
              <a:t>Basic App: </a:t>
            </a:r>
            <a:r>
              <a:rPr lang="en-US" sz="1400" b="1" dirty="0"/>
              <a:t>Free</a:t>
            </a:r>
            <a:r>
              <a:rPr lang="en-US" sz="1400" dirty="0"/>
              <a:t> (limited monitoring).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175895" indent="-175895">
              <a:buFont typeface="Arial" panose="020B0604020202020204" pitchFamily="34" charset="0"/>
              <a:buChar char="•"/>
            </a:pPr>
            <a:r>
              <a:rPr lang="en-US" sz="1400" dirty="0"/>
              <a:t>Premium Plan: ₹199/month or ₹1999/year (</a:t>
            </a:r>
            <a:r>
              <a:rPr lang="en-US" sz="1400" b="1" dirty="0"/>
              <a:t>Advanced AI automation, remote control, analytics</a:t>
            </a:r>
            <a:r>
              <a:rPr lang="en-US" sz="1400" dirty="0"/>
              <a:t>).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175895" indent="-175895">
              <a:buFont typeface="Arial" panose="020B0604020202020204" pitchFamily="34" charset="0"/>
              <a:buChar char="•"/>
            </a:pPr>
            <a:r>
              <a:rPr lang="en-US" sz="1400" dirty="0"/>
              <a:t>Revenue Share: </a:t>
            </a:r>
            <a:r>
              <a:rPr lang="en-US" sz="1400" b="1" dirty="0"/>
              <a:t>25% of total revenue</a:t>
            </a:r>
            <a:r>
              <a:rPr lang="en-US" sz="1400" dirty="0"/>
              <a:t> from subscriptions.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175895" indent="-175895"/>
            <a:r>
              <a:rPr lang="en-US" sz="1400" b="1" dirty="0"/>
              <a:t>3️⃣ B2B Partnerships (Government &amp; </a:t>
            </a:r>
            <a:r>
              <a:rPr lang="en-US" sz="1400" b="1" dirty="0" err="1"/>
              <a:t>AgriTech</a:t>
            </a:r>
            <a:r>
              <a:rPr lang="en-US" sz="1400" b="1" dirty="0"/>
              <a:t> Firms) –  Bulk Sales</a:t>
            </a:r>
            <a:endParaRPr lang="en-US" sz="1400" b="1" dirty="0">
              <a:ea typeface="Calibri"/>
              <a:cs typeface="Calibri"/>
            </a:endParaRPr>
          </a:p>
          <a:p>
            <a:pPr marL="175895" indent="-175895">
              <a:buFont typeface="Arial" panose="020B0604020202020204" pitchFamily="34" charset="0"/>
              <a:buChar char="•"/>
            </a:pPr>
            <a:r>
              <a:rPr lang="en-US" sz="1400" dirty="0"/>
              <a:t>Partnering with </a:t>
            </a:r>
            <a:r>
              <a:rPr lang="en-US" sz="1400" b="1" dirty="0"/>
              <a:t>Government &amp; NGOs</a:t>
            </a:r>
            <a:r>
              <a:rPr lang="en-US" sz="1400" dirty="0"/>
              <a:t> under smart agriculture programs.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175895" indent="-175895">
              <a:buFont typeface="Arial" panose="020B0604020202020204" pitchFamily="34" charset="0"/>
              <a:buChar char="•"/>
            </a:pPr>
            <a:r>
              <a:rPr lang="en-US" sz="1400" dirty="0"/>
              <a:t>Collaboration with </a:t>
            </a:r>
            <a:r>
              <a:rPr lang="en-US" sz="1400" b="1" dirty="0" err="1"/>
              <a:t>AgriTech</a:t>
            </a:r>
            <a:r>
              <a:rPr lang="en-US" sz="1400" b="1" dirty="0"/>
              <a:t> companies</a:t>
            </a:r>
            <a:r>
              <a:rPr lang="en-US" sz="1400" dirty="0"/>
              <a:t> for integration with their products.</a:t>
            </a:r>
            <a:endParaRPr lang="en-US" sz="1400" dirty="0">
              <a:ea typeface="Calibri"/>
              <a:cs typeface="Calibri"/>
            </a:endParaRPr>
          </a:p>
          <a:p>
            <a:pPr marL="175895" indent="-175895">
              <a:buFont typeface="Arial" panose="020B0604020202020204" pitchFamily="34" charset="0"/>
              <a:buChar char="•"/>
            </a:pPr>
            <a:r>
              <a:rPr lang="en-US" sz="1400" dirty="0"/>
              <a:t>Revenue Share: </a:t>
            </a:r>
            <a:r>
              <a:rPr lang="en-US" sz="1400" b="1" dirty="0"/>
              <a:t>15% of total revenue</a:t>
            </a:r>
            <a:r>
              <a:rPr lang="en-US" sz="1400" dirty="0"/>
              <a:t> from institutional sales.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175895" indent="-175895"/>
            <a:r>
              <a:rPr lang="en-US" sz="1400" b="1" dirty="0"/>
              <a:t>4️⃣ Data Monetization &amp; Insights –  Selling Agri-Intelligence Data</a:t>
            </a:r>
            <a:endParaRPr lang="en-US" sz="1400" b="1" dirty="0">
              <a:ea typeface="Calibri" panose="020F0502020204030204"/>
              <a:cs typeface="Calibri" panose="020F0502020204030204"/>
            </a:endParaRPr>
          </a:p>
          <a:p>
            <a:pPr marL="175895" indent="-175895">
              <a:buFont typeface="Arial" panose="020B0604020202020204" pitchFamily="34" charset="0"/>
              <a:buChar char="•"/>
            </a:pPr>
            <a:r>
              <a:rPr lang="en-US" sz="1400" dirty="0"/>
              <a:t>Selling </a:t>
            </a:r>
            <a:r>
              <a:rPr lang="en-US" sz="1400" b="1" dirty="0"/>
              <a:t>anonymized agricultural data &amp; analytics</a:t>
            </a:r>
            <a:r>
              <a:rPr lang="en-US" sz="1400" dirty="0"/>
              <a:t> to </a:t>
            </a:r>
            <a:r>
              <a:rPr lang="en-US" sz="1400" b="1" dirty="0"/>
              <a:t>research organizations, weather forecasting agencies, and precision farming companies</a:t>
            </a:r>
            <a:r>
              <a:rPr lang="en-US" sz="1400" dirty="0"/>
              <a:t>.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pPr marL="175895" indent="-175895">
              <a:buFont typeface="Arial" panose="020B0604020202020204" pitchFamily="34" charset="0"/>
              <a:buChar char="•"/>
            </a:pPr>
            <a:r>
              <a:rPr lang="en-US" sz="1400" dirty="0"/>
              <a:t>Revenue Share: </a:t>
            </a:r>
            <a:r>
              <a:rPr lang="en-US" sz="1400" b="1" dirty="0"/>
              <a:t>10% of total revenue</a:t>
            </a:r>
            <a:r>
              <a:rPr lang="en-US" sz="1400" dirty="0"/>
              <a:t> from data analytics.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9E0ED413-47C9-0EC8-71EB-1538868E249A}"/>
              </a:ext>
            </a:extLst>
          </p:cNvPr>
          <p:cNvSpPr/>
          <p:nvPr/>
        </p:nvSpPr>
        <p:spPr>
          <a:xfrm>
            <a:off x="1293982" y="891707"/>
            <a:ext cx="3914626" cy="508822"/>
          </a:xfrm>
          <a:prstGeom prst="chevron">
            <a:avLst/>
          </a:prstGeom>
          <a:solidFill>
            <a:srgbClr val="FF505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496B1-779B-9BF5-8DF6-062199936D80}"/>
              </a:ext>
            </a:extLst>
          </p:cNvPr>
          <p:cNvSpPr txBox="1"/>
          <p:nvPr/>
        </p:nvSpPr>
        <p:spPr>
          <a:xfrm>
            <a:off x="1539358" y="946063"/>
            <a:ext cx="3583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Planning to make Money </a:t>
            </a:r>
            <a:endParaRPr lang="en-IN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25A625-8ACD-CC4B-776B-0FD2CE022358}"/>
              </a:ext>
            </a:extLst>
          </p:cNvPr>
          <p:cNvCxnSpPr>
            <a:cxnSpLocks/>
          </p:cNvCxnSpPr>
          <p:nvPr/>
        </p:nvCxnSpPr>
        <p:spPr>
          <a:xfrm>
            <a:off x="124135" y="6717864"/>
            <a:ext cx="4084183" cy="0"/>
          </a:xfrm>
          <a:prstGeom prst="straightConnector1">
            <a:avLst/>
          </a:prstGeom>
          <a:ln>
            <a:solidFill>
              <a:srgbClr val="F0403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174568-823F-CDCA-14FF-E73BA89508C2}"/>
              </a:ext>
            </a:extLst>
          </p:cNvPr>
          <p:cNvCxnSpPr>
            <a:cxnSpLocks/>
          </p:cNvCxnSpPr>
          <p:nvPr/>
        </p:nvCxnSpPr>
        <p:spPr>
          <a:xfrm>
            <a:off x="124135" y="1454885"/>
            <a:ext cx="0" cy="5262979"/>
          </a:xfrm>
          <a:prstGeom prst="line">
            <a:avLst/>
          </a:prstGeom>
          <a:ln>
            <a:solidFill>
              <a:srgbClr val="F0403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1E82993-B99C-3490-63A8-59178748B18C}"/>
              </a:ext>
            </a:extLst>
          </p:cNvPr>
          <p:cNvSpPr/>
          <p:nvPr/>
        </p:nvSpPr>
        <p:spPr>
          <a:xfrm>
            <a:off x="5883433" y="891707"/>
            <a:ext cx="3914626" cy="50882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F6190-2A19-D3F8-F290-6DE396C3E6FF}"/>
              </a:ext>
            </a:extLst>
          </p:cNvPr>
          <p:cNvSpPr txBox="1"/>
          <p:nvPr/>
        </p:nvSpPr>
        <p:spPr>
          <a:xfrm>
            <a:off x="6531435" y="942542"/>
            <a:ext cx="264207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Montserrat"/>
              </a:rPr>
              <a:t> Strategic Plan</a:t>
            </a:r>
            <a:endParaRPr lang="en-IN" sz="2000" b="1">
              <a:solidFill>
                <a:schemeClr val="bg1"/>
              </a:solidFill>
              <a:latin typeface="Montserra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E2E7B0-375E-272F-A1BE-54877D984C62}"/>
              </a:ext>
            </a:extLst>
          </p:cNvPr>
          <p:cNvCxnSpPr>
            <a:cxnSpLocks/>
          </p:cNvCxnSpPr>
          <p:nvPr/>
        </p:nvCxnSpPr>
        <p:spPr>
          <a:xfrm>
            <a:off x="6072850" y="1377379"/>
            <a:ext cx="0" cy="5340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492448-2582-A88F-B8B0-B9EC5E4D346B}"/>
              </a:ext>
            </a:extLst>
          </p:cNvPr>
          <p:cNvCxnSpPr>
            <a:cxnSpLocks/>
          </p:cNvCxnSpPr>
          <p:nvPr/>
        </p:nvCxnSpPr>
        <p:spPr>
          <a:xfrm>
            <a:off x="124135" y="1454885"/>
            <a:ext cx="4084183" cy="0"/>
          </a:xfrm>
          <a:prstGeom prst="straightConnector1">
            <a:avLst/>
          </a:prstGeom>
          <a:ln>
            <a:solidFill>
              <a:srgbClr val="F0403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A8EA71-3986-A123-EA10-A83C1DC67443}"/>
              </a:ext>
            </a:extLst>
          </p:cNvPr>
          <p:cNvSpPr txBox="1"/>
          <p:nvPr/>
        </p:nvSpPr>
        <p:spPr>
          <a:xfrm>
            <a:off x="5777347" y="1485338"/>
            <a:ext cx="658783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buFont typeface="Wingdings" panose="05000000000000000000" pitchFamily="2" charset="2"/>
              <a:buChar char="§"/>
            </a:pPr>
            <a:r>
              <a:rPr lang="en-US" sz="2000" b="1" dirty="0">
                <a:highlight>
                  <a:srgbClr val="90C6E8"/>
                </a:highlight>
              </a:rPr>
              <a:t>Year 1: Maharashtra Pilot &amp; Market Penetration</a:t>
            </a:r>
            <a:br>
              <a:rPr lang="en-US" sz="2000" dirty="0"/>
            </a:br>
            <a:r>
              <a:rPr lang="en-US" dirty="0"/>
              <a:t>✅ Focus on </a:t>
            </a:r>
            <a:r>
              <a:rPr lang="en-US" b="1" dirty="0"/>
              <a:t>Pune, Nashik, Ahmednagar, Aurangabad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Onboard </a:t>
            </a:r>
            <a:r>
              <a:rPr lang="en-US" b="1" dirty="0"/>
              <a:t>500+ farmers</a:t>
            </a:r>
            <a:r>
              <a:rPr lang="en-US" dirty="0"/>
              <a:t> via cooperatives &amp; govt. schemes.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Marketing:</a:t>
            </a:r>
            <a:r>
              <a:rPr lang="en-US" dirty="0"/>
              <a:t> Field demos, WhatsApp campaigns, Agri</a:t>
            </a:r>
          </a:p>
          <a:p>
            <a:r>
              <a:rPr lang="en-US" dirty="0"/>
              <a:t>            influencers.</a:t>
            </a:r>
            <a:br>
              <a:rPr lang="en-US" dirty="0"/>
            </a:br>
            <a:r>
              <a:rPr lang="en-US" dirty="0"/>
              <a:t>     ✅ </a:t>
            </a:r>
            <a:r>
              <a:rPr lang="en-US" b="1" dirty="0"/>
              <a:t>Revenue Target:</a:t>
            </a:r>
            <a:r>
              <a:rPr lang="en-US" dirty="0"/>
              <a:t> ₹80 Lakhs.</a:t>
            </a:r>
          </a:p>
          <a:p>
            <a:pPr marL="269875" indent="-269875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b="1" dirty="0">
                <a:highlight>
                  <a:srgbClr val="90C6E8"/>
                </a:highlight>
              </a:rPr>
              <a:t>Year 2-3: Statewide Expansion &amp; B2B Growth</a:t>
            </a:r>
            <a:br>
              <a:rPr lang="en-US" sz="2000" dirty="0"/>
            </a:br>
            <a:r>
              <a:rPr lang="en-US" dirty="0"/>
              <a:t>✅ Expand across </a:t>
            </a:r>
            <a:r>
              <a:rPr lang="en-US" b="1" dirty="0"/>
              <a:t>Maharashtra, Gujarat &amp; Karnataka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2,500+ farmers</a:t>
            </a:r>
            <a:r>
              <a:rPr lang="en-US" dirty="0"/>
              <a:t>, B2B partnerships with </a:t>
            </a:r>
            <a:r>
              <a:rPr lang="en-US" dirty="0" err="1"/>
              <a:t>AgriTech</a:t>
            </a:r>
            <a:r>
              <a:rPr lang="en-US" dirty="0"/>
              <a:t> firms.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Marketing:</a:t>
            </a:r>
            <a:r>
              <a:rPr lang="en-US" dirty="0"/>
              <a:t> KVK tie-ups, referral programs, SEO &amp; digital ads.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Revenue Target:</a:t>
            </a:r>
            <a:r>
              <a:rPr lang="en-US" dirty="0"/>
              <a:t> ₹3 Crores.</a:t>
            </a:r>
          </a:p>
          <a:p>
            <a:pPr marL="269875" indent="-269875">
              <a:buFont typeface="Wingdings" panose="05000000000000000000" pitchFamily="2" charset="2"/>
              <a:buChar char="§"/>
            </a:pPr>
            <a:r>
              <a:rPr lang="en-US" sz="2000" b="1" dirty="0">
                <a:highlight>
                  <a:srgbClr val="90C6E8"/>
                </a:highlight>
              </a:rPr>
              <a:t>Year 4-5: National &amp; Global Scale-up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Pan-India expansion</a:t>
            </a:r>
            <a:r>
              <a:rPr lang="en-US" dirty="0"/>
              <a:t> (Rajasthan, UP, MP, Tamil Nadu, Telangana).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Go international</a:t>
            </a:r>
            <a:r>
              <a:rPr lang="en-US" dirty="0"/>
              <a:t> (Southeast Asia &amp; Africa).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Govt. bulk orders, AI-driven smart irrigation system launch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Revenue Target:</a:t>
            </a:r>
            <a:r>
              <a:rPr lang="en-US" dirty="0"/>
              <a:t> ₹15 Crores+.</a:t>
            </a:r>
          </a:p>
        </p:txBody>
      </p:sp>
    </p:spTree>
    <p:extLst>
      <p:ext uri="{BB962C8B-B14F-4D97-AF65-F5344CB8AC3E}">
        <p14:creationId xmlns:p14="http://schemas.microsoft.com/office/powerpoint/2010/main" val="306530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1399</Words>
  <Application>Microsoft Office PowerPoint</Application>
  <PresentationFormat>Widescreen</PresentationFormat>
  <Paragraphs>148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Bahnschrift SemiBold SemiConden</vt:lpstr>
      <vt:lpstr>Calibri</vt:lpstr>
      <vt:lpstr>Calibri Light</vt:lpstr>
      <vt:lpstr>Montserrat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Product/Service Overview – Transforming Agriculture with JalTantra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ROG</dc:creator>
  <cp:lastModifiedBy>Shubham Kulkarni</cp:lastModifiedBy>
  <cp:revision>4</cp:revision>
  <dcterms:created xsi:type="dcterms:W3CDTF">2018-08-17T08:14:21Z</dcterms:created>
  <dcterms:modified xsi:type="dcterms:W3CDTF">2025-03-27T09:57:23Z</dcterms:modified>
</cp:coreProperties>
</file>