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64" r:id="rId5"/>
    <p:sldId id="263" r:id="rId6"/>
    <p:sldId id="258" r:id="rId7"/>
    <p:sldId id="259" r:id="rId8"/>
    <p:sldId id="260"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11/14/2018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11/14/2018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11/14/2018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11/14/2018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11/14/2018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11/14/2018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11/14/2018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11/14/2018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11/14/2018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11/14/2018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11/14/2018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11/14/2018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11/14/2018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11/14/2018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11/14/2018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11/14/2018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11/14/2018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11/14/2018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F7FFDA-F765-4AD5-841C-2188A838677A}"/>
              </a:ext>
            </a:extLst>
          </p:cNvPr>
          <p:cNvSpPr>
            <a:spLocks noGrp="1"/>
          </p:cNvSpPr>
          <p:nvPr>
            <p:ph type="ctrTitle"/>
          </p:nvPr>
        </p:nvSpPr>
        <p:spPr>
          <a:xfrm>
            <a:off x="496881" y="465991"/>
            <a:ext cx="11198237" cy="5152293"/>
          </a:xfrm>
        </p:spPr>
        <p:txBody>
          <a:bodyPr/>
          <a:lstStyle/>
          <a:p>
            <a:pPr algn="ctr"/>
            <a:r>
              <a:rPr lang="en-IN" sz="4400" dirty="0">
                <a:solidFill>
                  <a:srgbClr val="FFC000"/>
                </a:solidFill>
              </a:rPr>
              <a:t>Soft Computing Project:</a:t>
            </a:r>
            <a:br>
              <a:rPr lang="en-IN" sz="4400" dirty="0">
                <a:solidFill>
                  <a:srgbClr val="FFC000"/>
                </a:solidFill>
              </a:rPr>
            </a:br>
            <a:br>
              <a:rPr lang="en-IN" sz="4400" dirty="0">
                <a:solidFill>
                  <a:srgbClr val="FFC000"/>
                </a:solidFill>
              </a:rPr>
            </a:br>
            <a:r>
              <a:rPr lang="en-IN" sz="4400" dirty="0">
                <a:solidFill>
                  <a:srgbClr val="FFC000"/>
                </a:solidFill>
              </a:rPr>
              <a:t>Cervical Cancer Risk Classification</a:t>
            </a:r>
            <a:br>
              <a:rPr lang="en-IN" sz="4400" dirty="0">
                <a:solidFill>
                  <a:schemeClr val="accent1">
                    <a:lumMod val="40000"/>
                    <a:lumOff val="60000"/>
                  </a:schemeClr>
                </a:solidFill>
              </a:rPr>
            </a:br>
            <a:br>
              <a:rPr lang="en-IN" sz="4400" dirty="0">
                <a:solidFill>
                  <a:schemeClr val="accent1">
                    <a:lumMod val="40000"/>
                    <a:lumOff val="60000"/>
                  </a:schemeClr>
                </a:solidFill>
              </a:rPr>
            </a:br>
            <a:r>
              <a:rPr lang="en-IN" sz="4400" dirty="0">
                <a:solidFill>
                  <a:schemeClr val="accent1">
                    <a:lumMod val="40000"/>
                    <a:lumOff val="60000"/>
                  </a:schemeClr>
                </a:solidFill>
              </a:rPr>
              <a:t>Submitted to</a:t>
            </a:r>
            <a:br>
              <a:rPr lang="en-IN" sz="4400" dirty="0">
                <a:solidFill>
                  <a:schemeClr val="accent1">
                    <a:lumMod val="40000"/>
                    <a:lumOff val="60000"/>
                  </a:schemeClr>
                </a:solidFill>
              </a:rPr>
            </a:br>
            <a:br>
              <a:rPr lang="en-IN" sz="4400" dirty="0">
                <a:solidFill>
                  <a:schemeClr val="accent1">
                    <a:lumMod val="40000"/>
                    <a:lumOff val="60000"/>
                  </a:schemeClr>
                </a:solidFill>
              </a:rPr>
            </a:br>
            <a:r>
              <a:rPr lang="en-IN" sz="4400" dirty="0">
                <a:solidFill>
                  <a:schemeClr val="accent1">
                    <a:lumMod val="40000"/>
                    <a:lumOff val="60000"/>
                  </a:schemeClr>
                </a:solidFill>
              </a:rPr>
              <a:t>Dr. Aditya Khamparia</a:t>
            </a:r>
            <a:r>
              <a:rPr lang="en-IN" dirty="0">
                <a:solidFill>
                  <a:schemeClr val="accent1">
                    <a:lumMod val="40000"/>
                    <a:lumOff val="60000"/>
                  </a:schemeClr>
                </a:solidFill>
              </a:rPr>
              <a:t> </a:t>
            </a:r>
          </a:p>
        </p:txBody>
      </p:sp>
    </p:spTree>
    <p:extLst>
      <p:ext uri="{BB962C8B-B14F-4D97-AF65-F5344CB8AC3E}">
        <p14:creationId xmlns:p14="http://schemas.microsoft.com/office/powerpoint/2010/main" val="2738357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181CE8-ABD2-4A57-A018-1B65BCDEA16B}"/>
              </a:ext>
            </a:extLst>
          </p:cNvPr>
          <p:cNvSpPr txBox="1"/>
          <p:nvPr/>
        </p:nvSpPr>
        <p:spPr>
          <a:xfrm>
            <a:off x="553915" y="615462"/>
            <a:ext cx="11087099" cy="461665"/>
          </a:xfrm>
          <a:prstGeom prst="rect">
            <a:avLst/>
          </a:prstGeom>
          <a:noFill/>
        </p:spPr>
        <p:txBody>
          <a:bodyPr wrap="square" rtlCol="0">
            <a:spAutoFit/>
          </a:bodyPr>
          <a:lstStyle/>
          <a:p>
            <a:pPr algn="ctr"/>
            <a:r>
              <a:rPr lang="en-US" sz="2400" dirty="0">
                <a:solidFill>
                  <a:schemeClr val="bg1"/>
                </a:solidFill>
              </a:rPr>
              <a:t>STDs Diseases</a:t>
            </a:r>
            <a:endParaRPr lang="en-US" dirty="0">
              <a:solidFill>
                <a:schemeClr val="bg1"/>
              </a:solidFill>
            </a:endParaRPr>
          </a:p>
        </p:txBody>
      </p:sp>
      <p:pic>
        <p:nvPicPr>
          <p:cNvPr id="5" name="Picture 4">
            <a:extLst>
              <a:ext uri="{FF2B5EF4-FFF2-40B4-BE49-F238E27FC236}">
                <a16:creationId xmlns:a16="http://schemas.microsoft.com/office/drawing/2014/main" id="{EC1255CF-8E38-4251-9CE2-AB6E188834FE}"/>
              </a:ext>
            </a:extLst>
          </p:cNvPr>
          <p:cNvPicPr>
            <a:picLocks noChangeAspect="1"/>
          </p:cNvPicPr>
          <p:nvPr/>
        </p:nvPicPr>
        <p:blipFill>
          <a:blip r:embed="rId2"/>
          <a:stretch>
            <a:fillRect/>
          </a:stretch>
        </p:blipFill>
        <p:spPr>
          <a:xfrm>
            <a:off x="553915" y="1289726"/>
            <a:ext cx="11087099" cy="5040736"/>
          </a:xfrm>
          <a:prstGeom prst="rect">
            <a:avLst/>
          </a:prstGeom>
        </p:spPr>
      </p:pic>
    </p:spTree>
    <p:extLst>
      <p:ext uri="{BB962C8B-B14F-4D97-AF65-F5344CB8AC3E}">
        <p14:creationId xmlns:p14="http://schemas.microsoft.com/office/powerpoint/2010/main" val="3215776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4BEF274-D1D5-4D0B-BFF6-CD3B02F3264F}"/>
              </a:ext>
            </a:extLst>
          </p:cNvPr>
          <p:cNvSpPr txBox="1"/>
          <p:nvPr/>
        </p:nvSpPr>
        <p:spPr>
          <a:xfrm>
            <a:off x="578159" y="562708"/>
            <a:ext cx="11035681" cy="4985980"/>
          </a:xfrm>
          <a:prstGeom prst="rect">
            <a:avLst/>
          </a:prstGeom>
          <a:noFill/>
        </p:spPr>
        <p:txBody>
          <a:bodyPr wrap="square" rtlCol="0">
            <a:spAutoFit/>
          </a:bodyPr>
          <a:lstStyle/>
          <a:p>
            <a:pPr algn="ctr"/>
            <a:r>
              <a:rPr lang="en-IN" sz="4000" dirty="0">
                <a:solidFill>
                  <a:schemeClr val="bg1"/>
                </a:solidFill>
              </a:rPr>
              <a:t>Cervical Cancer</a:t>
            </a:r>
          </a:p>
          <a:p>
            <a:pPr algn="ctr"/>
            <a:endParaRPr lang="en-IN" b="1" dirty="0">
              <a:solidFill>
                <a:schemeClr val="bg1"/>
              </a:solidFill>
            </a:endParaRPr>
          </a:p>
          <a:p>
            <a:pPr algn="ctr"/>
            <a:r>
              <a:rPr lang="en-US" sz="2000" b="1" dirty="0">
                <a:solidFill>
                  <a:schemeClr val="bg1"/>
                </a:solidFill>
              </a:rPr>
              <a:t>Cervical cancer is the leading gynecological malignancy worldwide. This presents diverse classification techniques and shows the advantage of feature selection approaches to the best predicting of cervical cancer disease. There are thirty-two attributes with eight hundred and fifty-eight samples. Besides, this data suffers of missing values and imbalance data. Therefore, over-sampling, under-sampling and imbedded over and under sampling have been used. Furthermore, dimensionality reduction techniques are required for improving the accuracy of the classifier. Therefore, feature selection methods have been studied as they divided into two distinct categories, filters and wrappers. The results show that age, first sexual intercourse, number of pregnancies, smokes, hormonal contraceptives and </a:t>
            </a:r>
            <a:r>
              <a:rPr lang="en-US" sz="2000" b="1" dirty="0" err="1">
                <a:solidFill>
                  <a:schemeClr val="bg1"/>
                </a:solidFill>
              </a:rPr>
              <a:t>STDs:genital</a:t>
            </a:r>
            <a:r>
              <a:rPr lang="en-US" sz="2000" b="1" dirty="0">
                <a:solidFill>
                  <a:schemeClr val="bg1"/>
                </a:solidFill>
              </a:rPr>
              <a:t> herpes are the main predictive features with high accuracy with 97.5%. Decision Tree classifier is shown to be advantageous in handling classification assignment with excellent performance. </a:t>
            </a:r>
            <a:br>
              <a:rPr lang="en-US" sz="2000" b="1" dirty="0">
                <a:solidFill>
                  <a:schemeClr val="bg1"/>
                </a:solidFill>
              </a:rPr>
            </a:br>
            <a:endParaRPr lang="en-IN" sz="2000" dirty="0">
              <a:solidFill>
                <a:schemeClr val="bg1"/>
              </a:solidFill>
            </a:endParaRPr>
          </a:p>
        </p:txBody>
      </p:sp>
    </p:spTree>
    <p:extLst>
      <p:ext uri="{BB962C8B-B14F-4D97-AF65-F5344CB8AC3E}">
        <p14:creationId xmlns:p14="http://schemas.microsoft.com/office/powerpoint/2010/main" val="4153263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4BEF274-D1D5-4D0B-BFF6-CD3B02F3264F}"/>
              </a:ext>
            </a:extLst>
          </p:cNvPr>
          <p:cNvSpPr txBox="1"/>
          <p:nvPr/>
        </p:nvSpPr>
        <p:spPr>
          <a:xfrm>
            <a:off x="578159" y="562708"/>
            <a:ext cx="11035681" cy="1600438"/>
          </a:xfrm>
          <a:prstGeom prst="rect">
            <a:avLst/>
          </a:prstGeom>
          <a:noFill/>
        </p:spPr>
        <p:txBody>
          <a:bodyPr wrap="square" rtlCol="0">
            <a:spAutoFit/>
          </a:bodyPr>
          <a:lstStyle/>
          <a:p>
            <a:pPr algn="ctr"/>
            <a:r>
              <a:rPr lang="en-IN" sz="4000" dirty="0">
                <a:solidFill>
                  <a:schemeClr val="bg1"/>
                </a:solidFill>
              </a:rPr>
              <a:t>Cervical Cancer</a:t>
            </a:r>
          </a:p>
          <a:p>
            <a:pPr algn="ctr"/>
            <a:endParaRPr lang="en-IN" b="1" dirty="0">
              <a:solidFill>
                <a:schemeClr val="bg1"/>
              </a:solidFill>
            </a:endParaRPr>
          </a:p>
          <a:p>
            <a:pPr algn="ctr"/>
            <a:r>
              <a:rPr lang="en-IN" sz="2000" b="1" dirty="0">
                <a:solidFill>
                  <a:schemeClr val="bg1"/>
                </a:solidFill>
              </a:rPr>
              <a:t>Risk Factors</a:t>
            </a:r>
          </a:p>
          <a:p>
            <a:pPr algn="ctr"/>
            <a:endParaRPr lang="en-IN" sz="2000" dirty="0">
              <a:solidFill>
                <a:schemeClr val="bg1"/>
              </a:solidFill>
            </a:endParaRPr>
          </a:p>
        </p:txBody>
      </p:sp>
      <p:pic>
        <p:nvPicPr>
          <p:cNvPr id="3" name="Picture 2">
            <a:extLst>
              <a:ext uri="{FF2B5EF4-FFF2-40B4-BE49-F238E27FC236}">
                <a16:creationId xmlns:a16="http://schemas.microsoft.com/office/drawing/2014/main" id="{93A1B348-2856-4283-AB4B-44BC7642F29D}"/>
              </a:ext>
            </a:extLst>
          </p:cNvPr>
          <p:cNvPicPr>
            <a:picLocks noChangeAspect="1"/>
          </p:cNvPicPr>
          <p:nvPr/>
        </p:nvPicPr>
        <p:blipFill>
          <a:blip r:embed="rId2"/>
          <a:stretch>
            <a:fillRect/>
          </a:stretch>
        </p:blipFill>
        <p:spPr>
          <a:xfrm>
            <a:off x="3467820" y="1829937"/>
            <a:ext cx="5256359" cy="4312628"/>
          </a:xfrm>
          <a:prstGeom prst="rect">
            <a:avLst/>
          </a:prstGeom>
        </p:spPr>
      </p:pic>
    </p:spTree>
    <p:extLst>
      <p:ext uri="{BB962C8B-B14F-4D97-AF65-F5344CB8AC3E}">
        <p14:creationId xmlns:p14="http://schemas.microsoft.com/office/powerpoint/2010/main" val="817206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A94F80-E1BC-42FF-8D49-69D755713F73}"/>
              </a:ext>
            </a:extLst>
          </p:cNvPr>
          <p:cNvPicPr>
            <a:picLocks noChangeAspect="1"/>
          </p:cNvPicPr>
          <p:nvPr/>
        </p:nvPicPr>
        <p:blipFill>
          <a:blip r:embed="rId2"/>
          <a:stretch>
            <a:fillRect/>
          </a:stretch>
        </p:blipFill>
        <p:spPr>
          <a:xfrm>
            <a:off x="561372" y="2249196"/>
            <a:ext cx="11035681" cy="3924640"/>
          </a:xfrm>
          <a:prstGeom prst="rect">
            <a:avLst/>
          </a:prstGeom>
        </p:spPr>
      </p:pic>
      <p:sp>
        <p:nvSpPr>
          <p:cNvPr id="8" name="TextBox 7">
            <a:extLst>
              <a:ext uri="{FF2B5EF4-FFF2-40B4-BE49-F238E27FC236}">
                <a16:creationId xmlns:a16="http://schemas.microsoft.com/office/drawing/2014/main" id="{E4BEF274-D1D5-4D0B-BFF6-CD3B02F3264F}"/>
              </a:ext>
            </a:extLst>
          </p:cNvPr>
          <p:cNvSpPr txBox="1"/>
          <p:nvPr/>
        </p:nvSpPr>
        <p:spPr>
          <a:xfrm>
            <a:off x="578159" y="562708"/>
            <a:ext cx="11035681" cy="1938992"/>
          </a:xfrm>
          <a:prstGeom prst="rect">
            <a:avLst/>
          </a:prstGeom>
          <a:noFill/>
        </p:spPr>
        <p:txBody>
          <a:bodyPr wrap="square" rtlCol="0">
            <a:spAutoFit/>
          </a:bodyPr>
          <a:lstStyle/>
          <a:p>
            <a:pPr algn="ctr"/>
            <a:r>
              <a:rPr lang="en-IN" sz="4000" dirty="0">
                <a:solidFill>
                  <a:schemeClr val="bg1"/>
                </a:solidFill>
              </a:rPr>
              <a:t>Dataset Management</a:t>
            </a:r>
          </a:p>
          <a:p>
            <a:pPr algn="ctr"/>
            <a:endParaRPr lang="en-IN" sz="2000" dirty="0">
              <a:solidFill>
                <a:schemeClr val="bg1"/>
              </a:solidFill>
            </a:endParaRPr>
          </a:p>
          <a:p>
            <a:pPr algn="just"/>
            <a:r>
              <a:rPr lang="en-IN" sz="2000" dirty="0">
                <a:solidFill>
                  <a:schemeClr val="bg1"/>
                </a:solidFill>
              </a:rPr>
              <a:t>-Null Value Management : By Replacing ‘?’ with </a:t>
            </a:r>
            <a:r>
              <a:rPr lang="en-IN" sz="2000" dirty="0" err="1">
                <a:solidFill>
                  <a:schemeClr val="bg1"/>
                </a:solidFill>
              </a:rPr>
              <a:t>NaN</a:t>
            </a:r>
            <a:r>
              <a:rPr lang="en-IN" sz="2000" dirty="0">
                <a:solidFill>
                  <a:schemeClr val="bg1"/>
                </a:solidFill>
              </a:rPr>
              <a:t>(Not a number).</a:t>
            </a:r>
          </a:p>
          <a:p>
            <a:pPr algn="ctr"/>
            <a:endParaRPr lang="en-IN" sz="4000" dirty="0">
              <a:solidFill>
                <a:schemeClr val="bg1"/>
              </a:solidFill>
            </a:endParaRPr>
          </a:p>
        </p:txBody>
      </p:sp>
    </p:spTree>
    <p:extLst>
      <p:ext uri="{BB962C8B-B14F-4D97-AF65-F5344CB8AC3E}">
        <p14:creationId xmlns:p14="http://schemas.microsoft.com/office/powerpoint/2010/main" val="2027245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4BEF274-D1D5-4D0B-BFF6-CD3B02F3264F}"/>
              </a:ext>
            </a:extLst>
          </p:cNvPr>
          <p:cNvSpPr txBox="1"/>
          <p:nvPr/>
        </p:nvSpPr>
        <p:spPr>
          <a:xfrm>
            <a:off x="578159" y="562708"/>
            <a:ext cx="11035681" cy="1938992"/>
          </a:xfrm>
          <a:prstGeom prst="rect">
            <a:avLst/>
          </a:prstGeom>
          <a:noFill/>
        </p:spPr>
        <p:txBody>
          <a:bodyPr wrap="square" rtlCol="0">
            <a:spAutoFit/>
          </a:bodyPr>
          <a:lstStyle/>
          <a:p>
            <a:pPr algn="ctr"/>
            <a:r>
              <a:rPr lang="en-IN" sz="4000" dirty="0">
                <a:solidFill>
                  <a:schemeClr val="bg1"/>
                </a:solidFill>
              </a:rPr>
              <a:t>Dataset Management</a:t>
            </a:r>
          </a:p>
          <a:p>
            <a:pPr algn="ctr"/>
            <a:endParaRPr lang="en-IN" sz="2000" dirty="0">
              <a:solidFill>
                <a:schemeClr val="bg1"/>
              </a:solidFill>
            </a:endParaRPr>
          </a:p>
          <a:p>
            <a:pPr algn="just"/>
            <a:r>
              <a:rPr lang="en-IN" sz="2000" dirty="0">
                <a:solidFill>
                  <a:schemeClr val="bg1"/>
                </a:solidFill>
              </a:rPr>
              <a:t>-Null Value Management : By Replacing ‘?’ with </a:t>
            </a:r>
            <a:r>
              <a:rPr lang="en-IN" sz="2000" dirty="0" err="1">
                <a:solidFill>
                  <a:schemeClr val="bg1"/>
                </a:solidFill>
              </a:rPr>
              <a:t>NaN</a:t>
            </a:r>
            <a:r>
              <a:rPr lang="en-IN" sz="2000" dirty="0">
                <a:solidFill>
                  <a:schemeClr val="bg1"/>
                </a:solidFill>
              </a:rPr>
              <a:t>(Not a number). And Calculation of </a:t>
            </a:r>
            <a:r>
              <a:rPr lang="en-IN" sz="2000" dirty="0" err="1">
                <a:solidFill>
                  <a:schemeClr val="bg1"/>
                </a:solidFill>
              </a:rPr>
              <a:t>NaN</a:t>
            </a:r>
            <a:r>
              <a:rPr lang="en-IN" sz="2000" dirty="0">
                <a:solidFill>
                  <a:schemeClr val="bg1"/>
                </a:solidFill>
              </a:rPr>
              <a:t> Values per column. </a:t>
            </a:r>
            <a:endParaRPr lang="en-IN" sz="4000" dirty="0">
              <a:solidFill>
                <a:schemeClr val="bg1"/>
              </a:solidFill>
            </a:endParaRPr>
          </a:p>
          <a:p>
            <a:pPr algn="just"/>
            <a:endParaRPr lang="en-IN" sz="2000" dirty="0">
              <a:solidFill>
                <a:schemeClr val="bg1"/>
              </a:solidFill>
            </a:endParaRPr>
          </a:p>
        </p:txBody>
      </p:sp>
      <p:pic>
        <p:nvPicPr>
          <p:cNvPr id="3" name="Picture 2">
            <a:extLst>
              <a:ext uri="{FF2B5EF4-FFF2-40B4-BE49-F238E27FC236}">
                <a16:creationId xmlns:a16="http://schemas.microsoft.com/office/drawing/2014/main" id="{27E49ADA-6EAB-4276-84FD-3099902CF682}"/>
              </a:ext>
            </a:extLst>
          </p:cNvPr>
          <p:cNvPicPr>
            <a:picLocks noChangeAspect="1"/>
          </p:cNvPicPr>
          <p:nvPr/>
        </p:nvPicPr>
        <p:blipFill>
          <a:blip r:embed="rId2"/>
          <a:stretch>
            <a:fillRect/>
          </a:stretch>
        </p:blipFill>
        <p:spPr>
          <a:xfrm>
            <a:off x="6633278" y="1833206"/>
            <a:ext cx="4277976" cy="4462086"/>
          </a:xfrm>
          <a:prstGeom prst="rect">
            <a:avLst/>
          </a:prstGeom>
        </p:spPr>
      </p:pic>
      <p:pic>
        <p:nvPicPr>
          <p:cNvPr id="6" name="Picture 5">
            <a:extLst>
              <a:ext uri="{FF2B5EF4-FFF2-40B4-BE49-F238E27FC236}">
                <a16:creationId xmlns:a16="http://schemas.microsoft.com/office/drawing/2014/main" id="{E76FE69B-9EEB-4D63-A91E-9B9A1B71B4CB}"/>
              </a:ext>
            </a:extLst>
          </p:cNvPr>
          <p:cNvPicPr>
            <a:picLocks noChangeAspect="1"/>
          </p:cNvPicPr>
          <p:nvPr/>
        </p:nvPicPr>
        <p:blipFill>
          <a:blip r:embed="rId3"/>
          <a:stretch>
            <a:fillRect/>
          </a:stretch>
        </p:blipFill>
        <p:spPr>
          <a:xfrm>
            <a:off x="938643" y="2243959"/>
            <a:ext cx="5063848" cy="3893071"/>
          </a:xfrm>
          <a:prstGeom prst="rect">
            <a:avLst/>
          </a:prstGeom>
        </p:spPr>
      </p:pic>
    </p:spTree>
    <p:extLst>
      <p:ext uri="{BB962C8B-B14F-4D97-AF65-F5344CB8AC3E}">
        <p14:creationId xmlns:p14="http://schemas.microsoft.com/office/powerpoint/2010/main" val="2052090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181CE8-ABD2-4A57-A018-1B65BCDEA16B}"/>
              </a:ext>
            </a:extLst>
          </p:cNvPr>
          <p:cNvSpPr txBox="1"/>
          <p:nvPr/>
        </p:nvSpPr>
        <p:spPr>
          <a:xfrm>
            <a:off x="553915" y="615462"/>
            <a:ext cx="11087099" cy="1569660"/>
          </a:xfrm>
          <a:prstGeom prst="rect">
            <a:avLst/>
          </a:prstGeom>
          <a:noFill/>
        </p:spPr>
        <p:txBody>
          <a:bodyPr wrap="square" rtlCol="0">
            <a:spAutoFit/>
          </a:bodyPr>
          <a:lstStyle/>
          <a:p>
            <a:pPr algn="ctr"/>
            <a:r>
              <a:rPr lang="en-IN" sz="2400" dirty="0">
                <a:solidFill>
                  <a:schemeClr val="bg1"/>
                </a:solidFill>
              </a:rPr>
              <a:t>Handle NaN’s</a:t>
            </a:r>
          </a:p>
          <a:p>
            <a:pPr algn="just"/>
            <a:endParaRPr lang="en-IN" dirty="0">
              <a:solidFill>
                <a:schemeClr val="bg1"/>
              </a:solidFill>
            </a:endParaRPr>
          </a:p>
          <a:p>
            <a:pPr algn="just"/>
            <a:r>
              <a:rPr lang="en-US" dirty="0">
                <a:solidFill>
                  <a:schemeClr val="bg1"/>
                </a:solidFill>
              </a:rPr>
              <a:t>To handle Nan we have to see correlation between variables. But according to data, size higher than 100 NaN values can be effect data. We can fill features which have lower than 100 Nan values with median values.</a:t>
            </a:r>
            <a:endParaRPr lang="en-IN" dirty="0">
              <a:solidFill>
                <a:schemeClr val="bg1"/>
              </a:solidFill>
            </a:endParaRPr>
          </a:p>
        </p:txBody>
      </p:sp>
      <p:pic>
        <p:nvPicPr>
          <p:cNvPr id="4" name="Picture 3">
            <a:extLst>
              <a:ext uri="{FF2B5EF4-FFF2-40B4-BE49-F238E27FC236}">
                <a16:creationId xmlns:a16="http://schemas.microsoft.com/office/drawing/2014/main" id="{2766E625-C72C-463D-AE98-1FF59BFDEEA1}"/>
              </a:ext>
            </a:extLst>
          </p:cNvPr>
          <p:cNvPicPr>
            <a:picLocks noChangeAspect="1"/>
          </p:cNvPicPr>
          <p:nvPr/>
        </p:nvPicPr>
        <p:blipFill>
          <a:blip r:embed="rId2"/>
          <a:stretch>
            <a:fillRect/>
          </a:stretch>
        </p:blipFill>
        <p:spPr>
          <a:xfrm>
            <a:off x="1005253" y="2185122"/>
            <a:ext cx="10181493" cy="3901362"/>
          </a:xfrm>
          <a:prstGeom prst="rect">
            <a:avLst/>
          </a:prstGeom>
        </p:spPr>
      </p:pic>
    </p:spTree>
    <p:extLst>
      <p:ext uri="{BB962C8B-B14F-4D97-AF65-F5344CB8AC3E}">
        <p14:creationId xmlns:p14="http://schemas.microsoft.com/office/powerpoint/2010/main" val="3226359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181CE8-ABD2-4A57-A018-1B65BCDEA16B}"/>
              </a:ext>
            </a:extLst>
          </p:cNvPr>
          <p:cNvSpPr txBox="1"/>
          <p:nvPr/>
        </p:nvSpPr>
        <p:spPr>
          <a:xfrm>
            <a:off x="553915" y="615462"/>
            <a:ext cx="11087099" cy="1569660"/>
          </a:xfrm>
          <a:prstGeom prst="rect">
            <a:avLst/>
          </a:prstGeom>
          <a:noFill/>
        </p:spPr>
        <p:txBody>
          <a:bodyPr wrap="square" rtlCol="0">
            <a:spAutoFit/>
          </a:bodyPr>
          <a:lstStyle/>
          <a:p>
            <a:pPr algn="ctr"/>
            <a:r>
              <a:rPr lang="en-US" dirty="0">
                <a:solidFill>
                  <a:schemeClr val="bg1"/>
                </a:solidFill>
              </a:rPr>
              <a:t>Hormonal Contraceptives (HC)</a:t>
            </a:r>
          </a:p>
          <a:p>
            <a:pPr algn="ctr"/>
            <a:endParaRPr lang="en-US" dirty="0"/>
          </a:p>
          <a:p>
            <a:pPr algn="just"/>
            <a:r>
              <a:rPr lang="en-US" sz="1400" dirty="0">
                <a:solidFill>
                  <a:schemeClr val="bg1"/>
                </a:solidFill>
              </a:rPr>
              <a:t>In the data diagnosis data have too much Nan values. Because of that we cannot determine effect of this data. We have to drop them. Then using Pearson correlation we can determine which feature is effect 'Hormonal Contraceptives’.(Top 15 correlation values )</a:t>
            </a:r>
          </a:p>
          <a:p>
            <a:pPr algn="ctr"/>
            <a:endParaRPr lang="en-IN" dirty="0">
              <a:solidFill>
                <a:schemeClr val="bg1"/>
              </a:solidFill>
            </a:endParaRPr>
          </a:p>
        </p:txBody>
      </p:sp>
      <p:pic>
        <p:nvPicPr>
          <p:cNvPr id="7" name="Picture 6">
            <a:extLst>
              <a:ext uri="{FF2B5EF4-FFF2-40B4-BE49-F238E27FC236}">
                <a16:creationId xmlns:a16="http://schemas.microsoft.com/office/drawing/2014/main" id="{97D3E519-6AC2-4723-8AF7-836C9774B70E}"/>
              </a:ext>
            </a:extLst>
          </p:cNvPr>
          <p:cNvPicPr>
            <a:picLocks noChangeAspect="1"/>
          </p:cNvPicPr>
          <p:nvPr/>
        </p:nvPicPr>
        <p:blipFill>
          <a:blip r:embed="rId2"/>
          <a:stretch>
            <a:fillRect/>
          </a:stretch>
        </p:blipFill>
        <p:spPr>
          <a:xfrm>
            <a:off x="3449515" y="1784834"/>
            <a:ext cx="5292970" cy="4457704"/>
          </a:xfrm>
          <a:prstGeom prst="rect">
            <a:avLst/>
          </a:prstGeom>
        </p:spPr>
      </p:pic>
    </p:spTree>
    <p:extLst>
      <p:ext uri="{BB962C8B-B14F-4D97-AF65-F5344CB8AC3E}">
        <p14:creationId xmlns:p14="http://schemas.microsoft.com/office/powerpoint/2010/main" val="2692826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181CE8-ABD2-4A57-A018-1B65BCDEA16B}"/>
              </a:ext>
            </a:extLst>
          </p:cNvPr>
          <p:cNvSpPr txBox="1"/>
          <p:nvPr/>
        </p:nvSpPr>
        <p:spPr>
          <a:xfrm>
            <a:off x="553915" y="615462"/>
            <a:ext cx="11087099" cy="923330"/>
          </a:xfrm>
          <a:prstGeom prst="rect">
            <a:avLst/>
          </a:prstGeom>
          <a:noFill/>
        </p:spPr>
        <p:txBody>
          <a:bodyPr wrap="square" rtlCol="0">
            <a:spAutoFit/>
          </a:bodyPr>
          <a:lstStyle/>
          <a:p>
            <a:pPr algn="ctr"/>
            <a:r>
              <a:rPr lang="en-US" dirty="0">
                <a:solidFill>
                  <a:schemeClr val="bg1"/>
                </a:solidFill>
              </a:rPr>
              <a:t>IUD</a:t>
            </a:r>
          </a:p>
          <a:p>
            <a:pPr algn="ctr"/>
            <a:endParaRPr lang="en-US" dirty="0">
              <a:solidFill>
                <a:schemeClr val="bg1"/>
              </a:solidFill>
            </a:endParaRPr>
          </a:p>
          <a:p>
            <a:pPr algn="just"/>
            <a:r>
              <a:rPr lang="en-US" dirty="0">
                <a:solidFill>
                  <a:schemeClr val="bg1"/>
                </a:solidFill>
              </a:rPr>
              <a:t>Using Pearson correlation we can determine which feature is effect 'IUD'.</a:t>
            </a:r>
          </a:p>
        </p:txBody>
      </p:sp>
      <p:pic>
        <p:nvPicPr>
          <p:cNvPr id="4" name="Picture 3">
            <a:extLst>
              <a:ext uri="{FF2B5EF4-FFF2-40B4-BE49-F238E27FC236}">
                <a16:creationId xmlns:a16="http://schemas.microsoft.com/office/drawing/2014/main" id="{2027E630-8238-4DFB-BB37-4EC4F123F910}"/>
              </a:ext>
            </a:extLst>
          </p:cNvPr>
          <p:cNvPicPr>
            <a:picLocks noChangeAspect="1"/>
          </p:cNvPicPr>
          <p:nvPr/>
        </p:nvPicPr>
        <p:blipFill>
          <a:blip r:embed="rId2"/>
          <a:stretch>
            <a:fillRect/>
          </a:stretch>
        </p:blipFill>
        <p:spPr>
          <a:xfrm>
            <a:off x="3191607" y="1585517"/>
            <a:ext cx="5808785" cy="4657021"/>
          </a:xfrm>
          <a:prstGeom prst="rect">
            <a:avLst/>
          </a:prstGeom>
        </p:spPr>
      </p:pic>
    </p:spTree>
    <p:extLst>
      <p:ext uri="{BB962C8B-B14F-4D97-AF65-F5344CB8AC3E}">
        <p14:creationId xmlns:p14="http://schemas.microsoft.com/office/powerpoint/2010/main" val="2058811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181CE8-ABD2-4A57-A018-1B65BCDEA16B}"/>
              </a:ext>
            </a:extLst>
          </p:cNvPr>
          <p:cNvSpPr txBox="1"/>
          <p:nvPr/>
        </p:nvSpPr>
        <p:spPr>
          <a:xfrm>
            <a:off x="553915" y="615462"/>
            <a:ext cx="11087099" cy="461665"/>
          </a:xfrm>
          <a:prstGeom prst="rect">
            <a:avLst/>
          </a:prstGeom>
          <a:noFill/>
        </p:spPr>
        <p:txBody>
          <a:bodyPr wrap="square" rtlCol="0">
            <a:spAutoFit/>
          </a:bodyPr>
          <a:lstStyle/>
          <a:p>
            <a:pPr algn="ctr"/>
            <a:r>
              <a:rPr lang="en-US" sz="2400" dirty="0">
                <a:solidFill>
                  <a:schemeClr val="bg1"/>
                </a:solidFill>
              </a:rPr>
              <a:t>STDs</a:t>
            </a:r>
            <a:endParaRPr lang="en-US" dirty="0">
              <a:solidFill>
                <a:schemeClr val="bg1"/>
              </a:solidFill>
            </a:endParaRPr>
          </a:p>
        </p:txBody>
      </p:sp>
      <p:pic>
        <p:nvPicPr>
          <p:cNvPr id="3" name="Picture 2">
            <a:extLst>
              <a:ext uri="{FF2B5EF4-FFF2-40B4-BE49-F238E27FC236}">
                <a16:creationId xmlns:a16="http://schemas.microsoft.com/office/drawing/2014/main" id="{222A108A-BFD3-4803-99D7-39A35A73184A}"/>
              </a:ext>
            </a:extLst>
          </p:cNvPr>
          <p:cNvPicPr>
            <a:picLocks noChangeAspect="1"/>
          </p:cNvPicPr>
          <p:nvPr/>
        </p:nvPicPr>
        <p:blipFill>
          <a:blip r:embed="rId2"/>
          <a:stretch>
            <a:fillRect/>
          </a:stretch>
        </p:blipFill>
        <p:spPr>
          <a:xfrm>
            <a:off x="3005233" y="1156257"/>
            <a:ext cx="6181533" cy="5165411"/>
          </a:xfrm>
          <a:prstGeom prst="rect">
            <a:avLst/>
          </a:prstGeom>
        </p:spPr>
      </p:pic>
    </p:spTree>
    <p:extLst>
      <p:ext uri="{BB962C8B-B14F-4D97-AF65-F5344CB8AC3E}">
        <p14:creationId xmlns:p14="http://schemas.microsoft.com/office/powerpoint/2010/main" val="34909390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223</TotalTime>
  <Words>318</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Soft Computing Project:  Cervical Cancer Risk Classification  Submitted to  Dr. Aditya Khamparia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 Computing Project:  Cervical Cancer Risk Classification</dc:title>
  <dc:creator>Soham Kulkarni</dc:creator>
  <cp:lastModifiedBy>Soham Kulkarni</cp:lastModifiedBy>
  <cp:revision>10</cp:revision>
  <dcterms:created xsi:type="dcterms:W3CDTF">2018-11-10T23:10:53Z</dcterms:created>
  <dcterms:modified xsi:type="dcterms:W3CDTF">2018-11-14T04:28:11Z</dcterms:modified>
</cp:coreProperties>
</file>