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128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128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/>
          <p:nvPr/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TextShape 2"/>
          <p:cNvSpPr/>
          <p:nvPr/>
        </p:nvSpPr>
        <p:spPr>
          <a:xfrm>
            <a:off x="503640" y="1326240"/>
            <a:ext cx="9070560" cy="328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/>
          <p:nvPr/>
        </p:nvSpPr>
        <p:spPr>
          <a:xfrm>
            <a:off x="1455120" y="805320"/>
            <a:ext cx="5268600" cy="30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rial"/>
              </a:rPr>
              <a:t>The process is reproducible for different datasets with varying orientation of kurtosis and variance vectors:-</a:t>
            </a:r>
            <a:endParaRPr b="0" lang="en-IN" sz="149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6514560" y="1260000"/>
            <a:ext cx="2665440" cy="231552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3385440" y="1370520"/>
            <a:ext cx="2794680" cy="2041920"/>
          </a:xfrm>
          <a:prstGeom prst="rect">
            <a:avLst/>
          </a:prstGeom>
          <a:ln w="0">
            <a:noFill/>
          </a:ln>
        </p:spPr>
      </p:pic>
      <p:sp>
        <p:nvSpPr>
          <p:cNvPr id="108" name="TextShape 1"/>
          <p:cNvSpPr/>
          <p:nvPr/>
        </p:nvSpPr>
        <p:spPr>
          <a:xfrm>
            <a:off x="3565440" y="3815280"/>
            <a:ext cx="3213720" cy="30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300" spc="-1" strike="noStrike">
                <a:latin typeface="Arial"/>
              </a:rPr>
              <a:t>Reduced Data at [625,1], R^1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109" name="TextShape 2"/>
          <p:cNvSpPr/>
          <p:nvPr/>
        </p:nvSpPr>
        <p:spPr>
          <a:xfrm>
            <a:off x="7245360" y="3815280"/>
            <a:ext cx="1900080" cy="30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300" spc="-1" strike="noStrike">
                <a:latin typeface="Arial"/>
              </a:rPr>
              <a:t>Principle Vectors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564840" y="419040"/>
            <a:ext cx="5375880" cy="30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490" spc="-1" strike="noStrike">
                <a:latin typeface="Arial"/>
              </a:rPr>
              <a:t>Dimensionality Reduction – 2D Gaussian</a:t>
            </a:r>
            <a:endParaRPr b="0" lang="en-IN" sz="1490" spc="-1" strike="noStrike">
              <a:latin typeface="Arial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564840" y="419040"/>
            <a:ext cx="5375880" cy="30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490" spc="-1" strike="noStrike">
                <a:latin typeface="Arial"/>
              </a:rPr>
              <a:t>Dimensionality Reduction – 2D Gaussian</a:t>
            </a:r>
            <a:endParaRPr b="0" lang="en-IN" sz="149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"/>
          <p:cNvSpPr txBox="1"/>
          <p:nvPr/>
        </p:nvSpPr>
        <p:spPr>
          <a:xfrm>
            <a:off x="564840" y="419040"/>
            <a:ext cx="5375880" cy="30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490" spc="-1" strike="noStrike">
                <a:latin typeface="Arial"/>
              </a:rPr>
              <a:t>Dimensionality Reduction – 2D Gaussian</a:t>
            </a:r>
            <a:endParaRPr b="0" lang="en-IN" sz="149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7269480" y="1080000"/>
            <a:ext cx="2450520" cy="2165400"/>
          </a:xfrm>
          <a:prstGeom prst="rect">
            <a:avLst/>
          </a:prstGeom>
          <a:ln w="0"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4860000" y="1260000"/>
            <a:ext cx="2336400" cy="2093040"/>
          </a:xfrm>
          <a:prstGeom prst="rect">
            <a:avLst/>
          </a:prstGeom>
          <a:ln w="0">
            <a:noFill/>
          </a:ln>
        </p:spPr>
      </p:pic>
      <p:sp>
        <p:nvSpPr>
          <p:cNvPr id="115" name=""/>
          <p:cNvSpPr txBox="1"/>
          <p:nvPr/>
        </p:nvSpPr>
        <p:spPr>
          <a:xfrm>
            <a:off x="540000" y="1232280"/>
            <a:ext cx="3710520" cy="2888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60000">
              <a:lnSpc>
                <a:spcPct val="100000"/>
              </a:lnSpc>
            </a:pPr>
            <a:r>
              <a:rPr b="0" lang="en-IN" sz="1300" spc="-1" strike="noStrike">
                <a:latin typeface="Abyssinica SIL"/>
              </a:rPr>
              <a:t>X: Given 2D dataset </a:t>
            </a:r>
            <a:endParaRPr b="0" lang="en-IN" sz="1300" spc="-1" strike="noStrike">
              <a:latin typeface="Arial"/>
              <a:ea typeface="Noto Sans CJK SC"/>
            </a:endParaRPr>
          </a:p>
          <a:p>
            <a:pPr marL="360000">
              <a:lnSpc>
                <a:spcPct val="100000"/>
              </a:lnSpc>
            </a:pPr>
            <a:r>
              <a:rPr b="0" lang="en-IN" sz="1300" spc="-1" strike="noStrike">
                <a:latin typeface="Abyssinica SIL"/>
              </a:rPr>
              <a:t>z: Generate a sourcing term z=f(x1,x2)</a:t>
            </a:r>
            <a:endParaRPr b="0" lang="en-IN" sz="1300" spc="-1" strike="noStrike">
              <a:latin typeface="Arial"/>
              <a:ea typeface="Noto Sans CJK SC"/>
            </a:endParaRPr>
          </a:p>
          <a:p>
            <a:pPr marL="360000">
              <a:lnSpc>
                <a:spcPct val="100000"/>
              </a:lnSpc>
            </a:pPr>
            <a:endParaRPr b="0" lang="en-IN" sz="1300" spc="-1" strike="noStrike">
              <a:latin typeface="Arial"/>
              <a:ea typeface="Noto Sans CJK SC"/>
            </a:endParaRPr>
          </a:p>
          <a:p>
            <a:pPr marL="360000">
              <a:lnSpc>
                <a:spcPct val="100000"/>
              </a:lnSpc>
            </a:pPr>
            <a:r>
              <a:rPr b="0" lang="en-IN" sz="1300" spc="-1" strike="noStrike">
                <a:latin typeface="Abyssinica SIL"/>
              </a:rPr>
              <a:t>Xp: Project 2D dataset to one dimension*</a:t>
            </a:r>
            <a:endParaRPr b="0" lang="en-IN" sz="1300" spc="-1" strike="noStrike">
              <a:latin typeface="Arial"/>
              <a:ea typeface="Noto Sans CJK SC"/>
            </a:endParaRPr>
          </a:p>
          <a:p>
            <a:pPr marL="360000">
              <a:lnSpc>
                <a:spcPct val="100000"/>
              </a:lnSpc>
            </a:pPr>
            <a:r>
              <a:rPr b="0" lang="en-IN" sz="1300" spc="-1" strike="noStrike">
                <a:latin typeface="Abyssinica SIL"/>
              </a:rPr>
              <a:t>(Compressed representation)</a:t>
            </a:r>
            <a:endParaRPr b="0" lang="en-IN" sz="1300" spc="-1" strike="noStrike">
              <a:latin typeface="Arial"/>
              <a:ea typeface="Noto Sans CJK SC"/>
            </a:endParaRPr>
          </a:p>
          <a:p>
            <a:pPr marL="360000">
              <a:lnSpc>
                <a:spcPct val="100000"/>
              </a:lnSpc>
            </a:pPr>
            <a:r>
              <a:rPr b="0" lang="en-IN" sz="1300" spc="-1" strike="noStrike">
                <a:latin typeface="Abyssinica SIL"/>
              </a:rPr>
              <a:t>(can be covariance/cokurtosis)</a:t>
            </a:r>
            <a:endParaRPr b="0" lang="en-IN" sz="1300" spc="-1" strike="noStrike">
              <a:latin typeface="Arial"/>
              <a:ea typeface="Noto Sans CJK SC"/>
            </a:endParaRPr>
          </a:p>
          <a:p>
            <a:pPr marL="360000">
              <a:lnSpc>
                <a:spcPct val="100000"/>
              </a:lnSpc>
            </a:pPr>
            <a:endParaRPr b="0" lang="en-IN" sz="1300" spc="-1" strike="noStrike">
              <a:latin typeface="Arial"/>
              <a:ea typeface="Noto Sans CJK SC"/>
            </a:endParaRPr>
          </a:p>
          <a:p>
            <a:pPr marL="360000">
              <a:lnSpc>
                <a:spcPct val="100000"/>
              </a:lnSpc>
            </a:pPr>
            <a:r>
              <a:rPr b="0" lang="en-IN" sz="1300" spc="-1" strike="noStrike">
                <a:latin typeface="Abyssinica SIL"/>
              </a:rPr>
              <a:t>Learn mapping from projection space Xp</a:t>
            </a:r>
            <a:endParaRPr b="0" lang="en-IN" sz="1300" spc="-1" strike="noStrike">
              <a:latin typeface="Arial"/>
              <a:ea typeface="Noto Sans CJK SC"/>
            </a:endParaRPr>
          </a:p>
          <a:p>
            <a:pPr marL="360000">
              <a:lnSpc>
                <a:spcPct val="100000"/>
              </a:lnSpc>
            </a:pPr>
            <a:r>
              <a:rPr b="0" lang="en-IN" sz="1300" spc="-1" strike="noStrike">
                <a:latin typeface="Abyssinica SIL"/>
              </a:rPr>
              <a:t>to source term : g(xp) ---&gt; z</a:t>
            </a:r>
            <a:endParaRPr b="0" lang="en-IN" sz="1300" spc="-1" strike="noStrike">
              <a:latin typeface="Arial"/>
              <a:ea typeface="Noto Sans CJK SC"/>
            </a:endParaRPr>
          </a:p>
          <a:p>
            <a:pPr marL="360000">
              <a:lnSpc>
                <a:spcPct val="100000"/>
              </a:lnSpc>
            </a:pPr>
            <a:endParaRPr b="0" lang="en-IN" sz="1300" spc="-1" strike="noStrike">
              <a:latin typeface="Arial"/>
              <a:ea typeface="Noto Sans CJK SC"/>
            </a:endParaRPr>
          </a:p>
          <a:p>
            <a:pPr marL="360000">
              <a:lnSpc>
                <a:spcPct val="100000"/>
              </a:lnSpc>
            </a:pPr>
            <a:r>
              <a:rPr b="0" lang="en-IN" sz="1300" spc="-1" strike="noStrike">
                <a:latin typeface="Abyssinica SIL"/>
              </a:rPr>
              <a:t>Predict z^ using regression models </a:t>
            </a:r>
            <a:endParaRPr b="0" lang="en-IN" sz="1300" spc="-1" strike="noStrike">
              <a:latin typeface="Arial"/>
              <a:ea typeface="Noto Sans CJK SC"/>
            </a:endParaRPr>
          </a:p>
          <a:p>
            <a:pPr marL="360000">
              <a:lnSpc>
                <a:spcPct val="100000"/>
              </a:lnSpc>
            </a:pPr>
            <a:r>
              <a:rPr b="0" lang="en-IN" sz="1300" spc="-1" strike="noStrike">
                <a:latin typeface="Abyssinica SIL"/>
              </a:rPr>
              <a:t>(shown in red colour points)</a:t>
            </a:r>
            <a:endParaRPr b="0" lang="en-IN" sz="1300" spc="-1" strike="noStrike">
              <a:latin typeface="Arial"/>
              <a:ea typeface="Noto Sans CJK SC"/>
            </a:endParaRPr>
          </a:p>
          <a:p>
            <a:endParaRPr b="0" lang="en-IN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"/>
          <p:cNvSpPr txBox="1"/>
          <p:nvPr/>
        </p:nvSpPr>
        <p:spPr>
          <a:xfrm>
            <a:off x="564840" y="419040"/>
            <a:ext cx="5375880" cy="30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490" spc="-1" strike="noStrike">
                <a:latin typeface="Arial"/>
              </a:rPr>
              <a:t>Dimensionality Reduction – 2D Gaussian</a:t>
            </a:r>
            <a:endParaRPr b="0" lang="en-IN" sz="1490" spc="-1" strike="noStrike">
              <a:latin typeface="Arial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720000" y="1260000"/>
            <a:ext cx="3350520" cy="270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300" spc="-1" strike="noStrike">
                <a:latin typeface="Abyssinica SIL"/>
                <a:ea typeface="Noto Sans CJK SC"/>
              </a:rPr>
              <a:t>Error comparison of different regression models for covariance and cokurtosis projections: </a:t>
            </a:r>
            <a:endParaRPr b="0" lang="en-IN" sz="1300" spc="-1" strike="noStrike">
              <a:latin typeface="Arial"/>
            </a:endParaRPr>
          </a:p>
          <a:p>
            <a:endParaRPr b="0" lang="en-IN" sz="1300" spc="-1" strike="noStrike">
              <a:latin typeface="Arial"/>
            </a:endParaRPr>
          </a:p>
          <a:p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byssinica SIL"/>
                <a:ea typeface="Noto Sans CJK SC"/>
              </a:rPr>
              <a:t>Error in x-coordinate reconstruction</a:t>
            </a:r>
            <a:endParaRPr b="0" lang="en-IN" sz="13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5220000" y="1620000"/>
            <a:ext cx="3427200" cy="2514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"/>
          <p:cNvSpPr txBox="1"/>
          <p:nvPr/>
        </p:nvSpPr>
        <p:spPr>
          <a:xfrm>
            <a:off x="564840" y="419040"/>
            <a:ext cx="5375880" cy="30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490" spc="-1" strike="noStrike">
                <a:latin typeface="Arial"/>
              </a:rPr>
              <a:t>Dimensionality Reduction – 2D Gaussian</a:t>
            </a:r>
            <a:endParaRPr b="0" lang="en-IN" sz="1490" spc="-1" strike="noStrike">
              <a:latin typeface="Arial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720000" y="1260000"/>
            <a:ext cx="3350520" cy="270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300" spc="-1" strike="noStrike">
                <a:latin typeface="Abyssinica SIL"/>
                <a:ea typeface="Noto Sans CJK SC"/>
              </a:rPr>
              <a:t>Error comparison of different regression models for covariance and </a:t>
            </a:r>
            <a:r>
              <a:rPr b="0" lang="en-IN" sz="1300" spc="-1" strike="noStrike">
                <a:latin typeface="Abyssinica SIL"/>
                <a:ea typeface="Noto Sans CJK SC"/>
              </a:rPr>
              <a:t>cokurtosis projections:-</a:t>
            </a:r>
            <a:endParaRPr b="0" lang="en-IN" sz="1300" spc="-1" strike="noStrike">
              <a:latin typeface="Arial"/>
            </a:endParaRPr>
          </a:p>
          <a:p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byssinica SIL"/>
                <a:ea typeface="Noto Sans CJK SC"/>
              </a:rPr>
              <a:t>Error in source term f(x1,x2)</a:t>
            </a:r>
            <a:endParaRPr b="0" lang="en-IN" sz="13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5105880" y="1080000"/>
            <a:ext cx="3714120" cy="28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"/>
          <p:cNvSpPr txBox="1"/>
          <p:nvPr/>
        </p:nvSpPr>
        <p:spPr>
          <a:xfrm>
            <a:off x="564840" y="419040"/>
            <a:ext cx="5375880" cy="30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490" spc="-1" strike="noStrike">
                <a:latin typeface="Arial"/>
              </a:rPr>
              <a:t>Dimensionality </a:t>
            </a:r>
            <a:r>
              <a:rPr b="0" lang="en-IN" sz="1490" spc="-1" strike="noStrike">
                <a:latin typeface="Arial"/>
              </a:rPr>
              <a:t>Reduction – 2D </a:t>
            </a:r>
            <a:r>
              <a:rPr b="0" lang="en-IN" sz="1490" spc="-1" strike="noStrike">
                <a:latin typeface="Arial"/>
              </a:rPr>
              <a:t>Gaussian</a:t>
            </a:r>
            <a:endParaRPr b="0" lang="en-IN" sz="1490" spc="-1" strike="noStrike">
              <a:latin typeface="Arial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720000" y="1260000"/>
            <a:ext cx="3350520" cy="270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300" spc="-1" strike="noStrike">
                <a:latin typeface="Abyssinica SIL"/>
                <a:ea typeface="Noto Sans CJK SC"/>
              </a:rPr>
              <a:t>Error comparison </a:t>
            </a:r>
            <a:r>
              <a:rPr b="0" lang="en-IN" sz="1300" spc="-1" strike="noStrike">
                <a:latin typeface="Abyssinica SIL"/>
                <a:ea typeface="Noto Sans CJK SC"/>
              </a:rPr>
              <a:t>of different </a:t>
            </a:r>
            <a:r>
              <a:rPr b="0" lang="en-IN" sz="1300" spc="-1" strike="noStrike">
                <a:latin typeface="Abyssinica SIL"/>
                <a:ea typeface="Noto Sans CJK SC"/>
              </a:rPr>
              <a:t>regression models </a:t>
            </a:r>
            <a:r>
              <a:rPr b="0" lang="en-IN" sz="1300" spc="-1" strike="noStrike">
                <a:latin typeface="Abyssinica SIL"/>
                <a:ea typeface="Noto Sans CJK SC"/>
              </a:rPr>
              <a:t>for covariance and </a:t>
            </a:r>
            <a:r>
              <a:rPr b="0" lang="en-IN" sz="1300" spc="-1" strike="noStrike">
                <a:latin typeface="Abyssinica SIL"/>
                <a:ea typeface="Noto Sans CJK SC"/>
              </a:rPr>
              <a:t>cokurtosis </a:t>
            </a:r>
            <a:r>
              <a:rPr b="0" lang="en-IN" sz="1300" spc="-1" strike="noStrike">
                <a:latin typeface="Abyssinica SIL"/>
                <a:ea typeface="Noto Sans CJK SC"/>
              </a:rPr>
              <a:t>projections:-</a:t>
            </a:r>
            <a:endParaRPr b="0" lang="en-IN" sz="1300" spc="-1" strike="noStrike">
              <a:latin typeface="Arial"/>
            </a:endParaRPr>
          </a:p>
          <a:p>
            <a:endParaRPr b="0" lang="en-IN" sz="1300" spc="-1" strike="noStrike">
              <a:latin typeface="Arial"/>
            </a:endParaRPr>
          </a:p>
          <a:p>
            <a:endParaRPr b="0" lang="en-IN" sz="13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5105880" y="1080000"/>
            <a:ext cx="3714120" cy="2880000"/>
          </a:xfrm>
          <a:prstGeom prst="rect">
            <a:avLst/>
          </a:prstGeom>
          <a:ln w="0">
            <a:noFill/>
          </a:ln>
        </p:spPr>
      </p:pic>
      <p:sp>
        <p:nvSpPr>
          <p:cNvPr id="125" name=""/>
          <p:cNvSpPr txBox="1"/>
          <p:nvPr/>
        </p:nvSpPr>
        <p:spPr>
          <a:xfrm>
            <a:off x="720000" y="2520000"/>
            <a:ext cx="3420000" cy="139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300" spc="-1" strike="noStrike">
                <a:latin typeface="Abyssinica SIL"/>
                <a:ea typeface="Noto Sans CJK SC"/>
              </a:rPr>
              <a:t>Error in source term f(x1,x2):</a:t>
            </a:r>
            <a:endParaRPr b="0" lang="en-IN" sz="1300" spc="-1" strike="noStrike">
              <a:latin typeface="Arial"/>
            </a:endParaRPr>
          </a:p>
          <a:p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byssinica SIL"/>
                <a:ea typeface="Noto Sans CJK SC"/>
              </a:rPr>
              <a:t>Kurtosis performs better than covariance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byssinica SIL"/>
                <a:ea typeface="Noto Sans CJK SC"/>
              </a:rPr>
              <a:t>As the value of source term depends strongly on outlier cluster</a:t>
            </a:r>
            <a:endParaRPr b="0" lang="en-IN" sz="1300" spc="-1" strike="noStrike">
              <a:latin typeface="Arial"/>
            </a:endParaRPr>
          </a:p>
          <a:p>
            <a:endParaRPr b="0" lang="en-IN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"/>
          <p:cNvSpPr txBox="1"/>
          <p:nvPr/>
        </p:nvSpPr>
        <p:spPr>
          <a:xfrm>
            <a:off x="564840" y="419040"/>
            <a:ext cx="5375880" cy="30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490" spc="-1" strike="noStrike">
                <a:latin typeface="Arial"/>
              </a:rPr>
              <a:t>Dimensionality Reduction – 2D Gaussian</a:t>
            </a:r>
            <a:endParaRPr b="0" lang="en-IN" sz="1490" spc="-1" strike="noStrike">
              <a:latin typeface="Arial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720000" y="1260000"/>
            <a:ext cx="3350520" cy="270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300" spc="-1" strike="noStrike">
                <a:latin typeface="Abyssinica SIL"/>
                <a:ea typeface="Noto Sans CJK SC"/>
              </a:rPr>
              <a:t>Error comparison of different regression models for covariance and </a:t>
            </a:r>
            <a:r>
              <a:rPr b="0" lang="en-IN" sz="1300" spc="-1" strike="noStrike">
                <a:latin typeface="Abyssinica SIL"/>
                <a:ea typeface="Noto Sans CJK SC"/>
              </a:rPr>
              <a:t>cokurtosis projections:-</a:t>
            </a:r>
            <a:endParaRPr b="0" lang="en-IN" sz="1300" spc="-1" strike="noStrike">
              <a:latin typeface="Arial"/>
            </a:endParaRPr>
          </a:p>
          <a:p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byssinica SIL"/>
                <a:ea typeface="Noto Sans CJK SC"/>
              </a:rPr>
              <a:t>Error in source term f(x1,x2)</a:t>
            </a:r>
            <a:endParaRPr b="0" lang="en-IN" sz="13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5105880" y="1080000"/>
            <a:ext cx="3714120" cy="28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 txBox="1"/>
          <p:nvPr/>
        </p:nvSpPr>
        <p:spPr>
          <a:xfrm>
            <a:off x="564840" y="419040"/>
            <a:ext cx="5375880" cy="30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490" spc="-1" strike="noStrike">
                <a:latin typeface="Arial"/>
              </a:rPr>
              <a:t>Dimensionality Reduction – Syngas combustion </a:t>
            </a:r>
            <a:endParaRPr b="0" lang="en-IN" sz="149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"/>
          <p:cNvSpPr txBox="1"/>
          <p:nvPr/>
        </p:nvSpPr>
        <p:spPr>
          <a:xfrm>
            <a:off x="564840" y="419040"/>
            <a:ext cx="5375880" cy="30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490" spc="-1" strike="noStrike">
                <a:latin typeface="Arial"/>
              </a:rPr>
              <a:t>Dimensionality Reduction – Syngas </a:t>
            </a:r>
            <a:r>
              <a:rPr b="0" lang="en-IN" sz="1490" spc="-1" strike="noStrike">
                <a:latin typeface="Arial"/>
              </a:rPr>
              <a:t>combustion </a:t>
            </a:r>
            <a:endParaRPr b="0" lang="en-IN" sz="149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4976280" y="1224360"/>
            <a:ext cx="3514320" cy="318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 txBox="1"/>
          <p:nvPr/>
        </p:nvSpPr>
        <p:spPr>
          <a:xfrm>
            <a:off x="564840" y="419040"/>
            <a:ext cx="5375880" cy="30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490" spc="-1" strike="noStrike">
                <a:latin typeface="Arial"/>
              </a:rPr>
              <a:t>Dimensionality Reduction – Syngas combustion </a:t>
            </a:r>
            <a:endParaRPr b="0" lang="en-IN" sz="149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6480000" y="1440000"/>
            <a:ext cx="2826720" cy="2419920"/>
          </a:xfrm>
          <a:prstGeom prst="rect">
            <a:avLst/>
          </a:prstGeom>
          <a:ln w="0"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3233520" y="1440000"/>
            <a:ext cx="2886480" cy="2425680"/>
          </a:xfrm>
          <a:prstGeom prst="rect">
            <a:avLst/>
          </a:prstGeom>
          <a:ln w="0">
            <a:noFill/>
          </a:ln>
        </p:spPr>
      </p:pic>
      <p:sp>
        <p:nvSpPr>
          <p:cNvPr id="135" name=""/>
          <p:cNvSpPr txBox="1"/>
          <p:nvPr/>
        </p:nvSpPr>
        <p:spPr>
          <a:xfrm>
            <a:off x="3960000" y="3879000"/>
            <a:ext cx="203544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200" spc="-1" strike="noStrike">
                <a:latin typeface="Arial"/>
              </a:rPr>
              <a:t>Representation in 2D plane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6964560" y="3879000"/>
            <a:ext cx="156456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200" spc="-1" strike="noStrike">
                <a:latin typeface="Arial"/>
              </a:rPr>
              <a:t>Reconstruction error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/>
          <p:nvPr/>
        </p:nvSpPr>
        <p:spPr>
          <a:xfrm>
            <a:off x="4806360" y="4248000"/>
            <a:ext cx="3016440" cy="30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rial"/>
              </a:rPr>
              <a:t>Initial Dataset= [625,2]  R^2</a:t>
            </a:r>
            <a:endParaRPr b="0" lang="en-IN" sz="1490" spc="-1" strike="noStrike">
              <a:latin typeface="Arial"/>
            </a:endParaRPr>
          </a:p>
        </p:txBody>
      </p:sp>
      <p:sp>
        <p:nvSpPr>
          <p:cNvPr id="79" name="TextShape 2"/>
          <p:cNvSpPr/>
          <p:nvPr/>
        </p:nvSpPr>
        <p:spPr>
          <a:xfrm>
            <a:off x="545400" y="1402200"/>
            <a:ext cx="2781000" cy="30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rial"/>
              </a:rPr>
              <a:t>Dimensionality Reduction</a:t>
            </a:r>
            <a:endParaRPr b="0" lang="en-IN" sz="149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4289760" y="942840"/>
            <a:ext cx="4133160" cy="308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"/>
          <p:cNvSpPr txBox="1"/>
          <p:nvPr/>
        </p:nvSpPr>
        <p:spPr>
          <a:xfrm>
            <a:off x="564840" y="419040"/>
            <a:ext cx="5375880" cy="30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490" spc="-1" strike="noStrike">
                <a:latin typeface="Arial"/>
              </a:rPr>
              <a:t>Dimensionality Reduction – Syngas combustion </a:t>
            </a:r>
            <a:endParaRPr b="0" lang="en-IN" sz="149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4976280" y="1224360"/>
            <a:ext cx="3514320" cy="318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3"/>
          <p:cNvSpPr/>
          <p:nvPr/>
        </p:nvSpPr>
        <p:spPr>
          <a:xfrm>
            <a:off x="1455120" y="805320"/>
            <a:ext cx="5268600" cy="30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rial"/>
              </a:rPr>
              <a:t>The Process is reproducible for different datasets.</a:t>
            </a:r>
            <a:endParaRPr b="0" lang="en-IN" sz="149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935640" y="575640"/>
            <a:ext cx="4473360" cy="2443680"/>
          </a:xfrm>
          <a:prstGeom prst="rect">
            <a:avLst/>
          </a:prstGeom>
          <a:ln w="0"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rcRect l="23886" t="0" r="10503" b="0"/>
          <a:stretch/>
        </p:blipFill>
        <p:spPr>
          <a:xfrm>
            <a:off x="2286000" y="1090440"/>
            <a:ext cx="2934720" cy="2443680"/>
          </a:xfrm>
          <a:prstGeom prst="rect">
            <a:avLst/>
          </a:prstGeom>
          <a:ln w="0">
            <a:noFill/>
          </a:ln>
        </p:spPr>
      </p:pic>
      <p:sp>
        <p:nvSpPr>
          <p:cNvPr id="142" name="TextShape 1"/>
          <p:cNvSpPr/>
          <p:nvPr/>
        </p:nvSpPr>
        <p:spPr>
          <a:xfrm>
            <a:off x="1746000" y="4268160"/>
            <a:ext cx="4417200" cy="93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rial"/>
              </a:rPr>
              <a:t>Further:- </a:t>
            </a:r>
            <a:endParaRPr b="0" lang="en-IN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rial"/>
              </a:rPr>
              <a:t>	</a:t>
            </a:r>
            <a:r>
              <a:rPr b="0" lang="en-IN" sz="1490" spc="-1" strike="noStrike">
                <a:latin typeface="Arial"/>
              </a:rPr>
              <a:t>Tests on HCCI Datasets</a:t>
            </a:r>
            <a:endParaRPr b="0" lang="en-IN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rial"/>
              </a:rPr>
              <a:t>	</a:t>
            </a:r>
            <a:r>
              <a:rPr b="0" lang="en-IN" sz="1490" spc="-1" strike="noStrike">
                <a:latin typeface="Arial"/>
              </a:rPr>
              <a:t>Accuracy on Reconstructed Data</a:t>
            </a:r>
            <a:endParaRPr b="0" lang="en-IN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rial"/>
              </a:rPr>
              <a:t>	</a:t>
            </a:r>
            <a:r>
              <a:rPr b="0" lang="en-IN" sz="1490" spc="-1" strike="noStrike">
                <a:latin typeface="Arial"/>
              </a:rPr>
              <a:t>Accuracy on Chemical Computations</a:t>
            </a:r>
            <a:endParaRPr b="0" lang="en-IN" sz="149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3"/>
          <a:srcRect l="17966" t="0" r="7881" b="0"/>
          <a:stretch/>
        </p:blipFill>
        <p:spPr>
          <a:xfrm>
            <a:off x="5573520" y="898200"/>
            <a:ext cx="3315960" cy="24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4468680" y="1136880"/>
            <a:ext cx="4026240" cy="2894040"/>
          </a:xfrm>
          <a:prstGeom prst="rect">
            <a:avLst/>
          </a:prstGeom>
          <a:ln w="0">
            <a:noFill/>
          </a:ln>
        </p:spPr>
      </p:pic>
      <p:sp>
        <p:nvSpPr>
          <p:cNvPr id="82" name="TextShape 4"/>
          <p:cNvSpPr/>
          <p:nvPr/>
        </p:nvSpPr>
        <p:spPr>
          <a:xfrm>
            <a:off x="4806720" y="4248000"/>
            <a:ext cx="3399840" cy="30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rial"/>
              </a:rPr>
              <a:t>Reduced Dataset= [625,1]  R^1</a:t>
            </a:r>
            <a:endParaRPr b="0" lang="en-IN" sz="1490" spc="-1" strike="noStrike">
              <a:latin typeface="Arial"/>
            </a:endParaRPr>
          </a:p>
        </p:txBody>
      </p:sp>
      <p:sp>
        <p:nvSpPr>
          <p:cNvPr id="83" name="TextShape 5"/>
          <p:cNvSpPr/>
          <p:nvPr/>
        </p:nvSpPr>
        <p:spPr>
          <a:xfrm>
            <a:off x="545400" y="1402200"/>
            <a:ext cx="3233880" cy="11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rial"/>
              </a:rPr>
              <a:t>	</a:t>
            </a:r>
            <a:r>
              <a:rPr b="0" lang="en-IN" sz="1490" spc="-1" strike="noStrike">
                <a:latin typeface="Arial"/>
              </a:rPr>
              <a:t>Using Direction -1</a:t>
            </a:r>
            <a:endParaRPr b="0" lang="en-IN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rial"/>
              </a:rPr>
              <a:t>Direction of maximum Variance</a:t>
            </a:r>
            <a:endParaRPr b="0" lang="en-IN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rial"/>
              </a:rPr>
              <a:t>Eigen vector of </a:t>
            </a:r>
            <a:endParaRPr b="0" lang="en-IN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rial"/>
              </a:rPr>
              <a:t>Co-variance matrix</a:t>
            </a:r>
            <a:endParaRPr b="0" lang="en-IN" sz="1490" spc="-1" strike="noStrike">
              <a:latin typeface="Arial"/>
            </a:endParaRPr>
          </a:p>
        </p:txBody>
      </p:sp>
      <p:sp>
        <p:nvSpPr>
          <p:cNvPr id="84" name="TextShape 6"/>
          <p:cNvSpPr/>
          <p:nvPr/>
        </p:nvSpPr>
        <p:spPr>
          <a:xfrm>
            <a:off x="799920" y="3699360"/>
            <a:ext cx="249012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rial"/>
              </a:rPr>
              <a:t>Green segments show</a:t>
            </a:r>
            <a:endParaRPr b="0" lang="en-IN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rial"/>
              </a:rPr>
              <a:t>Reconstruction Error</a:t>
            </a:r>
            <a:endParaRPr b="0" lang="en-IN" sz="1490" spc="-1" strike="noStrike">
              <a:latin typeface="Arial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564120" y="419040"/>
            <a:ext cx="5375880" cy="30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490" spc="-1" strike="noStrike">
                <a:latin typeface="Arial"/>
              </a:rPr>
              <a:t>Dimensionality Reduction – 2D Gaussian</a:t>
            </a:r>
            <a:endParaRPr b="0" lang="en-IN" sz="149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4247640" y="953640"/>
            <a:ext cx="4175280" cy="3077280"/>
          </a:xfrm>
          <a:prstGeom prst="rect">
            <a:avLst/>
          </a:prstGeom>
          <a:ln w="0">
            <a:noFill/>
          </a:ln>
        </p:spPr>
      </p:pic>
      <p:sp>
        <p:nvSpPr>
          <p:cNvPr id="87" name="TextShape 1"/>
          <p:cNvSpPr/>
          <p:nvPr/>
        </p:nvSpPr>
        <p:spPr>
          <a:xfrm>
            <a:off x="4807080" y="4248000"/>
            <a:ext cx="3399840" cy="30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rial"/>
              </a:rPr>
              <a:t>Reduced Dataset= [625,1]  R^1</a:t>
            </a:r>
            <a:endParaRPr b="0" lang="en-IN" sz="1490" spc="-1" strike="noStrike">
              <a:latin typeface="Arial"/>
            </a:endParaRPr>
          </a:p>
        </p:txBody>
      </p:sp>
      <p:sp>
        <p:nvSpPr>
          <p:cNvPr id="88" name="TextShape 2"/>
          <p:cNvSpPr/>
          <p:nvPr/>
        </p:nvSpPr>
        <p:spPr>
          <a:xfrm>
            <a:off x="545400" y="1402200"/>
            <a:ext cx="2781000" cy="13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rial"/>
              </a:rPr>
              <a:t>	</a:t>
            </a:r>
            <a:r>
              <a:rPr b="0" lang="en-IN" sz="1490" spc="-1" strike="noStrike">
                <a:latin typeface="Arial"/>
              </a:rPr>
              <a:t>using Direction-2</a:t>
            </a:r>
            <a:endParaRPr b="0" lang="en-IN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rial"/>
              </a:rPr>
              <a:t>Singular vectors of co-kurtosis</a:t>
            </a:r>
            <a:endParaRPr b="0" lang="en-IN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rial"/>
              </a:rPr>
              <a:t>Cumulant tensor of fourth order moment</a:t>
            </a:r>
            <a:endParaRPr b="0" lang="en-IN" sz="1490" spc="-1" strike="noStrike">
              <a:latin typeface="Arial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564480" y="419040"/>
            <a:ext cx="5375880" cy="30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490" spc="-1" strike="noStrike">
                <a:latin typeface="Arial"/>
              </a:rPr>
              <a:t>Dimensionality Reduction – 2D Gaussian</a:t>
            </a:r>
            <a:endParaRPr b="0" lang="en-IN" sz="1490" spc="-1" strike="noStrike">
              <a:latin typeface="Arial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991080" y="3960000"/>
            <a:ext cx="2068920" cy="72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490" spc="-1" strike="noStrike">
                <a:latin typeface="Arial"/>
              </a:rPr>
              <a:t>Notice shorter error segments for outlier cluster</a:t>
            </a:r>
            <a:endParaRPr b="0" lang="en-IN" sz="149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/>
          <p:nvPr/>
        </p:nvSpPr>
        <p:spPr>
          <a:xfrm>
            <a:off x="654480" y="1342440"/>
            <a:ext cx="2945520" cy="13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rial"/>
              </a:rPr>
              <a:t>- Two possible directions are principle Vectors for</a:t>
            </a:r>
            <a:endParaRPr b="0" lang="en-IN" sz="149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490" spc="-1" strike="noStrike">
                <a:latin typeface="Arial"/>
              </a:rPr>
              <a:t>Second Moment</a:t>
            </a:r>
            <a:endParaRPr b="0" lang="en-IN" sz="149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490" spc="-1" strike="noStrike">
                <a:latin typeface="Arial"/>
              </a:rPr>
              <a:t>Fourth Moment</a:t>
            </a:r>
            <a:endParaRPr b="0" lang="en-IN" sz="149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b="0" lang="en-IN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rial"/>
              </a:rPr>
              <a:t>- Choose optimal direction for</a:t>
            </a:r>
            <a:endParaRPr b="0" lang="en-IN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rial"/>
              </a:rPr>
              <a:t>Anomalous cluster</a:t>
            </a:r>
            <a:endParaRPr b="0" lang="en-IN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rial"/>
              </a:rPr>
              <a:t>Majority cluster</a:t>
            </a:r>
            <a:endParaRPr b="0" lang="en-IN" sz="149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4102920" y="863640"/>
            <a:ext cx="4176000" cy="3311280"/>
          </a:xfrm>
          <a:prstGeom prst="rect">
            <a:avLst/>
          </a:prstGeom>
          <a:ln w="0">
            <a:noFill/>
          </a:ln>
        </p:spPr>
      </p:pic>
      <p:sp>
        <p:nvSpPr>
          <p:cNvPr id="93" name=""/>
          <p:cNvSpPr txBox="1"/>
          <p:nvPr/>
        </p:nvSpPr>
        <p:spPr>
          <a:xfrm>
            <a:off x="564480" y="419040"/>
            <a:ext cx="5375880" cy="30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490" spc="-1" strike="noStrike">
                <a:latin typeface="Arial"/>
              </a:rPr>
              <a:t>Dimensionality Reduction – 2D Gaussian</a:t>
            </a:r>
            <a:endParaRPr b="0" lang="en-IN" sz="149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4607640" y="1150200"/>
            <a:ext cx="3415680" cy="2808720"/>
          </a:xfrm>
          <a:prstGeom prst="rect">
            <a:avLst/>
          </a:prstGeom>
          <a:ln w="0">
            <a:noFill/>
          </a:ln>
        </p:spPr>
      </p:pic>
      <p:sp>
        <p:nvSpPr>
          <p:cNvPr id="95" name="TextShape 1"/>
          <p:cNvSpPr/>
          <p:nvPr/>
        </p:nvSpPr>
        <p:spPr>
          <a:xfrm>
            <a:off x="654480" y="1342800"/>
            <a:ext cx="2579040" cy="156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rial"/>
              </a:rPr>
              <a:t>Optimal Reconstruction</a:t>
            </a:r>
            <a:endParaRPr b="0" lang="en-IN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rial"/>
              </a:rPr>
              <a:t>1. Normal Datapoints</a:t>
            </a:r>
            <a:endParaRPr b="0" lang="en-IN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rial"/>
              </a:rPr>
              <a:t>Using Black Vector</a:t>
            </a:r>
            <a:endParaRPr b="0" lang="en-IN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byssinica SIL"/>
              </a:rPr>
              <a:t>Minimise:</a:t>
            </a:r>
            <a:endParaRPr b="0" lang="en-IN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byssinica SIL"/>
              </a:rPr>
              <a:t>Total reconstruction error</a:t>
            </a:r>
            <a:endParaRPr b="0" lang="en-IN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9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/>
          <p:nvPr/>
        </p:nvSpPr>
        <p:spPr>
          <a:xfrm>
            <a:off x="654480" y="1342800"/>
            <a:ext cx="2579040" cy="156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rial"/>
              </a:rPr>
              <a:t>Optimal Reconstruction</a:t>
            </a:r>
            <a:endParaRPr b="0" lang="en-IN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rial"/>
              </a:rPr>
              <a:t>1. Normal Datapoints</a:t>
            </a:r>
            <a:endParaRPr b="0" lang="en-IN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rial"/>
              </a:rPr>
              <a:t>Using Black Vector</a:t>
            </a:r>
            <a:endParaRPr b="0" lang="en-IN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  <a:ea typeface="Noto Sans CJK SC"/>
              </a:rPr>
              <a:t>2. </a:t>
            </a:r>
            <a:r>
              <a:rPr b="0" lang="en-IN" sz="1490" spc="-1" strike="noStrike">
                <a:latin typeface="Arial"/>
              </a:rPr>
              <a:t>Anomalous Cluster</a:t>
            </a:r>
            <a:endParaRPr b="0" lang="en-IN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rial"/>
              </a:rPr>
              <a:t>Using Red Vector</a:t>
            </a:r>
            <a:endParaRPr b="0" lang="en-IN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byssinica SIL"/>
              </a:rPr>
              <a:t>Minimise:-</a:t>
            </a:r>
            <a:endParaRPr b="0" lang="en-IN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byssinica SIL"/>
              </a:rPr>
              <a:t>Reconstruction error of outlier cluster</a:t>
            </a:r>
            <a:endParaRPr b="0" lang="en-IN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9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4692240" y="1295640"/>
            <a:ext cx="3802680" cy="268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/>
          <p:nvPr/>
        </p:nvSpPr>
        <p:spPr>
          <a:xfrm>
            <a:off x="654480" y="1342800"/>
            <a:ext cx="2579040" cy="156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rial"/>
              </a:rPr>
              <a:t>Optimal Reconstruction</a:t>
            </a:r>
            <a:endParaRPr b="0" lang="en-IN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rial"/>
              </a:rPr>
              <a:t>1. Anomalous Cluster</a:t>
            </a:r>
            <a:endParaRPr b="0" lang="en-IN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rial"/>
              </a:rPr>
              <a:t>Using Red Vector</a:t>
            </a:r>
            <a:endParaRPr b="0" lang="en-IN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rial"/>
              </a:rPr>
              <a:t>2. Normal Datapoints</a:t>
            </a:r>
            <a:endParaRPr b="0" lang="en-IN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rial"/>
              </a:rPr>
              <a:t>Using Black Vector</a:t>
            </a:r>
            <a:endParaRPr b="0" lang="en-IN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90" spc="-1" strike="noStrike">
              <a:latin typeface="Arial"/>
            </a:endParaRPr>
          </a:p>
        </p:txBody>
      </p:sp>
      <p:sp>
        <p:nvSpPr>
          <p:cNvPr id="99" name="TextShape 2"/>
          <p:cNvSpPr/>
          <p:nvPr/>
        </p:nvSpPr>
        <p:spPr>
          <a:xfrm>
            <a:off x="663480" y="3402720"/>
            <a:ext cx="3411000" cy="93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4679640" y="1202400"/>
            <a:ext cx="4100760" cy="2828520"/>
          </a:xfrm>
          <a:prstGeom prst="rect">
            <a:avLst/>
          </a:prstGeom>
          <a:ln w="0">
            <a:noFill/>
          </a:ln>
        </p:spPr>
      </p:pic>
      <p:sp>
        <p:nvSpPr>
          <p:cNvPr id="101" name="TextShape 7"/>
          <p:cNvSpPr/>
          <p:nvPr/>
        </p:nvSpPr>
        <p:spPr>
          <a:xfrm>
            <a:off x="483480" y="3240000"/>
            <a:ext cx="4016520" cy="16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byssinica SIL"/>
              </a:rPr>
              <a:t>Combined problem statement:- </a:t>
            </a:r>
            <a:endParaRPr b="0" lang="en-IN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byssinica SIL"/>
              </a:rPr>
              <a:t>Minimise:-</a:t>
            </a:r>
            <a:endParaRPr b="0" lang="en-IN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byssinica SIL"/>
              </a:rPr>
              <a:t>Reconstruction error of function z(x,y)</a:t>
            </a:r>
            <a:endParaRPr b="0" lang="en-IN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byssinica SIL"/>
              </a:rPr>
              <a:t>s.t.</a:t>
            </a:r>
            <a:endParaRPr b="0" lang="en-IN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byssinica SIL"/>
              </a:rPr>
              <a:t>The source function z(.) assigns</a:t>
            </a:r>
            <a:endParaRPr b="0" lang="en-IN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byssinica SIL"/>
              </a:rPr>
              <a:t>Constrained weights to normal and outlier points</a:t>
            </a:r>
            <a:endParaRPr b="0" lang="en-IN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9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6347880" y="720000"/>
            <a:ext cx="2472120" cy="2050920"/>
          </a:xfrm>
          <a:prstGeom prst="rect">
            <a:avLst/>
          </a:prstGeom>
          <a:ln w="0">
            <a:noFill/>
          </a:ln>
        </p:spPr>
      </p:pic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6300000" y="2880000"/>
            <a:ext cx="2628360" cy="2050920"/>
          </a:xfrm>
          <a:prstGeom prst="rect">
            <a:avLst/>
          </a:prstGeom>
          <a:ln w="0">
            <a:noFill/>
          </a:ln>
        </p:spPr>
      </p:pic>
      <p:sp>
        <p:nvSpPr>
          <p:cNvPr id="104" name="TextShape 8"/>
          <p:cNvSpPr/>
          <p:nvPr/>
        </p:nvSpPr>
        <p:spPr>
          <a:xfrm>
            <a:off x="483480" y="1602720"/>
            <a:ext cx="4016520" cy="21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byssinica SIL"/>
              </a:rPr>
              <a:t>Combined problem statement:- </a:t>
            </a:r>
            <a:endParaRPr b="0" lang="en-IN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byssinica SIL"/>
              </a:rPr>
              <a:t>Minimise:-</a:t>
            </a:r>
            <a:endParaRPr b="0" lang="en-IN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byssinica SIL"/>
              </a:rPr>
              <a:t>Reconstruction error of function z(x,y)</a:t>
            </a:r>
            <a:endParaRPr b="0" lang="en-IN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byssinica SIL"/>
              </a:rPr>
              <a:t>s.t.</a:t>
            </a:r>
            <a:endParaRPr b="0" lang="en-IN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byssinica SIL"/>
              </a:rPr>
              <a:t>The source function z(.) assigns</a:t>
            </a:r>
            <a:endParaRPr b="0" lang="en-IN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90" spc="-1" strike="noStrike">
                <a:latin typeface="Abyssinica SIL"/>
              </a:rPr>
              <a:t>Constrained weights to normal and outlier points</a:t>
            </a:r>
            <a:endParaRPr b="0" lang="en-IN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9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Application>LibreOffice/7.2.1.2$Linux_X86_64 LibreOffice_project/87b77fad49947c1441b67c559c339af8f3517e22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2020-10-14T13:12:21Z</dcterms:created>
  <dc:creator/>
  <dc:description/>
  <dc:language>en-IN</dc:language>
  <cp:lastModifiedBy/>
  <dcterms:modified xsi:type="dcterms:W3CDTF">2021-11-24T16:11:53Z</dcterms:modified>
  <cp:revision>3</cp:revision>
  <dc:subject/>
  <dc:title/>
</cp:coreProperties>
</file>