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FCE66B-9505-4B1D-B271-D184C57871C0}">
  <a:tblStyle styleId="{19FCE66B-9505-4B1D-B271-D184C57871C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1a3ecc093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1a3ecc093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61a3ecc093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57200" y="0"/>
            <a:ext cx="8229600" cy="1524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br>
              <a:rPr lang="en-US" sz="2000">
                <a:solidFill>
                  <a:srgbClr val="000000"/>
                </a:solidFill>
                <a:latin typeface="Libre Baskerville"/>
                <a:ea typeface="Libre Baskerville"/>
                <a:cs typeface="Libre Baskerville"/>
                <a:sym typeface="Libre Baskerville"/>
              </a:rPr>
            </a:br>
            <a:br>
              <a:rPr lang="en-US" sz="2000">
                <a:solidFill>
                  <a:srgbClr val="000000"/>
                </a:solidFill>
                <a:latin typeface="Libre Baskerville"/>
                <a:ea typeface="Libre Baskerville"/>
                <a:cs typeface="Libre Baskerville"/>
                <a:sym typeface="Libre Baskerville"/>
              </a:rPr>
            </a:br>
            <a:br>
              <a:rPr lang="en-US" sz="2000">
                <a:solidFill>
                  <a:srgbClr val="000000"/>
                </a:solidFill>
                <a:latin typeface="Libre Baskerville"/>
                <a:ea typeface="Libre Baskerville"/>
                <a:cs typeface="Libre Baskerville"/>
                <a:sym typeface="Libre Baskerville"/>
              </a:rPr>
            </a:br>
            <a:br>
              <a:rPr lang="en-US" sz="2000">
                <a:solidFill>
                  <a:srgbClr val="000000"/>
                </a:solidFill>
                <a:latin typeface="Libre Baskerville"/>
                <a:ea typeface="Libre Baskerville"/>
                <a:cs typeface="Libre Baskerville"/>
                <a:sym typeface="Libre Baskerville"/>
              </a:rPr>
            </a:br>
            <a:br>
              <a:rPr lang="en-US" sz="2000">
                <a:solidFill>
                  <a:srgbClr val="000000"/>
                </a:solidFill>
                <a:latin typeface="Libre Baskerville"/>
                <a:ea typeface="Libre Baskerville"/>
                <a:cs typeface="Libre Baskerville"/>
                <a:sym typeface="Libre Baskerville"/>
              </a:rPr>
            </a:br>
            <a:r>
              <a:rPr lang="en-US" sz="20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2000">
                <a:solidFill>
                  <a:srgbClr val="000000"/>
                </a:solidFill>
                <a:latin typeface="Libre Baskerville"/>
                <a:ea typeface="Libre Baskerville"/>
                <a:cs typeface="Libre Baskerville"/>
                <a:sym typeface="Libre Baskerville"/>
              </a:rPr>
            </a:br>
            <a:r>
              <a:rPr lang="en-US" sz="2000">
                <a:solidFill>
                  <a:srgbClr val="000000"/>
                </a:solidFill>
                <a:latin typeface="Libre Baskerville"/>
                <a:ea typeface="Libre Baskerville"/>
                <a:cs typeface="Libre Baskerville"/>
                <a:sym typeface="Libre Baskerville"/>
              </a:rPr>
              <a:t>                   DEPARTMENT OF ELECTRONICS AND TELECOMMUNICATION ENGINEERING</a:t>
            </a:r>
            <a:br>
              <a:rPr lang="en-US" sz="2000">
                <a:solidFill>
                  <a:srgbClr val="000000"/>
                </a:solidFill>
                <a:latin typeface="Libre Baskerville"/>
                <a:ea typeface="Libre Baskerville"/>
                <a:cs typeface="Libre Baskerville"/>
                <a:sym typeface="Libre Baskerville"/>
              </a:rPr>
            </a:br>
            <a:r>
              <a:rPr lang="en-US" sz="2000">
                <a:solidFill>
                  <a:srgbClr val="000000"/>
                </a:solidFill>
                <a:latin typeface="Libre Baskerville"/>
                <a:ea typeface="Libre Baskerville"/>
                <a:cs typeface="Libre Baskerville"/>
                <a:sym typeface="Libre Baskerville"/>
              </a:rPr>
              <a:t>Academic Year: 2023-2024</a:t>
            </a:r>
            <a:br>
              <a:rPr lang="en-US"/>
            </a:br>
            <a:br>
              <a:rPr lang="en-US"/>
            </a:br>
            <a:endParaRPr/>
          </a:p>
        </p:txBody>
      </p:sp>
      <p:sp>
        <p:nvSpPr>
          <p:cNvPr id="89" name="Google Shape;89;p13"/>
          <p:cNvSpPr txBox="1">
            <a:spLocks noGrp="1"/>
          </p:cNvSpPr>
          <p:nvPr>
            <p:ph type="body" idx="1"/>
          </p:nvPr>
        </p:nvSpPr>
        <p:spPr>
          <a:xfrm>
            <a:off x="457200" y="1828800"/>
            <a:ext cx="8229600" cy="4525962"/>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ctr" rtl="0">
              <a:spcBef>
                <a:spcPts val="0"/>
              </a:spcBef>
              <a:spcAft>
                <a:spcPts val="0"/>
              </a:spcAft>
              <a:buClr>
                <a:schemeClr val="dk1"/>
              </a:buClr>
              <a:buSzPts val="2800"/>
              <a:buNone/>
            </a:pPr>
            <a:r>
              <a:rPr lang="en-US" sz="2800" dirty="0">
                <a:latin typeface="Times New Roman"/>
                <a:ea typeface="Times New Roman"/>
                <a:cs typeface="Times New Roman"/>
                <a:sym typeface="Times New Roman"/>
              </a:rPr>
              <a:t>A Geo-Intelligent Crop Advisor and Market Predictor System for Farmers</a:t>
            </a:r>
            <a:endParaRPr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endParaRPr sz="2800"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Name of Project Group members</a:t>
            </a:r>
            <a:endParaRPr b="1"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dirty="0">
                <a:latin typeface="Times New Roman"/>
                <a:ea typeface="Times New Roman"/>
                <a:cs typeface="Times New Roman"/>
                <a:sym typeface="Times New Roman"/>
              </a:rPr>
              <a:t>1. </a:t>
            </a:r>
            <a:r>
              <a:rPr lang="en-US" sz="2800" dirty="0" err="1">
                <a:latin typeface="Times New Roman"/>
                <a:ea typeface="Times New Roman"/>
                <a:cs typeface="Times New Roman"/>
                <a:sym typeface="Times New Roman"/>
              </a:rPr>
              <a:t>Anushray</a:t>
            </a:r>
            <a:r>
              <a:rPr lang="en-US" sz="2800" dirty="0">
                <a:latin typeface="Times New Roman"/>
                <a:ea typeface="Times New Roman"/>
                <a:cs typeface="Times New Roman"/>
                <a:sym typeface="Times New Roman"/>
              </a:rPr>
              <a:t> Nitin Pingale</a:t>
            </a:r>
            <a:endParaRPr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dirty="0">
                <a:latin typeface="Times New Roman"/>
                <a:ea typeface="Times New Roman"/>
                <a:cs typeface="Times New Roman"/>
                <a:sym typeface="Times New Roman"/>
              </a:rPr>
              <a:t>2. Aditya Vilas Chavan</a:t>
            </a:r>
            <a:endParaRPr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dirty="0">
                <a:latin typeface="Times New Roman"/>
                <a:ea typeface="Times New Roman"/>
                <a:cs typeface="Times New Roman"/>
                <a:sym typeface="Times New Roman"/>
              </a:rPr>
              <a:t>3. </a:t>
            </a:r>
            <a:r>
              <a:rPr lang="en-US" sz="2800" dirty="0" err="1">
                <a:latin typeface="Times New Roman"/>
                <a:ea typeface="Times New Roman"/>
                <a:cs typeface="Times New Roman"/>
                <a:sym typeface="Times New Roman"/>
              </a:rPr>
              <a:t>Tejas</a:t>
            </a:r>
            <a:r>
              <a:rPr lang="en-US" sz="2800" dirty="0">
                <a:latin typeface="Times New Roman"/>
                <a:ea typeface="Times New Roman"/>
                <a:cs typeface="Times New Roman"/>
                <a:sym typeface="Times New Roman"/>
              </a:rPr>
              <a:t> Gopal Kulkarni</a:t>
            </a:r>
            <a:endParaRPr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dirty="0">
                <a:latin typeface="Times New Roman"/>
                <a:ea typeface="Times New Roman"/>
                <a:cs typeface="Times New Roman"/>
                <a:sym typeface="Times New Roman"/>
              </a:rPr>
              <a:t>4. Darshan Vijay Pakhale</a:t>
            </a:r>
            <a:endParaRPr sz="2800"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endParaRPr sz="2800"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Name of Guide: </a:t>
            </a:r>
            <a:r>
              <a:rPr lang="en-US" sz="2800" dirty="0">
                <a:latin typeface="Times New Roman"/>
                <a:ea typeface="Times New Roman"/>
                <a:cs typeface="Times New Roman"/>
                <a:sym typeface="Times New Roman"/>
              </a:rPr>
              <a:t> Prof. Anand S. </a:t>
            </a:r>
            <a:r>
              <a:rPr lang="en-US" sz="2800" dirty="0" err="1">
                <a:latin typeface="Times New Roman"/>
                <a:ea typeface="Times New Roman"/>
                <a:cs typeface="Times New Roman"/>
                <a:sym typeface="Times New Roman"/>
              </a:rPr>
              <a:t>Najan</a:t>
            </a:r>
            <a:r>
              <a:rPr lang="en-US" sz="2800"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49" name="Google Shape;149;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Work done and results:</a:t>
            </a:r>
            <a:endParaRPr b="1" dirty="0">
              <a:latin typeface="Times New Roman"/>
              <a:ea typeface="Times New Roman"/>
              <a:cs typeface="Times New Roman"/>
              <a:sym typeface="Times New Roman"/>
            </a:endParaRPr>
          </a:p>
        </p:txBody>
      </p:sp>
      <p:sp>
        <p:nvSpPr>
          <p:cNvPr id="150" name="Google Shape;150;p22"/>
          <p:cNvSpPr txBox="1"/>
          <p:nvPr/>
        </p:nvSpPr>
        <p:spPr>
          <a:xfrm>
            <a:off x="676450" y="2280971"/>
            <a:ext cx="8333100" cy="3447900"/>
          </a:xfrm>
          <a:prstGeom prst="rect">
            <a:avLst/>
          </a:prstGeom>
          <a:noFill/>
          <a:ln>
            <a:noFill/>
          </a:ln>
        </p:spPr>
        <p:txBody>
          <a:bodyPr spcFirstLastPara="1" wrap="square" lIns="0" tIns="0" rIns="0" bIns="0" anchor="t" anchorCtr="0">
            <a:spAutoFit/>
          </a:bodyPr>
          <a:lstStyle/>
          <a:p>
            <a:pPr marL="0" marR="0" lvl="0" indent="0" algn="l" rtl="0">
              <a:spcBef>
                <a:spcPts val="560"/>
              </a:spcBef>
              <a:spcAft>
                <a:spcPts val="0"/>
              </a:spcAft>
              <a:buClr>
                <a:schemeClr val="dk1"/>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 Dataset Gathering:</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Times New Roman"/>
              <a:buChar char="•"/>
            </a:pPr>
            <a:r>
              <a:rPr lang="en-US" sz="2400" i="0" u="none" strike="noStrike" cap="none" dirty="0">
                <a:solidFill>
                  <a:schemeClr val="dk1"/>
                </a:solidFill>
                <a:latin typeface="Times New Roman"/>
                <a:ea typeface="Times New Roman"/>
                <a:cs typeface="Times New Roman"/>
                <a:sym typeface="Times New Roman"/>
              </a:rPr>
              <a:t>Every Machine Learning model works on the data.</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Times New Roman"/>
              <a:buChar char="•"/>
            </a:pPr>
            <a:r>
              <a:rPr lang="en-US" sz="2400" i="0" u="none" strike="noStrike" cap="none" dirty="0">
                <a:solidFill>
                  <a:schemeClr val="dk1"/>
                </a:solidFill>
                <a:latin typeface="Times New Roman"/>
                <a:ea typeface="Times New Roman"/>
                <a:cs typeface="Times New Roman"/>
                <a:sym typeface="Times New Roman"/>
              </a:rPr>
              <a:t>The dataset gathering is first step of any machine learning or deep learning</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Times New Roman"/>
              <a:buChar char="•"/>
            </a:pPr>
            <a:r>
              <a:rPr lang="en-US" sz="2400" i="0" u="none" strike="noStrike" cap="none" dirty="0">
                <a:solidFill>
                  <a:schemeClr val="dk1"/>
                </a:solidFill>
                <a:latin typeface="Times New Roman"/>
                <a:ea typeface="Times New Roman"/>
                <a:cs typeface="Times New Roman"/>
                <a:sym typeface="Times New Roman"/>
              </a:rPr>
              <a:t>project. </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Times New Roman"/>
              <a:buChar char="•"/>
            </a:pPr>
            <a:r>
              <a:rPr lang="en-US" sz="2400" i="0" u="none" strike="noStrike" cap="none" dirty="0">
                <a:solidFill>
                  <a:schemeClr val="dk1"/>
                </a:solidFill>
                <a:latin typeface="Times New Roman"/>
                <a:ea typeface="Times New Roman"/>
                <a:cs typeface="Times New Roman"/>
                <a:sym typeface="Times New Roman"/>
              </a:rPr>
              <a:t>We have collected the dataset of diseases from </a:t>
            </a:r>
            <a:r>
              <a:rPr lang="en-US" sz="2400" i="0" u="none" strike="noStrike" cap="none" dirty="0" err="1">
                <a:solidFill>
                  <a:schemeClr val="dk1"/>
                </a:solidFill>
                <a:latin typeface="Times New Roman"/>
                <a:ea typeface="Times New Roman"/>
                <a:cs typeface="Times New Roman"/>
                <a:sym typeface="Times New Roman"/>
              </a:rPr>
              <a:t>kaggle</a:t>
            </a:r>
            <a:r>
              <a:rPr lang="en-US" sz="2400" i="0" u="none" strike="noStrike" cap="none" dirty="0">
                <a:solidFill>
                  <a:schemeClr val="dk1"/>
                </a:solidFill>
                <a:latin typeface="Times New Roman"/>
                <a:ea typeface="Times New Roman"/>
                <a:cs typeface="Times New Roman"/>
                <a:sym typeface="Times New Roman"/>
              </a:rPr>
              <a:t> platform.</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Times New Roman"/>
              <a:buChar char="•"/>
            </a:pPr>
            <a:r>
              <a:rPr lang="en-US" sz="2400" i="0" u="none" strike="noStrike" cap="none" dirty="0">
                <a:solidFill>
                  <a:schemeClr val="dk1"/>
                </a:solidFill>
                <a:latin typeface="Times New Roman"/>
                <a:ea typeface="Times New Roman"/>
                <a:cs typeface="Times New Roman"/>
                <a:sym typeface="Times New Roman"/>
              </a:rPr>
              <a:t>We have split the data into two parts:</a:t>
            </a:r>
            <a:endParaRPr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200"/>
              <a:buFont typeface="Arial"/>
              <a:buNone/>
            </a:pPr>
            <a:endParaRPr sz="32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56" name="Google Shape;156;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Work done and results:</a:t>
            </a:r>
            <a:endParaRPr b="1" dirty="0"/>
          </a:p>
        </p:txBody>
      </p:sp>
      <p:sp>
        <p:nvSpPr>
          <p:cNvPr id="157" name="Google Shape;157;p23"/>
          <p:cNvSpPr txBox="1"/>
          <p:nvPr/>
        </p:nvSpPr>
        <p:spPr>
          <a:xfrm>
            <a:off x="706250" y="2354796"/>
            <a:ext cx="8333100" cy="3016800"/>
          </a:xfrm>
          <a:prstGeom prst="rect">
            <a:avLst/>
          </a:prstGeom>
          <a:noFill/>
          <a:ln>
            <a:noFill/>
          </a:ln>
        </p:spPr>
        <p:txBody>
          <a:bodyPr spcFirstLastPara="1" wrap="square" lIns="0" tIns="0" rIns="0" bIns="0" anchor="t" anchorCtr="0">
            <a:spAutoFit/>
          </a:bodyPr>
          <a:lstStyle/>
          <a:p>
            <a:pPr marL="0" marR="0" lvl="0" indent="0" algn="l" rtl="0">
              <a:spcBef>
                <a:spcPts val="48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1] Training</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Arial"/>
              <a:buNone/>
            </a:pPr>
            <a:r>
              <a:rPr lang="en-US" sz="2400" i="0" u="none" strike="noStrike" cap="none" dirty="0">
                <a:solidFill>
                  <a:schemeClr val="dk1"/>
                </a:solidFill>
                <a:latin typeface="Times New Roman"/>
                <a:ea typeface="Times New Roman"/>
                <a:cs typeface="Times New Roman"/>
                <a:sym typeface="Times New Roman"/>
              </a:rPr>
              <a:t>The training folder contains 651 images. Basically the models will</a:t>
            </a:r>
            <a:endParaRPr dirty="0">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l</a:t>
            </a:r>
            <a:r>
              <a:rPr lang="en-US" sz="2400" i="0" u="none" strike="noStrike" cap="none" dirty="0">
                <a:solidFill>
                  <a:schemeClr val="dk1"/>
                </a:solidFill>
                <a:latin typeface="Times New Roman"/>
                <a:ea typeface="Times New Roman"/>
                <a:cs typeface="Times New Roman"/>
                <a:sym typeface="Times New Roman"/>
              </a:rPr>
              <a:t>earn the features from training data.</a:t>
            </a:r>
            <a:endParaRPr dirty="0">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2] Testing</a:t>
            </a:r>
            <a:endParaRPr dirty="0">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r>
              <a:rPr lang="en-US" sz="2400" i="0" u="none" strike="noStrike" cap="none" dirty="0">
                <a:solidFill>
                  <a:schemeClr val="dk1"/>
                </a:solidFill>
                <a:latin typeface="Times New Roman"/>
                <a:ea typeface="Times New Roman"/>
                <a:cs typeface="Times New Roman"/>
                <a:sym typeface="Times New Roman"/>
              </a:rPr>
              <a:t>The testing folder contains 131 images. This test data will check the</a:t>
            </a:r>
            <a:endParaRPr dirty="0">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r>
              <a:rPr lang="en-US" sz="2400" i="0" u="none" strike="noStrike" cap="none" dirty="0">
                <a:solidFill>
                  <a:schemeClr val="dk1"/>
                </a:solidFill>
                <a:latin typeface="Times New Roman"/>
                <a:ea typeface="Times New Roman"/>
                <a:cs typeface="Times New Roman"/>
                <a:sym typeface="Times New Roman"/>
              </a:rPr>
              <a:t>performance of Model on trained data. </a:t>
            </a:r>
            <a:endParaRPr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200"/>
              <a:buFont typeface="Arial"/>
              <a:buNone/>
            </a:pPr>
            <a:endParaRPr sz="32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63" name="Google Shape;163;p24"/>
          <p:cNvSpPr txBox="1">
            <a:spLocks noGrp="1"/>
          </p:cNvSpPr>
          <p:nvPr>
            <p:ph type="body" idx="1"/>
          </p:nvPr>
        </p:nvSpPr>
        <p:spPr>
          <a:xfrm>
            <a:off x="256675"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Work done and results:</a:t>
            </a:r>
            <a:endParaRPr b="1" dirty="0"/>
          </a:p>
        </p:txBody>
      </p:sp>
      <p:sp>
        <p:nvSpPr>
          <p:cNvPr id="164" name="Google Shape;164;p24"/>
          <p:cNvSpPr txBox="1"/>
          <p:nvPr/>
        </p:nvSpPr>
        <p:spPr>
          <a:xfrm>
            <a:off x="256675" y="2268475"/>
            <a:ext cx="8791800" cy="4150800"/>
          </a:xfrm>
          <a:prstGeom prst="rect">
            <a:avLst/>
          </a:prstGeom>
          <a:noFill/>
          <a:ln>
            <a:noFill/>
          </a:ln>
        </p:spPr>
        <p:txBody>
          <a:bodyPr spcFirstLastPara="1" wrap="square" lIns="0" tIns="0" rIns="0" bIns="0" anchor="t" anchorCtr="0">
            <a:spAutoFit/>
          </a:bodyPr>
          <a:lstStyle/>
          <a:p>
            <a:pPr marL="0" marR="0" lvl="0" indent="0" algn="just" rtl="0">
              <a:spcBef>
                <a:spcPts val="400"/>
              </a:spcBef>
              <a:spcAft>
                <a:spcPts val="0"/>
              </a:spcAft>
              <a:buClr>
                <a:schemeClr val="dk1"/>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B] Dataset Pre-Processing:</a:t>
            </a:r>
            <a:endParaRPr sz="22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400" i="0" u="none" strike="noStrike" cap="none" dirty="0">
                <a:solidFill>
                  <a:schemeClr val="dk1"/>
                </a:solidFill>
                <a:latin typeface="Times New Roman"/>
                <a:ea typeface="Times New Roman"/>
                <a:cs typeface="Times New Roman"/>
                <a:sym typeface="Times New Roman"/>
              </a:rPr>
              <a:t>The dataset contains different sizes of every image.</a:t>
            </a:r>
            <a:endParaRPr sz="24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400" i="0" u="none" strike="noStrike" cap="none" dirty="0">
                <a:solidFill>
                  <a:schemeClr val="dk1"/>
                </a:solidFill>
                <a:latin typeface="Times New Roman"/>
                <a:ea typeface="Times New Roman"/>
                <a:cs typeface="Times New Roman"/>
                <a:sym typeface="Times New Roman"/>
              </a:rPr>
              <a:t>In that we are converted the every image into standard</a:t>
            </a:r>
            <a:r>
              <a:rPr lang="en-US" sz="2400" dirty="0">
                <a:solidFill>
                  <a:schemeClr val="dk1"/>
                </a:solidFill>
                <a:latin typeface="Times New Roman"/>
                <a:ea typeface="Times New Roman"/>
                <a:cs typeface="Times New Roman"/>
                <a:sym typeface="Times New Roman"/>
              </a:rPr>
              <a:t> </a:t>
            </a:r>
            <a:r>
              <a:rPr lang="en-US" sz="2400" i="0" u="none" strike="noStrike" cap="none" dirty="0">
                <a:solidFill>
                  <a:schemeClr val="dk1"/>
                </a:solidFill>
                <a:latin typeface="Times New Roman"/>
                <a:ea typeface="Times New Roman"/>
                <a:cs typeface="Times New Roman"/>
                <a:sym typeface="Times New Roman"/>
              </a:rPr>
              <a:t>size.</a:t>
            </a:r>
            <a:endParaRPr sz="2400" dirty="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400" i="0" u="none" strike="noStrike" cap="none" dirty="0">
                <a:solidFill>
                  <a:schemeClr val="dk1"/>
                </a:solidFill>
                <a:latin typeface="Times New Roman"/>
                <a:ea typeface="Times New Roman"/>
                <a:cs typeface="Times New Roman"/>
                <a:sym typeface="Times New Roman"/>
              </a:rPr>
              <a:t>i.e.(224*224).</a:t>
            </a:r>
            <a:endParaRPr sz="24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endParaRPr sz="200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C] Data Augmentation:</a:t>
            </a:r>
            <a:endParaRPr sz="22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100" i="0" u="none" strike="noStrike" cap="none" dirty="0">
                <a:solidFill>
                  <a:schemeClr val="dk1"/>
                </a:solidFill>
                <a:latin typeface="Times New Roman"/>
                <a:ea typeface="Times New Roman"/>
                <a:cs typeface="Times New Roman"/>
                <a:sym typeface="Times New Roman"/>
              </a:rPr>
              <a:t>In this step we are performing some transformations on images such as rotate the</a:t>
            </a:r>
            <a:endParaRPr sz="15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100" i="0" u="none" strike="noStrike" cap="none" dirty="0">
                <a:solidFill>
                  <a:schemeClr val="dk1"/>
                </a:solidFill>
                <a:latin typeface="Times New Roman"/>
                <a:ea typeface="Times New Roman"/>
                <a:cs typeface="Times New Roman"/>
                <a:sym typeface="Times New Roman"/>
              </a:rPr>
              <a:t>Image into 40 degree/angle, zoom the image with 0.2 scale factor and changing</a:t>
            </a:r>
            <a:endParaRPr sz="1500" dirty="0">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None/>
            </a:pPr>
            <a:r>
              <a:rPr lang="en-US" sz="2100" i="0" u="none" strike="noStrike" cap="none" dirty="0">
                <a:solidFill>
                  <a:schemeClr val="dk1"/>
                </a:solidFill>
                <a:latin typeface="Times New Roman"/>
                <a:ea typeface="Times New Roman"/>
                <a:cs typeface="Times New Roman"/>
                <a:sym typeface="Times New Roman"/>
              </a:rPr>
              <a:t>The Contrast of original image.</a:t>
            </a:r>
            <a:endParaRPr sz="15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200"/>
              <a:buFont typeface="Arial"/>
              <a:buNone/>
            </a:pPr>
            <a:endParaRPr sz="32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400051" y="452438"/>
            <a:ext cx="8184300" cy="571500"/>
          </a:xfrm>
          <a:prstGeom prst="rect">
            <a:avLst/>
          </a:prstGeom>
          <a:noFill/>
          <a:ln>
            <a:noFill/>
          </a:ln>
        </p:spPr>
        <p:txBody>
          <a:bodyPr spcFirstLastPara="1" wrap="square" lIns="91425" tIns="45700" rIns="91425" bIns="45700" anchor="ctr" anchorCtr="0">
            <a:normAutofit fontScale="90000"/>
          </a:bodyPr>
          <a:lstStyle/>
          <a:p>
            <a:pPr marL="342900" lvl="0" indent="-342900" algn="l" rtl="0">
              <a:spcBef>
                <a:spcPts val="0"/>
              </a:spcBef>
              <a:spcAft>
                <a:spcPts val="0"/>
              </a:spcAft>
              <a:buClr>
                <a:schemeClr val="dk1"/>
              </a:buClr>
              <a:buSzPct val="100000"/>
              <a:buFont typeface="Noto Sans Symbols"/>
              <a:buNone/>
            </a:pPr>
            <a:r>
              <a:rPr lang="en-US" sz="3200" b="1" dirty="0">
                <a:latin typeface="Times New Roman"/>
                <a:ea typeface="Times New Roman"/>
                <a:cs typeface="Times New Roman"/>
                <a:sym typeface="Times New Roman"/>
              </a:rPr>
              <a:t>Algorithms:</a:t>
            </a:r>
            <a:endParaRPr dirty="0"/>
          </a:p>
        </p:txBody>
      </p:sp>
      <p:sp>
        <p:nvSpPr>
          <p:cNvPr id="170" name="Google Shape;170;p25"/>
          <p:cNvSpPr txBox="1">
            <a:spLocks noGrp="1"/>
          </p:cNvSpPr>
          <p:nvPr>
            <p:ph type="body" idx="1"/>
          </p:nvPr>
        </p:nvSpPr>
        <p:spPr>
          <a:xfrm>
            <a:off x="480448" y="930300"/>
            <a:ext cx="8183100" cy="59277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Noto Sans Symbols"/>
              <a:buNone/>
            </a:pPr>
            <a:endParaRPr dirty="0"/>
          </a:p>
          <a:p>
            <a:pPr marL="571500" lvl="0" indent="-342900" algn="l" rtl="0">
              <a:spcBef>
                <a:spcPts val="360"/>
              </a:spcBef>
              <a:spcAft>
                <a:spcPts val="0"/>
              </a:spcAft>
              <a:buClr>
                <a:schemeClr val="dk1"/>
              </a:buClr>
              <a:buSzPts val="1800"/>
              <a:buFont typeface="Noto Sans Symbols"/>
              <a:buAutoNum type="arabicPeriod"/>
            </a:pPr>
            <a:r>
              <a:rPr lang="en-US" sz="1800" b="1" dirty="0">
                <a:latin typeface="Times New Roman"/>
                <a:ea typeface="Times New Roman"/>
                <a:cs typeface="Times New Roman"/>
                <a:sym typeface="Times New Roman"/>
              </a:rPr>
              <a:t>CNN</a:t>
            </a:r>
            <a:endParaRPr dirty="0"/>
          </a:p>
          <a:p>
            <a:pPr marL="762000" lvl="1" indent="-457200" algn="l" rtl="0">
              <a:lnSpc>
                <a:spcPct val="80000"/>
              </a:lnSpc>
              <a:spcBef>
                <a:spcPts val="400"/>
              </a:spcBef>
              <a:spcAft>
                <a:spcPts val="0"/>
              </a:spcAft>
              <a:buClr>
                <a:srgbClr val="002060"/>
              </a:buClr>
              <a:buSzPts val="2400"/>
              <a:buFont typeface="Arial"/>
              <a:buChar char="•"/>
            </a:pPr>
            <a:r>
              <a:rPr lang="en-US" sz="2000" dirty="0">
                <a:latin typeface="Times New Roman"/>
                <a:ea typeface="Times New Roman"/>
                <a:cs typeface="Times New Roman"/>
                <a:sym typeface="Times New Roman"/>
              </a:rPr>
              <a:t>CNN takes in processed images as input.</a:t>
            </a:r>
            <a:endParaRPr dirty="0"/>
          </a:p>
          <a:p>
            <a:pPr marL="762000" lvl="1" indent="-457200" algn="l" rtl="0">
              <a:lnSpc>
                <a:spcPct val="80000"/>
              </a:lnSpc>
              <a:spcBef>
                <a:spcPts val="400"/>
              </a:spcBef>
              <a:spcAft>
                <a:spcPts val="0"/>
              </a:spcAft>
              <a:buClr>
                <a:srgbClr val="002060"/>
              </a:buClr>
              <a:buSzPts val="2400"/>
              <a:buFont typeface="Arial"/>
              <a:buChar char="•"/>
            </a:pPr>
            <a:r>
              <a:rPr lang="en-US" sz="2000" dirty="0">
                <a:latin typeface="Times New Roman"/>
                <a:ea typeface="Times New Roman"/>
                <a:cs typeface="Times New Roman"/>
                <a:sym typeface="Times New Roman"/>
              </a:rPr>
              <a:t>Extracts different features  about the images regardless of their position using a series of mathematical operations to identify the pattern.  Every layer in CNN has API which transforms input to output with differentiable functions.</a:t>
            </a:r>
            <a:endParaRPr dirty="0"/>
          </a:p>
          <a:p>
            <a:pPr marL="762000" lvl="1" indent="-457200" algn="l" rtl="0">
              <a:lnSpc>
                <a:spcPct val="80000"/>
              </a:lnSpc>
              <a:spcBef>
                <a:spcPts val="400"/>
              </a:spcBef>
              <a:spcAft>
                <a:spcPts val="0"/>
              </a:spcAft>
              <a:buClr>
                <a:srgbClr val="002060"/>
              </a:buClr>
              <a:buSzPts val="2400"/>
              <a:buFont typeface="Arial"/>
              <a:buChar char="•"/>
            </a:pPr>
            <a:r>
              <a:rPr lang="en-US" sz="2000" dirty="0">
                <a:latin typeface="Times New Roman"/>
                <a:ea typeface="Times New Roman"/>
                <a:cs typeface="Times New Roman"/>
                <a:sym typeface="Times New Roman"/>
              </a:rPr>
              <a:t>In this project we are detecting soil type from images by CNN model.</a:t>
            </a:r>
            <a:endParaRPr dirty="0"/>
          </a:p>
          <a:p>
            <a:pPr marL="762000" lvl="1" indent="-457200" algn="l" rtl="0">
              <a:lnSpc>
                <a:spcPct val="80000"/>
              </a:lnSpc>
              <a:spcBef>
                <a:spcPts val="400"/>
              </a:spcBef>
              <a:spcAft>
                <a:spcPts val="0"/>
              </a:spcAft>
              <a:buClr>
                <a:srgbClr val="002060"/>
              </a:buClr>
              <a:buSzPts val="2400"/>
              <a:buFont typeface="Arial"/>
              <a:buChar char="•"/>
            </a:pPr>
            <a:r>
              <a:rPr lang="en-US" sz="2000" dirty="0">
                <a:latin typeface="Times New Roman"/>
                <a:ea typeface="Times New Roman"/>
                <a:cs typeface="Times New Roman"/>
                <a:sym typeface="Times New Roman"/>
              </a:rPr>
              <a:t>Generally the CNN model provides good accuracy on images classification. </a:t>
            </a:r>
            <a:endParaRPr dirty="0"/>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762000" lvl="1" indent="-304800" algn="l" rtl="0">
              <a:lnSpc>
                <a:spcPct val="80000"/>
              </a:lnSpc>
              <a:spcBef>
                <a:spcPts val="560"/>
              </a:spcBef>
              <a:spcAft>
                <a:spcPts val="0"/>
              </a:spcAft>
              <a:buClr>
                <a:srgbClr val="002060"/>
              </a:buClr>
              <a:buSzPts val="2400"/>
              <a:buFont typeface="Arial"/>
              <a:buNone/>
            </a:pPr>
            <a:endParaRPr b="1" dirty="0">
              <a:latin typeface="Times New Roman"/>
              <a:ea typeface="Times New Roman"/>
              <a:cs typeface="Times New Roman"/>
              <a:sym typeface="Times New Roman"/>
            </a:endParaRPr>
          </a:p>
          <a:p>
            <a:pPr marL="457200" lvl="1" indent="0" algn="l" rtl="0">
              <a:lnSpc>
                <a:spcPct val="80000"/>
              </a:lnSpc>
              <a:spcBef>
                <a:spcPts val="560"/>
              </a:spcBef>
              <a:spcAft>
                <a:spcPts val="0"/>
              </a:spcAft>
              <a:buClr>
                <a:srgbClr val="002060"/>
              </a:buClr>
              <a:buSzPts val="2400"/>
              <a:buFont typeface="Arial"/>
              <a:buNone/>
            </a:pPr>
            <a:endParaRPr dirty="0">
              <a:latin typeface="Times New Roman"/>
              <a:ea typeface="Times New Roman"/>
              <a:cs typeface="Times New Roman"/>
              <a:sym typeface="Times New Roman"/>
            </a:endParaRPr>
          </a:p>
          <a:p>
            <a:pPr marL="571500" lvl="0" indent="-228600" algn="l" rtl="0">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p:txBody>
      </p:sp>
      <p:sp>
        <p:nvSpPr>
          <p:cNvPr id="171" name="Google Shape;171;p25"/>
          <p:cNvSpPr txBox="1">
            <a:spLocks noGrp="1"/>
          </p:cNvSpPr>
          <p:nvPr>
            <p:ph type="dt" idx="10"/>
          </p:nvPr>
        </p:nvSpPr>
        <p:spPr>
          <a:xfrm>
            <a:off x="457200" y="6377940"/>
            <a:ext cx="2103120" cy="27699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16-11-2023</a:t>
            </a:r>
            <a:endParaRPr/>
          </a:p>
        </p:txBody>
      </p:sp>
      <p:sp>
        <p:nvSpPr>
          <p:cNvPr id="172" name="Google Shape;172;p25"/>
          <p:cNvSpPr txBox="1">
            <a:spLocks noGrp="1"/>
          </p:cNvSpPr>
          <p:nvPr>
            <p:ph type="sldNum" idx="12"/>
          </p:nvPr>
        </p:nvSpPr>
        <p:spPr>
          <a:xfrm>
            <a:off x="6583680" y="6377940"/>
            <a:ext cx="2103120" cy="276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73" name="Google Shape;173;p25" descr="C:\Users\Dell\Desktop\1-4.png"/>
          <p:cNvPicPr preferRelativeResize="0"/>
          <p:nvPr/>
        </p:nvPicPr>
        <p:blipFill rotWithShape="1">
          <a:blip r:embed="rId3">
            <a:alphaModFix/>
          </a:blip>
          <a:srcRect/>
          <a:stretch/>
        </p:blipFill>
        <p:spPr>
          <a:xfrm>
            <a:off x="1447800" y="4416278"/>
            <a:ext cx="5534025" cy="12205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57200" y="500238"/>
            <a:ext cx="8229600" cy="1143000"/>
          </a:xfrm>
          <a:prstGeom prst="rect">
            <a:avLst/>
          </a:prstGeom>
        </p:spPr>
        <p:txBody>
          <a:bodyPr spcFirstLastPara="1" wrap="square" lIns="91425" tIns="45700" rIns="91425" bIns="45700" anchor="ctr" anchorCtr="0">
            <a:noAutofit/>
          </a:bodyPr>
          <a:lstStyle/>
          <a:p>
            <a:pPr marL="0" lvl="0" indent="0" algn="l" rtl="0">
              <a:lnSpc>
                <a:spcPct val="80000"/>
              </a:lnSpc>
              <a:spcBef>
                <a:spcPts val="560"/>
              </a:spcBef>
              <a:spcAft>
                <a:spcPts val="0"/>
              </a:spcAft>
              <a:buNone/>
            </a:pPr>
            <a:r>
              <a:rPr lang="en-US" sz="3200" b="1">
                <a:latin typeface="Times New Roman"/>
                <a:ea typeface="Times New Roman"/>
                <a:cs typeface="Times New Roman"/>
                <a:sym typeface="Times New Roman"/>
              </a:rPr>
              <a:t>2. Random Forest:</a:t>
            </a:r>
            <a:endParaRPr sz="3200">
              <a:latin typeface="Times New Roman"/>
              <a:ea typeface="Times New Roman"/>
              <a:cs typeface="Times New Roman"/>
              <a:sym typeface="Times New Roman"/>
            </a:endParaRPr>
          </a:p>
        </p:txBody>
      </p:sp>
      <p:sp>
        <p:nvSpPr>
          <p:cNvPr id="180" name="Google Shape;180;p26"/>
          <p:cNvSpPr txBox="1">
            <a:spLocks noGrp="1"/>
          </p:cNvSpPr>
          <p:nvPr>
            <p:ph type="body" idx="1"/>
          </p:nvPr>
        </p:nvSpPr>
        <p:spPr>
          <a:xfrm>
            <a:off x="457200" y="1165950"/>
            <a:ext cx="8229600" cy="4526100"/>
          </a:xfrm>
          <a:prstGeom prst="rect">
            <a:avLst/>
          </a:prstGeom>
        </p:spPr>
        <p:txBody>
          <a:bodyPr spcFirstLastPara="1" wrap="square" lIns="91425" tIns="45700" rIns="91425" bIns="45700" anchor="t" anchorCtr="0">
            <a:noAutofit/>
          </a:bodyPr>
          <a:lstStyle/>
          <a:p>
            <a:pPr marL="0" lvl="0" indent="0" algn="just" rtl="0">
              <a:lnSpc>
                <a:spcPct val="80000"/>
              </a:lnSpc>
              <a:spcBef>
                <a:spcPts val="560"/>
              </a:spcBef>
              <a:spcAft>
                <a:spcPts val="0"/>
              </a:spcAft>
              <a:buNone/>
            </a:pPr>
            <a:endParaRPr dirty="0">
              <a:latin typeface="Times New Roman"/>
              <a:ea typeface="Times New Roman"/>
              <a:cs typeface="Times New Roman"/>
              <a:sym typeface="Times New Roman"/>
            </a:endParaRPr>
          </a:p>
          <a:p>
            <a:pPr marL="762000" lvl="1" indent="-457200" algn="just" rtl="0">
              <a:lnSpc>
                <a:spcPct val="80000"/>
              </a:lnSpc>
              <a:spcBef>
                <a:spcPts val="560"/>
              </a:spcBef>
              <a:spcAft>
                <a:spcPts val="0"/>
              </a:spcAft>
              <a:buClr>
                <a:srgbClr val="002060"/>
              </a:buClr>
              <a:buSzPts val="2400"/>
              <a:buChar char="•"/>
            </a:pPr>
            <a:r>
              <a:rPr lang="en-US" dirty="0">
                <a:latin typeface="Times New Roman"/>
                <a:ea typeface="Times New Roman"/>
                <a:cs typeface="Times New Roman"/>
                <a:sym typeface="Times New Roman"/>
              </a:rPr>
              <a:t>Random forest is a Supervised Machine Learning Algorithm that is used widely in Classification and Regression problems. It reduces the overfitting problems.</a:t>
            </a:r>
            <a:endParaRPr dirty="0">
              <a:latin typeface="Times New Roman"/>
              <a:ea typeface="Times New Roman"/>
              <a:cs typeface="Times New Roman"/>
              <a:sym typeface="Times New Roman"/>
            </a:endParaRPr>
          </a:p>
          <a:p>
            <a:pPr marL="762000" lvl="1" indent="-457200" algn="just" rtl="0">
              <a:lnSpc>
                <a:spcPct val="80000"/>
              </a:lnSpc>
              <a:spcBef>
                <a:spcPts val="560"/>
              </a:spcBef>
              <a:spcAft>
                <a:spcPts val="0"/>
              </a:spcAft>
              <a:buClr>
                <a:srgbClr val="002060"/>
              </a:buClr>
              <a:buSzPts val="2400"/>
              <a:buFont typeface="Times New Roman"/>
              <a:buChar char="•"/>
            </a:pPr>
            <a:r>
              <a:rPr lang="en-US" dirty="0">
                <a:latin typeface="Times New Roman"/>
                <a:ea typeface="Times New Roman"/>
                <a:cs typeface="Times New Roman"/>
                <a:sym typeface="Times New Roman"/>
              </a:rPr>
              <a:t>It builds decision trees on different samples and takes their majority vote for classification and average in case of regression.</a:t>
            </a:r>
            <a:endParaRPr dirty="0">
              <a:latin typeface="Times New Roman"/>
              <a:ea typeface="Times New Roman"/>
              <a:cs typeface="Times New Roman"/>
              <a:sym typeface="Times New Roman"/>
            </a:endParaRPr>
          </a:p>
          <a:p>
            <a:pPr marL="0" lvl="0" indent="0" algn="just" rtl="0">
              <a:spcBef>
                <a:spcPts val="36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86" name="Google Shape;186;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a:latin typeface="Times New Roman"/>
                <a:ea typeface="Times New Roman"/>
                <a:cs typeface="Times New Roman"/>
                <a:sym typeface="Times New Roman"/>
              </a:rPr>
              <a:t> Work done and results:</a:t>
            </a:r>
            <a:endParaRPr b="1">
              <a:latin typeface="Times New Roman"/>
              <a:ea typeface="Times New Roman"/>
              <a:cs typeface="Times New Roman"/>
              <a:sym typeface="Times New Roman"/>
            </a:endParaRPr>
          </a:p>
        </p:txBody>
      </p:sp>
      <p:sp>
        <p:nvSpPr>
          <p:cNvPr id="187" name="Google Shape;187;p27"/>
          <p:cNvSpPr txBox="1"/>
          <p:nvPr/>
        </p:nvSpPr>
        <p:spPr>
          <a:xfrm>
            <a:off x="3657600" y="5486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u="none" strike="noStrike" cap="none" dirty="0">
                <a:solidFill>
                  <a:schemeClr val="dk1"/>
                </a:solidFill>
                <a:latin typeface="Times New Roman"/>
                <a:ea typeface="Times New Roman"/>
                <a:cs typeface="Times New Roman"/>
                <a:sym typeface="Times New Roman"/>
              </a:rPr>
              <a:t>Dataset Images</a:t>
            </a:r>
            <a:endParaRPr dirty="0">
              <a:latin typeface="Times New Roman"/>
              <a:ea typeface="Times New Roman"/>
              <a:cs typeface="Times New Roman"/>
              <a:sym typeface="Times New Roman"/>
            </a:endParaRPr>
          </a:p>
        </p:txBody>
      </p:sp>
      <p:pic>
        <p:nvPicPr>
          <p:cNvPr id="188" name="Google Shape;188;p27"/>
          <p:cNvPicPr preferRelativeResize="0"/>
          <p:nvPr/>
        </p:nvPicPr>
        <p:blipFill rotWithShape="1">
          <a:blip r:embed="rId3">
            <a:alphaModFix/>
          </a:blip>
          <a:srcRect/>
          <a:stretch/>
        </p:blipFill>
        <p:spPr>
          <a:xfrm>
            <a:off x="2174752" y="2448128"/>
            <a:ext cx="4794496" cy="28893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Times New Roman" panose="02020603050405020304" pitchFamily="18" charset="0"/>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Times New Roman" panose="02020603050405020304" pitchFamily="18" charset="0"/>
                <a:sym typeface="Libre Baskerville"/>
              </a:rPr>
            </a:br>
            <a:r>
              <a:rPr lang="en-US" sz="1800">
                <a:solidFill>
                  <a:srgbClr val="000000"/>
                </a:solidFill>
                <a:latin typeface="Libre Baskerville"/>
                <a:ea typeface="Libre Baskerville"/>
                <a:cs typeface="Times New Roman" panose="02020603050405020304" pitchFamily="18" charset="0"/>
                <a:sym typeface="Libre Baskerville"/>
              </a:rPr>
              <a:t>                   DEPARTMENT OF ELECTRONICS AND TELECOMMUNICATION ENGINEERING</a:t>
            </a:r>
            <a:br>
              <a:rPr lang="en-US" sz="1800">
                <a:solidFill>
                  <a:srgbClr val="000000"/>
                </a:solidFill>
                <a:latin typeface="Libre Baskerville"/>
                <a:ea typeface="Libre Baskerville"/>
                <a:cs typeface="Times New Roman" panose="02020603050405020304" pitchFamily="18" charset="0"/>
                <a:sym typeface="Libre Baskerville"/>
              </a:rPr>
            </a:br>
            <a:r>
              <a:rPr lang="en-US" sz="1800">
                <a:solidFill>
                  <a:srgbClr val="000000"/>
                </a:solidFill>
                <a:latin typeface="Libre Baskerville"/>
                <a:ea typeface="Libre Baskerville"/>
                <a:cs typeface="Times New Roman" panose="02020603050405020304" pitchFamily="18" charset="0"/>
                <a:sym typeface="Libre Baskerville"/>
              </a:rPr>
              <a:t>Academic Year: 2023-2024</a:t>
            </a:r>
            <a:endParaRPr sz="1800"/>
          </a:p>
        </p:txBody>
      </p:sp>
      <p:sp>
        <p:nvSpPr>
          <p:cNvPr id="194" name="Google Shape;194;p28"/>
          <p:cNvSpPr txBox="1">
            <a:spLocks noGrp="1"/>
          </p:cNvSpPr>
          <p:nvPr>
            <p:ph type="body" idx="1"/>
          </p:nvPr>
        </p:nvSpPr>
        <p:spPr>
          <a:xfrm>
            <a:off x="574550" y="1570988"/>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Work done and results:</a:t>
            </a:r>
            <a:endParaRPr b="1" dirty="0">
              <a:latin typeface="Times New Roman"/>
              <a:ea typeface="Times New Roman"/>
              <a:cs typeface="Times New Roman"/>
              <a:sym typeface="Times New Roman"/>
            </a:endParaRPr>
          </a:p>
        </p:txBody>
      </p:sp>
      <p:sp>
        <p:nvSpPr>
          <p:cNvPr id="195" name="Google Shape;195;p28"/>
          <p:cNvSpPr txBox="1"/>
          <p:nvPr/>
        </p:nvSpPr>
        <p:spPr>
          <a:xfrm>
            <a:off x="987125" y="5106088"/>
            <a:ext cx="27432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sym typeface="Arial"/>
              </a:rPr>
              <a:t>Resized Image</a:t>
            </a:r>
            <a:endParaRPr dirty="0"/>
          </a:p>
        </p:txBody>
      </p:sp>
      <p:sp>
        <p:nvSpPr>
          <p:cNvPr id="196" name="Google Shape;196;p28"/>
          <p:cNvSpPr txBox="1"/>
          <p:nvPr/>
        </p:nvSpPr>
        <p:spPr>
          <a:xfrm>
            <a:off x="5257675" y="5106100"/>
            <a:ext cx="2438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sym typeface="Arial"/>
              </a:rPr>
              <a:t>Rotated Image</a:t>
            </a:r>
            <a:endParaRPr/>
          </a:p>
        </p:txBody>
      </p:sp>
      <p:pic>
        <p:nvPicPr>
          <p:cNvPr id="197" name="Google Shape;197;p28"/>
          <p:cNvPicPr preferRelativeResize="0"/>
          <p:nvPr/>
        </p:nvPicPr>
        <p:blipFill rotWithShape="1">
          <a:blip r:embed="rId3">
            <a:alphaModFix/>
          </a:blip>
          <a:srcRect/>
          <a:stretch/>
        </p:blipFill>
        <p:spPr>
          <a:xfrm>
            <a:off x="5257800" y="2829250"/>
            <a:ext cx="2438400" cy="2009450"/>
          </a:xfrm>
          <a:prstGeom prst="rect">
            <a:avLst/>
          </a:prstGeom>
          <a:noFill/>
          <a:ln>
            <a:noFill/>
          </a:ln>
        </p:spPr>
      </p:pic>
      <p:pic>
        <p:nvPicPr>
          <p:cNvPr id="198" name="Google Shape;198;p28"/>
          <p:cNvPicPr preferRelativeResize="0"/>
          <p:nvPr/>
        </p:nvPicPr>
        <p:blipFill rotWithShape="1">
          <a:blip r:embed="rId4">
            <a:alphaModFix/>
          </a:blip>
          <a:srcRect/>
          <a:stretch/>
        </p:blipFill>
        <p:spPr>
          <a:xfrm>
            <a:off x="1066800" y="2829250"/>
            <a:ext cx="2583850" cy="200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Times New Roman" panose="02020603050405020304" pitchFamily="18" charset="0"/>
                <a:ea typeface="Libre Baskerville"/>
                <a:cs typeface="Times New Roman" panose="02020603050405020304" pitchFamily="18" charset="0"/>
                <a:sym typeface="Libre Baskerville"/>
              </a:rPr>
              <a:t>Pune Vidyarthi Griha’s College of Engineering &amp; Technology &amp;G. K. Pate (Wani) Institute of Management, Pune</a:t>
            </a:r>
            <a:br>
              <a:rPr lang="en-US" sz="1800">
                <a:solidFill>
                  <a:srgbClr val="000000"/>
                </a:solidFill>
                <a:latin typeface="Times New Roman" panose="02020603050405020304" pitchFamily="18" charset="0"/>
                <a:ea typeface="Libre Baskerville"/>
                <a:cs typeface="Times New Roman" panose="02020603050405020304" pitchFamily="18" charset="0"/>
                <a:sym typeface="Libre Baskerville"/>
              </a:rPr>
            </a:br>
            <a:r>
              <a:rPr lang="en-US" sz="1800">
                <a:solidFill>
                  <a:srgbClr val="000000"/>
                </a:solidFill>
                <a:latin typeface="Times New Roman" panose="02020603050405020304" pitchFamily="18" charset="0"/>
                <a:ea typeface="Libre Baskerville"/>
                <a:cs typeface="Times New Roman" panose="02020603050405020304" pitchFamily="18" charset="0"/>
                <a:sym typeface="Libre Baskerville"/>
              </a:rPr>
              <a:t>                   DEPARTMENT OF ELECTRONICS AND TELECOMMUNICATION ENGINEERING</a:t>
            </a:r>
            <a:br>
              <a:rPr lang="en-US" sz="1800">
                <a:solidFill>
                  <a:srgbClr val="000000"/>
                </a:solidFill>
                <a:latin typeface="Times New Roman" panose="02020603050405020304" pitchFamily="18" charset="0"/>
                <a:ea typeface="Libre Baskerville"/>
                <a:cs typeface="Times New Roman" panose="02020603050405020304" pitchFamily="18" charset="0"/>
                <a:sym typeface="Libre Baskerville"/>
              </a:rPr>
            </a:br>
            <a:r>
              <a:rPr lang="en-US" sz="1800">
                <a:solidFill>
                  <a:srgbClr val="000000"/>
                </a:solidFill>
                <a:latin typeface="Times New Roman" panose="02020603050405020304" pitchFamily="18" charset="0"/>
                <a:ea typeface="Libre Baskerville"/>
                <a:cs typeface="Times New Roman" panose="02020603050405020304" pitchFamily="18" charset="0"/>
                <a:sym typeface="Libre Baskerville"/>
              </a:rPr>
              <a:t>Academic Year: 2023-2024</a:t>
            </a:r>
            <a:endParaRPr sz="1800">
              <a:latin typeface="Times New Roman" panose="02020603050405020304" pitchFamily="18" charset="0"/>
              <a:cs typeface="Times New Roman" panose="02020603050405020304" pitchFamily="18" charset="0"/>
            </a:endParaRPr>
          </a:p>
        </p:txBody>
      </p:sp>
      <p:sp>
        <p:nvSpPr>
          <p:cNvPr id="204" name="Google Shape;20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panose="02020603050405020304" pitchFamily="18" charset="0"/>
                <a:ea typeface="Times New Roman"/>
                <a:cs typeface="Times New Roman" panose="02020603050405020304" pitchFamily="18" charset="0"/>
                <a:sym typeface="Times New Roman"/>
              </a:rPr>
              <a:t> Work done and results:</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p:cNvSpPr txBox="1"/>
          <p:nvPr/>
        </p:nvSpPr>
        <p:spPr>
          <a:xfrm>
            <a:off x="877313" y="4821863"/>
            <a:ext cx="27432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Zoom Image</a:t>
            </a:r>
            <a:endParaRPr dirty="0">
              <a:latin typeface="Times New Roman" panose="02020603050405020304" pitchFamily="18" charset="0"/>
              <a:cs typeface="Times New Roman" panose="02020603050405020304" pitchFamily="18" charset="0"/>
            </a:endParaRPr>
          </a:p>
        </p:txBody>
      </p:sp>
      <p:sp>
        <p:nvSpPr>
          <p:cNvPr id="206" name="Google Shape;206;p29"/>
          <p:cNvSpPr txBox="1"/>
          <p:nvPr/>
        </p:nvSpPr>
        <p:spPr>
          <a:xfrm>
            <a:off x="5276488" y="4821881"/>
            <a:ext cx="27432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Brighter Image</a:t>
            </a:r>
            <a:endParaRPr dirty="0">
              <a:latin typeface="Times New Roman" panose="02020603050405020304" pitchFamily="18" charset="0"/>
              <a:cs typeface="Times New Roman" panose="02020603050405020304" pitchFamily="18" charset="0"/>
            </a:endParaRPr>
          </a:p>
        </p:txBody>
      </p:sp>
      <p:pic>
        <p:nvPicPr>
          <p:cNvPr id="207" name="Google Shape;207;p29"/>
          <p:cNvPicPr preferRelativeResize="0"/>
          <p:nvPr/>
        </p:nvPicPr>
        <p:blipFill rotWithShape="1">
          <a:blip r:embed="rId3">
            <a:alphaModFix/>
          </a:blip>
          <a:srcRect/>
          <a:stretch/>
        </p:blipFill>
        <p:spPr>
          <a:xfrm>
            <a:off x="5486400" y="2971800"/>
            <a:ext cx="2323375" cy="1638300"/>
          </a:xfrm>
          <a:prstGeom prst="rect">
            <a:avLst/>
          </a:prstGeom>
          <a:noFill/>
          <a:ln>
            <a:noFill/>
          </a:ln>
        </p:spPr>
      </p:pic>
      <p:pic>
        <p:nvPicPr>
          <p:cNvPr id="208" name="Google Shape;208;p29"/>
          <p:cNvPicPr preferRelativeResize="0"/>
          <p:nvPr/>
        </p:nvPicPr>
        <p:blipFill rotWithShape="1">
          <a:blip r:embed="rId4">
            <a:alphaModFix/>
          </a:blip>
          <a:srcRect/>
          <a:stretch/>
        </p:blipFill>
        <p:spPr>
          <a:xfrm>
            <a:off x="990600" y="2995875"/>
            <a:ext cx="2516625" cy="163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457200" y="228600"/>
            <a:ext cx="8229600" cy="11890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solidFill>
                  <a:srgbClr val="000000"/>
                </a:solidFill>
                <a:latin typeface="Libre Baskerville"/>
                <a:ea typeface="Libre Baskerville"/>
                <a:cs typeface="Libre Baskerville"/>
                <a:sym typeface="Libre Baskerville"/>
              </a:rPr>
              <a:t>Pune </a:t>
            </a:r>
            <a:r>
              <a:rPr lang="en-US" sz="1800" dirty="0" err="1">
                <a:solidFill>
                  <a:srgbClr val="000000"/>
                </a:solidFill>
                <a:latin typeface="Libre Baskerville"/>
                <a:ea typeface="Libre Baskerville"/>
                <a:cs typeface="Libre Baskerville"/>
                <a:sym typeface="Libre Baskerville"/>
              </a:rPr>
              <a:t>Vidyarthi</a:t>
            </a:r>
            <a:r>
              <a:rPr lang="en-US" sz="1800" dirty="0">
                <a:solidFill>
                  <a:srgbClr val="000000"/>
                </a:solidFill>
                <a:latin typeface="Libre Baskerville"/>
                <a:ea typeface="Libre Baskerville"/>
                <a:cs typeface="Libre Baskerville"/>
                <a:sym typeface="Libre Baskerville"/>
              </a:rPr>
              <a:t> </a:t>
            </a:r>
            <a:r>
              <a:rPr lang="en-US" sz="1800" dirty="0" err="1">
                <a:solidFill>
                  <a:srgbClr val="000000"/>
                </a:solidFill>
                <a:latin typeface="Libre Baskerville"/>
                <a:ea typeface="Libre Baskerville"/>
                <a:cs typeface="Libre Baskerville"/>
                <a:sym typeface="Libre Baskerville"/>
              </a:rPr>
              <a:t>Griha’s</a:t>
            </a:r>
            <a:r>
              <a:rPr lang="en-US" sz="1800" dirty="0">
                <a:solidFill>
                  <a:srgbClr val="000000"/>
                </a:solidFill>
                <a:latin typeface="Libre Baskerville"/>
                <a:ea typeface="Libre Baskerville"/>
                <a:cs typeface="Libre Baskerville"/>
                <a:sym typeface="Libre Baskerville"/>
              </a:rPr>
              <a:t> College of Engineering &amp; Technology &amp;G. K. Pate (</a:t>
            </a:r>
            <a:r>
              <a:rPr lang="en-US" sz="1800" dirty="0" err="1">
                <a:solidFill>
                  <a:srgbClr val="000000"/>
                </a:solidFill>
                <a:latin typeface="Libre Baskerville"/>
                <a:ea typeface="Libre Baskerville"/>
                <a:cs typeface="Libre Baskerville"/>
                <a:sym typeface="Libre Baskerville"/>
              </a:rPr>
              <a:t>Wani</a:t>
            </a:r>
            <a:r>
              <a:rPr lang="en-US" sz="1800" dirty="0">
                <a:solidFill>
                  <a:srgbClr val="000000"/>
                </a:solidFill>
                <a:latin typeface="Libre Baskerville"/>
                <a:ea typeface="Libre Baskerville"/>
                <a:cs typeface="Libre Baskerville"/>
                <a:sym typeface="Libre Baskerville"/>
              </a:rPr>
              <a:t>) Institute of Management, Pune</a:t>
            </a:r>
            <a:br>
              <a:rPr lang="en-US" sz="1800" dirty="0">
                <a:solidFill>
                  <a:srgbClr val="000000"/>
                </a:solidFill>
                <a:latin typeface="Libre Baskerville"/>
                <a:ea typeface="Libre Baskerville"/>
                <a:cs typeface="Libre Baskerville"/>
                <a:sym typeface="Libre Baskerville"/>
              </a:rPr>
            </a:br>
            <a:r>
              <a:rPr lang="en-US" sz="1800" dirty="0">
                <a:solidFill>
                  <a:srgbClr val="000000"/>
                </a:solidFill>
                <a:latin typeface="Libre Baskerville"/>
                <a:ea typeface="Libre Baskerville"/>
                <a:cs typeface="Libre Baskerville"/>
                <a:sym typeface="Libre Baskerville"/>
              </a:rPr>
              <a:t>                   DEPARTMENT OF ELECTRONICS AND TELECOMMUNICATION ENGINEERING</a:t>
            </a:r>
            <a:br>
              <a:rPr lang="en-US" sz="1800" dirty="0">
                <a:solidFill>
                  <a:srgbClr val="000000"/>
                </a:solidFill>
                <a:latin typeface="Libre Baskerville"/>
                <a:ea typeface="Libre Baskerville"/>
                <a:cs typeface="Libre Baskerville"/>
                <a:sym typeface="Libre Baskerville"/>
              </a:rPr>
            </a:br>
            <a:r>
              <a:rPr lang="en-US" sz="1800" dirty="0">
                <a:solidFill>
                  <a:srgbClr val="000000"/>
                </a:solidFill>
                <a:latin typeface="Libre Baskerville"/>
                <a:ea typeface="Libre Baskerville"/>
                <a:cs typeface="Libre Baskerville"/>
                <a:sym typeface="Libre Baskerville"/>
              </a:rPr>
              <a:t>Academic Year: 2023-2024</a:t>
            </a:r>
            <a:endParaRPr sz="1800" dirty="0">
              <a:latin typeface="Libre Baskerville"/>
              <a:ea typeface="Libre Baskerville"/>
              <a:cs typeface="Libre Baskerville"/>
              <a:sym typeface="Libre Baskerville"/>
            </a:endParaRPr>
          </a:p>
        </p:txBody>
      </p:sp>
      <p:pic>
        <p:nvPicPr>
          <p:cNvPr id="214" name="Google Shape;214;p30"/>
          <p:cNvPicPr preferRelativeResize="0">
            <a:picLocks noGrp="1"/>
          </p:cNvPicPr>
          <p:nvPr>
            <p:ph type="body" idx="1"/>
          </p:nvPr>
        </p:nvPicPr>
        <p:blipFill rotWithShape="1">
          <a:blip r:embed="rId3">
            <a:alphaModFix/>
          </a:blip>
          <a:srcRect/>
          <a:stretch/>
        </p:blipFill>
        <p:spPr>
          <a:xfrm>
            <a:off x="609600" y="3027950"/>
            <a:ext cx="3755100" cy="2362200"/>
          </a:xfrm>
          <a:prstGeom prst="rect">
            <a:avLst/>
          </a:prstGeom>
          <a:noFill/>
          <a:ln>
            <a:noFill/>
          </a:ln>
        </p:spPr>
      </p:pic>
      <p:pic>
        <p:nvPicPr>
          <p:cNvPr id="215" name="Google Shape;215;p30"/>
          <p:cNvPicPr preferRelativeResize="0"/>
          <p:nvPr/>
        </p:nvPicPr>
        <p:blipFill rotWithShape="1">
          <a:blip r:embed="rId4">
            <a:alphaModFix/>
          </a:blip>
          <a:srcRect/>
          <a:stretch/>
        </p:blipFill>
        <p:spPr>
          <a:xfrm>
            <a:off x="4931850" y="3023188"/>
            <a:ext cx="3754950" cy="2371725"/>
          </a:xfrm>
          <a:prstGeom prst="rect">
            <a:avLst/>
          </a:prstGeom>
          <a:noFill/>
          <a:ln>
            <a:noFill/>
          </a:ln>
        </p:spPr>
      </p:pic>
      <p:sp>
        <p:nvSpPr>
          <p:cNvPr id="216" name="Google Shape;216;p30"/>
          <p:cNvSpPr txBox="1"/>
          <p:nvPr/>
        </p:nvSpPr>
        <p:spPr>
          <a:xfrm>
            <a:off x="1115550" y="5551250"/>
            <a:ext cx="27432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Loss vs </a:t>
            </a:r>
            <a:r>
              <a:rPr lang="en-US" sz="1800" dirty="0" err="1">
                <a:solidFill>
                  <a:schemeClr val="dk1"/>
                </a:solidFill>
                <a:latin typeface="Times New Roman"/>
                <a:ea typeface="Times New Roman"/>
                <a:cs typeface="Times New Roman"/>
                <a:sym typeface="Times New Roman"/>
              </a:rPr>
              <a:t>Epoche</a:t>
            </a:r>
            <a:endParaRPr sz="1800" dirty="0">
              <a:solidFill>
                <a:schemeClr val="dk1"/>
              </a:solidFill>
              <a:latin typeface="Times New Roman"/>
              <a:ea typeface="Times New Roman"/>
              <a:cs typeface="Times New Roman"/>
              <a:sym typeface="Times New Roman"/>
            </a:endParaRPr>
          </a:p>
        </p:txBody>
      </p:sp>
      <p:sp>
        <p:nvSpPr>
          <p:cNvPr id="217" name="Google Shape;217;p30"/>
          <p:cNvSpPr txBox="1"/>
          <p:nvPr/>
        </p:nvSpPr>
        <p:spPr>
          <a:xfrm>
            <a:off x="5501014" y="5551238"/>
            <a:ext cx="2616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Accuracy vs </a:t>
            </a:r>
            <a:r>
              <a:rPr lang="en-US" sz="1800" dirty="0" err="1">
                <a:solidFill>
                  <a:schemeClr val="dk1"/>
                </a:solidFill>
                <a:latin typeface="Times New Roman"/>
                <a:ea typeface="Times New Roman"/>
                <a:cs typeface="Times New Roman"/>
                <a:sym typeface="Times New Roman"/>
              </a:rPr>
              <a:t>Epoche</a:t>
            </a:r>
            <a:endParaRPr sz="1800" dirty="0">
              <a:solidFill>
                <a:schemeClr val="dk1"/>
              </a:solidFill>
              <a:latin typeface="Times New Roman"/>
              <a:ea typeface="Times New Roman"/>
              <a:cs typeface="Times New Roman"/>
              <a:sym typeface="Times New Roman"/>
            </a:endParaRPr>
          </a:p>
        </p:txBody>
      </p:sp>
      <p:sp>
        <p:nvSpPr>
          <p:cNvPr id="218" name="Google Shape;218;p30"/>
          <p:cNvSpPr txBox="1"/>
          <p:nvPr/>
        </p:nvSpPr>
        <p:spPr>
          <a:xfrm>
            <a:off x="292275" y="1981941"/>
            <a:ext cx="4794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Work done and Result:</a:t>
            </a:r>
            <a:endParaRPr sz="32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solidFill>
                  <a:srgbClr val="000000"/>
                </a:solidFill>
                <a:latin typeface="Libre Baskerville"/>
                <a:ea typeface="Libre Baskerville"/>
                <a:cs typeface="Libre Baskerville"/>
                <a:sym typeface="Libre Baskerville"/>
              </a:rPr>
              <a:t>Pune </a:t>
            </a:r>
            <a:r>
              <a:rPr lang="en-US" sz="1800" dirty="0" err="1">
                <a:solidFill>
                  <a:srgbClr val="000000"/>
                </a:solidFill>
                <a:latin typeface="Libre Baskerville"/>
                <a:ea typeface="Libre Baskerville"/>
                <a:cs typeface="Libre Baskerville"/>
                <a:sym typeface="Libre Baskerville"/>
              </a:rPr>
              <a:t>Vidyarthi</a:t>
            </a:r>
            <a:r>
              <a:rPr lang="en-US" sz="1800" dirty="0">
                <a:solidFill>
                  <a:srgbClr val="000000"/>
                </a:solidFill>
                <a:latin typeface="Libre Baskerville"/>
                <a:ea typeface="Libre Baskerville"/>
                <a:cs typeface="Libre Baskerville"/>
                <a:sym typeface="Libre Baskerville"/>
              </a:rPr>
              <a:t> </a:t>
            </a:r>
            <a:r>
              <a:rPr lang="en-US" sz="1800" dirty="0" err="1">
                <a:solidFill>
                  <a:srgbClr val="000000"/>
                </a:solidFill>
                <a:latin typeface="Libre Baskerville"/>
                <a:ea typeface="Libre Baskerville"/>
                <a:cs typeface="Libre Baskerville"/>
                <a:sym typeface="Libre Baskerville"/>
              </a:rPr>
              <a:t>Griha’s</a:t>
            </a:r>
            <a:r>
              <a:rPr lang="en-US" sz="1800" dirty="0">
                <a:solidFill>
                  <a:srgbClr val="000000"/>
                </a:solidFill>
                <a:latin typeface="Libre Baskerville"/>
                <a:ea typeface="Libre Baskerville"/>
                <a:cs typeface="Libre Baskerville"/>
                <a:sym typeface="Libre Baskerville"/>
              </a:rPr>
              <a:t> College of Engineering &amp; Technology &amp;G. K. Pate (</a:t>
            </a:r>
            <a:r>
              <a:rPr lang="en-US" sz="1800" dirty="0" err="1">
                <a:solidFill>
                  <a:srgbClr val="000000"/>
                </a:solidFill>
                <a:latin typeface="Libre Baskerville"/>
                <a:ea typeface="Libre Baskerville"/>
                <a:cs typeface="Libre Baskerville"/>
                <a:sym typeface="Libre Baskerville"/>
              </a:rPr>
              <a:t>Wani</a:t>
            </a:r>
            <a:r>
              <a:rPr lang="en-US" sz="1800" dirty="0">
                <a:solidFill>
                  <a:srgbClr val="000000"/>
                </a:solidFill>
                <a:latin typeface="Libre Baskerville"/>
                <a:ea typeface="Libre Baskerville"/>
                <a:cs typeface="Libre Baskerville"/>
                <a:sym typeface="Libre Baskerville"/>
              </a:rPr>
              <a:t>) Institute of Management, Pune</a:t>
            </a:r>
            <a:br>
              <a:rPr lang="en-US" sz="1800" dirty="0">
                <a:solidFill>
                  <a:srgbClr val="000000"/>
                </a:solidFill>
                <a:latin typeface="Libre Baskerville"/>
                <a:ea typeface="Libre Baskerville"/>
                <a:cs typeface="Libre Baskerville"/>
                <a:sym typeface="Libre Baskerville"/>
              </a:rPr>
            </a:br>
            <a:r>
              <a:rPr lang="en-US" sz="1800" dirty="0">
                <a:solidFill>
                  <a:srgbClr val="000000"/>
                </a:solidFill>
                <a:latin typeface="Libre Baskerville"/>
                <a:ea typeface="Libre Baskerville"/>
                <a:cs typeface="Libre Baskerville"/>
                <a:sym typeface="Libre Baskerville"/>
              </a:rPr>
              <a:t>                   DEPARTMENT OF ELECTRONICS AND TELECOMMUNICATION ENGINEERING</a:t>
            </a:r>
            <a:br>
              <a:rPr lang="en-US" sz="1800" dirty="0">
                <a:solidFill>
                  <a:srgbClr val="000000"/>
                </a:solidFill>
                <a:latin typeface="Libre Baskerville"/>
                <a:ea typeface="Libre Baskerville"/>
                <a:cs typeface="Libre Baskerville"/>
                <a:sym typeface="Libre Baskerville"/>
              </a:rPr>
            </a:br>
            <a:r>
              <a:rPr lang="en-US" sz="1800" dirty="0">
                <a:solidFill>
                  <a:srgbClr val="000000"/>
                </a:solidFill>
                <a:latin typeface="Libre Baskerville"/>
                <a:ea typeface="Libre Baskerville"/>
                <a:cs typeface="Libre Baskerville"/>
                <a:sym typeface="Libre Baskerville"/>
              </a:rPr>
              <a:t>Academic Year: 2023-2024</a:t>
            </a:r>
            <a:endParaRPr sz="1800" dirty="0"/>
          </a:p>
        </p:txBody>
      </p:sp>
      <p:sp>
        <p:nvSpPr>
          <p:cNvPr id="224" name="Google Shape;22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a:p>
            <a:pPr marL="342900" lvl="0" indent="-342900" algn="just" rtl="0">
              <a:spcBef>
                <a:spcPts val="400"/>
              </a:spcBef>
              <a:spcAft>
                <a:spcPts val="0"/>
              </a:spcAft>
              <a:buClr>
                <a:schemeClr val="dk1"/>
              </a:buClr>
              <a:buSzPts val="2000"/>
              <a:buNone/>
            </a:pPr>
            <a:r>
              <a:rPr lang="en-US" sz="1400" dirty="0">
                <a:latin typeface="Times New Roman" panose="02020603050405020304" pitchFamily="18" charset="0"/>
                <a:ea typeface="Times New Roman"/>
                <a:cs typeface="Times New Roman" panose="02020603050405020304" pitchFamily="18" charset="0"/>
                <a:sym typeface="Times New Roman"/>
              </a:rPr>
              <a:t>[1]</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S.R.Rajeswari</a:t>
            </a:r>
            <a:r>
              <a:rPr lang="en-US" sz="1600" dirty="0">
                <a:latin typeface="Times New Roman" panose="02020603050405020304" pitchFamily="18" charset="0"/>
                <a:ea typeface="Times New Roman"/>
                <a:cs typeface="Times New Roman" panose="02020603050405020304" pitchFamily="18" charset="0"/>
                <a:sym typeface="Times New Roman"/>
              </a:rPr>
              <a:t> , </a:t>
            </a:r>
            <a:r>
              <a:rPr lang="en-US" sz="1600" dirty="0" err="1">
                <a:latin typeface="Times New Roman" panose="02020603050405020304" pitchFamily="18" charset="0"/>
                <a:ea typeface="Times New Roman"/>
                <a:cs typeface="Times New Roman" panose="02020603050405020304" pitchFamily="18" charset="0"/>
                <a:sym typeface="Times New Roman"/>
              </a:rPr>
              <a:t>Parth</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Khunteta</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Subham</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Kumar,Amrit</a:t>
            </a:r>
            <a:r>
              <a:rPr lang="en-US" sz="1600" dirty="0">
                <a:latin typeface="Times New Roman" panose="02020603050405020304" pitchFamily="18" charset="0"/>
                <a:ea typeface="Times New Roman"/>
                <a:cs typeface="Times New Roman" panose="02020603050405020304" pitchFamily="18" charset="0"/>
                <a:sym typeface="Times New Roman"/>
              </a:rPr>
              <a:t> Raj </a:t>
            </a:r>
            <a:r>
              <a:rPr lang="en-US" sz="1600" dirty="0" err="1">
                <a:latin typeface="Times New Roman" panose="02020603050405020304" pitchFamily="18" charset="0"/>
                <a:ea typeface="Times New Roman"/>
                <a:cs typeface="Times New Roman" panose="02020603050405020304" pitchFamily="18" charset="0"/>
                <a:sym typeface="Times New Roman"/>
              </a:rPr>
              <a:t>Singh,Vaibhav</a:t>
            </a:r>
            <a:r>
              <a:rPr lang="en-US" sz="1600" dirty="0">
                <a:latin typeface="Times New Roman" panose="02020603050405020304" pitchFamily="18" charset="0"/>
                <a:ea typeface="Times New Roman"/>
                <a:cs typeface="Times New Roman" panose="02020603050405020304" pitchFamily="18" charset="0"/>
                <a:sym typeface="Times New Roman"/>
              </a:rPr>
              <a:t> Pandey “Smart Farming Prediction Using Machine Learning” International Journal of Innovative Technology and Exploring Engineering (IJITEE). </a:t>
            </a:r>
            <a:endParaRPr sz="1600" dirty="0">
              <a:latin typeface="Times New Roman" panose="02020603050405020304" pitchFamily="18" charset="0"/>
              <a:cs typeface="Times New Roman" panose="02020603050405020304" pitchFamily="18" charset="0"/>
            </a:endParaRPr>
          </a:p>
          <a:p>
            <a:pPr marL="342900" lvl="0" indent="-342900" algn="just" rtl="0">
              <a:spcBef>
                <a:spcPts val="400"/>
              </a:spcBef>
              <a:spcAft>
                <a:spcPts val="0"/>
              </a:spcAft>
              <a:buClr>
                <a:schemeClr val="dk1"/>
              </a:buClr>
              <a:buSzPts val="2000"/>
              <a:buNone/>
            </a:pPr>
            <a:r>
              <a:rPr lang="en-US" sz="1600" dirty="0">
                <a:latin typeface="Times New Roman" panose="02020603050405020304" pitchFamily="18" charset="0"/>
                <a:ea typeface="Times New Roman"/>
                <a:cs typeface="Times New Roman" panose="02020603050405020304" pitchFamily="18" charset="0"/>
                <a:sym typeface="Times New Roman"/>
              </a:rPr>
              <a:t>[2] John Carlo V. Puno1 , </a:t>
            </a:r>
            <a:r>
              <a:rPr lang="en-US" sz="1600" dirty="0" err="1">
                <a:latin typeface="Times New Roman" panose="02020603050405020304" pitchFamily="18" charset="0"/>
                <a:ea typeface="Times New Roman"/>
                <a:cs typeface="Times New Roman" panose="02020603050405020304" pitchFamily="18" charset="0"/>
                <a:sym typeface="Times New Roman"/>
              </a:rPr>
              <a:t>Rhen</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Anjerome</a:t>
            </a:r>
            <a:r>
              <a:rPr lang="en-US" sz="1600" dirty="0">
                <a:latin typeface="Times New Roman" panose="02020603050405020304" pitchFamily="18" charset="0"/>
                <a:ea typeface="Times New Roman"/>
                <a:cs typeface="Times New Roman" panose="02020603050405020304" pitchFamily="18" charset="0"/>
                <a:sym typeface="Times New Roman"/>
              </a:rPr>
              <a:t> R. Bedruz1 , </a:t>
            </a:r>
            <a:r>
              <a:rPr lang="en-US" sz="1600" dirty="0" err="1">
                <a:latin typeface="Times New Roman" panose="02020603050405020304" pitchFamily="18" charset="0"/>
                <a:ea typeface="Times New Roman"/>
                <a:cs typeface="Times New Roman" panose="02020603050405020304" pitchFamily="18" charset="0"/>
                <a:sym typeface="Times New Roman"/>
              </a:rPr>
              <a:t>Allysa</a:t>
            </a:r>
            <a:r>
              <a:rPr lang="en-US" sz="1600" dirty="0">
                <a:latin typeface="Times New Roman" panose="02020603050405020304" pitchFamily="18" charset="0"/>
                <a:ea typeface="Times New Roman"/>
                <a:cs typeface="Times New Roman" panose="02020603050405020304" pitchFamily="18" charset="0"/>
                <a:sym typeface="Times New Roman"/>
              </a:rPr>
              <a:t> Kate M. </a:t>
            </a:r>
            <a:r>
              <a:rPr lang="en-US" sz="1600" dirty="0" err="1">
                <a:latin typeface="Times New Roman" panose="02020603050405020304" pitchFamily="18" charset="0"/>
                <a:ea typeface="Times New Roman"/>
                <a:cs typeface="Times New Roman" panose="02020603050405020304" pitchFamily="18" charset="0"/>
                <a:sym typeface="Times New Roman"/>
              </a:rPr>
              <a:t>Brillantes</a:t>
            </a:r>
            <a:r>
              <a:rPr lang="en-US" sz="1600" dirty="0">
                <a:latin typeface="Times New Roman" panose="02020603050405020304" pitchFamily="18" charset="0"/>
                <a:ea typeface="Times New Roman"/>
                <a:cs typeface="Times New Roman" panose="02020603050405020304" pitchFamily="18" charset="0"/>
                <a:sym typeface="Times New Roman"/>
              </a:rPr>
              <a:t> “Soil Nutrient Detection using Genetic Algorithm” Manufacturing Engineering and Management Department IEEE.</a:t>
            </a:r>
            <a:endParaRPr sz="1600" dirty="0">
              <a:latin typeface="Times New Roman" panose="02020603050405020304" pitchFamily="18" charset="0"/>
              <a:cs typeface="Times New Roman" panose="02020603050405020304" pitchFamily="18" charset="0"/>
            </a:endParaRPr>
          </a:p>
          <a:p>
            <a:pPr marL="342900" lvl="0" indent="-342900" algn="just" rtl="0">
              <a:spcBef>
                <a:spcPts val="400"/>
              </a:spcBef>
              <a:spcAft>
                <a:spcPts val="0"/>
              </a:spcAft>
              <a:buClr>
                <a:schemeClr val="dk1"/>
              </a:buClr>
              <a:buSzPts val="2000"/>
              <a:buNone/>
            </a:pPr>
            <a:r>
              <a:rPr lang="en-US" sz="1600" dirty="0">
                <a:latin typeface="Times New Roman" panose="02020603050405020304" pitchFamily="18" charset="0"/>
                <a:ea typeface="Times New Roman"/>
                <a:cs typeface="Times New Roman" panose="02020603050405020304" pitchFamily="18" charset="0"/>
                <a:sym typeface="Times New Roman"/>
              </a:rPr>
              <a:t>[3] R. Reshma, V. </a:t>
            </a:r>
            <a:r>
              <a:rPr lang="en-US" sz="1600" dirty="0" err="1">
                <a:latin typeface="Times New Roman" panose="02020603050405020304" pitchFamily="18" charset="0"/>
                <a:ea typeface="Times New Roman"/>
                <a:cs typeface="Times New Roman" panose="02020603050405020304" pitchFamily="18" charset="0"/>
                <a:sym typeface="Times New Roman"/>
              </a:rPr>
              <a:t>Sathiyavathi</a:t>
            </a:r>
            <a:r>
              <a:rPr lang="en-US" sz="1600" dirty="0">
                <a:latin typeface="Times New Roman" panose="02020603050405020304" pitchFamily="18" charset="0"/>
                <a:ea typeface="Times New Roman"/>
                <a:cs typeface="Times New Roman" panose="02020603050405020304" pitchFamily="18" charset="0"/>
                <a:sym typeface="Times New Roman"/>
              </a:rPr>
              <a:t> and T. Sindhu et al. “IoT based Classification Techniques for Soil Content Analysis and Crop Yield Prediction” Proceedings of the Fourth International Conference on I-SMAC (IoT in Social, Mobile, Analytics and Cloud) (I-SMAC). </a:t>
            </a:r>
            <a:endParaRPr sz="1600" dirty="0">
              <a:latin typeface="Times New Roman" panose="02020603050405020304" pitchFamily="18" charset="0"/>
              <a:cs typeface="Times New Roman" panose="02020603050405020304" pitchFamily="18" charset="0"/>
            </a:endParaRPr>
          </a:p>
          <a:p>
            <a:pPr marL="0" indent="0">
              <a:spcBef>
                <a:spcPts val="400"/>
              </a:spcBef>
              <a:buSzPts val="2000"/>
              <a:buNone/>
            </a:pPr>
            <a:r>
              <a:rPr lang="en-US" sz="1600" dirty="0">
                <a:latin typeface="Times New Roman" panose="02020603050405020304" pitchFamily="18" charset="0"/>
                <a:ea typeface="Times New Roman"/>
                <a:cs typeface="Times New Roman" panose="02020603050405020304" pitchFamily="18" charset="0"/>
                <a:sym typeface="Times New Roman"/>
              </a:rPr>
              <a:t>[4] </a:t>
            </a:r>
            <a:r>
              <a:rPr lang="en-US" sz="1600" dirty="0" err="1">
                <a:latin typeface="Times New Roman" panose="02020603050405020304" pitchFamily="18" charset="0"/>
                <a:ea typeface="Times New Roman"/>
                <a:cs typeface="Times New Roman" panose="02020603050405020304" pitchFamily="18" charset="0"/>
                <a:sym typeface="Times New Roman"/>
              </a:rPr>
              <a:t>Sonal</a:t>
            </a:r>
            <a:r>
              <a:rPr lang="en-US" sz="1600" dirty="0">
                <a:latin typeface="Times New Roman" panose="02020603050405020304" pitchFamily="18" charset="0"/>
                <a:ea typeface="Times New Roman"/>
                <a:cs typeface="Times New Roman" panose="02020603050405020304" pitchFamily="18" charset="0"/>
                <a:sym typeface="Times New Roman"/>
              </a:rPr>
              <a:t> Jain, </a:t>
            </a:r>
            <a:r>
              <a:rPr lang="en-US" sz="1600" dirty="0" err="1">
                <a:latin typeface="Times New Roman" panose="02020603050405020304" pitchFamily="18" charset="0"/>
                <a:ea typeface="Times New Roman"/>
                <a:cs typeface="Times New Roman" panose="02020603050405020304" pitchFamily="18" charset="0"/>
                <a:sym typeface="Times New Roman"/>
              </a:rPr>
              <a:t>Dharavath</a:t>
            </a:r>
            <a:r>
              <a:rPr lang="en-US" sz="1600" dirty="0">
                <a:latin typeface="Times New Roman" panose="02020603050405020304" pitchFamily="18" charset="0"/>
                <a:ea typeface="Times New Roman"/>
                <a:cs typeface="Times New Roman" panose="02020603050405020304" pitchFamily="18" charset="0"/>
                <a:sym typeface="Times New Roman"/>
              </a:rPr>
              <a:t> Ramesh, “Machine Learning convergence for weather based crop selection” 2020        IEEE International Students’ Conference on Electrical, Electronics and Computer Science.</a:t>
            </a:r>
            <a:endParaRPr sz="1600"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r>
              <a:rPr lang="en-US" sz="1600" dirty="0">
                <a:latin typeface="Times New Roman" panose="02020603050405020304" pitchFamily="18" charset="0"/>
                <a:cs typeface="Times New Roman" panose="02020603050405020304" pitchFamily="18" charset="0"/>
              </a:rPr>
              <a:t>[5] Pallavi Srivastava, Atul Bansal, </a:t>
            </a:r>
            <a:r>
              <a:rPr lang="en-US" sz="1600" dirty="0" err="1">
                <a:latin typeface="Times New Roman" panose="02020603050405020304" pitchFamily="18" charset="0"/>
                <a:cs typeface="Times New Roman" panose="02020603050405020304" pitchFamily="18" charset="0"/>
              </a:rPr>
              <a:t>Asheesh</a:t>
            </a:r>
            <a:r>
              <a:rPr lang="en-US" sz="1600" dirty="0">
                <a:latin typeface="Times New Roman" panose="02020603050405020304" pitchFamily="18" charset="0"/>
                <a:cs typeface="Times New Roman" panose="02020603050405020304" pitchFamily="18" charset="0"/>
              </a:rPr>
              <a:t> Shukla “A Comprehensive review on soil classification using deep learning and computer vision techniques ” 2021 dept E&amp;TC, GLA university Mathura (India) Springer.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3200"/>
              <a:buFont typeface="Arial"/>
              <a:buNone/>
            </a:pPr>
            <a:r>
              <a:rPr lang="en-US" b="1" dirty="0">
                <a:solidFill>
                  <a:srgbClr val="000000"/>
                </a:solidFill>
                <a:latin typeface="Times New Roman"/>
                <a:ea typeface="Times New Roman"/>
                <a:cs typeface="Times New Roman"/>
                <a:sym typeface="Times New Roman"/>
              </a:rPr>
              <a:t>Objectives of the project:</a:t>
            </a:r>
            <a:endParaRPr b="1" dirty="0">
              <a:solidFill>
                <a:srgbClr val="000000"/>
              </a:solidFill>
              <a:latin typeface="Times New Roman"/>
              <a:ea typeface="Times New Roman"/>
              <a:cs typeface="Times New Roman"/>
              <a:sym typeface="Times New Roman"/>
            </a:endParaRPr>
          </a:p>
          <a:p>
            <a:pPr marL="342900" lvl="0" indent="-342900" algn="l" rtl="0">
              <a:spcBef>
                <a:spcPts val="0"/>
              </a:spcBef>
              <a:spcAft>
                <a:spcPts val="0"/>
              </a:spcAft>
              <a:buClr>
                <a:srgbClr val="000000"/>
              </a:buClr>
              <a:buSzPts val="3200"/>
              <a:buFont typeface="Arial"/>
              <a:buNone/>
            </a:pPr>
            <a:endParaRPr dirty="0">
              <a:solidFill>
                <a:srgbClr val="000000"/>
              </a:solidFill>
              <a:latin typeface="Times New Roman"/>
              <a:ea typeface="Times New Roman"/>
              <a:cs typeface="Times New Roman"/>
              <a:sym typeface="Times New Roman"/>
            </a:endParaRPr>
          </a:p>
          <a:p>
            <a:pPr marL="342900" lvl="0" indent="-285750" algn="l" rtl="0">
              <a:spcBef>
                <a:spcPts val="0"/>
              </a:spcBef>
              <a:spcAft>
                <a:spcPts val="0"/>
              </a:spcAft>
              <a:buSzPts val="2300"/>
              <a:buFont typeface="Times New Roman"/>
              <a:buChar char="●"/>
            </a:pPr>
            <a:r>
              <a:rPr lang="en-US" sz="2800" dirty="0">
                <a:latin typeface="Times New Roman"/>
                <a:ea typeface="Times New Roman"/>
                <a:cs typeface="Times New Roman"/>
                <a:sym typeface="Times New Roman"/>
              </a:rPr>
              <a:t>To classify soil images into different categories.</a:t>
            </a:r>
            <a:endParaRPr sz="2800" dirty="0">
              <a:latin typeface="Times New Roman"/>
              <a:ea typeface="Times New Roman"/>
              <a:cs typeface="Times New Roman"/>
              <a:sym typeface="Times New Roman"/>
            </a:endParaRPr>
          </a:p>
          <a:p>
            <a:pPr marL="342900" lvl="0" indent="-285750" algn="l" rtl="0">
              <a:spcBef>
                <a:spcPts val="0"/>
              </a:spcBef>
              <a:spcAft>
                <a:spcPts val="0"/>
              </a:spcAft>
              <a:buSzPts val="2300"/>
              <a:buFont typeface="Times New Roman"/>
              <a:buChar char="●"/>
            </a:pPr>
            <a:r>
              <a:rPr lang="en-US" sz="2800" dirty="0">
                <a:latin typeface="Times New Roman"/>
                <a:ea typeface="Times New Roman"/>
                <a:cs typeface="Times New Roman"/>
                <a:sym typeface="Times New Roman"/>
              </a:rPr>
              <a:t>To implement different models and find the best suitable model for soil image classification.</a:t>
            </a:r>
            <a:endParaRPr sz="2800" dirty="0">
              <a:latin typeface="Times New Roman"/>
              <a:ea typeface="Times New Roman"/>
              <a:cs typeface="Times New Roman"/>
              <a:sym typeface="Times New Roman"/>
            </a:endParaRPr>
          </a:p>
          <a:p>
            <a:pPr marL="342900" lvl="0" indent="-285750" algn="l" rtl="0">
              <a:spcBef>
                <a:spcPts val="0"/>
              </a:spcBef>
              <a:spcAft>
                <a:spcPts val="0"/>
              </a:spcAft>
              <a:buSzPts val="2300"/>
              <a:buFont typeface="Times New Roman"/>
              <a:buChar char="●"/>
            </a:pPr>
            <a:r>
              <a:rPr lang="en-US" sz="2800" dirty="0">
                <a:latin typeface="Times New Roman"/>
                <a:ea typeface="Times New Roman"/>
                <a:cs typeface="Times New Roman"/>
                <a:sym typeface="Times New Roman"/>
              </a:rPr>
              <a:t>To suggest crops according to regions.</a:t>
            </a:r>
            <a:endParaRPr sz="2800" dirty="0">
              <a:latin typeface="Times New Roman"/>
              <a:ea typeface="Times New Roman"/>
              <a:cs typeface="Times New Roman"/>
              <a:sym typeface="Times New Roman"/>
            </a:endParaRPr>
          </a:p>
          <a:p>
            <a:pPr marL="342900" lvl="0" indent="-285750" algn="l" rtl="0">
              <a:spcBef>
                <a:spcPts val="0"/>
              </a:spcBef>
              <a:spcAft>
                <a:spcPts val="0"/>
              </a:spcAft>
              <a:buSzPts val="2300"/>
              <a:buFont typeface="Times New Roman"/>
              <a:buChar char="●"/>
            </a:pPr>
            <a:r>
              <a:rPr lang="en-US" sz="2800" dirty="0">
                <a:latin typeface="Times New Roman"/>
                <a:ea typeface="Times New Roman"/>
                <a:cs typeface="Times New Roman"/>
                <a:sym typeface="Times New Roman"/>
              </a:rPr>
              <a:t>To suggest the best suitable market.</a:t>
            </a:r>
            <a:endParaRPr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rgbClr val="000000"/>
              </a:solidFill>
              <a:latin typeface="Times New Roman"/>
              <a:ea typeface="Times New Roman"/>
              <a:cs typeface="Times New Roman"/>
              <a:sym typeface="Times New Roman"/>
            </a:endParaRPr>
          </a:p>
          <a:p>
            <a:pPr marL="0" lvl="0" indent="0" algn="l" rtl="0">
              <a:spcBef>
                <a:spcPts val="640"/>
              </a:spcBef>
              <a:spcAft>
                <a:spcPts val="0"/>
              </a:spcAft>
              <a:buNone/>
            </a:pPr>
            <a:br>
              <a:rPr lang="en-US" sz="2800" dirty="0">
                <a:latin typeface="Times New Roman"/>
                <a:ea typeface="Times New Roman"/>
                <a:cs typeface="Times New Roman"/>
                <a:sym typeface="Times New Roman"/>
              </a:rPr>
            </a:br>
            <a:endParaRPr sz="2800" dirty="0">
              <a:solidFill>
                <a:srgbClr val="FF0000"/>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 2023-2024</a:t>
            </a:r>
            <a:endParaRPr sz="1800"/>
          </a:p>
        </p:txBody>
      </p:sp>
      <p:sp>
        <p:nvSpPr>
          <p:cNvPr id="101" name="Google Shape;101;p15"/>
          <p:cNvSpPr txBox="1">
            <a:spLocks noGrp="1"/>
          </p:cNvSpPr>
          <p:nvPr>
            <p:ph type="body" idx="1"/>
          </p:nvPr>
        </p:nvSpPr>
        <p:spPr>
          <a:xfrm>
            <a:off x="457200" y="1600200"/>
            <a:ext cx="8229600" cy="5117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3200"/>
              <a:buNone/>
            </a:pPr>
            <a:r>
              <a:rPr lang="en-US" b="1" dirty="0">
                <a:solidFill>
                  <a:srgbClr val="000000"/>
                </a:solidFill>
                <a:latin typeface="Times New Roman"/>
                <a:ea typeface="Times New Roman"/>
                <a:cs typeface="Times New Roman"/>
                <a:sym typeface="Times New Roman"/>
              </a:rPr>
              <a:t>Expected Outcomes:</a:t>
            </a:r>
            <a:endParaRPr b="1" dirty="0">
              <a:latin typeface="Times New Roman"/>
              <a:ea typeface="Times New Roman"/>
              <a:cs typeface="Times New Roman"/>
              <a:sym typeface="Times New Roman"/>
            </a:endParaRPr>
          </a:p>
          <a:p>
            <a:pPr marL="342900" lvl="0" indent="-342900" algn="l" rtl="0">
              <a:spcBef>
                <a:spcPts val="638"/>
              </a:spcBef>
              <a:spcAft>
                <a:spcPts val="0"/>
              </a:spcAft>
              <a:buClr>
                <a:schemeClr val="dk1"/>
              </a:buClr>
              <a:buSzPts val="3200"/>
              <a:buNone/>
            </a:pPr>
            <a:r>
              <a:rPr lang="en-US" sz="2800" dirty="0">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To create a AI,ML prediction system which</a:t>
            </a:r>
            <a:endParaRPr sz="2800" dirty="0">
              <a:latin typeface="Times New Roman"/>
              <a:ea typeface="Times New Roman"/>
              <a:cs typeface="Times New Roman"/>
              <a:sym typeface="Times New Roman"/>
            </a:endParaRPr>
          </a:p>
          <a:p>
            <a:pPr marL="342900" lvl="0" indent="-342900" algn="l" rtl="0">
              <a:spcBef>
                <a:spcPts val="638"/>
              </a:spcBef>
              <a:spcAft>
                <a:spcPts val="0"/>
              </a:spcAft>
              <a:buClr>
                <a:schemeClr val="dk1"/>
              </a:buClr>
              <a:buSzPts val="3200"/>
              <a:buNone/>
            </a:pPr>
            <a:r>
              <a:rPr lang="en-US" sz="2800" dirty="0">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helps identify soil type.</a:t>
            </a:r>
            <a:endParaRPr sz="2800"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endParaRPr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r>
              <a:rPr lang="en-US" b="1" dirty="0">
                <a:latin typeface="Times New Roman"/>
                <a:ea typeface="Times New Roman"/>
                <a:cs typeface="Times New Roman"/>
                <a:sym typeface="Times New Roman"/>
              </a:rPr>
              <a:t>Problem Definition: </a:t>
            </a:r>
            <a:endParaRPr b="1"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r>
              <a:rPr lang="en-US" sz="2800" dirty="0">
                <a:latin typeface="Times New Roman"/>
                <a:ea typeface="Times New Roman"/>
                <a:cs typeface="Times New Roman"/>
                <a:sym typeface="Times New Roman"/>
              </a:rPr>
              <a:t>    To recommend the </a:t>
            </a:r>
            <a:r>
              <a:rPr lang="en-US" sz="2800" dirty="0" err="1">
                <a:latin typeface="Times New Roman"/>
                <a:ea typeface="Times New Roman"/>
                <a:cs typeface="Times New Roman"/>
                <a:sym typeface="Times New Roman"/>
              </a:rPr>
              <a:t>crops,ph</a:t>
            </a:r>
            <a:r>
              <a:rPr lang="en-US" sz="2800" dirty="0">
                <a:latin typeface="Times New Roman"/>
                <a:ea typeface="Times New Roman"/>
                <a:cs typeface="Times New Roman"/>
                <a:sym typeface="Times New Roman"/>
              </a:rPr>
              <a:t>, rainfall, industry using     machine learning and deep learning based on soil image, </a:t>
            </a:r>
            <a:r>
              <a:rPr lang="en-US" sz="2800" dirty="0" err="1">
                <a:latin typeface="Times New Roman"/>
                <a:ea typeface="Times New Roman"/>
                <a:cs typeface="Times New Roman"/>
                <a:sym typeface="Times New Roman"/>
              </a:rPr>
              <a:t>n,p,k</a:t>
            </a:r>
            <a:r>
              <a:rPr lang="en-US" sz="2800" dirty="0">
                <a:latin typeface="Times New Roman"/>
                <a:ea typeface="Times New Roman"/>
                <a:cs typeface="Times New Roman"/>
                <a:sym typeface="Times New Roman"/>
              </a:rPr>
              <a:t> and region.</a:t>
            </a:r>
            <a:endParaRPr sz="2800"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endParaRPr sz="2800"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endParaRPr dirty="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Font typeface="Arial"/>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 2023-2024</a:t>
            </a:r>
            <a:endParaRPr sz="1800"/>
          </a:p>
        </p:txBody>
      </p:sp>
      <p:sp>
        <p:nvSpPr>
          <p:cNvPr id="107" name="Google Shape;107;p16"/>
          <p:cNvSpPr txBox="1">
            <a:spLocks noGrp="1"/>
          </p:cNvSpPr>
          <p:nvPr>
            <p:ph type="body" idx="1"/>
          </p:nvPr>
        </p:nvSpPr>
        <p:spPr>
          <a:xfrm>
            <a:off x="228600" y="1524000"/>
            <a:ext cx="8229600" cy="4572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a:latin typeface="Times New Roman"/>
                <a:ea typeface="Times New Roman"/>
                <a:cs typeface="Times New Roman"/>
                <a:sym typeface="Times New Roman"/>
              </a:rPr>
              <a:t>Literature Survey/Market Survey:</a:t>
            </a:r>
            <a:endParaRPr b="1">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3200"/>
              <a:buFont typeface="Arial"/>
              <a:buNone/>
            </a:pPr>
            <a:endParaRPr b="1">
              <a:latin typeface="Times New Roman"/>
              <a:ea typeface="Times New Roman"/>
              <a:cs typeface="Times New Roman"/>
              <a:sym typeface="Times New Roman"/>
            </a:endParaRPr>
          </a:p>
        </p:txBody>
      </p:sp>
      <p:graphicFrame>
        <p:nvGraphicFramePr>
          <p:cNvPr id="108" name="Google Shape;108;p16"/>
          <p:cNvGraphicFramePr/>
          <p:nvPr/>
        </p:nvGraphicFramePr>
        <p:xfrm>
          <a:off x="457201" y="2057400"/>
          <a:ext cx="7924825" cy="4603770"/>
        </p:xfrm>
        <a:graphic>
          <a:graphicData uri="http://schemas.openxmlformats.org/drawingml/2006/table">
            <a:tbl>
              <a:tblPr firstRow="1" bandRow="1">
                <a:noFill/>
                <a:tableStyleId>{19FCE66B-9505-4B1D-B271-D184C57871C0}</a:tableStyleId>
              </a:tblPr>
              <a:tblGrid>
                <a:gridCol w="712350">
                  <a:extLst>
                    <a:ext uri="{9D8B030D-6E8A-4147-A177-3AD203B41FA5}">
                      <a16:colId xmlns:a16="http://schemas.microsoft.com/office/drawing/2014/main" val="20000"/>
                    </a:ext>
                  </a:extLst>
                </a:gridCol>
                <a:gridCol w="1246600">
                  <a:extLst>
                    <a:ext uri="{9D8B030D-6E8A-4147-A177-3AD203B41FA5}">
                      <a16:colId xmlns:a16="http://schemas.microsoft.com/office/drawing/2014/main" val="20001"/>
                    </a:ext>
                  </a:extLst>
                </a:gridCol>
                <a:gridCol w="944200">
                  <a:extLst>
                    <a:ext uri="{9D8B030D-6E8A-4147-A177-3AD203B41FA5}">
                      <a16:colId xmlns:a16="http://schemas.microsoft.com/office/drawing/2014/main" val="20002"/>
                    </a:ext>
                  </a:extLst>
                </a:gridCol>
                <a:gridCol w="2172300">
                  <a:extLst>
                    <a:ext uri="{9D8B030D-6E8A-4147-A177-3AD203B41FA5}">
                      <a16:colId xmlns:a16="http://schemas.microsoft.com/office/drawing/2014/main" val="20003"/>
                    </a:ext>
                  </a:extLst>
                </a:gridCol>
                <a:gridCol w="2849375">
                  <a:extLst>
                    <a:ext uri="{9D8B030D-6E8A-4147-A177-3AD203B41FA5}">
                      <a16:colId xmlns:a16="http://schemas.microsoft.com/office/drawing/2014/main" val="20004"/>
                    </a:ext>
                  </a:extLst>
                </a:gridCol>
              </a:tblGrid>
              <a:tr h="685800">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Sr. No. </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Year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Description</a:t>
                      </a:r>
                      <a:endParaRPr/>
                    </a:p>
                  </a:txBody>
                  <a:tcPr marL="91450" marR="91450" marT="45725" marB="45725"/>
                </a:tc>
                <a:extLst>
                  <a:ext uri="{0D108BD9-81ED-4DB2-BD59-A6C34878D82A}">
                    <a16:rowId xmlns:a16="http://schemas.microsoft.com/office/drawing/2014/main" val="10000"/>
                  </a:ext>
                </a:extLst>
              </a:tr>
              <a:tr h="95870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a:t>
                      </a:r>
                      <a:endParaRPr/>
                    </a:p>
                  </a:txBody>
                  <a:tcPr marL="91450" marR="91450" marT="45725" marB="45725"/>
                </a:tc>
                <a:tc>
                  <a:txBody>
                    <a:bodyPr/>
                    <a:lstStyle/>
                    <a:p>
                      <a:pPr marL="0" marR="0" lvl="0" indent="0" algn="ctr" rtl="0">
                        <a:lnSpc>
                          <a:spcPct val="115000"/>
                        </a:lnSpc>
                        <a:spcBef>
                          <a:spcPts val="0"/>
                        </a:spcBef>
                        <a:spcAft>
                          <a:spcPts val="0"/>
                        </a:spcAft>
                        <a:buNone/>
                      </a:pPr>
                      <a:r>
                        <a:rPr lang="en-US" sz="1800">
                          <a:latin typeface="Times New Roman"/>
                          <a:ea typeface="Times New Roman"/>
                          <a:cs typeface="Times New Roman"/>
                          <a:sym typeface="Times New Roman"/>
                        </a:rPr>
                        <a:t>S.R.Rajeswari , Parth Khunteta, et al.</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2019</a:t>
                      </a:r>
                      <a:endParaRPr/>
                    </a:p>
                  </a:txBody>
                  <a:tcPr marL="91450" marR="91450" marT="45725" marB="45725"/>
                </a:tc>
                <a:tc>
                  <a:txBody>
                    <a:bodyPr/>
                    <a:lstStyle/>
                    <a:p>
                      <a:pPr marL="0" marR="0" lvl="0" indent="0" algn="ctr" rtl="0">
                        <a:spcBef>
                          <a:spcPts val="0"/>
                        </a:spcBef>
                        <a:spcAft>
                          <a:spcPts val="0"/>
                        </a:spcAft>
                        <a:buNone/>
                      </a:pPr>
                      <a:r>
                        <a:rPr lang="en-US" sz="1800" b="0" i="0">
                          <a:solidFill>
                            <a:schemeClr val="dk1"/>
                          </a:solidFill>
                          <a:latin typeface="Times New Roman"/>
                          <a:ea typeface="Times New Roman"/>
                          <a:cs typeface="Times New Roman"/>
                          <a:sym typeface="Times New Roman"/>
                        </a:rPr>
                        <a:t>“</a:t>
                      </a:r>
                      <a:r>
                        <a:rPr lang="en-US" sz="1800" b="0">
                          <a:latin typeface="Times New Roman"/>
                          <a:ea typeface="Times New Roman"/>
                          <a:cs typeface="Times New Roman"/>
                          <a:sym typeface="Times New Roman"/>
                        </a:rPr>
                        <a:t>Smart Farming Prediction Using Machine Learning</a:t>
                      </a:r>
                      <a:r>
                        <a:rPr lang="en-US" sz="1800" b="0" i="0">
                          <a:solidFill>
                            <a:schemeClr val="dk1"/>
                          </a:solidFill>
                          <a:latin typeface="Times New Roman"/>
                          <a:ea typeface="Times New Roman"/>
                          <a:cs typeface="Times New Roman"/>
                          <a:sym typeface="Times New Roman"/>
                        </a:rPr>
                        <a:t>”</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These paper mainly focus on the algorithms such as SVM used to predict crop yield ,crop cost prediction.</a:t>
                      </a: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8550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2</a:t>
                      </a:r>
                      <a:endParaRPr/>
                    </a:p>
                  </a:txBody>
                  <a:tcPr marL="91450" marR="91450" marT="45725" marB="45725"/>
                </a:tc>
                <a:tc>
                  <a:txBody>
                    <a:bodyPr/>
                    <a:lstStyle/>
                    <a:p>
                      <a:pPr marL="0" marR="0" lvl="0" indent="0" algn="ctr" rtl="0">
                        <a:lnSpc>
                          <a:spcPct val="115000"/>
                        </a:lnSpc>
                        <a:spcBef>
                          <a:spcPts val="0"/>
                        </a:spcBef>
                        <a:spcAft>
                          <a:spcPts val="0"/>
                        </a:spcAft>
                        <a:buNone/>
                      </a:pPr>
                      <a:r>
                        <a:rPr lang="en-US" sz="1800" b="0">
                          <a:latin typeface="Times New Roman"/>
                          <a:ea typeface="Times New Roman"/>
                          <a:cs typeface="Times New Roman"/>
                          <a:sym typeface="Times New Roman"/>
                        </a:rPr>
                        <a:t>John Carlo V. Puno1 et al.</a:t>
                      </a:r>
                      <a:endParaRPr sz="18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2020</a:t>
                      </a:r>
                      <a:endParaRPr/>
                    </a:p>
                  </a:txBody>
                  <a:tcPr marL="91450" marR="91450" marT="45725" marB="45725"/>
                </a:tc>
                <a:tc>
                  <a:txBody>
                    <a:bodyPr/>
                    <a:lstStyle/>
                    <a:p>
                      <a:pPr marL="0" marR="0" lvl="0" indent="0" algn="ctr" rtl="0">
                        <a:spcBef>
                          <a:spcPts val="0"/>
                        </a:spcBef>
                        <a:spcAft>
                          <a:spcPts val="0"/>
                        </a:spcAft>
                        <a:buNone/>
                      </a:pPr>
                      <a:r>
                        <a:rPr lang="en-US" sz="1800" b="1" i="0">
                          <a:solidFill>
                            <a:schemeClr val="dk1"/>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Soil Nutrient Detection using Genetic Algorithm</a:t>
                      </a:r>
                      <a:r>
                        <a:rPr lang="en-US" sz="1800" b="1" i="0">
                          <a:solidFill>
                            <a:schemeClr val="dk1"/>
                          </a:solidFill>
                          <a:latin typeface="Times New Roman"/>
                          <a:ea typeface="Times New Roman"/>
                          <a:cs typeface="Times New Roman"/>
                          <a:sym typeface="Times New Roman"/>
                        </a:rPr>
                        <a:t>”</a:t>
                      </a:r>
                      <a:endParaRPr/>
                    </a:p>
                  </a:txBody>
                  <a:tcPr marL="91450" marR="91450" marT="45725" marB="45725"/>
                </a:tc>
                <a:tc>
                  <a:txBody>
                    <a:bodyPr/>
                    <a:lstStyle/>
                    <a:p>
                      <a:pPr marL="0" marR="0" lvl="0" indent="0" algn="just" rtl="0">
                        <a:lnSpc>
                          <a:spcPct val="115000"/>
                        </a:lnSpc>
                        <a:spcBef>
                          <a:spcPts val="0"/>
                        </a:spcBef>
                        <a:spcAft>
                          <a:spcPts val="0"/>
                        </a:spcAft>
                        <a:buNone/>
                      </a:pPr>
                      <a:r>
                        <a:rPr lang="en-US" sz="1800">
                          <a:latin typeface="Times New Roman"/>
                          <a:ea typeface="Times New Roman"/>
                          <a:cs typeface="Times New Roman"/>
                          <a:sym typeface="Times New Roman"/>
                        </a:rPr>
                        <a:t>In this paper Genetic Algorithm is the method used in this study in classifying the qualitative level of the soil nutrients. The extracted features were the HSV values and the LAB values color space. </a:t>
                      </a: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 2023-2024</a:t>
            </a:r>
            <a:endParaRPr sz="1800"/>
          </a:p>
        </p:txBody>
      </p:sp>
      <p:sp>
        <p:nvSpPr>
          <p:cNvPr id="114" name="Google Shape;114;p17"/>
          <p:cNvSpPr txBox="1">
            <a:spLocks noGrp="1"/>
          </p:cNvSpPr>
          <p:nvPr>
            <p:ph type="body" idx="1"/>
          </p:nvPr>
        </p:nvSpPr>
        <p:spPr>
          <a:xfrm>
            <a:off x="228600" y="1524000"/>
            <a:ext cx="8229600" cy="4572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a:latin typeface="Times New Roman"/>
                <a:ea typeface="Times New Roman"/>
                <a:cs typeface="Times New Roman"/>
                <a:sym typeface="Times New Roman"/>
              </a:rPr>
              <a:t>Literature Survey/Market Survey:</a:t>
            </a:r>
            <a:endParaRPr b="1">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3200"/>
              <a:buFont typeface="Arial"/>
              <a:buNone/>
            </a:pPr>
            <a:endParaRPr b="1">
              <a:latin typeface="Times New Roman"/>
              <a:ea typeface="Times New Roman"/>
              <a:cs typeface="Times New Roman"/>
              <a:sym typeface="Times New Roman"/>
            </a:endParaRPr>
          </a:p>
        </p:txBody>
      </p:sp>
      <p:graphicFrame>
        <p:nvGraphicFramePr>
          <p:cNvPr id="115" name="Google Shape;115;p17"/>
          <p:cNvGraphicFramePr/>
          <p:nvPr/>
        </p:nvGraphicFramePr>
        <p:xfrm>
          <a:off x="526550" y="2438400"/>
          <a:ext cx="8382025" cy="3445903"/>
        </p:xfrm>
        <a:graphic>
          <a:graphicData uri="http://schemas.openxmlformats.org/drawingml/2006/table">
            <a:tbl>
              <a:tblPr firstRow="1" bandRow="1">
                <a:noFill/>
                <a:tableStyleId>{19FCE66B-9505-4B1D-B271-D184C57871C0}</a:tableStyleId>
              </a:tblPr>
              <a:tblGrid>
                <a:gridCol w="753450">
                  <a:extLst>
                    <a:ext uri="{9D8B030D-6E8A-4147-A177-3AD203B41FA5}">
                      <a16:colId xmlns:a16="http://schemas.microsoft.com/office/drawing/2014/main" val="20000"/>
                    </a:ext>
                  </a:extLst>
                </a:gridCol>
                <a:gridCol w="1318525">
                  <a:extLst>
                    <a:ext uri="{9D8B030D-6E8A-4147-A177-3AD203B41FA5}">
                      <a16:colId xmlns:a16="http://schemas.microsoft.com/office/drawing/2014/main" val="20001"/>
                    </a:ext>
                  </a:extLst>
                </a:gridCol>
                <a:gridCol w="998675">
                  <a:extLst>
                    <a:ext uri="{9D8B030D-6E8A-4147-A177-3AD203B41FA5}">
                      <a16:colId xmlns:a16="http://schemas.microsoft.com/office/drawing/2014/main" val="20002"/>
                    </a:ext>
                  </a:extLst>
                </a:gridCol>
                <a:gridCol w="2422625">
                  <a:extLst>
                    <a:ext uri="{9D8B030D-6E8A-4147-A177-3AD203B41FA5}">
                      <a16:colId xmlns:a16="http://schemas.microsoft.com/office/drawing/2014/main" val="20003"/>
                    </a:ext>
                  </a:extLst>
                </a:gridCol>
                <a:gridCol w="2888750">
                  <a:extLst>
                    <a:ext uri="{9D8B030D-6E8A-4147-A177-3AD203B41FA5}">
                      <a16:colId xmlns:a16="http://schemas.microsoft.com/office/drawing/2014/main" val="20004"/>
                    </a:ext>
                  </a:extLst>
                </a:gridCol>
              </a:tblGrid>
              <a:tr h="11714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Sr. No. </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Year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Description</a:t>
                      </a:r>
                      <a:endParaRPr/>
                    </a:p>
                  </a:txBody>
                  <a:tcPr marL="91450" marR="91450" marT="45725" marB="45725"/>
                </a:tc>
                <a:extLst>
                  <a:ext uri="{0D108BD9-81ED-4DB2-BD59-A6C34878D82A}">
                    <a16:rowId xmlns:a16="http://schemas.microsoft.com/office/drawing/2014/main" val="10000"/>
                  </a:ext>
                </a:extLst>
              </a:tr>
              <a:tr h="67870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3</a:t>
                      </a:r>
                      <a:endParaRPr/>
                    </a:p>
                  </a:txBody>
                  <a:tcPr marL="91450" marR="91450" marT="45725" marB="45725"/>
                </a:tc>
                <a:tc>
                  <a:txBody>
                    <a:bodyPr/>
                    <a:lstStyle/>
                    <a:p>
                      <a:pPr marL="0" marR="0" lvl="0" indent="0" algn="ctr" rtl="0">
                        <a:lnSpc>
                          <a:spcPct val="115000"/>
                        </a:lnSpc>
                        <a:spcBef>
                          <a:spcPts val="0"/>
                        </a:spcBef>
                        <a:spcAft>
                          <a:spcPts val="0"/>
                        </a:spcAft>
                        <a:buNone/>
                      </a:pPr>
                      <a:r>
                        <a:rPr lang="en-US" sz="1800" dirty="0" err="1">
                          <a:latin typeface="Times New Roman"/>
                          <a:ea typeface="Times New Roman"/>
                          <a:cs typeface="Times New Roman"/>
                          <a:sym typeface="Times New Roman"/>
                        </a:rPr>
                        <a:t>Sonal</a:t>
                      </a:r>
                      <a:r>
                        <a:rPr lang="en-US" sz="1800" dirty="0">
                          <a:latin typeface="Times New Roman"/>
                          <a:ea typeface="Times New Roman"/>
                          <a:cs typeface="Times New Roman"/>
                          <a:sym typeface="Times New Roman"/>
                        </a:rPr>
                        <a:t> Jain et al.</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a:ea typeface="Times New Roman"/>
                          <a:cs typeface="Times New Roman"/>
                          <a:sym typeface="Times New Roman"/>
                        </a:rPr>
                        <a:t>2022</a:t>
                      </a:r>
                      <a:endParaRPr dirty="0"/>
                    </a:p>
                  </a:txBody>
                  <a:tcPr marL="91450" marR="91450" marT="45725" marB="45725"/>
                </a:tc>
                <a:tc>
                  <a:txBody>
                    <a:bodyPr/>
                    <a:lstStyle/>
                    <a:p>
                      <a:pPr marL="0" marR="0" lvl="0" indent="0" algn="ctr" rtl="0">
                        <a:spcBef>
                          <a:spcPts val="0"/>
                        </a:spcBef>
                        <a:spcAft>
                          <a:spcPts val="0"/>
                        </a:spcAft>
                        <a:buNone/>
                      </a:pPr>
                      <a:r>
                        <a:rPr lang="en-US" sz="1800" b="1" i="0">
                          <a:solidFill>
                            <a:schemeClr val="dk1"/>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Machine Learning convergence for weather based crop selection</a:t>
                      </a:r>
                      <a:r>
                        <a:rPr lang="en-US" sz="1800" b="1" i="0">
                          <a:solidFill>
                            <a:schemeClr val="dk1"/>
                          </a:solidFill>
                          <a:latin typeface="Times New Roman"/>
                          <a:ea typeface="Times New Roman"/>
                          <a:cs typeface="Times New Roman"/>
                          <a:sym typeface="Times New Roman"/>
                        </a:rPr>
                        <a:t>”</a:t>
                      </a:r>
                      <a:endParaRPr/>
                    </a:p>
                  </a:txBody>
                  <a:tcPr marL="91450" marR="91450" marT="45725" marB="45725"/>
                </a:tc>
                <a:tc>
                  <a:txBody>
                    <a:bodyPr/>
                    <a:lstStyle/>
                    <a:p>
                      <a:pPr marL="0" marR="0" lvl="0" indent="0" algn="just" rtl="0">
                        <a:lnSpc>
                          <a:spcPct val="115000"/>
                        </a:lnSpc>
                        <a:spcBef>
                          <a:spcPts val="0"/>
                        </a:spcBef>
                        <a:spcAft>
                          <a:spcPts val="0"/>
                        </a:spcAft>
                        <a:buNone/>
                      </a:pPr>
                      <a:r>
                        <a:rPr lang="en-US" sz="1800" dirty="0">
                          <a:latin typeface="Times New Roman"/>
                          <a:ea typeface="Times New Roman"/>
                          <a:cs typeface="Times New Roman"/>
                          <a:sym typeface="Times New Roman"/>
                        </a:rPr>
                        <a:t>Machine learning algorithms such as Recurrent neural network is used for weather prediction, and Random forest classification algorithm is used to select suitable crops.</a:t>
                      </a:r>
                      <a:endParaRPr sz="18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21" name="Google Shape;121;p18"/>
          <p:cNvSpPr txBox="1">
            <a:spLocks noGrp="1"/>
          </p:cNvSpPr>
          <p:nvPr>
            <p:ph type="body" idx="1"/>
          </p:nvPr>
        </p:nvSpPr>
        <p:spPr>
          <a:xfrm>
            <a:off x="457200" y="1600200"/>
            <a:ext cx="8229600" cy="609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Block Diagram:</a:t>
            </a:r>
            <a:endParaRPr b="1" dirty="0">
              <a:latin typeface="Times New Roman"/>
              <a:ea typeface="Times New Roman"/>
              <a:cs typeface="Times New Roman"/>
              <a:sym typeface="Times New Roman"/>
            </a:endParaRPr>
          </a:p>
        </p:txBody>
      </p:sp>
      <p:pic>
        <p:nvPicPr>
          <p:cNvPr id="122" name="Google Shape;122;p18" descr="C:\Users\Dell\Desktop\projects\crop recommendation\block.JPG"/>
          <p:cNvPicPr preferRelativeResize="0"/>
          <p:nvPr/>
        </p:nvPicPr>
        <p:blipFill rotWithShape="1">
          <a:blip r:embed="rId3">
            <a:alphaModFix/>
          </a:blip>
          <a:srcRect/>
          <a:stretch/>
        </p:blipFill>
        <p:spPr>
          <a:xfrm>
            <a:off x="1828800" y="2392362"/>
            <a:ext cx="5953125" cy="3771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28" name="Google Shape;128;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a:latin typeface="Times New Roman"/>
                <a:ea typeface="Times New Roman"/>
                <a:cs typeface="Times New Roman"/>
                <a:sym typeface="Times New Roman"/>
              </a:rPr>
              <a:t> Specifications:</a:t>
            </a:r>
            <a:endParaRPr b="1">
              <a:latin typeface="Times New Roman"/>
              <a:ea typeface="Times New Roman"/>
              <a:cs typeface="Times New Roman"/>
              <a:sym typeface="Times New Roman"/>
            </a:endParaRPr>
          </a:p>
        </p:txBody>
      </p:sp>
      <p:sp>
        <p:nvSpPr>
          <p:cNvPr id="129" name="Google Shape;129;p19"/>
          <p:cNvSpPr txBox="1"/>
          <p:nvPr/>
        </p:nvSpPr>
        <p:spPr>
          <a:xfrm>
            <a:off x="609600" y="2590800"/>
            <a:ext cx="7391400" cy="1943400"/>
          </a:xfrm>
          <a:prstGeom prst="rect">
            <a:avLst/>
          </a:prstGeom>
          <a:noFill/>
          <a:ln>
            <a:noFill/>
          </a:ln>
        </p:spPr>
        <p:txBody>
          <a:bodyPr spcFirstLastPara="1" wrap="square" lIns="91425" tIns="45700" rIns="91425" bIns="45700" anchor="t" anchorCtr="0">
            <a:spAutoFit/>
          </a:bodyPr>
          <a:lstStyle/>
          <a:p>
            <a:pPr marL="400050" marR="0" lvl="0" indent="-260350" algn="l" rtl="0">
              <a:lnSpc>
                <a:spcPct val="109843"/>
              </a:lnSpc>
              <a:spcBef>
                <a:spcPts val="0"/>
              </a:spcBef>
              <a:spcAft>
                <a:spcPts val="0"/>
              </a:spcAft>
              <a:buClr>
                <a:schemeClr val="dk1"/>
              </a:buClr>
              <a:buSzPts val="28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We are going to give input in terms of images, N,P, K and region.</a:t>
            </a:r>
            <a:endParaRPr sz="2800" dirty="0"/>
          </a:p>
          <a:p>
            <a:pPr marL="400050" marR="0" lvl="0" indent="-260350" algn="l" rtl="0">
              <a:lnSpc>
                <a:spcPct val="109843"/>
              </a:lnSpc>
              <a:spcBef>
                <a:spcPts val="0"/>
              </a:spcBef>
              <a:spcAft>
                <a:spcPts val="0"/>
              </a:spcAft>
              <a:buClr>
                <a:schemeClr val="dk1"/>
              </a:buClr>
              <a:buSzPts val="28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Based on these inputs we intend to provide crops, </a:t>
            </a:r>
            <a:r>
              <a:rPr lang="en-US" sz="2800" b="0" i="0" u="none" strike="noStrike" cap="none" dirty="0" err="1">
                <a:solidFill>
                  <a:schemeClr val="dk1"/>
                </a:solidFill>
                <a:latin typeface="Times New Roman"/>
                <a:ea typeface="Times New Roman"/>
                <a:cs typeface="Times New Roman"/>
                <a:sym typeface="Times New Roman"/>
              </a:rPr>
              <a:t>ph</a:t>
            </a:r>
            <a:r>
              <a:rPr lang="en-US" sz="2800" b="0" i="0" u="none" strike="noStrike" cap="none" dirty="0">
                <a:solidFill>
                  <a:schemeClr val="dk1"/>
                </a:solidFill>
                <a:latin typeface="Times New Roman"/>
                <a:ea typeface="Times New Roman"/>
                <a:cs typeface="Times New Roman"/>
                <a:sym typeface="Times New Roman"/>
              </a:rPr>
              <a:t>, rainfall, industry.</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35" name="Google Shape;135;p20"/>
          <p:cNvSpPr txBox="1">
            <a:spLocks noGrp="1"/>
          </p:cNvSpPr>
          <p:nvPr>
            <p:ph type="body" idx="1"/>
          </p:nvPr>
        </p:nvSpPr>
        <p:spPr>
          <a:xfrm>
            <a:off x="175450" y="1600200"/>
            <a:ext cx="8760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a:latin typeface="Times New Roman"/>
                <a:ea typeface="Times New Roman"/>
                <a:cs typeface="Times New Roman"/>
                <a:sym typeface="Times New Roman"/>
              </a:rPr>
              <a:t> List of hardware and software simulation tools:</a:t>
            </a:r>
            <a:endParaRPr b="1">
              <a:latin typeface="Times New Roman"/>
              <a:ea typeface="Times New Roman"/>
              <a:cs typeface="Times New Roman"/>
              <a:sym typeface="Times New Roman"/>
            </a:endParaRPr>
          </a:p>
        </p:txBody>
      </p:sp>
      <p:sp>
        <p:nvSpPr>
          <p:cNvPr id="136" name="Google Shape;136;p20"/>
          <p:cNvSpPr txBox="1"/>
          <p:nvPr/>
        </p:nvSpPr>
        <p:spPr>
          <a:xfrm>
            <a:off x="547332" y="2189828"/>
            <a:ext cx="7682268" cy="3880773"/>
          </a:xfrm>
          <a:prstGeom prst="rect">
            <a:avLst/>
          </a:prstGeom>
          <a:noFill/>
          <a:ln>
            <a:noFill/>
          </a:ln>
        </p:spPr>
        <p:txBody>
          <a:bodyPr spcFirstLastPara="1" wrap="square" lIns="91425" tIns="45700" rIns="91425" bIns="45700" anchor="t" anchorCtr="0">
            <a:normAutofit fontScale="85000" lnSpcReduction="10000"/>
          </a:bodyPr>
          <a:lstStyle/>
          <a:p>
            <a:pPr marL="365760" marR="0" lvl="0" indent="-256032" algn="l" rtl="0">
              <a:spcBef>
                <a:spcPts val="0"/>
              </a:spcBef>
              <a:spcAft>
                <a:spcPts val="0"/>
              </a:spcAft>
              <a:buClr>
                <a:schemeClr val="dk1"/>
              </a:buClr>
              <a:buSzPct val="100000"/>
              <a:buFont typeface="Arial"/>
              <a:buNone/>
            </a:pPr>
            <a:r>
              <a:rPr lang="en-US" sz="1800" b="1" i="0" u="none" strike="noStrike" cap="none" dirty="0">
                <a:solidFill>
                  <a:schemeClr val="dk1"/>
                </a:solidFill>
                <a:latin typeface="Times New Roman"/>
                <a:ea typeface="Times New Roman"/>
                <a:cs typeface="Times New Roman"/>
                <a:sym typeface="Times New Roman"/>
              </a:rPr>
              <a:t>SOFTWARE REQUIREMENTS</a:t>
            </a:r>
            <a:r>
              <a:rPr lang="en-US" sz="3200" b="1" i="0" u="none" strike="noStrike" cap="none" dirty="0">
                <a:solidFill>
                  <a:schemeClr val="dk1"/>
                </a:solidFill>
                <a:latin typeface="Times New Roman"/>
                <a:ea typeface="Times New Roman"/>
                <a:cs typeface="Times New Roman"/>
                <a:sym typeface="Times New Roman"/>
              </a:rPr>
              <a:t>:-</a:t>
            </a:r>
            <a:endParaRPr sz="3200" b="1" dirty="0">
              <a:solidFill>
                <a:schemeClr val="dk1"/>
              </a:solidFill>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Operating System            - Windows 10 		</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Front End                        - CSS, HTML</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Back End                         - Python</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Database                         </a:t>
            </a:r>
            <a:r>
              <a:rPr lang="en-US" sz="1800" dirty="0">
                <a:solidFill>
                  <a:schemeClr val="dk1"/>
                </a:solidFill>
                <a:latin typeface="Times New Roman"/>
                <a:ea typeface="Times New Roman"/>
                <a:cs typeface="Times New Roman"/>
                <a:sym typeface="Times New Roman"/>
              </a:rPr>
              <a:t> </a:t>
            </a:r>
            <a:r>
              <a:rPr lang="en-US" sz="1800" i="0" u="none" strike="noStrike" cap="none" dirty="0">
                <a:solidFill>
                  <a:schemeClr val="dk1"/>
                </a:solidFill>
                <a:latin typeface="Times New Roman"/>
                <a:ea typeface="Times New Roman"/>
                <a:cs typeface="Times New Roman"/>
                <a:sym typeface="Times New Roman"/>
              </a:rPr>
              <a:t>- SQlite3</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IDE		          - Spyder and </a:t>
            </a:r>
            <a:r>
              <a:rPr lang="en-US" sz="1800" i="0" u="none" strike="noStrike" cap="none" dirty="0" err="1">
                <a:solidFill>
                  <a:schemeClr val="dk1"/>
                </a:solidFill>
                <a:latin typeface="Times New Roman"/>
                <a:ea typeface="Times New Roman"/>
                <a:cs typeface="Times New Roman"/>
                <a:sym typeface="Times New Roman"/>
              </a:rPr>
              <a:t>Pycharm</a:t>
            </a:r>
            <a:endParaRPr sz="1800" i="0" u="none" strike="noStrike" cap="none" dirty="0">
              <a:solidFill>
                <a:schemeClr val="dk1"/>
              </a:solidFill>
              <a:latin typeface="Times New Roman"/>
              <a:ea typeface="Times New Roman"/>
              <a:cs typeface="Times New Roman"/>
              <a:sym typeface="Times New Roman"/>
            </a:endParaRPr>
          </a:p>
          <a:p>
            <a:pPr marL="457200" marR="0" lvl="0" indent="0" algn="l" rtl="0">
              <a:spcBef>
                <a:spcPts val="333"/>
              </a:spcBef>
              <a:spcAft>
                <a:spcPts val="0"/>
              </a:spcAft>
              <a:buNone/>
            </a:pPr>
            <a:endParaRPr sz="1800" dirty="0">
              <a:solidFill>
                <a:schemeClr val="dk1"/>
              </a:solidFill>
              <a:latin typeface="Times New Roman"/>
              <a:ea typeface="Times New Roman"/>
              <a:cs typeface="Times New Roman"/>
              <a:sym typeface="Times New Roman"/>
            </a:endParaRPr>
          </a:p>
          <a:p>
            <a:pPr marL="109728" marR="0" lvl="0" indent="0" algn="l" rtl="0">
              <a:spcBef>
                <a:spcPts val="333"/>
              </a:spcBef>
              <a:spcAft>
                <a:spcPts val="0"/>
              </a:spcAft>
              <a:buClr>
                <a:schemeClr val="dk1"/>
              </a:buClr>
              <a:buSzPct val="1000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365760" marR="0" lvl="0" indent="-256032" algn="l" rtl="0">
              <a:spcBef>
                <a:spcPts val="333"/>
              </a:spcBef>
              <a:spcAft>
                <a:spcPts val="0"/>
              </a:spcAft>
              <a:buClr>
                <a:schemeClr val="dk1"/>
              </a:buClr>
              <a:buSzPct val="100000"/>
              <a:buFont typeface="Arial"/>
              <a:buNone/>
            </a:pPr>
            <a:r>
              <a:rPr lang="en-US" sz="1800" b="1" i="0" u="none" strike="noStrike" cap="none" dirty="0">
                <a:solidFill>
                  <a:schemeClr val="dk1"/>
                </a:solidFill>
                <a:latin typeface="Times New Roman"/>
                <a:ea typeface="Times New Roman"/>
                <a:cs typeface="Times New Roman"/>
                <a:sym typeface="Times New Roman"/>
              </a:rPr>
              <a:t>HARDWARE REQUIREMENTS:-</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Processor           	- </a:t>
            </a:r>
            <a:r>
              <a:rPr lang="en-US" sz="1800" dirty="0">
                <a:solidFill>
                  <a:schemeClr val="dk1"/>
                </a:solidFill>
                <a:latin typeface="Times New Roman"/>
                <a:ea typeface="Times New Roman"/>
                <a:cs typeface="Times New Roman"/>
                <a:sym typeface="Times New Roman"/>
              </a:rPr>
              <a:t>1</a:t>
            </a:r>
            <a:r>
              <a:rPr lang="en-US" sz="1800" i="0" u="none" strike="noStrike" cap="none" dirty="0">
                <a:solidFill>
                  <a:schemeClr val="dk1"/>
                </a:solidFill>
                <a:latin typeface="Times New Roman"/>
                <a:ea typeface="Times New Roman"/>
                <a:cs typeface="Times New Roman"/>
                <a:sym typeface="Times New Roman"/>
              </a:rPr>
              <a:t>3 </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Speed	</a:t>
            </a:r>
            <a:r>
              <a:rPr lang="en-US" sz="1800" dirty="0">
                <a:solidFill>
                  <a:schemeClr val="dk1"/>
                </a:solidFill>
                <a:latin typeface="Times New Roman"/>
                <a:ea typeface="Times New Roman"/>
                <a:cs typeface="Times New Roman"/>
                <a:sym typeface="Times New Roman"/>
              </a:rPr>
              <a:t>                   </a:t>
            </a:r>
            <a:r>
              <a:rPr lang="en-US" sz="1800" i="0" u="none" strike="noStrike" cap="none" dirty="0">
                <a:solidFill>
                  <a:schemeClr val="dk1"/>
                </a:solidFill>
                <a:latin typeface="Times New Roman"/>
                <a:ea typeface="Times New Roman"/>
                <a:cs typeface="Times New Roman"/>
                <a:sym typeface="Times New Roman"/>
              </a:rPr>
              <a:t>- 1.1 GHz</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RAM 	                  - 2 GB(min)</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Hard Disk             - 20 GB</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Key Board            - Standard Windows Keyboard</a:t>
            </a:r>
            <a:endParaRPr dirty="0">
              <a:latin typeface="Times New Roman"/>
              <a:ea typeface="Times New Roman"/>
              <a:cs typeface="Times New Roman"/>
              <a:sym typeface="Times New Roman"/>
            </a:endParaRPr>
          </a:p>
          <a:p>
            <a:pPr marL="365760" marR="0" lvl="0" indent="-247459" algn="l" rtl="0">
              <a:spcBef>
                <a:spcPts val="333"/>
              </a:spcBef>
              <a:spcAft>
                <a:spcPts val="0"/>
              </a:spcAft>
              <a:buClr>
                <a:schemeClr val="dk1"/>
              </a:buClr>
              <a:buSzPct val="100000"/>
              <a:buFont typeface="Times New Roman"/>
              <a:buChar char="●"/>
            </a:pPr>
            <a:r>
              <a:rPr lang="en-US" sz="1800" i="0" u="none" strike="noStrike" cap="none" dirty="0">
                <a:solidFill>
                  <a:schemeClr val="dk1"/>
                </a:solidFill>
                <a:latin typeface="Times New Roman"/>
                <a:ea typeface="Times New Roman"/>
                <a:cs typeface="Times New Roman"/>
                <a:sym typeface="Times New Roman"/>
              </a:rPr>
              <a:t>Mouse	                  - Two or Three Button Mouse</a:t>
            </a:r>
            <a:endParaRPr dirty="0">
              <a:latin typeface="Times New Roman"/>
              <a:ea typeface="Times New Roman"/>
              <a:cs typeface="Times New Roman"/>
              <a:sym typeface="Times New Roman"/>
            </a:endParaRPr>
          </a:p>
          <a:p>
            <a:pPr marL="342900" marR="0" lvl="0" indent="-237172" algn="l" rtl="0">
              <a:spcBef>
                <a:spcPts val="333"/>
              </a:spcBef>
              <a:spcAft>
                <a:spcPts val="0"/>
              </a:spcAft>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457200" y="0"/>
            <a:ext cx="8229600" cy="14176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000000"/>
                </a:solidFill>
                <a:latin typeface="Libre Baskerville"/>
                <a:ea typeface="Libre Baskerville"/>
                <a:cs typeface="Libre Baskerville"/>
                <a:sym typeface="Libre Baskerville"/>
              </a:rPr>
              <a:t>Pune Vidyarthi Griha’s College of Engineering &amp; Technology &amp;G. K. Pate (Wani) Institute of Management, Pune</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                   DEPARTMENT OF ELECTRONICS AND TELECOMMUNICATION ENGINEERING</a:t>
            </a:r>
            <a:br>
              <a:rPr lang="en-US" sz="1800">
                <a:solidFill>
                  <a:srgbClr val="000000"/>
                </a:solidFill>
                <a:latin typeface="Libre Baskerville"/>
                <a:ea typeface="Libre Baskerville"/>
                <a:cs typeface="Libre Baskerville"/>
                <a:sym typeface="Libre Baskerville"/>
              </a:rPr>
            </a:br>
            <a:r>
              <a:rPr lang="en-US" sz="1800">
                <a:solidFill>
                  <a:srgbClr val="000000"/>
                </a:solidFill>
                <a:latin typeface="Libre Baskerville"/>
                <a:ea typeface="Libre Baskerville"/>
                <a:cs typeface="Libre Baskerville"/>
                <a:sym typeface="Libre Baskerville"/>
              </a:rPr>
              <a:t>Academic Year: 2023-2024</a:t>
            </a:r>
            <a:endParaRPr sz="1800"/>
          </a:p>
        </p:txBody>
      </p:sp>
      <p:sp>
        <p:nvSpPr>
          <p:cNvPr id="142" name="Google Shape;14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US" b="1" dirty="0">
                <a:latin typeface="Times New Roman"/>
                <a:ea typeface="Times New Roman"/>
                <a:cs typeface="Times New Roman"/>
                <a:sym typeface="Times New Roman"/>
              </a:rPr>
              <a:t> Work done and results:</a:t>
            </a:r>
            <a:endParaRPr b="1" dirty="0">
              <a:latin typeface="Times New Roman"/>
              <a:ea typeface="Times New Roman"/>
              <a:cs typeface="Times New Roman"/>
              <a:sym typeface="Times New Roman"/>
            </a:endParaRPr>
          </a:p>
        </p:txBody>
      </p:sp>
      <p:sp>
        <p:nvSpPr>
          <p:cNvPr id="143" name="Google Shape;143;p21"/>
          <p:cNvSpPr txBox="1"/>
          <p:nvPr/>
        </p:nvSpPr>
        <p:spPr>
          <a:xfrm>
            <a:off x="676425" y="2318597"/>
            <a:ext cx="8333100" cy="2855400"/>
          </a:xfrm>
          <a:prstGeom prst="rect">
            <a:avLst/>
          </a:prstGeom>
          <a:noFill/>
          <a:ln>
            <a:noFill/>
          </a:ln>
        </p:spPr>
        <p:txBody>
          <a:bodyPr spcFirstLastPara="1" wrap="square" lIns="0" tIns="0" rIns="0" bIns="0" anchor="t" anchorCtr="0">
            <a:spAutoFit/>
          </a:bodyPr>
          <a:lstStyle/>
          <a:p>
            <a:pPr marL="0" marR="5080" lvl="0" indent="0" algn="l" rtl="0">
              <a:lnSpc>
                <a:spcPct val="108000"/>
              </a:lnSpc>
              <a:spcBef>
                <a:spcPts val="1980"/>
              </a:spcBef>
              <a:spcAft>
                <a:spcPts val="0"/>
              </a:spcAft>
              <a:buClr>
                <a:schemeClr val="dk1"/>
              </a:buClr>
              <a:buSzPts val="2400"/>
              <a:buFont typeface="Arial"/>
              <a:buNone/>
            </a:pPr>
            <a:r>
              <a:rPr lang="en-US" sz="2400" i="0" u="none" strike="noStrike" cap="none" dirty="0">
                <a:solidFill>
                  <a:schemeClr val="dk1"/>
                </a:solidFill>
                <a:latin typeface="Times New Roman"/>
                <a:ea typeface="Times New Roman"/>
                <a:cs typeface="Times New Roman"/>
                <a:sym typeface="Times New Roman"/>
              </a:rPr>
              <a:t>The step-by description of the procedure of proposed system is as  follows:</a:t>
            </a:r>
            <a:endParaRPr dirty="0">
              <a:latin typeface="Times New Roman"/>
              <a:ea typeface="Times New Roman"/>
              <a:cs typeface="Times New Roman"/>
              <a:sym typeface="Times New Roman"/>
            </a:endParaRPr>
          </a:p>
          <a:p>
            <a:pPr marL="813435" marR="0" lvl="0" indent="-337820" algn="l" rtl="0">
              <a:spcBef>
                <a:spcPts val="140"/>
              </a:spcBef>
              <a:spcAft>
                <a:spcPts val="0"/>
              </a:spcAft>
              <a:buClr>
                <a:schemeClr val="dk1"/>
              </a:buClr>
              <a:buSzPts val="2400"/>
              <a:buFont typeface="Times New Roman"/>
              <a:buAutoNum type="arabicParenR"/>
            </a:pPr>
            <a:r>
              <a:rPr lang="en-US" sz="2400" i="0" u="none" strike="noStrike" cap="none" dirty="0">
                <a:solidFill>
                  <a:schemeClr val="dk1"/>
                </a:solidFill>
                <a:latin typeface="Times New Roman"/>
                <a:ea typeface="Times New Roman"/>
                <a:cs typeface="Times New Roman"/>
                <a:sym typeface="Times New Roman"/>
              </a:rPr>
              <a:t>Dataset Gathering</a:t>
            </a:r>
            <a:endParaRPr dirty="0">
              <a:latin typeface="Times New Roman"/>
              <a:ea typeface="Times New Roman"/>
              <a:cs typeface="Times New Roman"/>
              <a:sym typeface="Times New Roman"/>
            </a:endParaRPr>
          </a:p>
          <a:p>
            <a:pPr marL="813435" marR="0" lvl="0" indent="-337820" algn="l" rtl="0">
              <a:spcBef>
                <a:spcPts val="180"/>
              </a:spcBef>
              <a:spcAft>
                <a:spcPts val="0"/>
              </a:spcAft>
              <a:buClr>
                <a:schemeClr val="dk1"/>
              </a:buClr>
              <a:buSzPts val="2400"/>
              <a:buFont typeface="Times New Roman"/>
              <a:buAutoNum type="arabicParenR"/>
            </a:pPr>
            <a:r>
              <a:rPr lang="en-US" sz="2400" i="0" u="none" strike="noStrike" cap="none" dirty="0">
                <a:solidFill>
                  <a:schemeClr val="dk1"/>
                </a:solidFill>
                <a:latin typeface="Times New Roman"/>
                <a:ea typeface="Times New Roman"/>
                <a:cs typeface="Times New Roman"/>
                <a:sym typeface="Times New Roman"/>
              </a:rPr>
              <a:t>Preprocessing of data</a:t>
            </a:r>
            <a:endParaRPr dirty="0">
              <a:latin typeface="Times New Roman"/>
              <a:ea typeface="Times New Roman"/>
              <a:cs typeface="Times New Roman"/>
              <a:sym typeface="Times New Roman"/>
            </a:endParaRPr>
          </a:p>
          <a:p>
            <a:pPr marL="813435" marR="0" lvl="0" indent="-337820" algn="l" rtl="0">
              <a:spcBef>
                <a:spcPts val="180"/>
              </a:spcBef>
              <a:spcAft>
                <a:spcPts val="0"/>
              </a:spcAft>
              <a:buClr>
                <a:schemeClr val="dk1"/>
              </a:buClr>
              <a:buSzPts val="2400"/>
              <a:buFont typeface="Times New Roman"/>
              <a:buAutoNum type="arabicParenR"/>
            </a:pPr>
            <a:r>
              <a:rPr lang="en-US" sz="2400" i="0" u="none" strike="noStrike" cap="none" dirty="0">
                <a:solidFill>
                  <a:schemeClr val="dk1"/>
                </a:solidFill>
                <a:latin typeface="Times New Roman"/>
                <a:ea typeface="Times New Roman"/>
                <a:cs typeface="Times New Roman"/>
                <a:sym typeface="Times New Roman"/>
              </a:rPr>
              <a:t>Model Creation</a:t>
            </a:r>
            <a:endParaRPr dirty="0">
              <a:latin typeface="Times New Roman"/>
              <a:ea typeface="Times New Roman"/>
              <a:cs typeface="Times New Roman"/>
              <a:sym typeface="Times New Roman"/>
            </a:endParaRPr>
          </a:p>
          <a:p>
            <a:pPr marL="813435" marR="0" lvl="0" indent="-337820" algn="l" rtl="0">
              <a:spcBef>
                <a:spcPts val="180"/>
              </a:spcBef>
              <a:spcAft>
                <a:spcPts val="0"/>
              </a:spcAft>
              <a:buClr>
                <a:schemeClr val="dk1"/>
              </a:buClr>
              <a:buSzPts val="2400"/>
              <a:buFont typeface="Times New Roman"/>
              <a:buAutoNum type="arabicParenR"/>
            </a:pPr>
            <a:r>
              <a:rPr lang="en-US" sz="2400" i="0" u="none" strike="noStrike" cap="none" dirty="0">
                <a:solidFill>
                  <a:schemeClr val="dk1"/>
                </a:solidFill>
                <a:latin typeface="Times New Roman"/>
                <a:ea typeface="Times New Roman"/>
                <a:cs typeface="Times New Roman"/>
                <a:sym typeface="Times New Roman"/>
              </a:rPr>
              <a:t>Obtain the useful images to classify the soil type</a:t>
            </a:r>
            <a:endParaRPr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200"/>
              <a:buFont typeface="Arial"/>
              <a:buNone/>
            </a:pPr>
            <a:endParaRPr sz="32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1929</Words>
  <Application>Microsoft Office PowerPoint</Application>
  <PresentationFormat>On-screen Show (4:3)</PresentationFormat>
  <Paragraphs>157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Calibri</vt:lpstr>
      <vt:lpstr>Arial</vt:lpstr>
      <vt:lpstr>Noto Sans Symbols</vt:lpstr>
      <vt:lpstr>Libre Baskerville</vt:lpstr>
      <vt:lpstr>Office Theme</vt:lpstr>
      <vt:lpstr>     Pune Vidyarthi Griha’s College of Engineering &amp; Technology &amp;G. K. Pate (Wani) Institute of Management, Pune                    DEPARTMENT OF ELECTRONICS AND TELECOMMUNICATION ENGINEERING Academic Year: 2023-2024  </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 2023-2024</vt:lpstr>
      <vt:lpstr>Pune Vidyarthi Griha’s College of Engineering &amp; Technology &amp;G. K. Pate (Wani) Institute of Management, Pune                    DEPARTMENT OF ELECTRONICS AND TELECOMMUNICATION ENGINEERING Academic Year: : 2023-2024</vt:lpstr>
      <vt:lpstr>Pune Vidyarthi Griha’s College of Engineering &amp; Technology &amp;G. K. Pate (Wani) Institute of Management, Pune                    DEPARTMENT OF ELECTRONICS AND TELECOMMUNICATION ENGINEERING Academic Year: :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Algorithms:</vt:lpstr>
      <vt:lpstr>2. Random Forest:</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lpstr>Pune Vidyarthi Griha’s College of Engineering &amp; Technology &amp;G. K. Pate (Wani) Institute of Management, Pune                    DEPARTMENT OF ELECTRONICS AND TELECOMMUNICATION ENGINEERING Academic Year: 2023-2024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Pune Vidyarthi Griha’s College of Engineering &amp; Technology &amp;G. K. Pate (Wani) Institute of Management, Pune                    DEPARTMENT OF ELECTRONICS AND TELECOMMUNICATION ENGINEERING Academic Year: 2023-2024</dc:title>
  <dc:creator>Darshan Pakhale</dc:creator>
  <cp:lastModifiedBy>admin</cp:lastModifiedBy>
  <cp:revision>5</cp:revision>
  <dcterms:modified xsi:type="dcterms:W3CDTF">2023-11-16T19:06:28Z</dcterms:modified>
</cp:coreProperties>
</file>