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9" r:id="rId4"/>
    <p:sldId id="258" r:id="rId5"/>
    <p:sldId id="259" r:id="rId6"/>
    <p:sldId id="260" r:id="rId7"/>
    <p:sldId id="261" r:id="rId8"/>
    <p:sldId id="262" r:id="rId9"/>
    <p:sldId id="263" r:id="rId10"/>
    <p:sldId id="310" r:id="rId11"/>
    <p:sldId id="308" r:id="rId12"/>
    <p:sldId id="330" r:id="rId13"/>
    <p:sldId id="309" r:id="rId14"/>
    <p:sldId id="315" r:id="rId15"/>
    <p:sldId id="311" r:id="rId16"/>
    <p:sldId id="314" r:id="rId17"/>
    <p:sldId id="312" r:id="rId18"/>
    <p:sldId id="313" r:id="rId19"/>
    <p:sldId id="264" r:id="rId20"/>
    <p:sldId id="265" r:id="rId21"/>
    <p:sldId id="266" r:id="rId22"/>
    <p:sldId id="291" r:id="rId23"/>
    <p:sldId id="292" r:id="rId24"/>
    <p:sldId id="293" r:id="rId25"/>
    <p:sldId id="296" r:id="rId26"/>
    <p:sldId id="297" r:id="rId27"/>
    <p:sldId id="294" r:id="rId28"/>
    <p:sldId id="295" r:id="rId29"/>
    <p:sldId id="267" r:id="rId30"/>
    <p:sldId id="268" r:id="rId31"/>
    <p:sldId id="269" r:id="rId32"/>
    <p:sldId id="270" r:id="rId33"/>
    <p:sldId id="316" r:id="rId34"/>
    <p:sldId id="271" r:id="rId35"/>
    <p:sldId id="290" r:id="rId36"/>
    <p:sldId id="272" r:id="rId37"/>
    <p:sldId id="273" r:id="rId38"/>
    <p:sldId id="298" r:id="rId39"/>
    <p:sldId id="317" r:id="rId40"/>
    <p:sldId id="301" r:id="rId41"/>
    <p:sldId id="300" r:id="rId42"/>
    <p:sldId id="299" r:id="rId43"/>
    <p:sldId id="302" r:id="rId44"/>
    <p:sldId id="303" r:id="rId45"/>
    <p:sldId id="318" r:id="rId46"/>
    <p:sldId id="304" r:id="rId47"/>
    <p:sldId id="305" r:id="rId48"/>
    <p:sldId id="319" r:id="rId49"/>
    <p:sldId id="320" r:id="rId50"/>
    <p:sldId id="307" r:id="rId51"/>
    <p:sldId id="306" r:id="rId52"/>
    <p:sldId id="279" r:id="rId53"/>
    <p:sldId id="280" r:id="rId54"/>
    <p:sldId id="281" r:id="rId55"/>
    <p:sldId id="282" r:id="rId56"/>
    <p:sldId id="283" r:id="rId57"/>
    <p:sldId id="321" r:id="rId58"/>
    <p:sldId id="322" r:id="rId59"/>
    <p:sldId id="323" r:id="rId60"/>
    <p:sldId id="324" r:id="rId61"/>
    <p:sldId id="326" r:id="rId62"/>
    <p:sldId id="327" r:id="rId63"/>
    <p:sldId id="328" r:id="rId64"/>
    <p:sldId id="337" r:id="rId65"/>
    <p:sldId id="331" r:id="rId66"/>
    <p:sldId id="332" r:id="rId67"/>
    <p:sldId id="333" r:id="rId68"/>
    <p:sldId id="334" r:id="rId69"/>
    <p:sldId id="336" r:id="rId70"/>
    <p:sldId id="335" r:id="rId71"/>
    <p:sldId id="338" r:id="rId72"/>
    <p:sldId id="340" r:id="rId73"/>
    <p:sldId id="339" r:id="rId74"/>
    <p:sldId id="341" r:id="rId75"/>
    <p:sldId id="342" r:id="rId76"/>
    <p:sldId id="343" r:id="rId77"/>
    <p:sldId id="344" r:id="rId78"/>
    <p:sldId id="345" r:id="rId79"/>
    <p:sldId id="346" r:id="rId80"/>
    <p:sldId id="347" r:id="rId81"/>
    <p:sldId id="348" r:id="rId82"/>
    <p:sldId id="349" r:id="rId83"/>
    <p:sldId id="350"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10D8F0-15C0-4F03-AE7E-846E031C32C2}">
          <p14:sldIdLst>
            <p14:sldId id="256"/>
            <p14:sldId id="257"/>
            <p14:sldId id="329"/>
            <p14:sldId id="258"/>
            <p14:sldId id="259"/>
            <p14:sldId id="260"/>
            <p14:sldId id="261"/>
            <p14:sldId id="262"/>
            <p14:sldId id="263"/>
            <p14:sldId id="310"/>
            <p14:sldId id="308"/>
            <p14:sldId id="330"/>
            <p14:sldId id="309"/>
            <p14:sldId id="315"/>
            <p14:sldId id="311"/>
            <p14:sldId id="314"/>
            <p14:sldId id="312"/>
            <p14:sldId id="313"/>
            <p14:sldId id="264"/>
            <p14:sldId id="265"/>
            <p14:sldId id="266"/>
            <p14:sldId id="291"/>
            <p14:sldId id="292"/>
            <p14:sldId id="293"/>
            <p14:sldId id="296"/>
            <p14:sldId id="297"/>
            <p14:sldId id="294"/>
            <p14:sldId id="295"/>
            <p14:sldId id="267"/>
            <p14:sldId id="268"/>
            <p14:sldId id="269"/>
            <p14:sldId id="270"/>
            <p14:sldId id="316"/>
            <p14:sldId id="271"/>
            <p14:sldId id="290"/>
            <p14:sldId id="272"/>
            <p14:sldId id="273"/>
            <p14:sldId id="298"/>
            <p14:sldId id="317"/>
            <p14:sldId id="301"/>
            <p14:sldId id="300"/>
            <p14:sldId id="299"/>
            <p14:sldId id="302"/>
            <p14:sldId id="303"/>
            <p14:sldId id="318"/>
            <p14:sldId id="304"/>
            <p14:sldId id="305"/>
            <p14:sldId id="319"/>
            <p14:sldId id="320"/>
            <p14:sldId id="307"/>
            <p14:sldId id="306"/>
            <p14:sldId id="279"/>
            <p14:sldId id="280"/>
            <p14:sldId id="281"/>
            <p14:sldId id="282"/>
            <p14:sldId id="283"/>
            <p14:sldId id="321"/>
            <p14:sldId id="322"/>
            <p14:sldId id="323"/>
            <p14:sldId id="324"/>
            <p14:sldId id="326"/>
            <p14:sldId id="327"/>
            <p14:sldId id="328"/>
            <p14:sldId id="337"/>
            <p14:sldId id="331"/>
            <p14:sldId id="332"/>
            <p14:sldId id="333"/>
            <p14:sldId id="334"/>
            <p14:sldId id="336"/>
            <p14:sldId id="335"/>
            <p14:sldId id="338"/>
            <p14:sldId id="340"/>
            <p14:sldId id="339"/>
            <p14:sldId id="341"/>
            <p14:sldId id="342"/>
            <p14:sldId id="343"/>
            <p14:sldId id="344"/>
            <p14:sldId id="345"/>
            <p14:sldId id="346"/>
            <p14:sldId id="347"/>
            <p14:sldId id="348"/>
            <p14:sldId id="349"/>
            <p14:sldId id="350"/>
          </p14:sldIdLst>
        </p14:section>
        <p14:section name="Untitled Section" id="{6A0E704A-677B-4F6B-AA61-80BFD26DAD2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64FAE1-109A-4616-BDDF-3C35C3914EFC}"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61410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FAE1-109A-4616-BDDF-3C35C3914EFC}"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92906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FAE1-109A-4616-BDDF-3C35C3914EFC}"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426157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4FAE1-109A-4616-BDDF-3C35C3914EFC}"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21792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64FAE1-109A-4616-BDDF-3C35C3914EFC}"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74575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64FAE1-109A-4616-BDDF-3C35C3914EFC}"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160902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64FAE1-109A-4616-BDDF-3C35C3914EFC}"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54017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64FAE1-109A-4616-BDDF-3C35C3914EFC}"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74687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FAE1-109A-4616-BDDF-3C35C3914EFC}"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255871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FAE1-109A-4616-BDDF-3C35C3914EFC}"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39568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4FAE1-109A-4616-BDDF-3C35C3914EFC}"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64481-3800-41D5-A8A2-A184966537A9}" type="slidenum">
              <a:rPr lang="en-US" smtClean="0"/>
              <a:t>‹#›</a:t>
            </a:fld>
            <a:endParaRPr lang="en-US"/>
          </a:p>
        </p:txBody>
      </p:sp>
    </p:spTree>
    <p:extLst>
      <p:ext uri="{BB962C8B-B14F-4D97-AF65-F5344CB8AC3E}">
        <p14:creationId xmlns:p14="http://schemas.microsoft.com/office/powerpoint/2010/main" val="106535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FAE1-109A-4616-BDDF-3C35C3914EFC}" type="datetimeFigureOut">
              <a:rPr lang="en-US" smtClean="0"/>
              <a:t>11/11/2019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64481-3800-41D5-A8A2-A184966537A9}" type="slidenum">
              <a:rPr lang="en-US" smtClean="0"/>
              <a:t>‹#›</a:t>
            </a:fld>
            <a:endParaRPr lang="en-US"/>
          </a:p>
        </p:txBody>
      </p:sp>
    </p:spTree>
    <p:extLst>
      <p:ext uri="{BB962C8B-B14F-4D97-AF65-F5344CB8AC3E}">
        <p14:creationId xmlns:p14="http://schemas.microsoft.com/office/powerpoint/2010/main" val="41750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en.wikipedia.org/wiki/Class_library" TargetMode="External"/><Relationship Id="rId2" Type="http://schemas.openxmlformats.org/officeDocument/2006/relationships/hyperlink" Target="http://en.wikipedia.org/wiki/Facade" TargetMode="External"/><Relationship Id="rId1" Type="http://schemas.openxmlformats.org/officeDocument/2006/relationships/slideLayout" Target="../slideLayouts/slideLayout2.xml"/><Relationship Id="rId4" Type="http://schemas.openxmlformats.org/officeDocument/2006/relationships/hyperlink" Target="http://en.wikipedia.org/wiki/Software_library"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u="sng" dirty="0" smtClean="0"/>
              <a:t>Design Patterns</a:t>
            </a:r>
            <a:endParaRPr lang="en-US" dirty="0"/>
          </a:p>
        </p:txBody>
      </p:sp>
      <p:sp>
        <p:nvSpPr>
          <p:cNvPr id="3" name="Subtitle 2"/>
          <p:cNvSpPr>
            <a:spLocks noGrp="1"/>
          </p:cNvSpPr>
          <p:nvPr>
            <p:ph type="subTitle" idx="1"/>
          </p:nvPr>
        </p:nvSpPr>
        <p:spPr/>
        <p:txBody>
          <a:bodyPr/>
          <a:lstStyle/>
          <a:p>
            <a:r>
              <a:rPr lang="en-US" dirty="0" smtClean="0"/>
              <a:t>Mandar Kulkarni </a:t>
            </a:r>
            <a:endParaRPr lang="en-US" dirty="0"/>
          </a:p>
        </p:txBody>
      </p:sp>
    </p:spTree>
    <p:extLst>
      <p:ext uri="{BB962C8B-B14F-4D97-AF65-F5344CB8AC3E}">
        <p14:creationId xmlns:p14="http://schemas.microsoft.com/office/powerpoint/2010/main" val="1918539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Garments Factory- a real world </a:t>
            </a:r>
            <a:r>
              <a:rPr lang="en-US" dirty="0" smtClean="0"/>
              <a:t>example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5840" y="1335024"/>
            <a:ext cx="10067544" cy="5422392"/>
          </a:xfrm>
          <a:prstGeom prst="rect">
            <a:avLst/>
          </a:prstGeom>
          <a:noFill/>
          <a:ln>
            <a:noFill/>
          </a:ln>
        </p:spPr>
      </p:pic>
    </p:spTree>
    <p:extLst>
      <p:ext uri="{BB962C8B-B14F-4D97-AF65-F5344CB8AC3E}">
        <p14:creationId xmlns:p14="http://schemas.microsoft.com/office/powerpoint/2010/main" val="372731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4" y="365125"/>
            <a:ext cx="11530584" cy="1325563"/>
          </a:xfrm>
        </p:spPr>
        <p:txBody>
          <a:bodyPr/>
          <a:lstStyle/>
          <a:p>
            <a:r>
              <a:rPr lang="en-US" dirty="0" smtClean="0"/>
              <a:t>Garments Factory- a real world example - 1</a:t>
            </a:r>
            <a:endParaRPr lang="en-US" dirty="0"/>
          </a:p>
        </p:txBody>
      </p:sp>
      <p:sp>
        <p:nvSpPr>
          <p:cNvPr id="3" name="Content Placeholder 2"/>
          <p:cNvSpPr>
            <a:spLocks noGrp="1"/>
          </p:cNvSpPr>
          <p:nvPr>
            <p:ph idx="1"/>
          </p:nvPr>
        </p:nvSpPr>
        <p:spPr>
          <a:xfrm>
            <a:off x="182880" y="1426464"/>
            <a:ext cx="11676888" cy="5175504"/>
          </a:xfrm>
        </p:spPr>
        <p:txBody>
          <a:bodyPr>
            <a:normAutofit fontScale="85000" lnSpcReduction="20000"/>
          </a:bodyPr>
          <a:lstStyle/>
          <a:p>
            <a:r>
              <a:rPr lang="en-US" b="1" dirty="0"/>
              <a:t>Butterfly clothing and Garments Limited</a:t>
            </a:r>
            <a:r>
              <a:rPr lang="en-US" dirty="0"/>
              <a:t> is in the business of manufacturing formal, informal fashion wear </a:t>
            </a:r>
            <a:r>
              <a:rPr lang="en-US" dirty="0" smtClean="0"/>
              <a:t>as </a:t>
            </a:r>
            <a:r>
              <a:rPr lang="en-US" dirty="0"/>
              <a:t>well as suits for </a:t>
            </a:r>
            <a:r>
              <a:rPr lang="en-US" dirty="0" smtClean="0"/>
              <a:t>gents.</a:t>
            </a:r>
          </a:p>
          <a:p>
            <a:r>
              <a:rPr lang="en-US" dirty="0" smtClean="0"/>
              <a:t>Since they design and manufacture different variety of clothing let’s give a generic name to any type of clothing as </a:t>
            </a:r>
            <a:r>
              <a:rPr lang="en-US" b="1" dirty="0" smtClean="0"/>
              <a:t>WEARABLE</a:t>
            </a:r>
            <a:r>
              <a:rPr lang="en-US" dirty="0" smtClean="0"/>
              <a:t>.</a:t>
            </a:r>
          </a:p>
          <a:p>
            <a:r>
              <a:rPr lang="en-US" dirty="0" smtClean="0"/>
              <a:t>A Wearable is made up of various parts. For example: a shirt is made up of collars, sleeves, buttons/chain strip etc. etc.</a:t>
            </a:r>
          </a:p>
          <a:p>
            <a:r>
              <a:rPr lang="en-US" dirty="0" smtClean="0"/>
              <a:t>They </a:t>
            </a:r>
            <a:r>
              <a:rPr lang="en-US" dirty="0"/>
              <a:t>have </a:t>
            </a:r>
            <a:r>
              <a:rPr lang="en-US" dirty="0" smtClean="0"/>
              <a:t>a team </a:t>
            </a:r>
            <a:r>
              <a:rPr lang="en-US" dirty="0"/>
              <a:t>of fashion designers who design </a:t>
            </a:r>
            <a:r>
              <a:rPr lang="en-US" dirty="0" smtClean="0"/>
              <a:t>a new “model” </a:t>
            </a:r>
            <a:r>
              <a:rPr lang="en-US" dirty="0"/>
              <a:t>of a WEARABLE (shirt, trouser or a suite (comprising of coat, shirt, trouser)). The design is made on a </a:t>
            </a:r>
            <a:r>
              <a:rPr lang="en-US" dirty="0" smtClean="0"/>
              <a:t>computer, </a:t>
            </a:r>
            <a:r>
              <a:rPr lang="en-US" dirty="0"/>
              <a:t>for each human size and then fed to a paper printer, which resembles a cloth sheet. The printer then marks various shapes required to manufacture that WEARABLE, in such a way that maximum cloth sheet is getting utilized and very less is wasted.</a:t>
            </a:r>
          </a:p>
          <a:p>
            <a:r>
              <a:rPr lang="en-US" dirty="0"/>
              <a:t>The marked paper sheet (for a given size such as Small, Large, Extra Large) then fed to a cloth sheet cutter which registers all shapes those need to be cut out from each cloth sheet. </a:t>
            </a:r>
          </a:p>
          <a:p>
            <a:r>
              <a:rPr lang="en-US" dirty="0"/>
              <a:t>The purchase team selects appropriate type and quality of cloth required for each design and as per the demand of units to be supplied.</a:t>
            </a:r>
          </a:p>
          <a:p>
            <a:endParaRPr lang="en-US" dirty="0"/>
          </a:p>
        </p:txBody>
      </p:sp>
    </p:spTree>
    <p:extLst>
      <p:ext uri="{BB962C8B-B14F-4D97-AF65-F5344CB8AC3E}">
        <p14:creationId xmlns:p14="http://schemas.microsoft.com/office/powerpoint/2010/main" val="193749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949"/>
            <a:ext cx="10515600" cy="805307"/>
          </a:xfrm>
        </p:spPr>
        <p:txBody>
          <a:bodyPr/>
          <a:lstStyle/>
          <a:p>
            <a:r>
              <a:rPr lang="en-US" dirty="0" smtClean="0"/>
              <a:t>Process Flow – Shirt/Blazer example</a:t>
            </a:r>
            <a:endParaRPr lang="mr-IN" dirty="0"/>
          </a:p>
        </p:txBody>
      </p:sp>
      <p:grpSp>
        <p:nvGrpSpPr>
          <p:cNvPr id="81" name="Group 80"/>
          <p:cNvGrpSpPr/>
          <p:nvPr/>
        </p:nvGrpSpPr>
        <p:grpSpPr>
          <a:xfrm>
            <a:off x="164592" y="1014032"/>
            <a:ext cx="11161776" cy="5505640"/>
            <a:chOff x="0" y="1014032"/>
            <a:chExt cx="11161776" cy="5505640"/>
          </a:xfrm>
        </p:grpSpPr>
        <p:sp>
          <p:nvSpPr>
            <p:cNvPr id="4" name="Rectangle 3"/>
            <p:cNvSpPr/>
            <p:nvPr/>
          </p:nvSpPr>
          <p:spPr>
            <a:xfrm>
              <a:off x="0" y="1014032"/>
              <a:ext cx="1436551" cy="93484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model( on Computer)</a:t>
              </a:r>
              <a:endParaRPr lang="mr-IN" dirty="0"/>
            </a:p>
          </p:txBody>
        </p:sp>
        <p:sp>
          <p:nvSpPr>
            <p:cNvPr id="5" name="Rectangle 4"/>
            <p:cNvSpPr/>
            <p:nvPr/>
          </p:nvSpPr>
          <p:spPr>
            <a:xfrm>
              <a:off x="964216" y="2033042"/>
              <a:ext cx="1781845" cy="85948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Paper specimen of model parts</a:t>
              </a:r>
              <a:endParaRPr lang="mr-IN" dirty="0"/>
            </a:p>
          </p:txBody>
        </p:sp>
        <p:cxnSp>
          <p:nvCxnSpPr>
            <p:cNvPr id="7" name="Elbow Connector 6"/>
            <p:cNvCxnSpPr>
              <a:stCxn id="4" idx="2"/>
              <a:endCxn id="5" idx="1"/>
            </p:cNvCxnSpPr>
            <p:nvPr/>
          </p:nvCxnSpPr>
          <p:spPr>
            <a:xfrm rot="16200000" flipH="1">
              <a:off x="584292" y="2082858"/>
              <a:ext cx="513908" cy="245940"/>
            </a:xfrm>
            <a:prstGeom prst="bentConnector2">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2946" y="3025839"/>
              <a:ext cx="2104336" cy="12330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and procure appropriate cloth, buttons, threads etc.</a:t>
              </a:r>
              <a:endParaRPr lang="mr-IN" dirty="0"/>
            </a:p>
          </p:txBody>
        </p:sp>
        <p:sp>
          <p:nvSpPr>
            <p:cNvPr id="10" name="Rectangle 9"/>
            <p:cNvSpPr/>
            <p:nvPr/>
          </p:nvSpPr>
          <p:spPr>
            <a:xfrm>
              <a:off x="2746061" y="3108776"/>
              <a:ext cx="1817677" cy="11009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Inward quality check, washing, ironing</a:t>
              </a:r>
              <a:endParaRPr lang="mr-IN" dirty="0"/>
            </a:p>
          </p:txBody>
        </p:sp>
        <p:cxnSp>
          <p:nvCxnSpPr>
            <p:cNvPr id="12" name="Straight Arrow Connector 11"/>
            <p:cNvCxnSpPr>
              <a:stCxn id="9" idx="3"/>
              <a:endCxn id="10" idx="1"/>
            </p:cNvCxnSpPr>
            <p:nvPr/>
          </p:nvCxnSpPr>
          <p:spPr>
            <a:xfrm>
              <a:off x="2407282" y="3642343"/>
              <a:ext cx="338779" cy="16894"/>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02517" y="4209697"/>
              <a:ext cx="1009821" cy="11009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Cloth Cutting</a:t>
              </a:r>
              <a:endParaRPr lang="mr-IN" dirty="0"/>
            </a:p>
          </p:txBody>
        </p:sp>
        <p:cxnSp>
          <p:nvCxnSpPr>
            <p:cNvPr id="18" name="Elbow Connector 17"/>
            <p:cNvCxnSpPr/>
            <p:nvPr/>
          </p:nvCxnSpPr>
          <p:spPr>
            <a:xfrm>
              <a:off x="2496863" y="2443116"/>
              <a:ext cx="2405654" cy="2012326"/>
            </a:xfrm>
            <a:prstGeom prst="bentConnector3">
              <a:avLst>
                <a:gd name="adj1" fmla="val 90623"/>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2"/>
            </p:cNvCxnSpPr>
            <p:nvPr/>
          </p:nvCxnSpPr>
          <p:spPr>
            <a:xfrm rot="16200000" flipH="1">
              <a:off x="3823008" y="4041592"/>
              <a:ext cx="911405" cy="1247619"/>
            </a:xfrm>
            <a:prstGeom prst="bentConnector2">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873201" y="5775374"/>
              <a:ext cx="1078227" cy="74429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Trial</a:t>
              </a:r>
              <a:endParaRPr lang="mr-IN" dirty="0"/>
            </a:p>
          </p:txBody>
        </p:sp>
        <p:cxnSp>
          <p:nvCxnSpPr>
            <p:cNvPr id="39" name="Straight Arrow Connector 38"/>
            <p:cNvCxnSpPr>
              <a:stCxn id="14" idx="2"/>
              <a:endCxn id="31" idx="0"/>
            </p:cNvCxnSpPr>
            <p:nvPr/>
          </p:nvCxnSpPr>
          <p:spPr>
            <a:xfrm>
              <a:off x="5407427" y="5310621"/>
              <a:ext cx="4887" cy="464753"/>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1" idx="1"/>
            </p:cNvCxnSpPr>
            <p:nvPr/>
          </p:nvCxnSpPr>
          <p:spPr>
            <a:xfrm rot="10800000">
              <a:off x="144963" y="1957687"/>
              <a:ext cx="4728238" cy="4189837"/>
            </a:xfrm>
            <a:prstGeom prst="bentConnector3">
              <a:avLst>
                <a:gd name="adj1" fmla="val 100224"/>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132234" y="2538745"/>
              <a:ext cx="1192240" cy="70755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Sleeves Stitching</a:t>
              </a:r>
              <a:endParaRPr lang="mr-IN" dirty="0"/>
            </a:p>
          </p:txBody>
        </p:sp>
        <p:sp>
          <p:nvSpPr>
            <p:cNvPr id="56" name="Rectangle 55"/>
            <p:cNvSpPr/>
            <p:nvPr/>
          </p:nvSpPr>
          <p:spPr>
            <a:xfrm>
              <a:off x="6132234" y="3620100"/>
              <a:ext cx="1192240" cy="589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Body Stitching</a:t>
              </a:r>
              <a:endParaRPr lang="mr-IN" dirty="0"/>
            </a:p>
          </p:txBody>
        </p:sp>
        <p:sp>
          <p:nvSpPr>
            <p:cNvPr id="57" name="Rectangle 56"/>
            <p:cNvSpPr/>
            <p:nvPr/>
          </p:nvSpPr>
          <p:spPr>
            <a:xfrm>
              <a:off x="6132234" y="4583498"/>
              <a:ext cx="1192240" cy="61927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Collar Stitching</a:t>
              </a:r>
              <a:endParaRPr lang="mr-IN" dirty="0"/>
            </a:p>
          </p:txBody>
        </p:sp>
        <p:sp>
          <p:nvSpPr>
            <p:cNvPr id="58" name="Rectangle 57"/>
            <p:cNvSpPr/>
            <p:nvPr/>
          </p:nvSpPr>
          <p:spPr>
            <a:xfrm>
              <a:off x="6132234" y="5528250"/>
              <a:ext cx="1192240" cy="76534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Button strip Stitching</a:t>
              </a:r>
              <a:endParaRPr lang="mr-IN" dirty="0"/>
            </a:p>
          </p:txBody>
        </p:sp>
        <p:cxnSp>
          <p:nvCxnSpPr>
            <p:cNvPr id="60" name="Elbow Connector 59"/>
            <p:cNvCxnSpPr>
              <a:stCxn id="14" idx="0"/>
              <a:endCxn id="55" idx="1"/>
            </p:cNvCxnSpPr>
            <p:nvPr/>
          </p:nvCxnSpPr>
          <p:spPr>
            <a:xfrm rot="5400000" flipH="1" flipV="1">
              <a:off x="5111244" y="3188707"/>
              <a:ext cx="1317174" cy="724806"/>
            </a:xfrm>
            <a:prstGeom prst="bentConnector2">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5" idx="2"/>
              <a:endCxn id="56" idx="0"/>
            </p:cNvCxnSpPr>
            <p:nvPr/>
          </p:nvCxnSpPr>
          <p:spPr>
            <a:xfrm>
              <a:off x="6728354" y="3246301"/>
              <a:ext cx="0" cy="373799"/>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6" idx="2"/>
              <a:endCxn id="57" idx="0"/>
            </p:cNvCxnSpPr>
            <p:nvPr/>
          </p:nvCxnSpPr>
          <p:spPr>
            <a:xfrm>
              <a:off x="6728354" y="4209700"/>
              <a:ext cx="0" cy="373798"/>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7" idx="2"/>
              <a:endCxn id="58" idx="0"/>
            </p:cNvCxnSpPr>
            <p:nvPr/>
          </p:nvCxnSpPr>
          <p:spPr>
            <a:xfrm>
              <a:off x="6728354" y="5202770"/>
              <a:ext cx="0" cy="325480"/>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8" idx="3"/>
            </p:cNvCxnSpPr>
            <p:nvPr/>
          </p:nvCxnSpPr>
          <p:spPr>
            <a:xfrm>
              <a:off x="7324474" y="5910920"/>
              <a:ext cx="429988" cy="9143"/>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733335" y="5528249"/>
              <a:ext cx="1070068" cy="76534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Washing, Ironing</a:t>
              </a:r>
              <a:endParaRPr lang="mr-IN" dirty="0"/>
            </a:p>
          </p:txBody>
        </p:sp>
        <p:sp>
          <p:nvSpPr>
            <p:cNvPr id="71" name="Rectangle 70"/>
            <p:cNvSpPr/>
            <p:nvPr/>
          </p:nvSpPr>
          <p:spPr>
            <a:xfrm>
              <a:off x="9969536" y="5528250"/>
              <a:ext cx="1192240" cy="76534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Packaging</a:t>
              </a:r>
              <a:endParaRPr lang="mr-IN" dirty="0"/>
            </a:p>
          </p:txBody>
        </p:sp>
        <p:cxnSp>
          <p:nvCxnSpPr>
            <p:cNvPr id="73" name="Straight Arrow Connector 72"/>
            <p:cNvCxnSpPr>
              <a:stCxn id="70" idx="3"/>
              <a:endCxn id="71" idx="1"/>
            </p:cNvCxnSpPr>
            <p:nvPr/>
          </p:nvCxnSpPr>
          <p:spPr>
            <a:xfrm>
              <a:off x="9803403" y="5910920"/>
              <a:ext cx="166133" cy="1"/>
            </a:xfrm>
            <a:prstGeom prst="straightConnector1">
              <a:avLst/>
            </a:prstGeom>
            <a:solidFill>
              <a:schemeClr val="accent2">
                <a:lumMod val="75000"/>
              </a:schemeClr>
            </a:solidFill>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7707228" y="5528249"/>
              <a:ext cx="687314" cy="76534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QC</a:t>
              </a:r>
              <a:endParaRPr lang="mr-IN" dirty="0"/>
            </a:p>
          </p:txBody>
        </p:sp>
        <p:cxnSp>
          <p:nvCxnSpPr>
            <p:cNvPr id="80" name="Straight Arrow Connector 79"/>
            <p:cNvCxnSpPr>
              <a:stCxn id="76" idx="3"/>
              <a:endCxn id="70" idx="1"/>
            </p:cNvCxnSpPr>
            <p:nvPr/>
          </p:nvCxnSpPr>
          <p:spPr>
            <a:xfrm>
              <a:off x="8394542" y="5910920"/>
              <a:ext cx="33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451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229"/>
            <a:ext cx="10515600" cy="1134491"/>
          </a:xfrm>
        </p:spPr>
        <p:txBody>
          <a:bodyPr/>
          <a:lstStyle/>
          <a:p>
            <a:r>
              <a:rPr lang="en-US" dirty="0"/>
              <a:t>Garments Factory- a real world example - </a:t>
            </a:r>
            <a:r>
              <a:rPr lang="en-US" dirty="0" smtClean="0"/>
              <a:t>2</a:t>
            </a:r>
            <a:endParaRPr lang="en-US" dirty="0"/>
          </a:p>
        </p:txBody>
      </p:sp>
      <p:sp>
        <p:nvSpPr>
          <p:cNvPr id="3" name="Content Placeholder 2"/>
          <p:cNvSpPr>
            <a:spLocks noGrp="1"/>
          </p:cNvSpPr>
          <p:nvPr>
            <p:ph idx="1"/>
          </p:nvPr>
        </p:nvSpPr>
        <p:spPr>
          <a:xfrm>
            <a:off x="539496" y="1097280"/>
            <a:ext cx="11247120" cy="5687568"/>
          </a:xfrm>
        </p:spPr>
        <p:txBody>
          <a:bodyPr>
            <a:normAutofit fontScale="70000" lnSpcReduction="20000"/>
          </a:bodyPr>
          <a:lstStyle/>
          <a:p>
            <a:pPr marL="0" indent="0">
              <a:buNone/>
            </a:pPr>
            <a:r>
              <a:rPr lang="en-US" dirty="0"/>
              <a:t>The manufacturing unit comprises of production line each of it will contain</a:t>
            </a:r>
          </a:p>
          <a:p>
            <a:pPr lvl="0"/>
            <a:r>
              <a:rPr lang="en-US" b="1" dirty="0"/>
              <a:t>Inward quality check unit </a:t>
            </a:r>
            <a:r>
              <a:rPr lang="en-US" dirty="0"/>
              <a:t>which checks for the quality of cloth, and components/accessories such as buttons, the sheets used for collars and so on.</a:t>
            </a:r>
          </a:p>
          <a:p>
            <a:pPr lvl="0"/>
            <a:r>
              <a:rPr lang="en-US" dirty="0"/>
              <a:t>A </a:t>
            </a:r>
            <a:r>
              <a:rPr lang="en-US" b="1" dirty="0"/>
              <a:t>washing and ironing unit </a:t>
            </a:r>
            <a:r>
              <a:rPr lang="en-US" dirty="0"/>
              <a:t>which carries out washing of </a:t>
            </a:r>
            <a:r>
              <a:rPr lang="en-US" dirty="0" smtClean="0"/>
              <a:t>cloth sheets </a:t>
            </a:r>
            <a:r>
              <a:rPr lang="en-US" dirty="0"/>
              <a:t>according to set standards and then irons each of them at set temperature.</a:t>
            </a:r>
          </a:p>
          <a:p>
            <a:pPr lvl="0"/>
            <a:r>
              <a:rPr lang="en-US" dirty="0"/>
              <a:t>A </a:t>
            </a:r>
            <a:r>
              <a:rPr lang="en-US" b="1" dirty="0"/>
              <a:t>cutting unit </a:t>
            </a:r>
            <a:r>
              <a:rPr lang="en-US" dirty="0"/>
              <a:t>which makes use of the fed cutting data for a model and then cuts the sheets in bulk. This process </a:t>
            </a:r>
            <a:r>
              <a:rPr lang="en-US" dirty="0" smtClean="0"/>
              <a:t>element produces cloth parts/components </a:t>
            </a:r>
            <a:r>
              <a:rPr lang="en-US" dirty="0"/>
              <a:t>required to assemble a WEARBLE product.</a:t>
            </a:r>
          </a:p>
          <a:p>
            <a:pPr lvl="0"/>
            <a:r>
              <a:rPr lang="en-US" dirty="0"/>
              <a:t>A </a:t>
            </a:r>
            <a:r>
              <a:rPr lang="en-US" b="1" dirty="0"/>
              <a:t>production line </a:t>
            </a:r>
            <a:r>
              <a:rPr lang="en-US" dirty="0"/>
              <a:t>is set for each model in such as a way that it will contain sewing units arranged in </a:t>
            </a:r>
            <a:r>
              <a:rPr lang="en-US" dirty="0" smtClean="0"/>
              <a:t>a pre-defined order, </a:t>
            </a:r>
            <a:r>
              <a:rPr lang="en-US" dirty="0"/>
              <a:t>defined for each type of product (shirt, pant, suit etc.). Each sewing unit dedicated to stitching a </a:t>
            </a:r>
            <a:r>
              <a:rPr lang="en-US" dirty="0" smtClean="0"/>
              <a:t>part of </a:t>
            </a:r>
            <a:r>
              <a:rPr lang="en-US" dirty="0"/>
              <a:t>a product such as sleeves, collars, body part, button strip with buttons, pocket etc. in case of </a:t>
            </a:r>
            <a:r>
              <a:rPr lang="en-US" dirty="0" smtClean="0"/>
              <a:t>shirts </a:t>
            </a:r>
            <a:r>
              <a:rPr lang="en-US" dirty="0"/>
              <a:t>stitching. Similarly, a sewing unit each dedicated to stitching each leg, waistband, pleats, front/back pockets etc. in case of pant stitching. Similar production line will be set up for suits and so on.</a:t>
            </a:r>
          </a:p>
          <a:p>
            <a:pPr lvl="0"/>
            <a:r>
              <a:rPr lang="en-US" dirty="0"/>
              <a:t>Each employee on the production line is trained in assembling/stitching one (or </a:t>
            </a:r>
            <a:r>
              <a:rPr lang="en-US" dirty="0" smtClean="0"/>
              <a:t>max two) </a:t>
            </a:r>
            <a:r>
              <a:rPr lang="en-US" dirty="0"/>
              <a:t>part of the wearable components. According they are assigned for </a:t>
            </a:r>
            <a:r>
              <a:rPr lang="en-US" dirty="0" smtClean="0"/>
              <a:t> working on those parts, </a:t>
            </a:r>
            <a:r>
              <a:rPr lang="en-US" dirty="0"/>
              <a:t>so that it would ensure quality of work as well as </a:t>
            </a:r>
            <a:r>
              <a:rPr lang="en-US" dirty="0" smtClean="0"/>
              <a:t>maximize production efficiency.</a:t>
            </a:r>
            <a:endParaRPr lang="en-US" dirty="0"/>
          </a:p>
          <a:p>
            <a:pPr lvl="0"/>
            <a:r>
              <a:rPr lang="en-US" dirty="0"/>
              <a:t>The production line is followed by post </a:t>
            </a:r>
            <a:r>
              <a:rPr lang="en-US" b="1" dirty="0"/>
              <a:t>production quality check </a:t>
            </a:r>
            <a:r>
              <a:rPr lang="en-US" dirty="0"/>
              <a:t>where the quality of product manufactured, quality of stitching, fitness of defined measures etc. is verified.</a:t>
            </a:r>
          </a:p>
          <a:p>
            <a:pPr lvl="0"/>
            <a:r>
              <a:rPr lang="en-US" b="1" dirty="0"/>
              <a:t>Post-production ironing</a:t>
            </a:r>
            <a:r>
              <a:rPr lang="en-US" dirty="0"/>
              <a:t> is followed.</a:t>
            </a:r>
          </a:p>
          <a:p>
            <a:pPr lvl="0"/>
            <a:r>
              <a:rPr lang="en-US" dirty="0"/>
              <a:t>Finally, a </a:t>
            </a:r>
            <a:r>
              <a:rPr lang="en-US" b="1" dirty="0"/>
              <a:t>packaging unit </a:t>
            </a:r>
            <a:r>
              <a:rPr lang="en-US" dirty="0"/>
              <a:t>packs the products into respective packing boxes/covers and makes them ready for delivery.</a:t>
            </a:r>
          </a:p>
          <a:p>
            <a:endParaRPr lang="en-US" dirty="0"/>
          </a:p>
        </p:txBody>
      </p:sp>
    </p:spTree>
    <p:extLst>
      <p:ext uri="{BB962C8B-B14F-4D97-AF65-F5344CB8AC3E}">
        <p14:creationId xmlns:p14="http://schemas.microsoft.com/office/powerpoint/2010/main" val="120950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603"/>
          </a:xfrm>
        </p:spPr>
        <p:txBody>
          <a:bodyPr/>
          <a:lstStyle/>
          <a:p>
            <a:r>
              <a:rPr lang="en-US" dirty="0"/>
              <a:t>Garments Factory- a real world example - 2</a:t>
            </a:r>
          </a:p>
        </p:txBody>
      </p:sp>
      <p:sp>
        <p:nvSpPr>
          <p:cNvPr id="3" name="Content Placeholder 2"/>
          <p:cNvSpPr>
            <a:spLocks noGrp="1"/>
          </p:cNvSpPr>
          <p:nvPr>
            <p:ph idx="1"/>
          </p:nvPr>
        </p:nvSpPr>
        <p:spPr>
          <a:xfrm>
            <a:off x="838200" y="1252728"/>
            <a:ext cx="10515600" cy="4924235"/>
          </a:xfrm>
        </p:spPr>
        <p:txBody>
          <a:bodyPr>
            <a:normAutofit fontScale="92500" lnSpcReduction="10000"/>
          </a:bodyPr>
          <a:lstStyle/>
          <a:p>
            <a:pPr marL="0" indent="0">
              <a:buNone/>
            </a:pPr>
            <a:r>
              <a:rPr lang="en-US" b="1" dirty="0" smtClean="0"/>
              <a:t>Scenario 1: Trial of a new model design</a:t>
            </a:r>
          </a:p>
          <a:p>
            <a:r>
              <a:rPr lang="en-US" dirty="0" smtClean="0"/>
              <a:t>Imagine that the designers have designed a new fashionable </a:t>
            </a:r>
            <a:r>
              <a:rPr lang="en-US" dirty="0" err="1" smtClean="0"/>
              <a:t>partywear</a:t>
            </a:r>
            <a:r>
              <a:rPr lang="en-US" dirty="0" smtClean="0"/>
              <a:t> shirt and carried out a simulation on computer, to validate how it will look on a average male body. But this verification was not enough as it could not give  real world validation.</a:t>
            </a:r>
          </a:p>
          <a:p>
            <a:r>
              <a:rPr lang="en-US" dirty="0" smtClean="0"/>
              <a:t>So they arranged a sample manufacturing of 3 pieces each of each of the sizes and carried out actual trial of men of various sizes, heights, color complexions and so on so as to verify the real look and feel.</a:t>
            </a:r>
          </a:p>
          <a:p>
            <a:r>
              <a:rPr lang="en-US" dirty="0" smtClean="0"/>
              <a:t>This verification gave them required satisfaction of the design and it was approved for actual production and sent for manufacturing process.</a:t>
            </a:r>
          </a:p>
          <a:p>
            <a:pPr marL="0" indent="0">
              <a:buNone/>
            </a:pPr>
            <a:r>
              <a:rPr lang="en-US" b="1" dirty="0" smtClean="0"/>
              <a:t>This is an example of Proxy design pattern. The sample shirt acted as a proxy of the actual manufactured one, and used for necessary verification before the actual shirt is approved for manufacturing.</a:t>
            </a:r>
            <a:endParaRPr lang="en-US" b="1" dirty="0"/>
          </a:p>
        </p:txBody>
      </p:sp>
    </p:spTree>
    <p:extLst>
      <p:ext uri="{BB962C8B-B14F-4D97-AF65-F5344CB8AC3E}">
        <p14:creationId xmlns:p14="http://schemas.microsoft.com/office/powerpoint/2010/main" val="119076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Garments Factory- a real world example - </a:t>
            </a:r>
            <a:r>
              <a:rPr lang="en-US" dirty="0" smtClean="0"/>
              <a:t>3</a:t>
            </a:r>
            <a:endParaRPr lang="en-US" dirty="0"/>
          </a:p>
        </p:txBody>
      </p:sp>
      <p:sp>
        <p:nvSpPr>
          <p:cNvPr id="3" name="Content Placeholder 2"/>
          <p:cNvSpPr>
            <a:spLocks noGrp="1"/>
          </p:cNvSpPr>
          <p:nvPr>
            <p:ph idx="1"/>
          </p:nvPr>
        </p:nvSpPr>
        <p:spPr>
          <a:xfrm>
            <a:off x="838200" y="1435608"/>
            <a:ext cx="10515600" cy="5065776"/>
          </a:xfrm>
        </p:spPr>
        <p:txBody>
          <a:bodyPr>
            <a:normAutofit fontScale="92500" lnSpcReduction="20000"/>
          </a:bodyPr>
          <a:lstStyle/>
          <a:p>
            <a:pPr marL="0" indent="0">
              <a:buNone/>
            </a:pPr>
            <a:r>
              <a:rPr lang="en-US" b="1" dirty="0"/>
              <a:t>Scenario </a:t>
            </a:r>
            <a:r>
              <a:rPr lang="en-US" b="1" dirty="0" smtClean="0"/>
              <a:t>2: Manufacturing </a:t>
            </a:r>
            <a:r>
              <a:rPr lang="en-US" b="1" dirty="0"/>
              <a:t>of a </a:t>
            </a:r>
            <a:r>
              <a:rPr lang="en-US" b="1" dirty="0" smtClean="0"/>
              <a:t>newly designed model</a:t>
            </a:r>
            <a:endParaRPr lang="en-US" dirty="0"/>
          </a:p>
          <a:p>
            <a:r>
              <a:rPr lang="en-US" dirty="0" smtClean="0"/>
              <a:t>A WEARABLE </a:t>
            </a:r>
            <a:r>
              <a:rPr lang="en-US" dirty="0"/>
              <a:t>model (say shirt) designed by the designer </a:t>
            </a:r>
            <a:r>
              <a:rPr lang="en-US" dirty="0" smtClean="0"/>
              <a:t>must have </a:t>
            </a:r>
            <a:r>
              <a:rPr lang="en-US" dirty="0"/>
              <a:t>matching parts </a:t>
            </a:r>
            <a:r>
              <a:rPr lang="en-US" dirty="0" smtClean="0"/>
              <a:t>manufactured/procured for it, in order to justify the design aesthetics. The </a:t>
            </a:r>
            <a:r>
              <a:rPr lang="en-US" dirty="0"/>
              <a:t>Sky blue colored formal shirt model will need supply of</a:t>
            </a:r>
          </a:p>
          <a:p>
            <a:pPr lvl="0"/>
            <a:r>
              <a:rPr lang="en-US" dirty="0"/>
              <a:t>Sky Blue cotton sheet</a:t>
            </a:r>
          </a:p>
          <a:p>
            <a:pPr lvl="0"/>
            <a:r>
              <a:rPr lang="en-US" dirty="0"/>
              <a:t>Sky blue colored buttons</a:t>
            </a:r>
          </a:p>
          <a:p>
            <a:pPr lvl="0"/>
            <a:r>
              <a:rPr lang="en-US" dirty="0"/>
              <a:t>Sky blue colored thread rolls</a:t>
            </a:r>
          </a:p>
          <a:p>
            <a:pPr lvl="0"/>
            <a:r>
              <a:rPr lang="en-US" dirty="0"/>
              <a:t>Sky blue colored </a:t>
            </a:r>
            <a:r>
              <a:rPr lang="en-US" dirty="0" smtClean="0"/>
              <a:t>collar sheet </a:t>
            </a:r>
            <a:endParaRPr lang="en-US" dirty="0"/>
          </a:p>
          <a:p>
            <a:r>
              <a:rPr lang="en-US" dirty="0" smtClean="0"/>
              <a:t>There can be different providers for </a:t>
            </a:r>
            <a:r>
              <a:rPr lang="en-US" dirty="0"/>
              <a:t>these </a:t>
            </a:r>
            <a:r>
              <a:rPr lang="en-US" dirty="0" smtClean="0"/>
              <a:t>parts. So their orders </a:t>
            </a:r>
            <a:r>
              <a:rPr lang="en-US" dirty="0"/>
              <a:t>should be synchronized to </a:t>
            </a:r>
            <a:r>
              <a:rPr lang="en-US" dirty="0" smtClean="0"/>
              <a:t>procure parts </a:t>
            </a:r>
            <a:r>
              <a:rPr lang="en-US" dirty="0"/>
              <a:t>of </a:t>
            </a:r>
            <a:r>
              <a:rPr lang="en-US" dirty="0" smtClean="0"/>
              <a:t>matching </a:t>
            </a:r>
            <a:r>
              <a:rPr lang="en-US" dirty="0"/>
              <a:t>type and color.</a:t>
            </a:r>
          </a:p>
          <a:p>
            <a:pPr marL="0" indent="0">
              <a:buNone/>
            </a:pPr>
            <a:r>
              <a:rPr lang="en-US" b="1" dirty="0"/>
              <a:t>This is an example of Abstract Factory (multiple factories synchronized with each other so that each targeted to supply a “RELATED” part so that the whole model will be a synchronized assembly of “family” of </a:t>
            </a:r>
            <a:r>
              <a:rPr lang="en-US" b="1" dirty="0" smtClean="0"/>
              <a:t>related components</a:t>
            </a:r>
            <a:r>
              <a:rPr lang="en-US" b="1" dirty="0"/>
              <a:t>. </a:t>
            </a:r>
            <a:endParaRPr lang="en-US" dirty="0"/>
          </a:p>
          <a:p>
            <a:endParaRPr lang="en-US" dirty="0"/>
          </a:p>
        </p:txBody>
      </p:sp>
    </p:spTree>
    <p:extLst>
      <p:ext uri="{BB962C8B-B14F-4D97-AF65-F5344CB8AC3E}">
        <p14:creationId xmlns:p14="http://schemas.microsoft.com/office/powerpoint/2010/main" val="1853645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517"/>
            <a:ext cx="10515600" cy="1325563"/>
          </a:xfrm>
        </p:spPr>
        <p:txBody>
          <a:bodyPr/>
          <a:lstStyle/>
          <a:p>
            <a:r>
              <a:rPr lang="en-US" dirty="0"/>
              <a:t>Garments Factory- a real world example - 3</a:t>
            </a:r>
          </a:p>
        </p:txBody>
      </p:sp>
      <p:sp>
        <p:nvSpPr>
          <p:cNvPr id="3" name="Content Placeholder 2"/>
          <p:cNvSpPr>
            <a:spLocks noGrp="1"/>
          </p:cNvSpPr>
          <p:nvPr>
            <p:ph idx="1"/>
          </p:nvPr>
        </p:nvSpPr>
        <p:spPr>
          <a:xfrm>
            <a:off x="493776" y="1078992"/>
            <a:ext cx="11402568" cy="5568696"/>
          </a:xfrm>
        </p:spPr>
        <p:txBody>
          <a:bodyPr/>
          <a:lstStyle/>
          <a:p>
            <a:pPr marL="0" indent="0">
              <a:buNone/>
            </a:pPr>
            <a:r>
              <a:rPr lang="en-US" b="1" dirty="0" smtClean="0"/>
              <a:t>Scenario 3: Standardization of the process of manufacturing of a WEARABLE</a:t>
            </a:r>
          </a:p>
          <a:p>
            <a:r>
              <a:rPr lang="en-US" dirty="0" smtClean="0"/>
              <a:t>If you imagine the process of manufacturing of a shirt, regardless of its type(formal/informal), design and size is standard(cut shapes, stich body, pocket, left arm, right arm, collar, buttons)</a:t>
            </a:r>
          </a:p>
          <a:p>
            <a:r>
              <a:rPr lang="en-US" dirty="0" smtClean="0"/>
              <a:t>But one or more of these process elements may differ in its actual implementation. For example: some shirts are body fit, whereas others are comfort fit, some may have single stich whereas others may have double stitching, some may have two pockets etc.</a:t>
            </a:r>
          </a:p>
          <a:p>
            <a:r>
              <a:rPr lang="en-US" dirty="0" smtClean="0"/>
              <a:t>Thus the  process containing sequence of above listed process elements is constant for a WEARBLE type “shirt”, but one or more process steps are “modified” suit the needs of a specific model design.</a:t>
            </a:r>
          </a:p>
          <a:p>
            <a:pPr marL="0" indent="0">
              <a:buNone/>
            </a:pPr>
            <a:r>
              <a:rPr lang="en-US" b="1" dirty="0" smtClean="0"/>
              <a:t>This is an example of Template method design pattern.</a:t>
            </a:r>
          </a:p>
          <a:p>
            <a:endParaRPr lang="en-US" dirty="0"/>
          </a:p>
        </p:txBody>
      </p:sp>
    </p:spTree>
    <p:extLst>
      <p:ext uri="{BB962C8B-B14F-4D97-AF65-F5344CB8AC3E}">
        <p14:creationId xmlns:p14="http://schemas.microsoft.com/office/powerpoint/2010/main" val="352105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73"/>
            <a:ext cx="10515600" cy="1325563"/>
          </a:xfrm>
        </p:spPr>
        <p:txBody>
          <a:bodyPr/>
          <a:lstStyle/>
          <a:p>
            <a:r>
              <a:rPr lang="en-US" dirty="0"/>
              <a:t>Garments Factory- a real world example - </a:t>
            </a:r>
            <a:r>
              <a:rPr lang="en-US" dirty="0" smtClean="0"/>
              <a:t>4</a:t>
            </a:r>
            <a:endParaRPr lang="en-US" dirty="0"/>
          </a:p>
        </p:txBody>
      </p:sp>
      <p:sp>
        <p:nvSpPr>
          <p:cNvPr id="3" name="Content Placeholder 2"/>
          <p:cNvSpPr>
            <a:spLocks noGrp="1"/>
          </p:cNvSpPr>
          <p:nvPr>
            <p:ph idx="1"/>
          </p:nvPr>
        </p:nvSpPr>
        <p:spPr>
          <a:xfrm>
            <a:off x="838200" y="1124712"/>
            <a:ext cx="10515600" cy="5541263"/>
          </a:xfrm>
        </p:spPr>
        <p:txBody>
          <a:bodyPr>
            <a:normAutofit fontScale="85000" lnSpcReduction="20000"/>
          </a:bodyPr>
          <a:lstStyle/>
          <a:p>
            <a:r>
              <a:rPr lang="en-US" b="1" dirty="0"/>
              <a:t>Scenario </a:t>
            </a:r>
            <a:r>
              <a:rPr lang="en-US" b="1" dirty="0" smtClean="0"/>
              <a:t>4: </a:t>
            </a:r>
            <a:r>
              <a:rPr lang="en-US" b="1" dirty="0"/>
              <a:t>Alteration to the default </a:t>
            </a:r>
            <a:r>
              <a:rPr lang="en-US" b="1" dirty="0" smtClean="0"/>
              <a:t>model( and process) </a:t>
            </a:r>
            <a:r>
              <a:rPr lang="en-US" b="1" dirty="0"/>
              <a:t>of a pant</a:t>
            </a:r>
            <a:endParaRPr lang="en-US" dirty="0"/>
          </a:p>
          <a:p>
            <a:r>
              <a:rPr lang="en-US" dirty="0"/>
              <a:t>The default model of any pant (any color, any size) is sort of standard, </a:t>
            </a:r>
            <a:r>
              <a:rPr lang="en-US" dirty="0" smtClean="0"/>
              <a:t>in the sense it </a:t>
            </a:r>
            <a:r>
              <a:rPr lang="en-US" dirty="0"/>
              <a:t>has a waistband, two side pockets and a single back </a:t>
            </a:r>
            <a:r>
              <a:rPr lang="en-US" dirty="0" smtClean="0"/>
              <a:t>pocket. So </a:t>
            </a:r>
            <a:r>
              <a:rPr lang="en-US" dirty="0"/>
              <a:t>a default production line set up for stitching a pant is as follows</a:t>
            </a:r>
          </a:p>
          <a:p>
            <a:pPr lvl="0"/>
            <a:r>
              <a:rPr lang="en-US" dirty="0"/>
              <a:t>Prepare right leg </a:t>
            </a:r>
            <a:r>
              <a:rPr lang="en-US" dirty="0" smtClean="0"/>
              <a:t>and attach a </a:t>
            </a:r>
            <a:r>
              <a:rPr lang="en-US" dirty="0"/>
              <a:t>side pocket and a back pocket to it</a:t>
            </a:r>
          </a:p>
          <a:p>
            <a:pPr lvl="0"/>
            <a:r>
              <a:rPr lang="en-US" dirty="0"/>
              <a:t>Stitch left leg </a:t>
            </a:r>
            <a:r>
              <a:rPr lang="en-US" dirty="0" smtClean="0"/>
              <a:t>and attach a </a:t>
            </a:r>
            <a:r>
              <a:rPr lang="en-US" dirty="0"/>
              <a:t>side pocket(only)to it.</a:t>
            </a:r>
          </a:p>
          <a:p>
            <a:pPr lvl="0"/>
            <a:r>
              <a:rPr lang="en-US" dirty="0"/>
              <a:t>Assemble waistband to both legs</a:t>
            </a:r>
          </a:p>
          <a:p>
            <a:pPr marL="0" indent="0">
              <a:buNone/>
            </a:pPr>
            <a:endParaRPr lang="en-US" dirty="0" smtClean="0"/>
          </a:p>
          <a:p>
            <a:pPr marL="0" indent="0">
              <a:buNone/>
            </a:pPr>
            <a:r>
              <a:rPr lang="en-US" dirty="0" smtClean="0"/>
              <a:t>A </a:t>
            </a:r>
            <a:r>
              <a:rPr lang="en-US" dirty="0"/>
              <a:t>cargo pant requires a modification to this assembly, as it offers side external pockets on both legs.</a:t>
            </a:r>
          </a:p>
          <a:p>
            <a:r>
              <a:rPr lang="en-US" dirty="0"/>
              <a:t>So one (or two) process unit(s) is added to “decorate” the pant design, without modifying the current process so as to</a:t>
            </a:r>
          </a:p>
          <a:p>
            <a:pPr lvl="0"/>
            <a:r>
              <a:rPr lang="en-US" dirty="0"/>
              <a:t>Assemble right and left external pockets</a:t>
            </a:r>
          </a:p>
          <a:p>
            <a:pPr lvl="0"/>
            <a:r>
              <a:rPr lang="en-US" dirty="0"/>
              <a:t>Assemble buttons on these external pockets</a:t>
            </a:r>
          </a:p>
          <a:p>
            <a:pPr marL="0" indent="0">
              <a:buNone/>
            </a:pPr>
            <a:r>
              <a:rPr lang="en-US" b="1" dirty="0"/>
              <a:t>This decoration of additional behavior in the standard pant manufacturing process, is an example of DECORATOR design pattern.</a:t>
            </a:r>
          </a:p>
          <a:p>
            <a:endParaRPr lang="en-US" dirty="0"/>
          </a:p>
        </p:txBody>
      </p:sp>
    </p:spTree>
    <p:extLst>
      <p:ext uri="{BB962C8B-B14F-4D97-AF65-F5344CB8AC3E}">
        <p14:creationId xmlns:p14="http://schemas.microsoft.com/office/powerpoint/2010/main" val="204839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Garments Factory- a real world example - 5</a:t>
            </a:r>
          </a:p>
        </p:txBody>
      </p:sp>
      <p:sp>
        <p:nvSpPr>
          <p:cNvPr id="3" name="Content Placeholder 2"/>
          <p:cNvSpPr>
            <a:spLocks noGrp="1"/>
          </p:cNvSpPr>
          <p:nvPr>
            <p:ph idx="1"/>
          </p:nvPr>
        </p:nvSpPr>
        <p:spPr>
          <a:xfrm>
            <a:off x="838200" y="1472184"/>
            <a:ext cx="10515600" cy="4704779"/>
          </a:xfrm>
        </p:spPr>
        <p:txBody>
          <a:bodyPr>
            <a:normAutofit/>
          </a:bodyPr>
          <a:lstStyle/>
          <a:p>
            <a:r>
              <a:rPr lang="en-US" b="1" dirty="0"/>
              <a:t>Scenario </a:t>
            </a:r>
            <a:r>
              <a:rPr lang="en-US" b="1" dirty="0" smtClean="0"/>
              <a:t>5: </a:t>
            </a:r>
            <a:r>
              <a:rPr lang="en-US" b="1" dirty="0"/>
              <a:t>Production of two/three piece Suits</a:t>
            </a:r>
            <a:endParaRPr lang="en-US" dirty="0"/>
          </a:p>
          <a:p>
            <a:r>
              <a:rPr lang="en-US" dirty="0"/>
              <a:t>A Suit is a WEARABLE. It comprises of a COAT, a (matching) SHIRT, a (matching) PANT</a:t>
            </a:r>
          </a:p>
          <a:p>
            <a:r>
              <a:rPr lang="en-US" dirty="0"/>
              <a:t>Each of these are WEARABLE in themselves, in the sense each can be used independent of each other as well as together as a “SUIT”.</a:t>
            </a:r>
          </a:p>
          <a:p>
            <a:r>
              <a:rPr lang="en-US" dirty="0"/>
              <a:t>In other sense we can say that a SUIT is a “Composite” WEARABLE which contains other “leaf” WEARABLES such as shirt, coat and pant. The manufacturer can sell sit as a whole or coat, shirt, pant as individual wearables.</a:t>
            </a:r>
          </a:p>
          <a:p>
            <a:pPr marL="0" indent="0">
              <a:buNone/>
            </a:pPr>
            <a:r>
              <a:rPr lang="en-US" b="1" dirty="0"/>
              <a:t>A “Composite Design Pattern”, what else?</a:t>
            </a:r>
          </a:p>
          <a:p>
            <a:pPr marL="0" indent="0">
              <a:buNone/>
            </a:pPr>
            <a:endParaRPr lang="en-US" dirty="0"/>
          </a:p>
        </p:txBody>
      </p:sp>
    </p:spTree>
    <p:extLst>
      <p:ext uri="{BB962C8B-B14F-4D97-AF65-F5344CB8AC3E}">
        <p14:creationId xmlns:p14="http://schemas.microsoft.com/office/powerpoint/2010/main" val="101066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smtClean="0"/>
              <a:t>Singleton</a:t>
            </a:r>
            <a:endParaRPr lang="en-US" dirty="0"/>
          </a:p>
        </p:txBody>
      </p:sp>
      <p:sp>
        <p:nvSpPr>
          <p:cNvPr id="3" name="Content Placeholder 2"/>
          <p:cNvSpPr>
            <a:spLocks noGrp="1"/>
          </p:cNvSpPr>
          <p:nvPr>
            <p:ph idx="1"/>
          </p:nvPr>
        </p:nvSpPr>
        <p:spPr>
          <a:xfrm>
            <a:off x="838200" y="1307592"/>
            <a:ext cx="10515600" cy="4869371"/>
          </a:xfrm>
        </p:spPr>
        <p:txBody>
          <a:bodyPr/>
          <a:lstStyle/>
          <a:p>
            <a:r>
              <a:rPr lang="en-US" altLang="en-US" dirty="0" smtClean="0"/>
              <a:t>In software engineering, the </a:t>
            </a:r>
            <a:r>
              <a:rPr lang="en-US" altLang="en-US" b="1" dirty="0" smtClean="0"/>
              <a:t>singleton pattern</a:t>
            </a:r>
            <a:r>
              <a:rPr lang="en-US" altLang="en-US" dirty="0" smtClean="0"/>
              <a:t> is a design pattern that is used to restrict instantiation of a class to one object. </a:t>
            </a:r>
          </a:p>
          <a:p>
            <a:r>
              <a:rPr lang="en-US" altLang="en-US" dirty="0" smtClean="0"/>
              <a:t>Ensure a class has only one instance, and provide a global point of access to it. </a:t>
            </a:r>
          </a:p>
          <a:p>
            <a:endParaRPr lang="en-US" altLang="en-US" dirty="0"/>
          </a:p>
          <a:p>
            <a:endParaRPr lang="en-US" altLang="en-US" dirty="0" smtClean="0"/>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86200"/>
            <a:ext cx="7239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56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4451"/>
          </a:xfrm>
        </p:spPr>
        <p:txBody>
          <a:bodyPr/>
          <a:lstStyle/>
          <a:p>
            <a:r>
              <a:rPr lang="en-US" altLang="en-US" u="sng" dirty="0" smtClean="0"/>
              <a:t>Introduction </a:t>
            </a:r>
            <a:endParaRPr lang="en-US" dirty="0"/>
          </a:p>
        </p:txBody>
      </p:sp>
      <p:sp>
        <p:nvSpPr>
          <p:cNvPr id="3" name="Content Placeholder 2"/>
          <p:cNvSpPr>
            <a:spLocks noGrp="1"/>
          </p:cNvSpPr>
          <p:nvPr>
            <p:ph idx="1"/>
          </p:nvPr>
        </p:nvSpPr>
        <p:spPr/>
        <p:txBody>
          <a:bodyPr>
            <a:normAutofit/>
          </a:bodyPr>
          <a:lstStyle/>
          <a:p>
            <a:r>
              <a:rPr lang="en-US" altLang="en-US" dirty="0" smtClean="0"/>
              <a:t>Core solutions to recurring software design problems in real-world application development.</a:t>
            </a:r>
          </a:p>
          <a:p>
            <a:r>
              <a:rPr lang="en-US" altLang="en-US" dirty="0" smtClean="0"/>
              <a:t>There are different problem situations while designing the system, and there are one or more patterns to address each problem situation.</a:t>
            </a:r>
          </a:p>
          <a:p>
            <a:r>
              <a:rPr lang="en-US" altLang="en-US" dirty="0" smtClean="0"/>
              <a:t>The Gang of Four (Erich Gamma, Richard Helm, Ralph Johnson, and John </a:t>
            </a:r>
            <a:r>
              <a:rPr lang="en-US" altLang="en-US" dirty="0" err="1" smtClean="0"/>
              <a:t>Vlissides</a:t>
            </a:r>
            <a:r>
              <a:rPr lang="en-US" altLang="en-US" dirty="0" smtClean="0"/>
              <a:t> ) describes 23 design patterns. With patterns you don't have to reinvent the wheel and get proven solutions for frequently encountered problems </a:t>
            </a:r>
          </a:p>
          <a:p>
            <a:endParaRPr lang="en-US" dirty="0"/>
          </a:p>
        </p:txBody>
      </p:sp>
    </p:spTree>
    <p:extLst>
      <p:ext uri="{BB962C8B-B14F-4D97-AF65-F5344CB8AC3E}">
        <p14:creationId xmlns:p14="http://schemas.microsoft.com/office/powerpoint/2010/main" val="2616214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6032"/>
            <a:ext cx="10515600" cy="6419088"/>
          </a:xfrm>
        </p:spPr>
        <p:txBody>
          <a:bodyPr>
            <a:normAutofit fontScale="62500" lnSpcReduction="20000"/>
          </a:bodyPr>
          <a:lstStyle/>
          <a:p>
            <a:pPr>
              <a:lnSpc>
                <a:spcPct val="80000"/>
              </a:lnSpc>
              <a:buFontTx/>
              <a:buNone/>
            </a:pPr>
            <a:r>
              <a:rPr lang="en-US" altLang="en-US" dirty="0" smtClean="0"/>
              <a:t>public class </a:t>
            </a:r>
            <a:r>
              <a:rPr lang="en-US" altLang="en-US" dirty="0" err="1" smtClean="0"/>
              <a:t>SingletonObject</a:t>
            </a:r>
            <a:r>
              <a:rPr lang="en-US" altLang="en-US" dirty="0" smtClean="0"/>
              <a:t> </a:t>
            </a:r>
          </a:p>
          <a:p>
            <a:pPr>
              <a:lnSpc>
                <a:spcPct val="80000"/>
              </a:lnSpc>
              <a:buFontTx/>
              <a:buNone/>
            </a:pPr>
            <a:r>
              <a:rPr lang="en-US" altLang="en-US" dirty="0" smtClean="0"/>
              <a:t>{ </a:t>
            </a:r>
          </a:p>
          <a:p>
            <a:pPr>
              <a:lnSpc>
                <a:spcPct val="80000"/>
              </a:lnSpc>
              <a:buFontTx/>
              <a:buNone/>
            </a:pPr>
            <a:r>
              <a:rPr lang="en-US" altLang="en-US" dirty="0" smtClean="0"/>
              <a:t>	</a:t>
            </a:r>
            <a:r>
              <a:rPr lang="en-US" altLang="en-US" b="1" dirty="0" smtClean="0">
                <a:solidFill>
                  <a:srgbClr val="FF0000"/>
                </a:solidFill>
              </a:rPr>
              <a:t>private static </a:t>
            </a:r>
            <a:r>
              <a:rPr lang="en-US" altLang="en-US" dirty="0" err="1" smtClean="0"/>
              <a:t>SingletonObject</a:t>
            </a:r>
            <a:r>
              <a:rPr lang="en-US" altLang="en-US" dirty="0" smtClean="0"/>
              <a:t> ref;</a:t>
            </a:r>
          </a:p>
          <a:p>
            <a:pPr>
              <a:lnSpc>
                <a:spcPct val="80000"/>
              </a:lnSpc>
              <a:buFontTx/>
              <a:buNone/>
            </a:pPr>
            <a:r>
              <a:rPr lang="en-US" altLang="en-US" dirty="0" smtClean="0"/>
              <a:t>	</a:t>
            </a:r>
            <a:r>
              <a:rPr lang="en-US" altLang="en-US" b="1" dirty="0" smtClean="0">
                <a:solidFill>
                  <a:srgbClr val="FF0000"/>
                </a:solidFill>
              </a:rPr>
              <a:t>private</a:t>
            </a:r>
            <a:r>
              <a:rPr lang="en-US" altLang="en-US" dirty="0" smtClean="0"/>
              <a:t> </a:t>
            </a:r>
            <a:r>
              <a:rPr lang="en-US" altLang="en-US" dirty="0" err="1" smtClean="0"/>
              <a:t>SingletonObject</a:t>
            </a:r>
            <a:r>
              <a:rPr lang="en-US" altLang="en-US" dirty="0" smtClean="0"/>
              <a:t>()</a:t>
            </a:r>
          </a:p>
          <a:p>
            <a:pPr>
              <a:lnSpc>
                <a:spcPct val="80000"/>
              </a:lnSpc>
              <a:buFontTx/>
              <a:buNone/>
            </a:pPr>
            <a:r>
              <a:rPr lang="en-US" altLang="en-US" dirty="0" smtClean="0"/>
              <a:t> 	{</a:t>
            </a:r>
          </a:p>
          <a:p>
            <a:pPr>
              <a:lnSpc>
                <a:spcPct val="80000"/>
              </a:lnSpc>
              <a:buFontTx/>
              <a:buNone/>
            </a:pPr>
            <a:r>
              <a:rPr lang="en-US" altLang="en-US" dirty="0" smtClean="0"/>
              <a:t>		 // no code </a:t>
            </a:r>
            <a:r>
              <a:rPr lang="en-US" altLang="en-US" dirty="0" err="1" smtClean="0"/>
              <a:t>req'd</a:t>
            </a:r>
            <a:r>
              <a:rPr lang="en-US" altLang="en-US" dirty="0" smtClean="0"/>
              <a:t> </a:t>
            </a:r>
          </a:p>
          <a:p>
            <a:pPr>
              <a:lnSpc>
                <a:spcPct val="80000"/>
              </a:lnSpc>
              <a:buFontTx/>
              <a:buNone/>
            </a:pPr>
            <a:r>
              <a:rPr lang="en-US" altLang="en-US" dirty="0" smtClean="0"/>
              <a:t>	}</a:t>
            </a:r>
          </a:p>
          <a:p>
            <a:pPr>
              <a:lnSpc>
                <a:spcPct val="80000"/>
              </a:lnSpc>
              <a:buFontTx/>
              <a:buNone/>
            </a:pPr>
            <a:r>
              <a:rPr lang="en-US" altLang="en-US" dirty="0" smtClean="0"/>
              <a:t>	 </a:t>
            </a:r>
            <a:r>
              <a:rPr lang="en-US" altLang="en-US" b="1" dirty="0" smtClean="0">
                <a:solidFill>
                  <a:srgbClr val="FF0000"/>
                </a:solidFill>
              </a:rPr>
              <a:t>public static synchronized </a:t>
            </a:r>
            <a:r>
              <a:rPr lang="en-US" altLang="en-US" dirty="0" err="1" smtClean="0"/>
              <a:t>SingletonObject</a:t>
            </a:r>
            <a:r>
              <a:rPr lang="en-US" altLang="en-US" dirty="0" smtClean="0"/>
              <a:t> </a:t>
            </a:r>
            <a:r>
              <a:rPr lang="en-US" altLang="en-US" dirty="0" err="1" smtClean="0"/>
              <a:t>getSingletonObject</a:t>
            </a:r>
            <a:r>
              <a:rPr lang="en-US" altLang="en-US" dirty="0" smtClean="0"/>
              <a:t>() </a:t>
            </a:r>
          </a:p>
          <a:p>
            <a:pPr>
              <a:lnSpc>
                <a:spcPct val="80000"/>
              </a:lnSpc>
              <a:buFontTx/>
              <a:buNone/>
            </a:pPr>
            <a:r>
              <a:rPr lang="en-US" altLang="en-US" dirty="0" smtClean="0"/>
              <a:t>	{ </a:t>
            </a:r>
          </a:p>
          <a:p>
            <a:pPr>
              <a:lnSpc>
                <a:spcPct val="80000"/>
              </a:lnSpc>
              <a:buFontTx/>
              <a:buNone/>
            </a:pPr>
            <a:r>
              <a:rPr lang="en-US" altLang="en-US" dirty="0" smtClean="0"/>
              <a:t>		if (ref == null)</a:t>
            </a:r>
          </a:p>
          <a:p>
            <a:pPr>
              <a:lnSpc>
                <a:spcPct val="80000"/>
              </a:lnSpc>
              <a:buFontTx/>
              <a:buNone/>
            </a:pPr>
            <a:r>
              <a:rPr lang="en-US" altLang="en-US" dirty="0" smtClean="0"/>
              <a:t>		{</a:t>
            </a:r>
          </a:p>
          <a:p>
            <a:pPr>
              <a:lnSpc>
                <a:spcPct val="80000"/>
              </a:lnSpc>
              <a:buFontTx/>
              <a:buNone/>
            </a:pPr>
            <a:r>
              <a:rPr lang="en-US" altLang="en-US" dirty="0" smtClean="0"/>
              <a:t>			ref = new </a:t>
            </a:r>
            <a:r>
              <a:rPr lang="en-US" altLang="en-US" dirty="0" err="1" smtClean="0"/>
              <a:t>SingletonObject</a:t>
            </a:r>
            <a:r>
              <a:rPr lang="en-US" altLang="en-US" dirty="0" smtClean="0"/>
              <a:t>(); </a:t>
            </a:r>
          </a:p>
          <a:p>
            <a:pPr>
              <a:lnSpc>
                <a:spcPct val="80000"/>
              </a:lnSpc>
              <a:buFontTx/>
              <a:buNone/>
            </a:pPr>
            <a:r>
              <a:rPr lang="en-US" altLang="en-US" dirty="0" smtClean="0"/>
              <a:t>		}</a:t>
            </a:r>
          </a:p>
          <a:p>
            <a:pPr>
              <a:lnSpc>
                <a:spcPct val="80000"/>
              </a:lnSpc>
              <a:buFontTx/>
              <a:buNone/>
            </a:pPr>
            <a:r>
              <a:rPr lang="en-US" altLang="en-US" dirty="0" smtClean="0"/>
              <a:t>		return ref;</a:t>
            </a:r>
          </a:p>
          <a:p>
            <a:pPr>
              <a:lnSpc>
                <a:spcPct val="80000"/>
              </a:lnSpc>
              <a:buFontTx/>
              <a:buNone/>
            </a:pPr>
            <a:r>
              <a:rPr lang="en-US" altLang="en-US" dirty="0" smtClean="0"/>
              <a:t>	}</a:t>
            </a:r>
          </a:p>
          <a:p>
            <a:pPr>
              <a:lnSpc>
                <a:spcPct val="80000"/>
              </a:lnSpc>
              <a:buFontTx/>
              <a:buNone/>
            </a:pPr>
            <a:r>
              <a:rPr lang="en-US" altLang="en-US" dirty="0" smtClean="0"/>
              <a:t>	</a:t>
            </a:r>
          </a:p>
          <a:p>
            <a:pPr>
              <a:lnSpc>
                <a:spcPct val="80000"/>
              </a:lnSpc>
              <a:buFontTx/>
              <a:buNone/>
            </a:pPr>
            <a:r>
              <a:rPr lang="en-US" altLang="en-US" dirty="0" smtClean="0"/>
              <a:t>	 public Object clone() throws </a:t>
            </a:r>
            <a:r>
              <a:rPr lang="en-US" altLang="en-US" dirty="0" err="1" smtClean="0"/>
              <a:t>CloneNotSupportedException</a:t>
            </a:r>
            <a:r>
              <a:rPr lang="en-US" altLang="en-US" dirty="0" smtClean="0"/>
              <a:t> </a:t>
            </a:r>
          </a:p>
          <a:p>
            <a:pPr>
              <a:lnSpc>
                <a:spcPct val="80000"/>
              </a:lnSpc>
              <a:buFontTx/>
              <a:buNone/>
            </a:pPr>
            <a:r>
              <a:rPr lang="en-US" altLang="en-US" dirty="0" smtClean="0"/>
              <a:t>	{ </a:t>
            </a:r>
          </a:p>
          <a:p>
            <a:pPr>
              <a:lnSpc>
                <a:spcPct val="80000"/>
              </a:lnSpc>
              <a:buFontTx/>
              <a:buNone/>
            </a:pPr>
            <a:r>
              <a:rPr lang="en-US" altLang="en-US" dirty="0" smtClean="0"/>
              <a:t>		throw new </a:t>
            </a:r>
            <a:r>
              <a:rPr lang="en-US" altLang="en-US" dirty="0" err="1" smtClean="0"/>
              <a:t>CloneNotSupportedException</a:t>
            </a:r>
            <a:r>
              <a:rPr lang="en-US" altLang="en-US" dirty="0" smtClean="0"/>
              <a:t>(); </a:t>
            </a:r>
          </a:p>
          <a:p>
            <a:pPr>
              <a:lnSpc>
                <a:spcPct val="80000"/>
              </a:lnSpc>
              <a:buFontTx/>
              <a:buNone/>
            </a:pPr>
            <a:r>
              <a:rPr lang="en-US" altLang="en-US" dirty="0" smtClean="0"/>
              <a:t>	} </a:t>
            </a:r>
          </a:p>
          <a:p>
            <a:pPr>
              <a:lnSpc>
                <a:spcPct val="80000"/>
              </a:lnSpc>
              <a:buFontTx/>
              <a:buNone/>
            </a:pPr>
            <a:r>
              <a:rPr lang="en-US" altLang="en-US" dirty="0" smtClean="0"/>
              <a:t>}</a:t>
            </a:r>
          </a:p>
          <a:p>
            <a:endParaRPr lang="en-US" dirty="0"/>
          </a:p>
        </p:txBody>
      </p:sp>
    </p:spTree>
    <p:extLst>
      <p:ext uri="{BB962C8B-B14F-4D97-AF65-F5344CB8AC3E}">
        <p14:creationId xmlns:p14="http://schemas.microsoft.com/office/powerpoint/2010/main" val="3716128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 Exceptions</a:t>
            </a:r>
            <a:endParaRPr lang="en-US" dirty="0"/>
          </a:p>
        </p:txBody>
      </p:sp>
      <p:sp>
        <p:nvSpPr>
          <p:cNvPr id="3" name="Content Placeholder 2"/>
          <p:cNvSpPr>
            <a:spLocks noGrp="1"/>
          </p:cNvSpPr>
          <p:nvPr>
            <p:ph idx="1"/>
          </p:nvPr>
        </p:nvSpPr>
        <p:spPr>
          <a:xfrm>
            <a:off x="429768" y="1298448"/>
            <a:ext cx="11420856" cy="5212080"/>
          </a:xfrm>
        </p:spPr>
        <p:txBody>
          <a:bodyPr>
            <a:normAutofit fontScale="70000" lnSpcReduction="20000"/>
          </a:bodyPr>
          <a:lstStyle/>
          <a:p>
            <a:pPr>
              <a:lnSpc>
                <a:spcPct val="110000"/>
              </a:lnSpc>
            </a:pPr>
            <a:r>
              <a:rPr lang="en-US" altLang="en-US" sz="3000" dirty="0"/>
              <a:t>It's possible to have multiple singleton instances if classes loaded by different class-loaders access a singleton. That scenario is not so far-fetched; for example, some servlet containers use distinct </a:t>
            </a:r>
            <a:r>
              <a:rPr lang="en-US" altLang="en-US" sz="3000" dirty="0" err="1"/>
              <a:t>classloaders</a:t>
            </a:r>
            <a:r>
              <a:rPr lang="en-US" altLang="en-US" sz="3000" dirty="0"/>
              <a:t> for each servlet, so if two servlets access a singleton, they will each have their own instance. </a:t>
            </a:r>
          </a:p>
          <a:p>
            <a:pPr>
              <a:lnSpc>
                <a:spcPct val="110000"/>
              </a:lnSpc>
            </a:pPr>
            <a:endParaRPr lang="en-US" altLang="en-US" sz="3000" dirty="0"/>
          </a:p>
          <a:p>
            <a:pPr>
              <a:lnSpc>
                <a:spcPct val="110000"/>
              </a:lnSpc>
            </a:pPr>
            <a:r>
              <a:rPr lang="en-US" altLang="en-US" sz="3000" dirty="0"/>
              <a:t>If Singleton class implements the </a:t>
            </a:r>
            <a:r>
              <a:rPr lang="en-US" altLang="en-US" sz="3000" dirty="0" err="1"/>
              <a:t>java.io.Serializable</a:t>
            </a:r>
            <a:r>
              <a:rPr lang="en-US" altLang="en-US" sz="3000" dirty="0"/>
              <a:t> interface, the class's instances can be serialized and </a:t>
            </a:r>
            <a:r>
              <a:rPr lang="en-US" altLang="en-US" sz="3000" dirty="0" err="1"/>
              <a:t>deserialized</a:t>
            </a:r>
            <a:r>
              <a:rPr lang="en-US" altLang="en-US" sz="3000" dirty="0"/>
              <a:t>. However, if you serialize a singleton object and subsequently </a:t>
            </a:r>
            <a:r>
              <a:rPr lang="en-US" altLang="en-US" sz="3000" dirty="0" err="1"/>
              <a:t>deserialize</a:t>
            </a:r>
            <a:r>
              <a:rPr lang="en-US" altLang="en-US" sz="3000" dirty="0"/>
              <a:t> that object more than once, you will have multiple singleton instances </a:t>
            </a:r>
          </a:p>
          <a:p>
            <a:pPr>
              <a:lnSpc>
                <a:spcPct val="110000"/>
              </a:lnSpc>
            </a:pPr>
            <a:endParaRPr lang="en-US" altLang="en-US" sz="3000" dirty="0"/>
          </a:p>
          <a:p>
            <a:pPr>
              <a:lnSpc>
                <a:spcPct val="110000"/>
              </a:lnSpc>
            </a:pPr>
            <a:r>
              <a:rPr lang="en-US" altLang="en-US" sz="3000" dirty="0"/>
              <a:t>Our purpose was to allow only 1 instance of the class but by making constructor private we have also restricted sub-classing (inheriting) from Singleton. If we want to allow sub-classing we should make constructor protected. But remember, in Java protected constructor can be executed from outside within the same package. So classes within same package will be able to create any number of instances. Here again,. one solution is to keep singletons in a package explicitly for Singletons.</a:t>
            </a:r>
          </a:p>
          <a:p>
            <a:endParaRPr lang="en-US" dirty="0"/>
          </a:p>
        </p:txBody>
      </p:sp>
    </p:spTree>
    <p:extLst>
      <p:ext uri="{BB962C8B-B14F-4D97-AF65-F5344CB8AC3E}">
        <p14:creationId xmlns:p14="http://schemas.microsoft.com/office/powerpoint/2010/main" val="2639104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a:t>
            </a:r>
            <a:endParaRPr lang="en-US" dirty="0"/>
          </a:p>
        </p:txBody>
      </p:sp>
      <p:sp>
        <p:nvSpPr>
          <p:cNvPr id="3" name="Content Placeholder 2"/>
          <p:cNvSpPr>
            <a:spLocks noGrp="1"/>
          </p:cNvSpPr>
          <p:nvPr>
            <p:ph idx="1"/>
          </p:nvPr>
        </p:nvSpPr>
        <p:spPr/>
        <p:txBody>
          <a:bodyPr/>
          <a:lstStyle/>
          <a:p>
            <a:r>
              <a:rPr lang="en-US" altLang="en-US" dirty="0" smtClean="0"/>
              <a:t>It deals with the problem of creating objects (products) without specifying the exact class of object that will be created. </a:t>
            </a:r>
          </a:p>
          <a:p>
            <a:r>
              <a:rPr lang="en-US" altLang="en-US" dirty="0" smtClean="0"/>
              <a:t>The factory method design pattern handles this problem by defining a separate method for creating the objects, which subclasses can then override to specify the derived type of product that will be created. More generally, the term </a:t>
            </a:r>
            <a:r>
              <a:rPr lang="en-US" altLang="en-US" i="1" dirty="0" smtClean="0"/>
              <a:t>factory method</a:t>
            </a:r>
            <a:r>
              <a:rPr lang="en-US" altLang="en-US" dirty="0" smtClean="0"/>
              <a:t> is often used to refer to any method whose main purpose is creation of objects. </a:t>
            </a:r>
          </a:p>
          <a:p>
            <a:endParaRPr lang="en-US" dirty="0"/>
          </a:p>
        </p:txBody>
      </p:sp>
    </p:spTree>
    <p:extLst>
      <p:ext uri="{BB962C8B-B14F-4D97-AF65-F5344CB8AC3E}">
        <p14:creationId xmlns:p14="http://schemas.microsoft.com/office/powerpoint/2010/main" val="30606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Line 3"/>
          <p:cNvSpPr>
            <a:spLocks noChangeShapeType="1"/>
          </p:cNvSpPr>
          <p:nvPr/>
        </p:nvSpPr>
        <p:spPr bwMode="auto">
          <a:xfrm>
            <a:off x="2234184" y="22860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Line 4"/>
          <p:cNvSpPr>
            <a:spLocks noChangeShapeType="1"/>
          </p:cNvSpPr>
          <p:nvPr/>
        </p:nvSpPr>
        <p:spPr bwMode="auto">
          <a:xfrm>
            <a:off x="4748784" y="2514600"/>
            <a:ext cx="2362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Rectangle 5"/>
          <p:cNvSpPr>
            <a:spLocks noChangeArrowheads="1"/>
          </p:cNvSpPr>
          <p:nvPr/>
        </p:nvSpPr>
        <p:spPr bwMode="auto">
          <a:xfrm>
            <a:off x="2234184" y="1905000"/>
            <a:ext cx="25146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cs typeface="Arial" panose="020B0604020202020204" pitchFamily="34" charset="0"/>
            </a:endParaRPr>
          </a:p>
        </p:txBody>
      </p:sp>
      <p:sp>
        <p:nvSpPr>
          <p:cNvPr id="7" name="Text Box 6"/>
          <p:cNvSpPr txBox="1">
            <a:spLocks noChangeArrowheads="1"/>
          </p:cNvSpPr>
          <p:nvPr/>
        </p:nvSpPr>
        <p:spPr bwMode="auto">
          <a:xfrm>
            <a:off x="2310384" y="19050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i="1" dirty="0" smtClean="0">
                <a:cs typeface="Arial" panose="020B0604020202020204" pitchFamily="34" charset="0"/>
              </a:rPr>
              <a:t>Creator</a:t>
            </a:r>
            <a:endParaRPr lang="en-US" altLang="en-US" i="1" dirty="0">
              <a:cs typeface="Arial" panose="020B0604020202020204" pitchFamily="34" charset="0"/>
            </a:endParaRPr>
          </a:p>
        </p:txBody>
      </p:sp>
      <p:sp>
        <p:nvSpPr>
          <p:cNvPr id="8" name="Text Box 7"/>
          <p:cNvSpPr txBox="1">
            <a:spLocks noChangeArrowheads="1"/>
          </p:cNvSpPr>
          <p:nvPr/>
        </p:nvSpPr>
        <p:spPr bwMode="auto">
          <a:xfrm>
            <a:off x="2310384" y="2286000"/>
            <a:ext cx="2362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cs typeface="Arial" panose="020B0604020202020204" pitchFamily="34" charset="0"/>
              </a:rPr>
              <a:t># </a:t>
            </a:r>
            <a:r>
              <a:rPr lang="en-US" altLang="en-US" dirty="0" err="1">
                <a:cs typeface="Arial" panose="020B0604020202020204" pitchFamily="34" charset="0"/>
              </a:rPr>
              <a:t>f</a:t>
            </a:r>
            <a:r>
              <a:rPr lang="en-US" altLang="en-US" i="1" dirty="0" err="1">
                <a:cs typeface="Arial" panose="020B0604020202020204" pitchFamily="34" charset="0"/>
              </a:rPr>
              <a:t>actoryMethod</a:t>
            </a:r>
            <a:r>
              <a:rPr lang="en-US" altLang="en-US" dirty="0">
                <a:cs typeface="Arial" panose="020B0604020202020204" pitchFamily="34" charset="0"/>
              </a:rPr>
              <a:t>()</a:t>
            </a:r>
          </a:p>
          <a:p>
            <a:pPr>
              <a:spcBef>
                <a:spcPct val="50000"/>
              </a:spcBef>
            </a:pPr>
            <a:r>
              <a:rPr lang="en-US" altLang="en-US" dirty="0">
                <a:cs typeface="Arial" panose="020B0604020202020204" pitchFamily="34" charset="0"/>
              </a:rPr>
              <a:t>+ </a:t>
            </a:r>
            <a:r>
              <a:rPr lang="en-US" altLang="en-US" i="1" dirty="0" err="1">
                <a:cs typeface="Arial" panose="020B0604020202020204" pitchFamily="34" charset="0"/>
              </a:rPr>
              <a:t>someOperation</a:t>
            </a:r>
            <a:r>
              <a:rPr lang="en-US" altLang="en-US" i="1" dirty="0">
                <a:cs typeface="Arial" panose="020B0604020202020204" pitchFamily="34" charset="0"/>
              </a:rPr>
              <a:t>()</a:t>
            </a:r>
            <a:endParaRPr lang="en-US" altLang="en-US" dirty="0">
              <a:cs typeface="Arial" panose="020B0604020202020204" pitchFamily="34" charset="0"/>
            </a:endParaRPr>
          </a:p>
        </p:txBody>
      </p:sp>
      <p:sp>
        <p:nvSpPr>
          <p:cNvPr id="9" name="Rectangle 8"/>
          <p:cNvSpPr>
            <a:spLocks noChangeArrowheads="1"/>
          </p:cNvSpPr>
          <p:nvPr/>
        </p:nvSpPr>
        <p:spPr bwMode="auto">
          <a:xfrm>
            <a:off x="2538984" y="46482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Rectangle 9"/>
          <p:cNvSpPr>
            <a:spLocks noChangeArrowheads="1"/>
          </p:cNvSpPr>
          <p:nvPr/>
        </p:nvSpPr>
        <p:spPr bwMode="auto">
          <a:xfrm>
            <a:off x="7034784" y="4572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Rectangle 10"/>
          <p:cNvSpPr>
            <a:spLocks noChangeArrowheads="1"/>
          </p:cNvSpPr>
          <p:nvPr/>
        </p:nvSpPr>
        <p:spPr bwMode="auto">
          <a:xfrm>
            <a:off x="7110984" y="2286000"/>
            <a:ext cx="2057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Text Box 11"/>
          <p:cNvSpPr txBox="1">
            <a:spLocks noChangeArrowheads="1"/>
          </p:cNvSpPr>
          <p:nvPr/>
        </p:nvSpPr>
        <p:spPr bwMode="auto">
          <a:xfrm>
            <a:off x="7110984" y="23622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i="1">
                <a:cs typeface="Arial" panose="020B0604020202020204" pitchFamily="34" charset="0"/>
              </a:rPr>
              <a:t>Product</a:t>
            </a:r>
          </a:p>
        </p:txBody>
      </p:sp>
      <p:sp>
        <p:nvSpPr>
          <p:cNvPr id="13" name="Text Box 12"/>
          <p:cNvSpPr txBox="1">
            <a:spLocks noChangeArrowheads="1"/>
          </p:cNvSpPr>
          <p:nvPr/>
        </p:nvSpPr>
        <p:spPr bwMode="auto">
          <a:xfrm>
            <a:off x="2538984" y="47244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ConcreteCreator</a:t>
            </a:r>
          </a:p>
        </p:txBody>
      </p:sp>
      <p:sp>
        <p:nvSpPr>
          <p:cNvPr id="14" name="Text Box 13"/>
          <p:cNvSpPr txBox="1">
            <a:spLocks noChangeArrowheads="1"/>
          </p:cNvSpPr>
          <p:nvPr/>
        </p:nvSpPr>
        <p:spPr bwMode="auto">
          <a:xfrm>
            <a:off x="7034784" y="46482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cs typeface="Arial" panose="020B0604020202020204" pitchFamily="34" charset="0"/>
              </a:rPr>
              <a:t>ConcreteProduct</a:t>
            </a:r>
          </a:p>
        </p:txBody>
      </p:sp>
      <p:grpSp>
        <p:nvGrpSpPr>
          <p:cNvPr id="15" name="Group 14"/>
          <p:cNvGrpSpPr>
            <a:grpSpLocks/>
          </p:cNvGrpSpPr>
          <p:nvPr/>
        </p:nvGrpSpPr>
        <p:grpSpPr bwMode="auto">
          <a:xfrm>
            <a:off x="3377184" y="3124200"/>
            <a:ext cx="304800" cy="1524000"/>
            <a:chOff x="1056" y="1824"/>
            <a:chExt cx="192" cy="960"/>
          </a:xfrm>
        </p:grpSpPr>
        <p:sp>
          <p:nvSpPr>
            <p:cNvPr id="16" name="Line 15"/>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AutoShape 16"/>
            <p:cNvSpPr>
              <a:spLocks noChangeArrowheads="1"/>
            </p:cNvSpPr>
            <p:nvPr/>
          </p:nvSpPr>
          <p:spPr bwMode="auto">
            <a:xfrm>
              <a:off x="1056" y="1824"/>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8" name="Group 17"/>
          <p:cNvGrpSpPr>
            <a:grpSpLocks/>
          </p:cNvGrpSpPr>
          <p:nvPr/>
        </p:nvGrpSpPr>
        <p:grpSpPr bwMode="auto">
          <a:xfrm>
            <a:off x="8025384" y="2819400"/>
            <a:ext cx="304800" cy="1752600"/>
            <a:chOff x="1056" y="1824"/>
            <a:chExt cx="192" cy="960"/>
          </a:xfrm>
        </p:grpSpPr>
        <p:sp>
          <p:nvSpPr>
            <p:cNvPr id="19" name="Line 18"/>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AutoShape 19"/>
            <p:cNvSpPr>
              <a:spLocks noChangeArrowheads="1"/>
            </p:cNvSpPr>
            <p:nvPr/>
          </p:nvSpPr>
          <p:spPr bwMode="auto">
            <a:xfrm>
              <a:off x="1056" y="1824"/>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1" name="Line 20"/>
          <p:cNvSpPr>
            <a:spLocks noChangeShapeType="1"/>
          </p:cNvSpPr>
          <p:nvPr/>
        </p:nvSpPr>
        <p:spPr bwMode="auto">
          <a:xfrm>
            <a:off x="4596384" y="4876800"/>
            <a:ext cx="24384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643174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a:t>
            </a:r>
            <a:endParaRPr lang="en-US" dirty="0"/>
          </a:p>
        </p:txBody>
      </p:sp>
      <p:sp>
        <p:nvSpPr>
          <p:cNvPr id="3" name="Content Placeholder 2"/>
          <p:cNvSpPr>
            <a:spLocks noGrp="1"/>
          </p:cNvSpPr>
          <p:nvPr>
            <p:ph idx="1"/>
          </p:nvPr>
        </p:nvSpPr>
        <p:spPr>
          <a:xfrm>
            <a:off x="838200" y="1472184"/>
            <a:ext cx="10515600" cy="4704779"/>
          </a:xfrm>
        </p:spPr>
        <p:txBody>
          <a:bodyPr/>
          <a:lstStyle/>
          <a:p>
            <a:endParaRPr lang="en-US" dirty="0"/>
          </a:p>
        </p:txBody>
      </p:sp>
      <p:sp>
        <p:nvSpPr>
          <p:cNvPr id="4" name="Rectangle 5"/>
          <p:cNvSpPr>
            <a:spLocks noChangeArrowheads="1"/>
          </p:cNvSpPr>
          <p:nvPr/>
        </p:nvSpPr>
        <p:spPr bwMode="auto">
          <a:xfrm>
            <a:off x="1219200" y="2414842"/>
            <a:ext cx="1752600" cy="7032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EmployeeController</a:t>
            </a:r>
          </a:p>
        </p:txBody>
      </p:sp>
      <p:sp>
        <p:nvSpPr>
          <p:cNvPr id="5" name="Rectangle 6"/>
          <p:cNvSpPr>
            <a:spLocks noChangeArrowheads="1"/>
          </p:cNvSpPr>
          <p:nvPr/>
        </p:nvSpPr>
        <p:spPr bwMode="auto">
          <a:xfrm>
            <a:off x="8077200" y="2414842"/>
            <a:ext cx="1524000" cy="7032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Qualification</a:t>
            </a:r>
            <a:endParaRPr lang="en-US" altLang="en-US">
              <a:cs typeface="Arial" panose="020B0604020202020204" pitchFamily="34" charset="0"/>
            </a:endParaRPr>
          </a:p>
        </p:txBody>
      </p:sp>
      <p:sp>
        <p:nvSpPr>
          <p:cNvPr id="6" name="Rectangle 7"/>
          <p:cNvSpPr>
            <a:spLocks noChangeArrowheads="1"/>
          </p:cNvSpPr>
          <p:nvPr/>
        </p:nvSpPr>
        <p:spPr bwMode="auto">
          <a:xfrm>
            <a:off x="6019800" y="2414842"/>
            <a:ext cx="1524000" cy="7032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Employee</a:t>
            </a:r>
          </a:p>
        </p:txBody>
      </p:sp>
      <p:sp>
        <p:nvSpPr>
          <p:cNvPr id="7" name="Rectangle 8"/>
          <p:cNvSpPr>
            <a:spLocks noChangeArrowheads="1"/>
          </p:cNvSpPr>
          <p:nvPr/>
        </p:nvSpPr>
        <p:spPr bwMode="auto">
          <a:xfrm>
            <a:off x="3581400" y="2414842"/>
            <a:ext cx="1752600" cy="7032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err="1">
                <a:cs typeface="Arial" panose="020B0604020202020204" pitchFamily="34" charset="0"/>
              </a:rPr>
              <a:t>EmployeeCollection</a:t>
            </a:r>
            <a:endParaRPr lang="en-US" altLang="en-US" sz="1400" dirty="0">
              <a:cs typeface="Arial" panose="020B0604020202020204" pitchFamily="34" charset="0"/>
            </a:endParaRPr>
          </a:p>
        </p:txBody>
      </p:sp>
      <p:sp>
        <p:nvSpPr>
          <p:cNvPr id="8" name="Line 9"/>
          <p:cNvSpPr>
            <a:spLocks noChangeShapeType="1"/>
          </p:cNvSpPr>
          <p:nvPr/>
        </p:nvSpPr>
        <p:spPr bwMode="auto">
          <a:xfrm>
            <a:off x="2971800" y="2567242"/>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10"/>
          <p:cNvSpPr>
            <a:spLocks noChangeShapeType="1"/>
          </p:cNvSpPr>
          <p:nvPr/>
        </p:nvSpPr>
        <p:spPr bwMode="auto">
          <a:xfrm>
            <a:off x="5334000" y="2567242"/>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1"/>
          <p:cNvSpPr>
            <a:spLocks noChangeShapeType="1"/>
          </p:cNvSpPr>
          <p:nvPr/>
        </p:nvSpPr>
        <p:spPr bwMode="auto">
          <a:xfrm>
            <a:off x="7543800" y="2567242"/>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2" name="Group 13"/>
          <p:cNvGrpSpPr>
            <a:grpSpLocks/>
          </p:cNvGrpSpPr>
          <p:nvPr/>
        </p:nvGrpSpPr>
        <p:grpSpPr bwMode="auto">
          <a:xfrm>
            <a:off x="6705600" y="3118054"/>
            <a:ext cx="3124200" cy="2209350"/>
            <a:chOff x="3648" y="1440"/>
            <a:chExt cx="1968" cy="864"/>
          </a:xfrm>
        </p:grpSpPr>
        <p:sp>
          <p:nvSpPr>
            <p:cNvPr id="13" name="Rectangle 14"/>
            <p:cNvSpPr>
              <a:spLocks noChangeArrowheads="1"/>
            </p:cNvSpPr>
            <p:nvPr/>
          </p:nvSpPr>
          <p:spPr bwMode="auto">
            <a:xfrm>
              <a:off x="3648" y="2064"/>
              <a:ext cx="96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ITQualification</a:t>
              </a:r>
            </a:p>
          </p:txBody>
        </p:sp>
        <p:sp>
          <p:nvSpPr>
            <p:cNvPr id="14" name="Rectangle 15"/>
            <p:cNvSpPr>
              <a:spLocks noChangeArrowheads="1"/>
            </p:cNvSpPr>
            <p:nvPr/>
          </p:nvSpPr>
          <p:spPr bwMode="auto">
            <a:xfrm>
              <a:off x="4656" y="2064"/>
              <a:ext cx="96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AccQualiication</a:t>
              </a:r>
            </a:p>
          </p:txBody>
        </p:sp>
        <p:grpSp>
          <p:nvGrpSpPr>
            <p:cNvPr id="15" name="Group 16"/>
            <p:cNvGrpSpPr>
              <a:grpSpLocks/>
            </p:cNvGrpSpPr>
            <p:nvPr/>
          </p:nvGrpSpPr>
          <p:grpSpPr bwMode="auto">
            <a:xfrm>
              <a:off x="4752" y="1440"/>
              <a:ext cx="96" cy="288"/>
              <a:chOff x="1056" y="1824"/>
              <a:chExt cx="192" cy="960"/>
            </a:xfrm>
          </p:grpSpPr>
          <p:sp>
            <p:nvSpPr>
              <p:cNvPr id="19" name="Line 17"/>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AutoShape 18"/>
              <p:cNvSpPr>
                <a:spLocks noChangeArrowheads="1"/>
              </p:cNvSpPr>
              <p:nvPr/>
            </p:nvSpPr>
            <p:spPr bwMode="auto">
              <a:xfrm>
                <a:off x="1056" y="1824"/>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6" name="Line 19"/>
            <p:cNvSpPr>
              <a:spLocks noChangeShapeType="1"/>
            </p:cNvSpPr>
            <p:nvPr/>
          </p:nvSpPr>
          <p:spPr bwMode="auto">
            <a:xfrm>
              <a:off x="4320" y="1728"/>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20"/>
            <p:cNvSpPr>
              <a:spLocks noChangeShapeType="1"/>
            </p:cNvSpPr>
            <p:nvPr/>
          </p:nvSpPr>
          <p:spPr bwMode="auto">
            <a:xfrm>
              <a:off x="4320" y="17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21"/>
            <p:cNvSpPr>
              <a:spLocks noChangeShapeType="1"/>
            </p:cNvSpPr>
            <p:nvPr/>
          </p:nvSpPr>
          <p:spPr bwMode="auto">
            <a:xfrm>
              <a:off x="5232" y="172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1" name="Group 22"/>
          <p:cNvGrpSpPr>
            <a:grpSpLocks/>
          </p:cNvGrpSpPr>
          <p:nvPr/>
        </p:nvGrpSpPr>
        <p:grpSpPr bwMode="auto">
          <a:xfrm>
            <a:off x="4343400" y="3118054"/>
            <a:ext cx="3124200" cy="3193846"/>
            <a:chOff x="2160" y="1440"/>
            <a:chExt cx="1968" cy="1200"/>
          </a:xfrm>
        </p:grpSpPr>
        <p:sp>
          <p:nvSpPr>
            <p:cNvPr id="22" name="Rectangle 23"/>
            <p:cNvSpPr>
              <a:spLocks noChangeArrowheads="1"/>
            </p:cNvSpPr>
            <p:nvPr/>
          </p:nvSpPr>
          <p:spPr bwMode="auto">
            <a:xfrm>
              <a:off x="2160" y="2400"/>
              <a:ext cx="96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ITEmployee</a:t>
              </a:r>
            </a:p>
          </p:txBody>
        </p:sp>
        <p:sp>
          <p:nvSpPr>
            <p:cNvPr id="23" name="Rectangle 24"/>
            <p:cNvSpPr>
              <a:spLocks noChangeArrowheads="1"/>
            </p:cNvSpPr>
            <p:nvPr/>
          </p:nvSpPr>
          <p:spPr bwMode="auto">
            <a:xfrm>
              <a:off x="3168" y="2400"/>
              <a:ext cx="96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AccEmployee</a:t>
              </a:r>
            </a:p>
          </p:txBody>
        </p:sp>
        <p:grpSp>
          <p:nvGrpSpPr>
            <p:cNvPr id="24" name="Group 25"/>
            <p:cNvGrpSpPr>
              <a:grpSpLocks/>
            </p:cNvGrpSpPr>
            <p:nvPr/>
          </p:nvGrpSpPr>
          <p:grpSpPr bwMode="auto">
            <a:xfrm>
              <a:off x="3264" y="1440"/>
              <a:ext cx="96" cy="623"/>
              <a:chOff x="1056" y="1825"/>
              <a:chExt cx="192" cy="959"/>
            </a:xfrm>
          </p:grpSpPr>
          <p:sp>
            <p:nvSpPr>
              <p:cNvPr id="28" name="Line 26"/>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AutoShape 27"/>
              <p:cNvSpPr>
                <a:spLocks noChangeArrowheads="1"/>
              </p:cNvSpPr>
              <p:nvPr/>
            </p:nvSpPr>
            <p:spPr bwMode="auto">
              <a:xfrm>
                <a:off x="1056" y="1825"/>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5" name="Line 28"/>
            <p:cNvSpPr>
              <a:spLocks noChangeShapeType="1"/>
            </p:cNvSpPr>
            <p:nvPr/>
          </p:nvSpPr>
          <p:spPr bwMode="auto">
            <a:xfrm>
              <a:off x="2592" y="2064"/>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Line 29"/>
            <p:cNvSpPr>
              <a:spLocks noChangeShapeType="1"/>
            </p:cNvSpPr>
            <p:nvPr/>
          </p:nvSpPr>
          <p:spPr bwMode="auto">
            <a:xfrm>
              <a:off x="2592" y="206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Line 30"/>
            <p:cNvSpPr>
              <a:spLocks noChangeShapeType="1"/>
            </p:cNvSpPr>
            <p:nvPr/>
          </p:nvSpPr>
          <p:spPr bwMode="auto">
            <a:xfrm>
              <a:off x="3504" y="2064"/>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0" name="Group 31"/>
          <p:cNvGrpSpPr>
            <a:grpSpLocks/>
          </p:cNvGrpSpPr>
          <p:nvPr/>
        </p:nvGrpSpPr>
        <p:grpSpPr bwMode="auto">
          <a:xfrm>
            <a:off x="1143000" y="3118054"/>
            <a:ext cx="3200400" cy="2631278"/>
            <a:chOff x="144" y="1440"/>
            <a:chExt cx="2016" cy="1008"/>
          </a:xfrm>
        </p:grpSpPr>
        <p:sp>
          <p:nvSpPr>
            <p:cNvPr id="31" name="Rectangle 32"/>
            <p:cNvSpPr>
              <a:spLocks noChangeArrowheads="1"/>
            </p:cNvSpPr>
            <p:nvPr/>
          </p:nvSpPr>
          <p:spPr bwMode="auto">
            <a:xfrm>
              <a:off x="144" y="2112"/>
              <a:ext cx="100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ITEmployee</a:t>
              </a:r>
            </a:p>
            <a:p>
              <a:pPr algn="ctr"/>
              <a:r>
                <a:rPr lang="en-US" altLang="en-US" sz="1400">
                  <a:cs typeface="Arial" panose="020B0604020202020204" pitchFamily="34" charset="0"/>
                </a:rPr>
                <a:t>Controller</a:t>
              </a:r>
            </a:p>
          </p:txBody>
        </p:sp>
        <p:sp>
          <p:nvSpPr>
            <p:cNvPr id="32" name="Rectangle 33"/>
            <p:cNvSpPr>
              <a:spLocks noChangeArrowheads="1"/>
            </p:cNvSpPr>
            <p:nvPr/>
          </p:nvSpPr>
          <p:spPr bwMode="auto">
            <a:xfrm>
              <a:off x="1200" y="2112"/>
              <a:ext cx="960"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cs typeface="Arial" panose="020B0604020202020204" pitchFamily="34" charset="0"/>
                </a:rPr>
                <a:t>AccEmployee</a:t>
              </a:r>
            </a:p>
            <a:p>
              <a:pPr algn="ctr"/>
              <a:r>
                <a:rPr lang="en-US" altLang="en-US" sz="1400">
                  <a:cs typeface="Arial" panose="020B0604020202020204" pitchFamily="34" charset="0"/>
                </a:rPr>
                <a:t>Controller</a:t>
              </a:r>
            </a:p>
          </p:txBody>
        </p:sp>
        <p:grpSp>
          <p:nvGrpSpPr>
            <p:cNvPr id="33" name="Group 34"/>
            <p:cNvGrpSpPr>
              <a:grpSpLocks/>
            </p:cNvGrpSpPr>
            <p:nvPr/>
          </p:nvGrpSpPr>
          <p:grpSpPr bwMode="auto">
            <a:xfrm>
              <a:off x="960" y="1440"/>
              <a:ext cx="96" cy="336"/>
              <a:chOff x="1056" y="1824"/>
              <a:chExt cx="192" cy="960"/>
            </a:xfrm>
          </p:grpSpPr>
          <p:sp>
            <p:nvSpPr>
              <p:cNvPr id="37" name="Line 35"/>
              <p:cNvSpPr>
                <a:spLocks noChangeShapeType="1"/>
              </p:cNvSpPr>
              <p:nvPr/>
            </p:nvSpPr>
            <p:spPr bwMode="auto">
              <a:xfrm>
                <a:off x="1152" y="1968"/>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AutoShape 36"/>
              <p:cNvSpPr>
                <a:spLocks noChangeArrowheads="1"/>
              </p:cNvSpPr>
              <p:nvPr/>
            </p:nvSpPr>
            <p:spPr bwMode="auto">
              <a:xfrm>
                <a:off x="1056" y="1824"/>
                <a:ext cx="192" cy="192"/>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4" name="Line 37"/>
            <p:cNvSpPr>
              <a:spLocks noChangeShapeType="1"/>
            </p:cNvSpPr>
            <p:nvPr/>
          </p:nvSpPr>
          <p:spPr bwMode="auto">
            <a:xfrm>
              <a:off x="528" y="1776"/>
              <a:ext cx="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 name="Line 38"/>
            <p:cNvSpPr>
              <a:spLocks noChangeShapeType="1"/>
            </p:cNvSpPr>
            <p:nvPr/>
          </p:nvSpPr>
          <p:spPr bwMode="auto">
            <a:xfrm>
              <a:off x="528" y="17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39"/>
            <p:cNvSpPr>
              <a:spLocks noChangeShapeType="1"/>
            </p:cNvSpPr>
            <p:nvPr/>
          </p:nvSpPr>
          <p:spPr bwMode="auto">
            <a:xfrm>
              <a:off x="1440" y="17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61609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448"/>
            <a:ext cx="10515600" cy="6021515"/>
          </a:xfrm>
        </p:spPr>
        <p:txBody>
          <a:bodyPr>
            <a:normAutofit/>
          </a:bodyPr>
          <a:lstStyle/>
          <a:p>
            <a:pPr marL="0" indent="0">
              <a:buNone/>
            </a:pPr>
            <a:r>
              <a:rPr lang="en-US" dirty="0" smtClean="0"/>
              <a:t>public abstract class Employee {</a:t>
            </a:r>
          </a:p>
          <a:p>
            <a:pPr marL="0" indent="0">
              <a:buNone/>
            </a:pPr>
            <a:r>
              <a:rPr lang="en-US" dirty="0" smtClean="0"/>
              <a:t>    private String name;</a:t>
            </a:r>
          </a:p>
          <a:p>
            <a:pPr marL="0" indent="0">
              <a:buNone/>
            </a:pPr>
            <a:r>
              <a:rPr lang="en-US" dirty="0"/>
              <a:t> </a:t>
            </a:r>
            <a:r>
              <a:rPr lang="en-US" dirty="0" smtClean="0"/>
              <a:t>   public Employee(String name) {</a:t>
            </a:r>
          </a:p>
          <a:p>
            <a:pPr marL="0" indent="0">
              <a:buNone/>
            </a:pPr>
            <a:r>
              <a:rPr lang="en-US" dirty="0" smtClean="0"/>
              <a:t>        this.name = name;</a:t>
            </a:r>
          </a:p>
          <a:p>
            <a:pPr marL="0" indent="0">
              <a:buNone/>
            </a:pPr>
            <a:r>
              <a:rPr lang="en-US" dirty="0" smtClean="0"/>
              <a:t>    }</a:t>
            </a:r>
          </a:p>
          <a:p>
            <a:pPr marL="0" indent="0">
              <a:buNone/>
            </a:pPr>
            <a:r>
              <a:rPr lang="en-US" dirty="0" smtClean="0"/>
              <a:t>    public String </a:t>
            </a:r>
            <a:r>
              <a:rPr lang="en-US" dirty="0" err="1" smtClean="0"/>
              <a:t>getName</a:t>
            </a:r>
            <a:r>
              <a:rPr lang="en-US" dirty="0" smtClean="0"/>
              <a:t>() {</a:t>
            </a:r>
          </a:p>
          <a:p>
            <a:pPr marL="0" indent="0">
              <a:buNone/>
            </a:pPr>
            <a:r>
              <a:rPr lang="en-US" dirty="0" smtClean="0"/>
              <a:t>        return name;</a:t>
            </a:r>
          </a:p>
          <a:p>
            <a:pPr marL="0" indent="0">
              <a:buNone/>
            </a:pPr>
            <a:r>
              <a:rPr lang="en-US" dirty="0" smtClean="0"/>
              <a:t>    }</a:t>
            </a:r>
          </a:p>
          <a:p>
            <a:pPr marL="0" indent="0">
              <a:buNone/>
            </a:pPr>
            <a:r>
              <a:rPr lang="en-US" dirty="0" smtClean="0"/>
              <a:t>    public abstract void </a:t>
            </a:r>
            <a:r>
              <a:rPr lang="en-US" dirty="0" err="1" smtClean="0"/>
              <a:t>manageWork</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2666856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629400"/>
          </a:xfrm>
        </p:spPr>
        <p:txBody>
          <a:bodyPr>
            <a:normAutofit/>
          </a:bodyPr>
          <a:lstStyle/>
          <a:p>
            <a:pPr marL="0" indent="0">
              <a:buNone/>
            </a:pPr>
            <a:r>
              <a:rPr lang="en-US" dirty="0" smtClean="0"/>
              <a:t>public class </a:t>
            </a:r>
            <a:r>
              <a:rPr lang="en-US" dirty="0" err="1" smtClean="0"/>
              <a:t>AccEmployee</a:t>
            </a:r>
            <a:r>
              <a:rPr lang="en-US" dirty="0" smtClean="0"/>
              <a:t> extends Employee {</a:t>
            </a:r>
          </a:p>
          <a:p>
            <a:pPr marL="0" indent="0">
              <a:buNone/>
            </a:pPr>
            <a:r>
              <a:rPr lang="en-US" dirty="0" smtClean="0"/>
              <a:t>    public </a:t>
            </a:r>
            <a:r>
              <a:rPr lang="en-US" dirty="0" err="1" smtClean="0"/>
              <a:t>AccEmployee</a:t>
            </a:r>
            <a:r>
              <a:rPr lang="en-US" dirty="0" smtClean="0"/>
              <a:t>(String name) {        super(name);    }</a:t>
            </a:r>
          </a:p>
          <a:p>
            <a:pPr marL="0" indent="0">
              <a:buNone/>
            </a:pPr>
            <a:r>
              <a:rPr lang="en-US" dirty="0" smtClean="0"/>
              <a:t>   public void </a:t>
            </a:r>
            <a:r>
              <a:rPr lang="en-US" dirty="0" err="1" smtClean="0"/>
              <a:t>manageWork</a:t>
            </a:r>
            <a:r>
              <a:rPr lang="en-US" dirty="0" smtClean="0"/>
              <a:t>(){</a:t>
            </a:r>
          </a:p>
          <a:p>
            <a:pPr marL="0" indent="0">
              <a:buNone/>
            </a:pPr>
            <a:r>
              <a:rPr lang="en-US" dirty="0" smtClean="0"/>
              <a:t>        </a:t>
            </a:r>
            <a:r>
              <a:rPr lang="en-US" dirty="0" err="1" smtClean="0"/>
              <a:t>System.out.println</a:t>
            </a:r>
            <a:r>
              <a:rPr lang="en-US" dirty="0" smtClean="0"/>
              <a:t>("Manage company accounts");</a:t>
            </a:r>
          </a:p>
          <a:p>
            <a:pPr marL="0" indent="0">
              <a:buNone/>
            </a:pPr>
            <a:r>
              <a:rPr lang="en-US" dirty="0" smtClean="0"/>
              <a:t>    }</a:t>
            </a:r>
          </a:p>
          <a:p>
            <a:pPr marL="0" indent="0">
              <a:buNone/>
            </a:pPr>
            <a:r>
              <a:rPr lang="en-US" dirty="0" smtClean="0"/>
              <a:t>} </a:t>
            </a:r>
          </a:p>
          <a:p>
            <a:pPr marL="0" indent="0">
              <a:buNone/>
            </a:pPr>
            <a:endParaRPr lang="en-US" dirty="0"/>
          </a:p>
          <a:p>
            <a:pPr marL="0" indent="0">
              <a:buNone/>
            </a:pPr>
            <a:r>
              <a:rPr lang="en-US" dirty="0" smtClean="0"/>
              <a:t>public class </a:t>
            </a:r>
            <a:r>
              <a:rPr lang="en-US" dirty="0" err="1" smtClean="0"/>
              <a:t>ITEmployee</a:t>
            </a:r>
            <a:r>
              <a:rPr lang="en-US" dirty="0" smtClean="0"/>
              <a:t> extends Employee {</a:t>
            </a:r>
          </a:p>
          <a:p>
            <a:pPr marL="0" indent="0">
              <a:buNone/>
            </a:pPr>
            <a:r>
              <a:rPr lang="en-US" dirty="0" smtClean="0"/>
              <a:t>    public </a:t>
            </a:r>
            <a:r>
              <a:rPr lang="en-US" dirty="0" err="1" smtClean="0"/>
              <a:t>ITEmployee</a:t>
            </a:r>
            <a:r>
              <a:rPr lang="en-US" dirty="0" smtClean="0"/>
              <a:t>(String name) {         super(name);    }</a:t>
            </a:r>
          </a:p>
          <a:p>
            <a:pPr marL="0" indent="0">
              <a:buNone/>
            </a:pPr>
            <a:r>
              <a:rPr lang="en-US" dirty="0" smtClean="0"/>
              <a:t>    public void </a:t>
            </a:r>
            <a:r>
              <a:rPr lang="en-US" dirty="0" err="1" smtClean="0"/>
              <a:t>manageWork</a:t>
            </a:r>
            <a:r>
              <a:rPr lang="en-US" dirty="0" smtClean="0"/>
              <a:t>(){</a:t>
            </a:r>
          </a:p>
          <a:p>
            <a:pPr marL="0" indent="0">
              <a:buNone/>
            </a:pPr>
            <a:r>
              <a:rPr lang="en-US" dirty="0" smtClean="0"/>
              <a:t>        </a:t>
            </a:r>
            <a:r>
              <a:rPr lang="en-US" dirty="0" err="1" smtClean="0"/>
              <a:t>System.out.println</a:t>
            </a:r>
            <a:r>
              <a:rPr lang="en-US" dirty="0" smtClean="0"/>
              <a:t>("Managing software development");</a:t>
            </a:r>
          </a:p>
          <a:p>
            <a:pPr marL="0" indent="0">
              <a:buNone/>
            </a:pPr>
            <a:r>
              <a:rPr lang="en-US" dirty="0" smtClean="0"/>
              <a:t>    }</a:t>
            </a:r>
          </a:p>
          <a:p>
            <a:pPr marL="0" indent="0">
              <a:buNone/>
            </a:pPr>
            <a:r>
              <a:rPr lang="en-US" dirty="0" smtClean="0"/>
              <a:t>} </a:t>
            </a:r>
          </a:p>
          <a:p>
            <a:endParaRPr lang="en-US" dirty="0"/>
          </a:p>
        </p:txBody>
      </p:sp>
    </p:spTree>
    <p:extLst>
      <p:ext uri="{BB962C8B-B14F-4D97-AF65-F5344CB8AC3E}">
        <p14:creationId xmlns:p14="http://schemas.microsoft.com/office/powerpoint/2010/main" val="2853429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897880"/>
          </a:xfrm>
        </p:spPr>
        <p:txBody>
          <a:bodyPr>
            <a:normAutofit lnSpcReduction="10000"/>
          </a:bodyPr>
          <a:lstStyle/>
          <a:p>
            <a:pPr marL="0" indent="0">
              <a:spcBef>
                <a:spcPct val="20000"/>
              </a:spcBef>
              <a:buNone/>
            </a:pPr>
            <a:r>
              <a:rPr lang="en-US" altLang="en-US" b="1" dirty="0" smtClean="0">
                <a:solidFill>
                  <a:srgbClr val="0066CC"/>
                </a:solidFill>
                <a:cs typeface="Arial" panose="020B0604020202020204" pitchFamily="34" charset="0"/>
              </a:rPr>
              <a:t>abstract</a:t>
            </a:r>
            <a:r>
              <a:rPr lang="en-US" altLang="en-US" b="1" dirty="0" smtClean="0">
                <a:cs typeface="Arial" panose="020B0604020202020204" pitchFamily="34" charset="0"/>
              </a:rPr>
              <a:t> Class </a:t>
            </a:r>
            <a:r>
              <a:rPr lang="en-US" altLang="en-US" b="1" dirty="0" err="1" smtClean="0">
                <a:cs typeface="Arial" panose="020B0604020202020204" pitchFamily="34" charset="0"/>
              </a:rPr>
              <a:t>EmployeeController</a:t>
            </a:r>
            <a:r>
              <a:rPr lang="en-US" altLang="en-US" b="1" dirty="0" smtClean="0">
                <a:cs typeface="Arial" panose="020B0604020202020204" pitchFamily="34" charset="0"/>
              </a:rPr>
              <a:t>{</a:t>
            </a:r>
          </a:p>
          <a:p>
            <a:pPr marL="0" indent="0">
              <a:spcBef>
                <a:spcPct val="20000"/>
              </a:spcBef>
              <a:buNone/>
            </a:pPr>
            <a:r>
              <a:rPr lang="en-US" altLang="en-US" b="1" dirty="0" smtClean="0">
                <a:cs typeface="Arial" panose="020B0604020202020204" pitchFamily="34" charset="0"/>
              </a:rPr>
              <a:t> 	private List&lt;Employee&gt; employees;</a:t>
            </a:r>
          </a:p>
          <a:p>
            <a:pPr marL="0" indent="0">
              <a:spcBef>
                <a:spcPct val="20000"/>
              </a:spcBef>
              <a:buNone/>
            </a:pPr>
            <a:r>
              <a:rPr lang="en-US" altLang="en-US" b="1" dirty="0" smtClean="0">
                <a:cs typeface="Arial" panose="020B0604020202020204" pitchFamily="34" charset="0"/>
              </a:rPr>
              <a:t>	//…</a:t>
            </a:r>
          </a:p>
          <a:p>
            <a:pPr marL="0" indent="0">
              <a:spcBef>
                <a:spcPct val="20000"/>
              </a:spcBef>
              <a:buNone/>
            </a:pPr>
            <a:r>
              <a:rPr lang="en-US" altLang="en-US" b="1" dirty="0" smtClean="0">
                <a:cs typeface="Arial" panose="020B0604020202020204" pitchFamily="34" charset="0"/>
              </a:rPr>
              <a:t>	public void </a:t>
            </a:r>
            <a:r>
              <a:rPr lang="en-US" altLang="en-US" b="1" dirty="0" err="1" smtClean="0">
                <a:cs typeface="Arial" panose="020B0604020202020204" pitchFamily="34" charset="0"/>
              </a:rPr>
              <a:t>addEmployee</a:t>
            </a:r>
            <a:r>
              <a:rPr lang="en-US" altLang="en-US" b="1" dirty="0" smtClean="0">
                <a:cs typeface="Arial" panose="020B0604020202020204" pitchFamily="34" charset="0"/>
              </a:rPr>
              <a:t>(String name)	{</a:t>
            </a:r>
          </a:p>
          <a:p>
            <a:pPr marL="0" indent="0">
              <a:spcBef>
                <a:spcPct val="20000"/>
              </a:spcBef>
              <a:buNone/>
            </a:pPr>
            <a:r>
              <a:rPr lang="en-US" altLang="en-US" b="1" dirty="0" smtClean="0">
                <a:cs typeface="Arial" panose="020B0604020202020204" pitchFamily="34" charset="0"/>
              </a:rPr>
              <a:t>		//…accept name of a new employee</a:t>
            </a:r>
          </a:p>
          <a:p>
            <a:pPr marL="0" indent="0">
              <a:spcBef>
                <a:spcPct val="20000"/>
              </a:spcBef>
              <a:buNone/>
            </a:pPr>
            <a:r>
              <a:rPr lang="en-US" altLang="en-US" b="1" dirty="0" smtClean="0">
                <a:cs typeface="Arial" panose="020B0604020202020204" pitchFamily="34" charset="0"/>
              </a:rPr>
              <a:t>		</a:t>
            </a:r>
            <a:r>
              <a:rPr lang="en-US" altLang="en-US" b="1" dirty="0" smtClean="0">
                <a:solidFill>
                  <a:srgbClr val="0066CC"/>
                </a:solidFill>
                <a:cs typeface="Arial" panose="020B0604020202020204" pitchFamily="34" charset="0"/>
              </a:rPr>
              <a:t>//</a:t>
            </a:r>
            <a:r>
              <a:rPr lang="en-US" altLang="en-US" b="1" dirty="0" smtClean="0">
                <a:cs typeface="Arial" panose="020B0604020202020204" pitchFamily="34" charset="0"/>
              </a:rPr>
              <a:t> Employee </a:t>
            </a:r>
            <a:r>
              <a:rPr lang="en-US" altLang="en-US" b="1" dirty="0" err="1" smtClean="0">
                <a:cs typeface="Arial" panose="020B0604020202020204" pitchFamily="34" charset="0"/>
              </a:rPr>
              <a:t>emp</a:t>
            </a:r>
            <a:r>
              <a:rPr lang="en-US" altLang="en-US" b="1" dirty="0" smtClean="0">
                <a:cs typeface="Arial" panose="020B0604020202020204" pitchFamily="34" charset="0"/>
              </a:rPr>
              <a:t> = new Employee(name)</a:t>
            </a:r>
          </a:p>
          <a:p>
            <a:pPr marL="0" indent="0">
              <a:spcBef>
                <a:spcPct val="20000"/>
              </a:spcBef>
              <a:buNone/>
            </a:pPr>
            <a:r>
              <a:rPr lang="en-US" altLang="en-US" b="1" dirty="0" smtClean="0">
                <a:cs typeface="Arial" panose="020B0604020202020204" pitchFamily="34" charset="0"/>
              </a:rPr>
              <a:t>		</a:t>
            </a:r>
            <a:r>
              <a:rPr lang="en-US" altLang="en-US" b="1" dirty="0" smtClean="0">
                <a:solidFill>
                  <a:srgbClr val="0066CC"/>
                </a:solidFill>
                <a:cs typeface="Arial" panose="020B0604020202020204" pitchFamily="34" charset="0"/>
              </a:rPr>
              <a:t>Employee </a:t>
            </a:r>
            <a:r>
              <a:rPr lang="en-US" altLang="en-US" b="1" dirty="0" err="1" smtClean="0">
                <a:solidFill>
                  <a:srgbClr val="0066CC"/>
                </a:solidFill>
                <a:cs typeface="Arial" panose="020B0604020202020204" pitchFamily="34" charset="0"/>
              </a:rPr>
              <a:t>emp</a:t>
            </a:r>
            <a:r>
              <a:rPr lang="en-US" altLang="en-US" b="1" dirty="0" smtClean="0">
                <a:solidFill>
                  <a:srgbClr val="0066CC"/>
                </a:solidFill>
                <a:cs typeface="Arial" panose="020B0604020202020204" pitchFamily="34" charset="0"/>
              </a:rPr>
              <a:t> = </a:t>
            </a:r>
            <a:r>
              <a:rPr lang="en-US" altLang="en-US" b="1" dirty="0" err="1" smtClean="0">
                <a:solidFill>
                  <a:srgbClr val="0066CC"/>
                </a:solidFill>
                <a:cs typeface="Arial" panose="020B0604020202020204" pitchFamily="34" charset="0"/>
              </a:rPr>
              <a:t>createEmployee</a:t>
            </a:r>
            <a:r>
              <a:rPr lang="en-US" altLang="en-US" b="1" dirty="0" smtClean="0">
                <a:solidFill>
                  <a:srgbClr val="0066CC"/>
                </a:solidFill>
                <a:cs typeface="Arial" panose="020B0604020202020204" pitchFamily="34" charset="0"/>
              </a:rPr>
              <a:t>(name);</a:t>
            </a:r>
          </a:p>
          <a:p>
            <a:pPr marL="0" indent="0">
              <a:spcBef>
                <a:spcPct val="20000"/>
              </a:spcBef>
              <a:buNone/>
            </a:pPr>
            <a:r>
              <a:rPr lang="en-US" altLang="en-US" b="1" dirty="0" smtClean="0">
                <a:cs typeface="Arial" panose="020B0604020202020204" pitchFamily="34" charset="0"/>
              </a:rPr>
              <a:t>		</a:t>
            </a:r>
            <a:r>
              <a:rPr lang="en-US" altLang="en-US" b="1" dirty="0" err="1" smtClean="0">
                <a:cs typeface="Arial" panose="020B0604020202020204" pitchFamily="34" charset="0"/>
              </a:rPr>
              <a:t>employees.add</a:t>
            </a:r>
            <a:r>
              <a:rPr lang="en-US" altLang="en-US" b="1" dirty="0" smtClean="0">
                <a:cs typeface="Arial" panose="020B0604020202020204" pitchFamily="34" charset="0"/>
              </a:rPr>
              <a:t>(</a:t>
            </a:r>
            <a:r>
              <a:rPr lang="en-US" altLang="en-US" b="1" dirty="0" err="1" smtClean="0">
                <a:cs typeface="Arial" panose="020B0604020202020204" pitchFamily="34" charset="0"/>
              </a:rPr>
              <a:t>emp</a:t>
            </a:r>
            <a:r>
              <a:rPr lang="en-US" altLang="en-US" b="1" dirty="0" smtClean="0">
                <a:cs typeface="Arial" panose="020B0604020202020204" pitchFamily="34" charset="0"/>
              </a:rPr>
              <a:t>);</a:t>
            </a:r>
          </a:p>
          <a:p>
            <a:pPr marL="0" indent="0">
              <a:spcBef>
                <a:spcPct val="20000"/>
              </a:spcBef>
              <a:buNone/>
            </a:pPr>
            <a:r>
              <a:rPr lang="en-US" altLang="en-US" b="1" dirty="0" smtClean="0">
                <a:cs typeface="Arial" panose="020B0604020202020204" pitchFamily="34" charset="0"/>
              </a:rPr>
              <a:t>		//…</a:t>
            </a:r>
          </a:p>
          <a:p>
            <a:pPr marL="0" indent="0">
              <a:spcBef>
                <a:spcPct val="20000"/>
              </a:spcBef>
              <a:buNone/>
            </a:pPr>
            <a:r>
              <a:rPr lang="en-US" altLang="en-US" b="1" dirty="0" smtClean="0">
                <a:cs typeface="Arial" panose="020B0604020202020204" pitchFamily="34" charset="0"/>
              </a:rPr>
              <a:t>	}</a:t>
            </a:r>
          </a:p>
          <a:p>
            <a:pPr marL="0" indent="0">
              <a:spcBef>
                <a:spcPct val="20000"/>
              </a:spcBef>
              <a:buNone/>
            </a:pPr>
            <a:r>
              <a:rPr lang="en-US" altLang="en-US" b="1" dirty="0" smtClean="0">
                <a:solidFill>
                  <a:srgbClr val="000000"/>
                </a:solidFill>
                <a:cs typeface="Arial" panose="020B0604020202020204" pitchFamily="34" charset="0"/>
              </a:rPr>
              <a:t>	</a:t>
            </a:r>
            <a:r>
              <a:rPr lang="en-US" altLang="en-US" b="1" dirty="0" smtClean="0">
                <a:solidFill>
                  <a:srgbClr val="0066CC"/>
                </a:solidFill>
                <a:cs typeface="Arial" panose="020B0604020202020204" pitchFamily="34" charset="0"/>
              </a:rPr>
              <a:t>public abstract Employee </a:t>
            </a:r>
            <a:r>
              <a:rPr lang="en-US" altLang="en-US" b="1" dirty="0" err="1" smtClean="0">
                <a:solidFill>
                  <a:srgbClr val="0066CC"/>
                </a:solidFill>
                <a:cs typeface="Arial" panose="020B0604020202020204" pitchFamily="34" charset="0"/>
              </a:rPr>
              <a:t>createEmployee</a:t>
            </a:r>
            <a:r>
              <a:rPr lang="en-US" altLang="en-US" b="1" dirty="0" smtClean="0">
                <a:solidFill>
                  <a:srgbClr val="0066CC"/>
                </a:solidFill>
                <a:cs typeface="Arial" panose="020B0604020202020204" pitchFamily="34" charset="0"/>
              </a:rPr>
              <a:t>(String name);</a:t>
            </a:r>
          </a:p>
          <a:p>
            <a:pPr marL="0" indent="0">
              <a:spcBef>
                <a:spcPct val="20000"/>
              </a:spcBef>
              <a:buNone/>
            </a:pPr>
            <a:r>
              <a:rPr lang="en-US" altLang="en-US" b="1" dirty="0" smtClean="0">
                <a:cs typeface="Arial" panose="020B0604020202020204" pitchFamily="34" charset="0"/>
              </a:rPr>
              <a:t>		//…</a:t>
            </a:r>
          </a:p>
          <a:p>
            <a:pPr marL="0" indent="0">
              <a:spcBef>
                <a:spcPct val="20000"/>
              </a:spcBef>
              <a:buNone/>
            </a:pPr>
            <a:r>
              <a:rPr lang="en-US" altLang="en-US" b="1" dirty="0" smtClean="0">
                <a:cs typeface="Arial" panose="020B0604020202020204" pitchFamily="34" charset="0"/>
              </a:rPr>
              <a:t>}</a:t>
            </a:r>
          </a:p>
          <a:p>
            <a:endParaRPr lang="en-US" dirty="0"/>
          </a:p>
        </p:txBody>
      </p:sp>
    </p:spTree>
    <p:extLst>
      <p:ext uri="{BB962C8B-B14F-4D97-AF65-F5344CB8AC3E}">
        <p14:creationId xmlns:p14="http://schemas.microsoft.com/office/powerpoint/2010/main" val="378091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624"/>
            <a:ext cx="10515600" cy="5756339"/>
          </a:xfrm>
        </p:spPr>
        <p:txBody>
          <a:bodyPr>
            <a:normAutofit fontScale="92500" lnSpcReduction="20000"/>
          </a:bodyPr>
          <a:lstStyle/>
          <a:p>
            <a:pPr marL="0" indent="0">
              <a:spcBef>
                <a:spcPct val="20000"/>
              </a:spcBef>
              <a:buNone/>
            </a:pPr>
            <a:r>
              <a:rPr lang="en-US" altLang="en-US" sz="3000" b="1" dirty="0">
                <a:cs typeface="Arial" panose="020B0604020202020204" pitchFamily="34" charset="0"/>
              </a:rPr>
              <a:t>Class </a:t>
            </a:r>
            <a:r>
              <a:rPr lang="en-US" altLang="en-US" sz="3000" b="1" dirty="0" err="1">
                <a:cs typeface="Arial" panose="020B0604020202020204" pitchFamily="34" charset="0"/>
              </a:rPr>
              <a:t>ITEmployeeController</a:t>
            </a:r>
            <a:r>
              <a:rPr lang="en-US" altLang="en-US" sz="3000" b="1" dirty="0">
                <a:cs typeface="Arial" panose="020B0604020202020204" pitchFamily="34" charset="0"/>
              </a:rPr>
              <a:t> extends </a:t>
            </a:r>
            <a:r>
              <a:rPr lang="en-US" altLang="en-US" sz="3000" b="1" dirty="0" err="1">
                <a:cs typeface="Arial" panose="020B0604020202020204" pitchFamily="34" charset="0"/>
              </a:rPr>
              <a:t>EmployeeController</a:t>
            </a:r>
            <a:r>
              <a:rPr lang="en-US" altLang="en-US" sz="3000" b="1" dirty="0">
                <a:cs typeface="Arial" panose="020B0604020202020204" pitchFamily="34" charset="0"/>
              </a:rPr>
              <a:t>{</a:t>
            </a:r>
          </a:p>
          <a:p>
            <a:pPr marL="0" indent="0">
              <a:spcBef>
                <a:spcPct val="20000"/>
              </a:spcBef>
              <a:buNone/>
            </a:pPr>
            <a:r>
              <a:rPr lang="en-US" altLang="en-US" sz="3000" b="1" dirty="0">
                <a:cs typeface="Arial" panose="020B0604020202020204" pitchFamily="34" charset="0"/>
              </a:rPr>
              <a:t>	</a:t>
            </a:r>
          </a:p>
          <a:p>
            <a:pPr marL="0" indent="0">
              <a:spcBef>
                <a:spcPct val="20000"/>
              </a:spcBef>
              <a:buNone/>
            </a:pPr>
            <a:r>
              <a:rPr lang="en-US" altLang="en-US" sz="3000" b="1" dirty="0">
                <a:cs typeface="Arial" panose="020B0604020202020204" pitchFamily="34" charset="0"/>
              </a:rPr>
              <a:t>	</a:t>
            </a:r>
            <a:r>
              <a:rPr lang="en-US" altLang="en-US" sz="3000" b="1" dirty="0">
                <a:solidFill>
                  <a:schemeClr val="accent1">
                    <a:lumMod val="75000"/>
                  </a:schemeClr>
                </a:solidFill>
                <a:cs typeface="Arial" panose="020B0604020202020204" pitchFamily="34" charset="0"/>
              </a:rPr>
              <a:t>public Employee </a:t>
            </a:r>
            <a:r>
              <a:rPr lang="en-US" altLang="en-US" sz="3000" b="1" dirty="0" err="1" smtClean="0">
                <a:solidFill>
                  <a:schemeClr val="accent1">
                    <a:lumMod val="75000"/>
                  </a:schemeClr>
                </a:solidFill>
                <a:cs typeface="Arial" panose="020B0604020202020204" pitchFamily="34" charset="0"/>
              </a:rPr>
              <a:t>createEmployee</a:t>
            </a:r>
            <a:r>
              <a:rPr lang="en-US" altLang="en-US" sz="3000" b="1" dirty="0" smtClean="0">
                <a:solidFill>
                  <a:schemeClr val="accent1">
                    <a:lumMod val="75000"/>
                  </a:schemeClr>
                </a:solidFill>
                <a:cs typeface="Arial" panose="020B0604020202020204" pitchFamily="34" charset="0"/>
              </a:rPr>
              <a:t>( String name</a:t>
            </a:r>
            <a:r>
              <a:rPr lang="en-US" altLang="en-US" sz="3000" b="1" dirty="0">
                <a:solidFill>
                  <a:schemeClr val="accent1">
                    <a:lumMod val="75000"/>
                  </a:schemeClr>
                </a:solidFill>
                <a:cs typeface="Arial" panose="020B0604020202020204" pitchFamily="34" charset="0"/>
              </a:rPr>
              <a:t>){</a:t>
            </a:r>
          </a:p>
          <a:p>
            <a:pPr marL="0" indent="0">
              <a:spcBef>
                <a:spcPct val="20000"/>
              </a:spcBef>
              <a:buNone/>
            </a:pPr>
            <a:r>
              <a:rPr lang="en-US" altLang="en-US" sz="3000" b="1" dirty="0">
                <a:solidFill>
                  <a:schemeClr val="accent1">
                    <a:lumMod val="75000"/>
                  </a:schemeClr>
                </a:solidFill>
                <a:cs typeface="Arial" panose="020B0604020202020204" pitchFamily="34" charset="0"/>
              </a:rPr>
              <a:t>	 </a:t>
            </a:r>
          </a:p>
          <a:p>
            <a:pPr marL="0" indent="0">
              <a:spcBef>
                <a:spcPct val="20000"/>
              </a:spcBef>
              <a:buNone/>
            </a:pPr>
            <a:r>
              <a:rPr lang="en-US" altLang="en-US" sz="3000" b="1" dirty="0">
                <a:solidFill>
                  <a:schemeClr val="accent1">
                    <a:lumMod val="75000"/>
                  </a:schemeClr>
                </a:solidFill>
                <a:cs typeface="Arial" panose="020B0604020202020204" pitchFamily="34" charset="0"/>
              </a:rPr>
              <a:t>		return new </a:t>
            </a:r>
            <a:r>
              <a:rPr lang="en-US" altLang="en-US" sz="3000" b="1" dirty="0" err="1">
                <a:solidFill>
                  <a:schemeClr val="accent1">
                    <a:lumMod val="75000"/>
                  </a:schemeClr>
                </a:solidFill>
                <a:cs typeface="Arial" panose="020B0604020202020204" pitchFamily="34" charset="0"/>
              </a:rPr>
              <a:t>ITEmployee</a:t>
            </a:r>
            <a:r>
              <a:rPr lang="en-US" altLang="en-US" sz="3000" b="1" dirty="0">
                <a:solidFill>
                  <a:schemeClr val="accent1">
                    <a:lumMod val="75000"/>
                  </a:schemeClr>
                </a:solidFill>
                <a:cs typeface="Arial" panose="020B0604020202020204" pitchFamily="34" charset="0"/>
              </a:rPr>
              <a:t>(name);</a:t>
            </a:r>
          </a:p>
          <a:p>
            <a:pPr marL="0" indent="0">
              <a:spcBef>
                <a:spcPct val="20000"/>
              </a:spcBef>
              <a:buNone/>
            </a:pPr>
            <a:r>
              <a:rPr lang="en-US" altLang="en-US" sz="3000" b="1" dirty="0">
                <a:solidFill>
                  <a:schemeClr val="accent1">
                    <a:lumMod val="75000"/>
                  </a:schemeClr>
                </a:solidFill>
                <a:cs typeface="Arial" panose="020B0604020202020204" pitchFamily="34" charset="0"/>
              </a:rPr>
              <a:t> 	}</a:t>
            </a:r>
          </a:p>
          <a:p>
            <a:pPr marL="0" indent="0">
              <a:spcBef>
                <a:spcPct val="20000"/>
              </a:spcBef>
              <a:buNone/>
            </a:pPr>
            <a:r>
              <a:rPr lang="en-US" altLang="en-US" sz="3000" b="1" dirty="0">
                <a:cs typeface="Arial" panose="020B0604020202020204" pitchFamily="34" charset="0"/>
              </a:rPr>
              <a:t>}</a:t>
            </a:r>
          </a:p>
          <a:p>
            <a:pPr marL="0" indent="0">
              <a:spcBef>
                <a:spcPct val="20000"/>
              </a:spcBef>
              <a:buNone/>
            </a:pPr>
            <a:r>
              <a:rPr lang="en-US" altLang="en-US" sz="3000" b="1" dirty="0">
                <a:cs typeface="Arial" panose="020B0604020202020204" pitchFamily="34" charset="0"/>
              </a:rPr>
              <a:t>Class </a:t>
            </a:r>
            <a:r>
              <a:rPr lang="en-US" altLang="en-US" sz="3000" b="1" dirty="0" err="1">
                <a:cs typeface="Arial" panose="020B0604020202020204" pitchFamily="34" charset="0"/>
              </a:rPr>
              <a:t>AccEmployeeController</a:t>
            </a:r>
            <a:r>
              <a:rPr lang="en-US" altLang="en-US" sz="3000" b="1" dirty="0">
                <a:cs typeface="Arial" panose="020B0604020202020204" pitchFamily="34" charset="0"/>
              </a:rPr>
              <a:t> extends </a:t>
            </a:r>
            <a:r>
              <a:rPr lang="en-US" altLang="en-US" sz="3000" b="1" dirty="0" err="1">
                <a:cs typeface="Arial" panose="020B0604020202020204" pitchFamily="34" charset="0"/>
              </a:rPr>
              <a:t>EmployeeController</a:t>
            </a:r>
            <a:r>
              <a:rPr lang="en-US" altLang="en-US" sz="3000" b="1" dirty="0">
                <a:cs typeface="Arial" panose="020B0604020202020204" pitchFamily="34" charset="0"/>
              </a:rPr>
              <a:t>{</a:t>
            </a:r>
          </a:p>
          <a:p>
            <a:pPr marL="0" indent="0">
              <a:spcBef>
                <a:spcPct val="20000"/>
              </a:spcBef>
              <a:buNone/>
            </a:pPr>
            <a:r>
              <a:rPr lang="en-US" altLang="en-US" sz="3000" b="1" dirty="0">
                <a:cs typeface="Arial" panose="020B0604020202020204" pitchFamily="34" charset="0"/>
              </a:rPr>
              <a:t>	</a:t>
            </a:r>
          </a:p>
          <a:p>
            <a:pPr marL="0" indent="0">
              <a:spcBef>
                <a:spcPct val="20000"/>
              </a:spcBef>
              <a:buNone/>
            </a:pPr>
            <a:r>
              <a:rPr lang="en-US" altLang="en-US" sz="3000" b="1" dirty="0">
                <a:cs typeface="Arial" panose="020B0604020202020204" pitchFamily="34" charset="0"/>
              </a:rPr>
              <a:t>	</a:t>
            </a:r>
            <a:r>
              <a:rPr lang="en-US" altLang="en-US" sz="3000" b="1" dirty="0">
                <a:solidFill>
                  <a:schemeClr val="accent1">
                    <a:lumMod val="75000"/>
                  </a:schemeClr>
                </a:solidFill>
                <a:cs typeface="Arial" panose="020B0604020202020204" pitchFamily="34" charset="0"/>
              </a:rPr>
              <a:t>public Employee </a:t>
            </a:r>
            <a:r>
              <a:rPr lang="en-US" altLang="en-US" sz="3000" b="1" dirty="0" err="1" smtClean="0">
                <a:solidFill>
                  <a:schemeClr val="accent1">
                    <a:lumMod val="75000"/>
                  </a:schemeClr>
                </a:solidFill>
                <a:cs typeface="Arial" panose="020B0604020202020204" pitchFamily="34" charset="0"/>
              </a:rPr>
              <a:t>createEmployee</a:t>
            </a:r>
            <a:r>
              <a:rPr lang="en-US" altLang="en-US" sz="3000" b="1" dirty="0" smtClean="0">
                <a:solidFill>
                  <a:schemeClr val="accent1">
                    <a:lumMod val="75000"/>
                  </a:schemeClr>
                </a:solidFill>
                <a:cs typeface="Arial" panose="020B0604020202020204" pitchFamily="34" charset="0"/>
              </a:rPr>
              <a:t>(String </a:t>
            </a:r>
            <a:r>
              <a:rPr lang="en-US" altLang="en-US" sz="3000" b="1" dirty="0">
                <a:solidFill>
                  <a:schemeClr val="accent1">
                    <a:lumMod val="75000"/>
                  </a:schemeClr>
                </a:solidFill>
                <a:cs typeface="Arial" panose="020B0604020202020204" pitchFamily="34" charset="0"/>
              </a:rPr>
              <a:t>name){</a:t>
            </a:r>
          </a:p>
          <a:p>
            <a:pPr marL="0" indent="0">
              <a:spcBef>
                <a:spcPct val="20000"/>
              </a:spcBef>
              <a:buNone/>
            </a:pPr>
            <a:r>
              <a:rPr lang="en-US" altLang="en-US" sz="3000" b="1" dirty="0">
                <a:solidFill>
                  <a:schemeClr val="accent1">
                    <a:lumMod val="75000"/>
                  </a:schemeClr>
                </a:solidFill>
                <a:cs typeface="Arial" panose="020B0604020202020204" pitchFamily="34" charset="0"/>
              </a:rPr>
              <a:t>	 </a:t>
            </a:r>
          </a:p>
          <a:p>
            <a:pPr marL="0" indent="0">
              <a:spcBef>
                <a:spcPct val="20000"/>
              </a:spcBef>
              <a:buNone/>
            </a:pPr>
            <a:r>
              <a:rPr lang="en-US" altLang="en-US" sz="3000" b="1" dirty="0">
                <a:solidFill>
                  <a:schemeClr val="accent1">
                    <a:lumMod val="75000"/>
                  </a:schemeClr>
                </a:solidFill>
                <a:cs typeface="Arial" panose="020B0604020202020204" pitchFamily="34" charset="0"/>
              </a:rPr>
              <a:t>		return new </a:t>
            </a:r>
            <a:r>
              <a:rPr lang="en-US" altLang="en-US" sz="3000" b="1" dirty="0" err="1">
                <a:solidFill>
                  <a:schemeClr val="accent1">
                    <a:lumMod val="75000"/>
                  </a:schemeClr>
                </a:solidFill>
                <a:cs typeface="Arial" panose="020B0604020202020204" pitchFamily="34" charset="0"/>
              </a:rPr>
              <a:t>AccEmployee</a:t>
            </a:r>
            <a:r>
              <a:rPr lang="en-US" altLang="en-US" sz="3000" b="1" dirty="0">
                <a:solidFill>
                  <a:schemeClr val="accent1">
                    <a:lumMod val="75000"/>
                  </a:schemeClr>
                </a:solidFill>
                <a:cs typeface="Arial" panose="020B0604020202020204" pitchFamily="34" charset="0"/>
              </a:rPr>
              <a:t>(name);</a:t>
            </a:r>
          </a:p>
          <a:p>
            <a:pPr marL="0" indent="0">
              <a:spcBef>
                <a:spcPct val="20000"/>
              </a:spcBef>
              <a:buNone/>
            </a:pPr>
            <a:r>
              <a:rPr lang="en-US" altLang="en-US" sz="3000" b="1" dirty="0">
                <a:solidFill>
                  <a:schemeClr val="accent1">
                    <a:lumMod val="75000"/>
                  </a:schemeClr>
                </a:solidFill>
                <a:cs typeface="Arial" panose="020B0604020202020204" pitchFamily="34" charset="0"/>
              </a:rPr>
              <a:t> 	}</a:t>
            </a:r>
          </a:p>
          <a:p>
            <a:pPr marL="0" indent="0">
              <a:spcBef>
                <a:spcPct val="20000"/>
              </a:spcBef>
              <a:buNone/>
            </a:pPr>
            <a:r>
              <a:rPr lang="en-US" altLang="en-US" sz="3000" b="1" dirty="0">
                <a:cs typeface="Arial" panose="020B0604020202020204" pitchFamily="34" charset="0"/>
              </a:rPr>
              <a:t>}</a:t>
            </a:r>
          </a:p>
          <a:p>
            <a:pPr marL="0" indent="0">
              <a:spcBef>
                <a:spcPct val="20000"/>
              </a:spcBef>
              <a:buNone/>
            </a:pPr>
            <a:endParaRPr lang="en-US" altLang="en-US" b="1" dirty="0" smtClean="0">
              <a:solidFill>
                <a:srgbClr val="0066CC"/>
              </a:solidFill>
              <a:cs typeface="Arial" panose="020B0604020202020204" pitchFamily="34" charset="0"/>
            </a:endParaRPr>
          </a:p>
          <a:p>
            <a:endParaRPr lang="en-US" dirty="0"/>
          </a:p>
        </p:txBody>
      </p:sp>
    </p:spTree>
    <p:extLst>
      <p:ext uri="{BB962C8B-B14F-4D97-AF65-F5344CB8AC3E}">
        <p14:creationId xmlns:p14="http://schemas.microsoft.com/office/powerpoint/2010/main" val="272401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smtClean="0"/>
              <a:t>Observer Pattern</a:t>
            </a:r>
            <a:endParaRPr lang="en-US" dirty="0"/>
          </a:p>
        </p:txBody>
      </p:sp>
      <p:sp>
        <p:nvSpPr>
          <p:cNvPr id="3" name="Content Placeholder 2"/>
          <p:cNvSpPr>
            <a:spLocks noGrp="1"/>
          </p:cNvSpPr>
          <p:nvPr>
            <p:ph idx="1"/>
          </p:nvPr>
        </p:nvSpPr>
        <p:spPr/>
        <p:txBody>
          <a:bodyPr/>
          <a:lstStyle/>
          <a:p>
            <a:r>
              <a:rPr lang="en-US" altLang="en-US" dirty="0" smtClean="0"/>
              <a:t>The </a:t>
            </a:r>
            <a:r>
              <a:rPr lang="en-US" altLang="en-US" b="1" dirty="0" smtClean="0"/>
              <a:t>observer pattern</a:t>
            </a:r>
            <a:r>
              <a:rPr lang="en-US" altLang="en-US" dirty="0" smtClean="0"/>
              <a:t> (sometimes known as publish/subscribe) is a design pattern used in computer programming to observe the state of an object in a program</a:t>
            </a:r>
            <a:br>
              <a:rPr lang="en-US" altLang="en-US" dirty="0" smtClean="0"/>
            </a:br>
            <a:endParaRPr lang="en-US" altLang="en-US" dirty="0" smtClean="0"/>
          </a:p>
          <a:p>
            <a:r>
              <a:rPr lang="en-US" altLang="en-US" dirty="0" smtClean="0"/>
              <a:t>The key objects in this pattern are </a:t>
            </a:r>
            <a:r>
              <a:rPr lang="en-US" altLang="en-US" b="1" dirty="0" smtClean="0"/>
              <a:t>subject</a:t>
            </a:r>
            <a:r>
              <a:rPr lang="en-US" altLang="en-US" dirty="0" smtClean="0"/>
              <a:t> and </a:t>
            </a:r>
            <a:r>
              <a:rPr lang="en-US" altLang="en-US" b="1" dirty="0" smtClean="0"/>
              <a:t>observer</a:t>
            </a:r>
            <a:r>
              <a:rPr lang="en-US" altLang="en-US" dirty="0" smtClean="0"/>
              <a:t>. A subject may have any number of dependent observers. All observers are notified whenever the subject undergoes a change in state. In response, each observer will query the subject to synchronize its state with the subject's state. </a:t>
            </a:r>
          </a:p>
          <a:p>
            <a:endParaRPr lang="en-US" dirty="0"/>
          </a:p>
        </p:txBody>
      </p:sp>
    </p:spTree>
    <p:extLst>
      <p:ext uri="{BB962C8B-B14F-4D97-AF65-F5344CB8AC3E}">
        <p14:creationId xmlns:p14="http://schemas.microsoft.com/office/powerpoint/2010/main" val="394778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Design Patterns are important???</a:t>
            </a:r>
            <a:endParaRPr lang="mr-IN" dirty="0"/>
          </a:p>
        </p:txBody>
      </p:sp>
      <p:sp>
        <p:nvSpPr>
          <p:cNvPr id="3" name="Content Placeholder 2"/>
          <p:cNvSpPr>
            <a:spLocks noGrp="1"/>
          </p:cNvSpPr>
          <p:nvPr>
            <p:ph idx="1"/>
          </p:nvPr>
        </p:nvSpPr>
        <p:spPr>
          <a:xfrm>
            <a:off x="838200" y="1472184"/>
            <a:ext cx="10515600" cy="4704779"/>
          </a:xfrm>
        </p:spPr>
        <p:txBody>
          <a:bodyPr/>
          <a:lstStyle/>
          <a:p>
            <a:r>
              <a:rPr lang="en-US" dirty="0" smtClean="0"/>
              <a:t>Technology/Language independent design practices, those help achieve resilient, highly performant, easily maintainable and cleanly extendible software applications/systems.</a:t>
            </a:r>
          </a:p>
          <a:p>
            <a:r>
              <a:rPr lang="en-US" dirty="0" smtClean="0"/>
              <a:t>Ensure adherence to SOLID principles.</a:t>
            </a:r>
          </a:p>
          <a:p>
            <a:r>
              <a:rPr lang="en-US" dirty="0" smtClean="0"/>
              <a:t>Algorithms are for processing logic, similarly Design Patterns for organizing components of a software systems.</a:t>
            </a:r>
          </a:p>
          <a:p>
            <a:r>
              <a:rPr lang="en-US" dirty="0" smtClean="0"/>
              <a:t>No coding enthusiast is complete without the knowledge of design patterns</a:t>
            </a:r>
            <a:endParaRPr lang="mr-IN" dirty="0"/>
          </a:p>
        </p:txBody>
      </p:sp>
    </p:spTree>
    <p:extLst>
      <p:ext uri="{BB962C8B-B14F-4D97-AF65-F5344CB8AC3E}">
        <p14:creationId xmlns:p14="http://schemas.microsoft.com/office/powerpoint/2010/main" val="133445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US" dirty="0"/>
          </a:p>
        </p:txBody>
      </p:sp>
      <p:pic>
        <p:nvPicPr>
          <p:cNvPr id="4" name="Picture 2" descr="http://www.dofactory.com/images/diagrams/net/observe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568" y="1783080"/>
            <a:ext cx="10424160" cy="470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70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Applicability</a:t>
            </a:r>
            <a:endParaRPr lang="en-US" dirty="0"/>
          </a:p>
        </p:txBody>
      </p:sp>
      <p:sp>
        <p:nvSpPr>
          <p:cNvPr id="3" name="Content Placeholder 2"/>
          <p:cNvSpPr>
            <a:spLocks noGrp="1"/>
          </p:cNvSpPr>
          <p:nvPr>
            <p:ph idx="1"/>
          </p:nvPr>
        </p:nvSpPr>
        <p:spPr>
          <a:xfrm>
            <a:off x="838200" y="1353312"/>
            <a:ext cx="10515600" cy="4823651"/>
          </a:xfrm>
        </p:spPr>
        <p:txBody>
          <a:bodyPr/>
          <a:lstStyle/>
          <a:p>
            <a:pPr>
              <a:lnSpc>
                <a:spcPct val="80000"/>
              </a:lnSpc>
              <a:buFontTx/>
              <a:buNone/>
            </a:pPr>
            <a:r>
              <a:rPr lang="en-US" altLang="en-US" dirty="0"/>
              <a:t>Use the Observer pattern in any of the following situations: </a:t>
            </a:r>
          </a:p>
          <a:p>
            <a:pPr>
              <a:lnSpc>
                <a:spcPct val="80000"/>
              </a:lnSpc>
              <a:buFontTx/>
              <a:buNone/>
            </a:pPr>
            <a:endParaRPr lang="en-US" altLang="en-US" dirty="0"/>
          </a:p>
          <a:p>
            <a:pPr>
              <a:lnSpc>
                <a:spcPct val="80000"/>
              </a:lnSpc>
            </a:pPr>
            <a:r>
              <a:rPr lang="en-US" altLang="en-US" dirty="0"/>
              <a:t>When a change to one object requires changing others, and you don't know how many objects need to be changed.</a:t>
            </a:r>
            <a:br>
              <a:rPr lang="en-US" altLang="en-US" dirty="0"/>
            </a:br>
            <a:r>
              <a:rPr lang="en-US" altLang="en-US" dirty="0"/>
              <a:t/>
            </a:r>
            <a:br>
              <a:rPr lang="en-US" altLang="en-US" dirty="0"/>
            </a:br>
            <a:endParaRPr lang="en-US" altLang="en-US" dirty="0"/>
          </a:p>
          <a:p>
            <a:pPr>
              <a:lnSpc>
                <a:spcPct val="80000"/>
              </a:lnSpc>
            </a:pPr>
            <a:r>
              <a:rPr lang="en-US" altLang="en-US" dirty="0"/>
              <a:t>When an object should be able to notify other objects without making assumptions about who these objects are. In other words, you don't want these objects tightly coupled. </a:t>
            </a:r>
          </a:p>
          <a:p>
            <a:endParaRPr lang="en-US" dirty="0"/>
          </a:p>
        </p:txBody>
      </p:sp>
    </p:spTree>
    <p:extLst>
      <p:ext uri="{BB962C8B-B14F-4D97-AF65-F5344CB8AC3E}">
        <p14:creationId xmlns:p14="http://schemas.microsoft.com/office/powerpoint/2010/main" val="1034673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0171"/>
          </a:xfrm>
        </p:spPr>
        <p:txBody>
          <a:bodyPr/>
          <a:lstStyle/>
          <a:p>
            <a:r>
              <a:rPr lang="en-US" dirty="0" smtClean="0"/>
              <a:t>Participants</a:t>
            </a:r>
            <a:endParaRPr lang="en-US" dirty="0"/>
          </a:p>
        </p:txBody>
      </p:sp>
      <p:sp>
        <p:nvSpPr>
          <p:cNvPr id="3" name="Content Placeholder 2"/>
          <p:cNvSpPr>
            <a:spLocks noGrp="1"/>
          </p:cNvSpPr>
          <p:nvPr>
            <p:ph idx="1"/>
          </p:nvPr>
        </p:nvSpPr>
        <p:spPr>
          <a:xfrm>
            <a:off x="838200" y="1078992"/>
            <a:ext cx="10515600" cy="5449824"/>
          </a:xfrm>
        </p:spPr>
        <p:txBody>
          <a:bodyPr>
            <a:normAutofit fontScale="92500" lnSpcReduction="20000"/>
          </a:bodyPr>
          <a:lstStyle/>
          <a:p>
            <a:pPr>
              <a:lnSpc>
                <a:spcPct val="80000"/>
              </a:lnSpc>
            </a:pPr>
            <a:r>
              <a:rPr lang="en-US" altLang="en-US" sz="2400" b="1" dirty="0" smtClean="0"/>
              <a:t>Subject</a:t>
            </a:r>
            <a:r>
              <a:rPr lang="en-US" altLang="en-US" sz="2400" dirty="0" smtClean="0"/>
              <a:t> </a:t>
            </a:r>
            <a:r>
              <a:rPr lang="en-US" altLang="en-US" sz="2400" b="1" dirty="0" smtClean="0"/>
              <a:t>/Observable</a:t>
            </a:r>
            <a:r>
              <a:rPr lang="en-US" altLang="en-US" sz="2400" dirty="0" smtClean="0"/>
              <a:t/>
            </a:r>
            <a:br>
              <a:rPr lang="en-US" altLang="en-US" sz="2400" dirty="0" smtClean="0"/>
            </a:br>
            <a:endParaRPr lang="en-US" altLang="en-US" sz="2400" dirty="0" smtClean="0"/>
          </a:p>
          <a:p>
            <a:pPr lvl="1">
              <a:lnSpc>
                <a:spcPct val="80000"/>
              </a:lnSpc>
            </a:pPr>
            <a:r>
              <a:rPr lang="en-US" altLang="en-US" sz="2100" dirty="0"/>
              <a:t>knows its observers. Any number of Observer objects may observe a subject.</a:t>
            </a:r>
            <a:br>
              <a:rPr lang="en-US" altLang="en-US" sz="2100" dirty="0"/>
            </a:br>
            <a:endParaRPr lang="en-US" altLang="en-US" sz="2100" dirty="0"/>
          </a:p>
          <a:p>
            <a:pPr lvl="1">
              <a:lnSpc>
                <a:spcPct val="80000"/>
              </a:lnSpc>
            </a:pPr>
            <a:r>
              <a:rPr lang="en-US" altLang="en-US" sz="2100" dirty="0"/>
              <a:t>provides an interface for attaching and detaching Observer objects.</a:t>
            </a:r>
            <a:r>
              <a:rPr lang="en-US" altLang="en-US" sz="1600" dirty="0" smtClean="0"/>
              <a:t/>
            </a:r>
            <a:br>
              <a:rPr lang="en-US" altLang="en-US" sz="1600" dirty="0" smtClean="0"/>
            </a:br>
            <a:endParaRPr lang="en-US" altLang="en-US" sz="1600" dirty="0" smtClean="0"/>
          </a:p>
          <a:p>
            <a:pPr>
              <a:lnSpc>
                <a:spcPct val="80000"/>
              </a:lnSpc>
            </a:pPr>
            <a:r>
              <a:rPr lang="en-US" altLang="en-US" sz="2400" b="1" dirty="0"/>
              <a:t>Observer </a:t>
            </a:r>
            <a:r>
              <a:rPr lang="en-US" altLang="en-US" sz="1600" dirty="0" smtClean="0"/>
              <a:t/>
            </a:r>
            <a:br>
              <a:rPr lang="en-US" altLang="en-US" sz="1600" dirty="0" smtClean="0"/>
            </a:br>
            <a:endParaRPr lang="en-US" altLang="en-US" sz="1600" dirty="0" smtClean="0"/>
          </a:p>
          <a:p>
            <a:pPr lvl="1">
              <a:lnSpc>
                <a:spcPct val="80000"/>
              </a:lnSpc>
            </a:pPr>
            <a:r>
              <a:rPr lang="en-US" altLang="en-US" sz="2100" dirty="0"/>
              <a:t>defines an updating interface for objects that should be notified of changes in a subject.</a:t>
            </a:r>
            <a:r>
              <a:rPr lang="en-US" altLang="en-US" sz="1600" dirty="0" smtClean="0"/>
              <a:t/>
            </a:r>
            <a:br>
              <a:rPr lang="en-US" altLang="en-US" sz="1600" dirty="0" smtClean="0"/>
            </a:br>
            <a:endParaRPr lang="en-US" altLang="en-US" sz="1600" dirty="0" smtClean="0"/>
          </a:p>
          <a:p>
            <a:pPr>
              <a:lnSpc>
                <a:spcPct val="80000"/>
              </a:lnSpc>
            </a:pPr>
            <a:r>
              <a:rPr lang="en-US" altLang="en-US" sz="2400" b="1" dirty="0" err="1"/>
              <a:t>ConcreteSubject</a:t>
            </a:r>
            <a:r>
              <a:rPr lang="en-US" altLang="en-US" sz="2400" b="1" dirty="0"/>
              <a:t> </a:t>
            </a:r>
            <a:r>
              <a:rPr lang="en-US" altLang="en-US" sz="1600" dirty="0" smtClean="0"/>
              <a:t/>
            </a:r>
            <a:br>
              <a:rPr lang="en-US" altLang="en-US" sz="1600" dirty="0" smtClean="0"/>
            </a:br>
            <a:endParaRPr lang="en-US" altLang="en-US" sz="1600" dirty="0" smtClean="0"/>
          </a:p>
          <a:p>
            <a:pPr lvl="1">
              <a:lnSpc>
                <a:spcPct val="80000"/>
              </a:lnSpc>
            </a:pPr>
            <a:r>
              <a:rPr lang="en-US" altLang="en-US" sz="2100" dirty="0"/>
              <a:t>stores state of interest to </a:t>
            </a:r>
            <a:r>
              <a:rPr lang="en-US" altLang="en-US" sz="2100" dirty="0" err="1"/>
              <a:t>ConcreteObserver</a:t>
            </a:r>
            <a:r>
              <a:rPr lang="en-US" altLang="en-US" sz="2100" dirty="0"/>
              <a:t> objects.</a:t>
            </a:r>
            <a:br>
              <a:rPr lang="en-US" altLang="en-US" sz="2100" dirty="0"/>
            </a:br>
            <a:endParaRPr lang="en-US" altLang="en-US" sz="2100" dirty="0"/>
          </a:p>
          <a:p>
            <a:pPr lvl="1">
              <a:lnSpc>
                <a:spcPct val="80000"/>
              </a:lnSpc>
            </a:pPr>
            <a:r>
              <a:rPr lang="en-US" altLang="en-US" sz="2100" dirty="0"/>
              <a:t>sends a notification to its observers when its state changes.</a:t>
            </a:r>
            <a:r>
              <a:rPr lang="en-US" altLang="en-US" sz="1600" dirty="0" smtClean="0"/>
              <a:t/>
            </a:r>
            <a:br>
              <a:rPr lang="en-US" altLang="en-US" sz="1600" dirty="0" smtClean="0"/>
            </a:br>
            <a:endParaRPr lang="en-US" altLang="en-US" sz="1600" dirty="0" smtClean="0"/>
          </a:p>
          <a:p>
            <a:pPr>
              <a:lnSpc>
                <a:spcPct val="80000"/>
              </a:lnSpc>
            </a:pPr>
            <a:r>
              <a:rPr lang="en-US" altLang="en-US" sz="2400" b="1" dirty="0" err="1"/>
              <a:t>ConcreteObserver</a:t>
            </a:r>
            <a:r>
              <a:rPr lang="en-US" altLang="en-US" sz="2400" b="1" dirty="0"/>
              <a:t/>
            </a:r>
            <a:br>
              <a:rPr lang="en-US" altLang="en-US" sz="2400" b="1" dirty="0"/>
            </a:br>
            <a:endParaRPr lang="en-US" altLang="en-US" sz="2400" b="1" dirty="0"/>
          </a:p>
          <a:p>
            <a:pPr lvl="1">
              <a:lnSpc>
                <a:spcPct val="80000"/>
              </a:lnSpc>
            </a:pPr>
            <a:r>
              <a:rPr lang="en-US" altLang="en-US" sz="2300" dirty="0"/>
              <a:t>maintains a reference to a </a:t>
            </a:r>
            <a:r>
              <a:rPr lang="en-US" altLang="en-US" sz="2300" dirty="0" err="1"/>
              <a:t>ConcreteSubject</a:t>
            </a:r>
            <a:r>
              <a:rPr lang="en-US" altLang="en-US" sz="2300" dirty="0"/>
              <a:t> object.</a:t>
            </a:r>
            <a:br>
              <a:rPr lang="en-US" altLang="en-US" sz="2300" dirty="0"/>
            </a:br>
            <a:endParaRPr lang="en-US" altLang="en-US" sz="2300" dirty="0"/>
          </a:p>
          <a:p>
            <a:pPr lvl="1">
              <a:lnSpc>
                <a:spcPct val="80000"/>
              </a:lnSpc>
            </a:pPr>
            <a:r>
              <a:rPr lang="en-US" altLang="en-US" sz="2300" dirty="0"/>
              <a:t>stores state that should stay consistent with the subject's.</a:t>
            </a:r>
            <a:br>
              <a:rPr lang="en-US" altLang="en-US" sz="2300" dirty="0"/>
            </a:br>
            <a:endParaRPr lang="en-US" altLang="en-US" sz="2300" dirty="0"/>
          </a:p>
          <a:p>
            <a:pPr lvl="1">
              <a:lnSpc>
                <a:spcPct val="80000"/>
              </a:lnSpc>
            </a:pPr>
            <a:r>
              <a:rPr lang="en-US" altLang="en-US" sz="2300" dirty="0"/>
              <a:t>implements the Observer updating interface to keep its state consistent with the subject's. </a:t>
            </a:r>
          </a:p>
          <a:p>
            <a:endParaRPr lang="en-US" dirty="0"/>
          </a:p>
        </p:txBody>
      </p:sp>
    </p:spTree>
    <p:extLst>
      <p:ext uri="{BB962C8B-B14F-4D97-AF65-F5344CB8AC3E}">
        <p14:creationId xmlns:p14="http://schemas.microsoft.com/office/powerpoint/2010/main" val="164006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
            <a:ext cx="10515600" cy="6058091"/>
          </a:xfrm>
        </p:spPr>
        <p:txBody>
          <a:bodyPr>
            <a:normAutofit lnSpcReduction="10000"/>
          </a:bodyPr>
          <a:lstStyle/>
          <a:p>
            <a:pPr marL="0" indent="0">
              <a:buNone/>
            </a:pPr>
            <a:r>
              <a:rPr lang="en-US" dirty="0"/>
              <a:t>public class </a:t>
            </a:r>
            <a:r>
              <a:rPr lang="en-US" dirty="0" err="1"/>
              <a:t>EquityShare</a:t>
            </a:r>
            <a:r>
              <a:rPr lang="en-US" dirty="0"/>
              <a:t> extends Observable {</a:t>
            </a:r>
          </a:p>
          <a:p>
            <a:pPr marL="0" indent="0">
              <a:buNone/>
            </a:pPr>
            <a:r>
              <a:rPr lang="en-US" dirty="0"/>
              <a:t>    private double </a:t>
            </a:r>
            <a:r>
              <a:rPr lang="en-US" dirty="0" err="1"/>
              <a:t>valuePerUnit</a:t>
            </a:r>
            <a:r>
              <a:rPr lang="en-US" dirty="0"/>
              <a:t>;</a:t>
            </a:r>
          </a:p>
          <a:p>
            <a:pPr marL="0" indent="0">
              <a:buNone/>
            </a:pPr>
            <a:endParaRPr lang="en-US" dirty="0"/>
          </a:p>
          <a:p>
            <a:pPr marL="0" indent="0">
              <a:buNone/>
            </a:pPr>
            <a:r>
              <a:rPr lang="en-US" dirty="0"/>
              <a:t>    public double </a:t>
            </a:r>
            <a:r>
              <a:rPr lang="en-US" dirty="0" err="1"/>
              <a:t>getValuePerUnit</a:t>
            </a:r>
            <a:r>
              <a:rPr lang="en-US" dirty="0"/>
              <a:t>() {return </a:t>
            </a:r>
            <a:r>
              <a:rPr lang="en-US" dirty="0" err="1"/>
              <a:t>valuePerUnit</a:t>
            </a:r>
            <a:r>
              <a:rPr lang="en-US" dirty="0"/>
              <a:t>;}</a:t>
            </a:r>
          </a:p>
          <a:p>
            <a:pPr marL="0" indent="0">
              <a:buNone/>
            </a:pPr>
            <a:endParaRPr lang="en-US" dirty="0"/>
          </a:p>
          <a:p>
            <a:pPr marL="0" indent="0">
              <a:buNone/>
            </a:pPr>
            <a:r>
              <a:rPr lang="en-US" dirty="0"/>
              <a:t>    public void </a:t>
            </a:r>
            <a:r>
              <a:rPr lang="en-US" dirty="0" err="1"/>
              <a:t>setValuePerUnit</a:t>
            </a:r>
            <a:r>
              <a:rPr lang="en-US" dirty="0"/>
              <a:t>(double </a:t>
            </a:r>
            <a:r>
              <a:rPr lang="en-US" dirty="0" err="1"/>
              <a:t>valuePerUnit</a:t>
            </a:r>
            <a:r>
              <a:rPr lang="en-US" dirty="0"/>
              <a:t>) {</a:t>
            </a:r>
          </a:p>
          <a:p>
            <a:pPr marL="0" indent="0">
              <a:buNone/>
            </a:pPr>
            <a:r>
              <a:rPr lang="en-US" dirty="0"/>
              <a:t>        </a:t>
            </a:r>
            <a:r>
              <a:rPr lang="en-US" dirty="0" err="1"/>
              <a:t>this.valuePerUnit</a:t>
            </a:r>
            <a:r>
              <a:rPr lang="en-US" dirty="0"/>
              <a:t> = </a:t>
            </a:r>
            <a:r>
              <a:rPr lang="en-US" dirty="0" err="1"/>
              <a:t>valuePerUnit</a:t>
            </a:r>
            <a:r>
              <a:rPr lang="en-US" dirty="0"/>
              <a:t>;</a:t>
            </a:r>
          </a:p>
          <a:p>
            <a:pPr marL="0" indent="0">
              <a:buNone/>
            </a:pPr>
            <a:r>
              <a:rPr lang="en-US" dirty="0"/>
              <a:t>        </a:t>
            </a:r>
            <a:r>
              <a:rPr lang="en-US" dirty="0" err="1"/>
              <a:t>setChanged</a:t>
            </a:r>
            <a:r>
              <a:rPr lang="en-US" dirty="0"/>
              <a:t>();</a:t>
            </a:r>
          </a:p>
          <a:p>
            <a:pPr marL="0" indent="0">
              <a:buNone/>
            </a:pPr>
            <a:r>
              <a:rPr lang="en-US" dirty="0"/>
              <a:t>        </a:t>
            </a:r>
            <a:r>
              <a:rPr lang="en-US" dirty="0" err="1"/>
              <a:t>notifyObservers</a:t>
            </a:r>
            <a:r>
              <a:rPr lang="en-US" dirty="0"/>
              <a:t>();</a:t>
            </a:r>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251288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92024"/>
            <a:ext cx="12009120" cy="6528816"/>
          </a:xfrm>
        </p:spPr>
        <p:txBody>
          <a:bodyPr>
            <a:normAutofit/>
          </a:bodyPr>
          <a:lstStyle/>
          <a:p>
            <a:pPr marL="0" indent="0">
              <a:spcBef>
                <a:spcPts val="0"/>
              </a:spcBef>
              <a:buNone/>
            </a:pPr>
            <a:r>
              <a:rPr lang="en-IN" dirty="0" smtClean="0"/>
              <a:t>  </a:t>
            </a:r>
          </a:p>
          <a:p>
            <a:pPr marL="0" indent="0">
              <a:spcBef>
                <a:spcPts val="0"/>
              </a:spcBef>
              <a:buNone/>
            </a:pPr>
            <a:r>
              <a:rPr lang="en-IN" dirty="0" smtClean="0"/>
              <a:t>public class </a:t>
            </a:r>
            <a:r>
              <a:rPr lang="en-IN" dirty="0" err="1" smtClean="0"/>
              <a:t>EquitySubscriber</a:t>
            </a:r>
            <a:r>
              <a:rPr lang="en-IN" dirty="0" smtClean="0"/>
              <a:t> implements Observer {</a:t>
            </a:r>
          </a:p>
          <a:p>
            <a:pPr marL="0" indent="0">
              <a:spcBef>
                <a:spcPts val="0"/>
              </a:spcBef>
              <a:buNone/>
            </a:pPr>
            <a:r>
              <a:rPr lang="en-IN" dirty="0" smtClean="0"/>
              <a:t>	void update(Observable </a:t>
            </a:r>
            <a:r>
              <a:rPr lang="en-IN" dirty="0" err="1" smtClean="0"/>
              <a:t>equityShare</a:t>
            </a:r>
            <a:r>
              <a:rPr lang="en-IN" dirty="0" smtClean="0"/>
              <a:t>, Object </a:t>
            </a:r>
            <a:r>
              <a:rPr lang="en-IN" dirty="0" err="1" smtClean="0"/>
              <a:t>arg</a:t>
            </a:r>
            <a:r>
              <a:rPr lang="en-IN" dirty="0" smtClean="0"/>
              <a:t>) {</a:t>
            </a:r>
          </a:p>
          <a:p>
            <a:pPr marL="0" indent="0">
              <a:spcBef>
                <a:spcPts val="0"/>
              </a:spcBef>
              <a:buNone/>
            </a:pPr>
            <a:r>
              <a:rPr lang="en-IN" dirty="0" smtClean="0"/>
              <a:t>    		</a:t>
            </a:r>
            <a:r>
              <a:rPr lang="en-IN" dirty="0" err="1" smtClean="0"/>
              <a:t>EquityShare</a:t>
            </a:r>
            <a:r>
              <a:rPr lang="en-IN" dirty="0" smtClean="0"/>
              <a:t> share=(</a:t>
            </a:r>
            <a:r>
              <a:rPr lang="en-IN" dirty="0" err="1" smtClean="0"/>
              <a:t>EquityShare</a:t>
            </a:r>
            <a:r>
              <a:rPr lang="en-IN" dirty="0" smtClean="0"/>
              <a:t>) </a:t>
            </a:r>
            <a:r>
              <a:rPr lang="en-IN" dirty="0" err="1" smtClean="0"/>
              <a:t>equityShare</a:t>
            </a:r>
            <a:r>
              <a:rPr lang="en-IN" dirty="0" smtClean="0"/>
              <a:t>;</a:t>
            </a:r>
          </a:p>
          <a:p>
            <a:pPr marL="0" indent="0">
              <a:spcBef>
                <a:spcPts val="0"/>
              </a:spcBef>
              <a:buNone/>
            </a:pPr>
            <a:r>
              <a:rPr lang="en-IN" dirty="0" smtClean="0"/>
              <a:t>			</a:t>
            </a:r>
            <a:r>
              <a:rPr lang="en-IN" dirty="0" err="1" smtClean="0"/>
              <a:t>System.out.printLn</a:t>
            </a:r>
            <a:r>
              <a:rPr lang="en-IN" dirty="0" smtClean="0"/>
              <a:t>("Share value changed to:" + </a:t>
            </a:r>
            <a:r>
              <a:rPr lang="en-IN" dirty="0" err="1" smtClean="0"/>
              <a:t>equityShare.getValuePerUnit</a:t>
            </a:r>
            <a:r>
              <a:rPr lang="en-IN" dirty="0" smtClean="0"/>
              <a:t>());</a:t>
            </a:r>
          </a:p>
          <a:p>
            <a:pPr marL="0" indent="0">
              <a:spcBef>
                <a:spcPts val="0"/>
              </a:spcBef>
              <a:buNone/>
            </a:pPr>
            <a:r>
              <a:rPr lang="en-IN" dirty="0" smtClean="0"/>
              <a:t>			</a:t>
            </a:r>
            <a:r>
              <a:rPr lang="en-IN" dirty="0" err="1" smtClean="0"/>
              <a:t>sendSms</a:t>
            </a:r>
            <a:r>
              <a:rPr lang="en-IN" dirty="0" smtClean="0"/>
              <a:t>(</a:t>
            </a:r>
            <a:r>
              <a:rPr lang="en-IN" dirty="0" err="1" smtClean="0"/>
              <a:t>equityShare.getValuePerUnit</a:t>
            </a:r>
            <a:r>
              <a:rPr lang="en-IN" dirty="0" smtClean="0"/>
              <a:t>())</a:t>
            </a:r>
          </a:p>
          <a:p>
            <a:pPr marL="0" indent="0">
              <a:spcBef>
                <a:spcPts val="0"/>
              </a:spcBef>
              <a:buNone/>
            </a:pPr>
            <a:r>
              <a:rPr lang="en-IN" dirty="0" smtClean="0"/>
              <a:t>  	}</a:t>
            </a:r>
          </a:p>
          <a:p>
            <a:pPr marL="0" indent="0">
              <a:spcBef>
                <a:spcPts val="0"/>
              </a:spcBef>
              <a:buNone/>
            </a:pPr>
            <a:r>
              <a:rPr lang="en-IN" dirty="0" smtClean="0"/>
              <a:t>}</a:t>
            </a:r>
          </a:p>
          <a:p>
            <a:pPr marL="0" indent="0">
              <a:spcBef>
                <a:spcPts val="0"/>
              </a:spcBef>
              <a:buNone/>
            </a:pPr>
            <a:endParaRPr lang="en-IN" dirty="0" smtClean="0"/>
          </a:p>
          <a:p>
            <a:pPr marL="0" indent="0">
              <a:buNone/>
            </a:pPr>
            <a:endParaRPr lang="en-US" dirty="0"/>
          </a:p>
        </p:txBody>
      </p:sp>
    </p:spTree>
    <p:extLst>
      <p:ext uri="{BB962C8B-B14F-4D97-AF65-F5344CB8AC3E}">
        <p14:creationId xmlns:p14="http://schemas.microsoft.com/office/powerpoint/2010/main" val="9582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752"/>
            <a:ext cx="10515600" cy="5875211"/>
          </a:xfrm>
        </p:spPr>
        <p:txBody>
          <a:bodyPr/>
          <a:lstStyle/>
          <a:p>
            <a:pPr marL="0" indent="0">
              <a:spcBef>
                <a:spcPts val="0"/>
              </a:spcBef>
              <a:buNone/>
            </a:pPr>
            <a:r>
              <a:rPr lang="en-IN" dirty="0" smtClean="0"/>
              <a:t>public class </a:t>
            </a:r>
            <a:r>
              <a:rPr lang="en-IN" dirty="0" err="1" smtClean="0"/>
              <a:t>TestObseverPattern</a:t>
            </a:r>
            <a:r>
              <a:rPr lang="en-IN" dirty="0" smtClean="0"/>
              <a:t>{</a:t>
            </a:r>
          </a:p>
          <a:p>
            <a:pPr marL="0" indent="0">
              <a:spcBef>
                <a:spcPts val="0"/>
              </a:spcBef>
              <a:buNone/>
            </a:pPr>
            <a:r>
              <a:rPr lang="en-IN" dirty="0" smtClean="0"/>
              <a:t>	public static void main(String[] </a:t>
            </a:r>
            <a:r>
              <a:rPr lang="en-IN" dirty="0" err="1" smtClean="0"/>
              <a:t>args</a:t>
            </a:r>
            <a:r>
              <a:rPr lang="en-IN" dirty="0" smtClean="0"/>
              <a:t>){</a:t>
            </a:r>
          </a:p>
          <a:p>
            <a:pPr marL="0" indent="0">
              <a:spcBef>
                <a:spcPts val="0"/>
              </a:spcBef>
              <a:buNone/>
            </a:pPr>
            <a:r>
              <a:rPr lang="en-IN" dirty="0" smtClean="0"/>
              <a:t>	</a:t>
            </a:r>
            <a:r>
              <a:rPr lang="en-IN" dirty="0" err="1" smtClean="0"/>
              <a:t>EquityShare</a:t>
            </a:r>
            <a:r>
              <a:rPr lang="en-IN" dirty="0" smtClean="0"/>
              <a:t> share = new </a:t>
            </a:r>
            <a:r>
              <a:rPr lang="en-IN" dirty="0" err="1" smtClean="0"/>
              <a:t>EquityShare</a:t>
            </a:r>
            <a:r>
              <a:rPr lang="en-IN" dirty="0" smtClean="0"/>
              <a:t>();</a:t>
            </a:r>
          </a:p>
          <a:p>
            <a:pPr marL="0" indent="0">
              <a:spcBef>
                <a:spcPts val="0"/>
              </a:spcBef>
              <a:buNone/>
            </a:pPr>
            <a:endParaRPr lang="en-IN" dirty="0" smtClean="0"/>
          </a:p>
          <a:p>
            <a:pPr marL="0" indent="0">
              <a:spcBef>
                <a:spcPts val="0"/>
              </a:spcBef>
              <a:buNone/>
            </a:pPr>
            <a:r>
              <a:rPr lang="en-IN" dirty="0" smtClean="0"/>
              <a:t>	</a:t>
            </a:r>
            <a:r>
              <a:rPr lang="en-IN" dirty="0" err="1" smtClean="0"/>
              <a:t>EquitySubscriber</a:t>
            </a:r>
            <a:r>
              <a:rPr lang="en-IN" dirty="0" smtClean="0"/>
              <a:t> subscriber = new </a:t>
            </a:r>
            <a:r>
              <a:rPr lang="en-IN" dirty="0" err="1" smtClean="0"/>
              <a:t>EquitySubscriber</a:t>
            </a:r>
            <a:r>
              <a:rPr lang="en-IN" dirty="0" smtClean="0"/>
              <a:t>();</a:t>
            </a:r>
          </a:p>
          <a:p>
            <a:pPr marL="0" indent="0">
              <a:spcBef>
                <a:spcPts val="0"/>
              </a:spcBef>
              <a:buNone/>
            </a:pPr>
            <a:endParaRPr lang="en-IN" dirty="0" smtClean="0"/>
          </a:p>
          <a:p>
            <a:pPr marL="0" indent="0">
              <a:spcBef>
                <a:spcPts val="0"/>
              </a:spcBef>
              <a:buNone/>
            </a:pPr>
            <a:r>
              <a:rPr lang="en-IN" dirty="0" smtClean="0"/>
              <a:t>	</a:t>
            </a:r>
            <a:r>
              <a:rPr lang="en-IN" dirty="0" err="1" smtClean="0"/>
              <a:t>equityShare.addObserver</a:t>
            </a:r>
            <a:r>
              <a:rPr lang="en-IN" dirty="0" smtClean="0"/>
              <a:t>(subscriber);</a:t>
            </a:r>
          </a:p>
          <a:p>
            <a:pPr marL="0" indent="0">
              <a:spcBef>
                <a:spcPts val="0"/>
              </a:spcBef>
              <a:buNone/>
            </a:pPr>
            <a:endParaRPr lang="en-IN" dirty="0" smtClean="0"/>
          </a:p>
          <a:p>
            <a:pPr marL="0" indent="0">
              <a:spcBef>
                <a:spcPts val="0"/>
              </a:spcBef>
              <a:buNone/>
            </a:pPr>
            <a:r>
              <a:rPr lang="en-IN" dirty="0" smtClean="0"/>
              <a:t>	</a:t>
            </a:r>
            <a:r>
              <a:rPr lang="en-IN" dirty="0" err="1" smtClean="0"/>
              <a:t>equityShare.setValuePerUnit</a:t>
            </a:r>
            <a:r>
              <a:rPr lang="en-IN" dirty="0" smtClean="0"/>
              <a:t>(400.00);</a:t>
            </a:r>
          </a:p>
          <a:p>
            <a:pPr marL="0" indent="0">
              <a:spcBef>
                <a:spcPts val="0"/>
              </a:spcBef>
              <a:buNone/>
            </a:pPr>
            <a:r>
              <a:rPr lang="en-IN" dirty="0" smtClean="0"/>
              <a:t>	}</a:t>
            </a:r>
          </a:p>
          <a:p>
            <a:pPr marL="0" indent="0">
              <a:spcBef>
                <a:spcPts val="0"/>
              </a:spcBef>
              <a:buNone/>
            </a:pPr>
            <a:r>
              <a:rPr lang="en-IN" dirty="0" smtClean="0"/>
              <a:t>}</a:t>
            </a:r>
          </a:p>
          <a:p>
            <a:endParaRPr lang="en-US" dirty="0"/>
          </a:p>
        </p:txBody>
      </p:sp>
    </p:spTree>
    <p:extLst>
      <p:ext uri="{BB962C8B-B14F-4D97-AF65-F5344CB8AC3E}">
        <p14:creationId xmlns:p14="http://schemas.microsoft.com/office/powerpoint/2010/main" val="907120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a:t>
            </a:r>
            <a:endParaRPr lang="en-US" dirty="0"/>
          </a:p>
        </p:txBody>
      </p:sp>
      <p:sp>
        <p:nvSpPr>
          <p:cNvPr id="3" name="Content Placeholder 2"/>
          <p:cNvSpPr>
            <a:spLocks noGrp="1"/>
          </p:cNvSpPr>
          <p:nvPr>
            <p:ph idx="1"/>
          </p:nvPr>
        </p:nvSpPr>
        <p:spPr>
          <a:xfrm>
            <a:off x="838200" y="1399032"/>
            <a:ext cx="10515600" cy="4777931"/>
          </a:xfrm>
        </p:spPr>
        <p:txBody>
          <a:bodyPr/>
          <a:lstStyle/>
          <a:p>
            <a:r>
              <a:rPr lang="en-IN" dirty="0" smtClean="0"/>
              <a:t>Attach additional responsibilities to an object dynamically </a:t>
            </a:r>
          </a:p>
          <a:p>
            <a:r>
              <a:rPr lang="en-IN" dirty="0" smtClean="0"/>
              <a:t>A Flexible alternative to </a:t>
            </a:r>
            <a:r>
              <a:rPr lang="en-IN" dirty="0" err="1" smtClean="0"/>
              <a:t>subclassing</a:t>
            </a:r>
            <a:r>
              <a:rPr lang="en-IN" dirty="0" smtClean="0"/>
              <a:t> for extending functionality.</a:t>
            </a:r>
          </a:p>
          <a:p>
            <a:r>
              <a:rPr lang="en-IN" dirty="0" smtClean="0"/>
              <a:t>It is also caller Wrapper design pattern</a:t>
            </a:r>
          </a:p>
          <a:p>
            <a:r>
              <a:rPr lang="en-IN" dirty="0" smtClean="0"/>
              <a:t>Use Decorator when the responsibilities are to be dynamically added (before or after current responsibilities). This is not possible with inheritance/</a:t>
            </a:r>
            <a:r>
              <a:rPr lang="en-IN" dirty="0" err="1" smtClean="0"/>
              <a:t>subclassing</a:t>
            </a:r>
            <a:r>
              <a:rPr lang="en-IN" dirty="0" smtClean="0"/>
              <a:t>. </a:t>
            </a:r>
          </a:p>
          <a:p>
            <a:endParaRPr lang="en-US" dirty="0"/>
          </a:p>
        </p:txBody>
      </p:sp>
    </p:spTree>
    <p:extLst>
      <p:ext uri="{BB962C8B-B14F-4D97-AF65-F5344CB8AC3E}">
        <p14:creationId xmlns:p14="http://schemas.microsoft.com/office/powerpoint/2010/main" val="2425337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a:t>
            </a:r>
            <a:endParaRPr lang="en-US" dirty="0"/>
          </a:p>
        </p:txBody>
      </p:sp>
      <p:pic>
        <p:nvPicPr>
          <p:cNvPr id="4" name="Picture 2" descr="Decorator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224" y="1289304"/>
            <a:ext cx="10415016" cy="499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67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 Problem Statement</a:t>
            </a:r>
            <a:endParaRPr lang="en-US" dirty="0"/>
          </a:p>
        </p:txBody>
      </p:sp>
      <p:sp>
        <p:nvSpPr>
          <p:cNvPr id="3" name="Content Placeholder 2"/>
          <p:cNvSpPr>
            <a:spLocks noGrp="1"/>
          </p:cNvSpPr>
          <p:nvPr>
            <p:ph idx="1"/>
          </p:nvPr>
        </p:nvSpPr>
        <p:spPr>
          <a:xfrm>
            <a:off x="838200" y="1362456"/>
            <a:ext cx="10515600" cy="5043107"/>
          </a:xfrm>
        </p:spPr>
        <p:txBody>
          <a:bodyPr/>
          <a:lstStyle/>
          <a:p>
            <a:r>
              <a:rPr lang="en-US" dirty="0" smtClean="0"/>
              <a:t>Implement a fund transfer component which will take source account identifier, destination account identifier, amount to be transferred and carry out transfer of fund from source account to destination account.</a:t>
            </a:r>
          </a:p>
          <a:p>
            <a:r>
              <a:rPr lang="en-US" dirty="0" smtClean="0"/>
              <a:t>Prior to actual transfer the transfer request details should be logged.</a:t>
            </a:r>
          </a:p>
          <a:p>
            <a:r>
              <a:rPr lang="en-US" dirty="0" smtClean="0"/>
              <a:t>Prior to actual transfer the user requesting transfer operation must be authenticated  to allow the transfer operation.</a:t>
            </a:r>
          </a:p>
          <a:p>
            <a:r>
              <a:rPr lang="en-US" dirty="0" smtClean="0"/>
              <a:t>Prior to actual transfer the source account should be validated for adequate balance.</a:t>
            </a:r>
          </a:p>
          <a:p>
            <a:r>
              <a:rPr lang="en-US" dirty="0" smtClean="0"/>
              <a:t>Since the three  “pre” operations are independent of each other they should be carried out in any sequence.</a:t>
            </a:r>
          </a:p>
          <a:p>
            <a:endParaRPr lang="en-US" dirty="0"/>
          </a:p>
        </p:txBody>
      </p:sp>
    </p:spTree>
    <p:extLst>
      <p:ext uri="{BB962C8B-B14F-4D97-AF65-F5344CB8AC3E}">
        <p14:creationId xmlns:p14="http://schemas.microsoft.com/office/powerpoint/2010/main" val="886483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case study : Fund Transfer</a:t>
            </a:r>
            <a:endParaRPr lang="en-US" dirty="0"/>
          </a:p>
        </p:txBody>
      </p:sp>
      <p:pic>
        <p:nvPicPr>
          <p:cNvPr id="4" name="Content Placeholder 3"/>
          <p:cNvPicPr>
            <a:picLocks noGrp="1" noChangeAspect="1"/>
          </p:cNvPicPr>
          <p:nvPr>
            <p:ph idx="1"/>
          </p:nvPr>
        </p:nvPicPr>
        <p:blipFill>
          <a:blip r:embed="rId2"/>
          <a:stretch>
            <a:fillRect/>
          </a:stretch>
        </p:blipFill>
        <p:spPr>
          <a:xfrm>
            <a:off x="283464" y="1463040"/>
            <a:ext cx="11539728" cy="5266944"/>
          </a:xfrm>
          <a:prstGeom prst="rect">
            <a:avLst/>
          </a:prstGeom>
        </p:spPr>
      </p:pic>
    </p:spTree>
    <p:extLst>
      <p:ext uri="{BB962C8B-B14F-4D97-AF65-F5344CB8AC3E}">
        <p14:creationId xmlns:p14="http://schemas.microsoft.com/office/powerpoint/2010/main" val="54192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smtClean="0"/>
              <a:t>Types of Design Patterns</a:t>
            </a:r>
            <a:br>
              <a:rPr lang="en-US" altLang="en-US" b="1" u="sng" dirty="0" smtClean="0"/>
            </a:br>
            <a:endParaRPr lang="en-US" dirty="0"/>
          </a:p>
        </p:txBody>
      </p:sp>
      <p:sp>
        <p:nvSpPr>
          <p:cNvPr id="3" name="Content Placeholder 2"/>
          <p:cNvSpPr>
            <a:spLocks noGrp="1"/>
          </p:cNvSpPr>
          <p:nvPr>
            <p:ph idx="1"/>
          </p:nvPr>
        </p:nvSpPr>
        <p:spPr>
          <a:xfrm>
            <a:off x="838200" y="1234440"/>
            <a:ext cx="10515600" cy="5102351"/>
          </a:xfrm>
        </p:spPr>
        <p:txBody>
          <a:bodyPr>
            <a:normAutofit lnSpcReduction="10000"/>
          </a:bodyPr>
          <a:lstStyle/>
          <a:p>
            <a:r>
              <a:rPr lang="en-US" altLang="en-US" i="1" dirty="0" smtClean="0">
                <a:solidFill>
                  <a:srgbClr val="0066CC"/>
                </a:solidFill>
                <a:cs typeface="Arial" panose="020B0604020202020204" pitchFamily="34" charset="0"/>
              </a:rPr>
              <a:t>Creational patterns</a:t>
            </a:r>
            <a:r>
              <a:rPr lang="en-US" altLang="en-US" i="1" dirty="0" smtClean="0">
                <a:solidFill>
                  <a:srgbClr val="000000"/>
                </a:solidFill>
                <a:latin typeface="Times New Roman" panose="02020603050405020304" pitchFamily="18" charset="0"/>
                <a:cs typeface="Arial" panose="020B0604020202020204" pitchFamily="34" charset="0"/>
              </a:rPr>
              <a:t> </a:t>
            </a:r>
            <a:r>
              <a:rPr lang="en-US" altLang="en-US" dirty="0" smtClean="0">
                <a:cs typeface="Arial" panose="020B0604020202020204" pitchFamily="34" charset="0"/>
              </a:rPr>
              <a:t>are ones that create objects for you, rather than having you instantiate objects directly. This gives your program more flexibility in deciding which objects need to be created for a given case</a:t>
            </a:r>
            <a:r>
              <a:rPr lang="en-US" altLang="en-US" dirty="0" smtClean="0">
                <a:latin typeface="Times New Roman" panose="02020603050405020304" pitchFamily="18" charset="0"/>
                <a:cs typeface="Arial" panose="020B0604020202020204" pitchFamily="34" charset="0"/>
              </a:rPr>
              <a:t> </a:t>
            </a:r>
          </a:p>
          <a:p>
            <a:pPr lvl="1"/>
            <a:r>
              <a:rPr lang="en-US" altLang="en-US" i="1" dirty="0" smtClean="0">
                <a:latin typeface="Times New Roman" panose="02020603050405020304" pitchFamily="18" charset="0"/>
                <a:cs typeface="Arial" panose="020B0604020202020204" pitchFamily="34" charset="0"/>
              </a:rPr>
              <a:t>Factory Method, Abstract Factory, Prototype, Builder, Singleton</a:t>
            </a:r>
          </a:p>
          <a:p>
            <a:r>
              <a:rPr lang="en-US" altLang="en-US" i="1" dirty="0" smtClean="0">
                <a:solidFill>
                  <a:srgbClr val="0066CC"/>
                </a:solidFill>
                <a:cs typeface="Arial" panose="020B0604020202020204" pitchFamily="34" charset="0"/>
              </a:rPr>
              <a:t>Structural patterns</a:t>
            </a:r>
            <a:r>
              <a:rPr lang="en-US" altLang="en-US" i="1" dirty="0" smtClean="0">
                <a:solidFill>
                  <a:srgbClr val="000000"/>
                </a:solidFill>
                <a:cs typeface="Arial" panose="020B0604020202020204" pitchFamily="34" charset="0"/>
              </a:rPr>
              <a:t> </a:t>
            </a:r>
            <a:r>
              <a:rPr lang="en-US" altLang="en-US" dirty="0" smtClean="0">
                <a:cs typeface="Arial" panose="020B0604020202020204" pitchFamily="34" charset="0"/>
              </a:rPr>
              <a:t>help you compose groups of objects into larger structures, such as complex user interfaces or accounting data</a:t>
            </a:r>
          </a:p>
          <a:p>
            <a:pPr lvl="1"/>
            <a:r>
              <a:rPr lang="en-US" altLang="en-US" i="1" dirty="0" smtClean="0">
                <a:latin typeface="Times New Roman" panose="02020603050405020304" pitchFamily="18" charset="0"/>
                <a:cs typeface="Arial" panose="020B0604020202020204" pitchFamily="34" charset="0"/>
              </a:rPr>
              <a:t>Adapter, Bridge, Façade, Decorator, Composite, Proxy, Flyweight</a:t>
            </a:r>
          </a:p>
          <a:p>
            <a:r>
              <a:rPr lang="en-US" altLang="en-US" i="1" dirty="0" smtClean="0">
                <a:solidFill>
                  <a:srgbClr val="0066CC"/>
                </a:solidFill>
                <a:cs typeface="Arial" panose="020B0604020202020204" pitchFamily="34" charset="0"/>
              </a:rPr>
              <a:t>Behavioral patterns</a:t>
            </a:r>
            <a:r>
              <a:rPr lang="en-US" altLang="en-US" i="1" dirty="0" smtClean="0">
                <a:solidFill>
                  <a:srgbClr val="000000"/>
                </a:solidFill>
                <a:cs typeface="Arial" panose="020B0604020202020204" pitchFamily="34" charset="0"/>
              </a:rPr>
              <a:t> </a:t>
            </a:r>
            <a:r>
              <a:rPr lang="en-US" altLang="en-US" dirty="0" smtClean="0">
                <a:cs typeface="Arial" panose="020B0604020202020204" pitchFamily="34" charset="0"/>
              </a:rPr>
              <a:t>help you define the communication between objects in your system and how the flow is controlled in a complex program</a:t>
            </a:r>
          </a:p>
          <a:p>
            <a:pPr lvl="1"/>
            <a:r>
              <a:rPr lang="en-US" altLang="en-US" i="1" dirty="0" smtClean="0">
                <a:latin typeface="Times New Roman" panose="02020603050405020304" pitchFamily="18" charset="0"/>
                <a:cs typeface="Arial" panose="020B0604020202020204" pitchFamily="34" charset="0"/>
              </a:rPr>
              <a:t>Interpreter, Chain of responsibility, Command, Memento, Iterator, Visitor, Mediator, Observer,  State, Strategy</a:t>
            </a:r>
          </a:p>
          <a:p>
            <a:endParaRPr lang="en-US" altLang="en-US" dirty="0" smtClean="0">
              <a:cs typeface="Arial" panose="020B0604020202020204" pitchFamily="34" charset="0"/>
            </a:endParaRPr>
          </a:p>
          <a:p>
            <a:pPr lvl="1"/>
            <a:endParaRPr lang="en-US" altLang="en-US" i="1" dirty="0" smtClean="0">
              <a:latin typeface="Times New Roman" panose="02020603050405020304" pitchFamily="18" charset="0"/>
              <a:cs typeface="Arial" panose="020B0604020202020204" pitchFamily="34" charset="0"/>
            </a:endParaRPr>
          </a:p>
          <a:p>
            <a:endParaRPr lang="en-US" altLang="en-US" dirty="0" smtClean="0">
              <a:cs typeface="Arial" panose="020B0604020202020204" pitchFamily="34" charset="0"/>
            </a:endParaRPr>
          </a:p>
          <a:p>
            <a:pPr lvl="1"/>
            <a:endParaRPr lang="en-US" altLang="en-US" i="1" dirty="0" smtClean="0">
              <a:latin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58766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sp>
        <p:nvSpPr>
          <p:cNvPr id="3" name="Content Placeholder 2"/>
          <p:cNvSpPr>
            <a:spLocks noGrp="1"/>
          </p:cNvSpPr>
          <p:nvPr>
            <p:ph idx="1"/>
          </p:nvPr>
        </p:nvSpPr>
        <p:spPr/>
        <p:txBody>
          <a:bodyPr/>
          <a:lstStyle/>
          <a:p>
            <a:r>
              <a:rPr lang="en-US" dirty="0" smtClean="0"/>
              <a:t>A Behavioral pattern used to define a family of algorithms, encapsulates each one, and make them interchangeable at runtime.</a:t>
            </a:r>
          </a:p>
          <a:p>
            <a:r>
              <a:rPr lang="en-US" dirty="0" smtClean="0"/>
              <a:t>An alternative to avoid if-else type of logic separation into different behavior encapsulated strategy classes.</a:t>
            </a:r>
          </a:p>
          <a:p>
            <a:r>
              <a:rPr lang="en-US" dirty="0" smtClean="0"/>
              <a:t>No impact of adding new behavior to the existing family of behaviors. Minimum impact if any of the existing behavior is modified.</a:t>
            </a:r>
          </a:p>
          <a:p>
            <a:r>
              <a:rPr lang="en-US" dirty="0" smtClean="0"/>
              <a:t>Also known as Policy pattern</a:t>
            </a:r>
            <a:endParaRPr lang="en-US" dirty="0"/>
          </a:p>
        </p:txBody>
      </p:sp>
    </p:spTree>
    <p:extLst>
      <p:ext uri="{BB962C8B-B14F-4D97-AF65-F5344CB8AC3E}">
        <p14:creationId xmlns:p14="http://schemas.microsoft.com/office/powerpoint/2010/main" val="3586840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Strategy</a:t>
            </a:r>
            <a:endParaRPr lang="en-US"/>
          </a:p>
        </p:txBody>
      </p:sp>
      <p:pic>
        <p:nvPicPr>
          <p:cNvPr id="4" name="Content Placeholder 3"/>
          <p:cNvPicPr>
            <a:picLocks noGrp="1" noChangeAspect="1"/>
          </p:cNvPicPr>
          <p:nvPr>
            <p:ph idx="1"/>
          </p:nvPr>
        </p:nvPicPr>
        <p:blipFill>
          <a:blip r:embed="rId2"/>
          <a:stretch>
            <a:fillRect/>
          </a:stretch>
        </p:blipFill>
        <p:spPr>
          <a:xfrm>
            <a:off x="1042416" y="1581912"/>
            <a:ext cx="9710928" cy="4992624"/>
          </a:xfrm>
          <a:prstGeom prst="rect">
            <a:avLst/>
          </a:prstGeom>
        </p:spPr>
      </p:pic>
    </p:spTree>
    <p:extLst>
      <p:ext uri="{BB962C8B-B14F-4D97-AF65-F5344CB8AC3E}">
        <p14:creationId xmlns:p14="http://schemas.microsoft.com/office/powerpoint/2010/main" val="1593309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 International Income Tax Calculator</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Requirement is to implement an income tax calculator for different countries. The tax slabs are different; the exemptions (example: housing loan exemption) are also different</a:t>
            </a:r>
            <a:r>
              <a:rPr lang="en-US" dirty="0" smtClean="0"/>
              <a:t>.</a:t>
            </a:r>
            <a:endParaRPr lang="en-US" dirty="0"/>
          </a:p>
          <a:p>
            <a:pPr fontAlgn="base"/>
            <a:r>
              <a:rPr lang="en-US" dirty="0"/>
              <a:t>Tax calculator should take </a:t>
            </a:r>
            <a:r>
              <a:rPr lang="en-US" dirty="0" smtClean="0"/>
              <a:t>Income and </a:t>
            </a:r>
            <a:r>
              <a:rPr lang="en-US" dirty="0"/>
              <a:t>should be able to calculate applicable income tax for </a:t>
            </a:r>
            <a:r>
              <a:rPr lang="en-US" dirty="0" smtClean="0"/>
              <a:t>a specific </a:t>
            </a:r>
            <a:r>
              <a:rPr lang="en-US" dirty="0"/>
              <a:t>country. </a:t>
            </a:r>
            <a:endParaRPr lang="en-US" dirty="0" smtClean="0"/>
          </a:p>
          <a:p>
            <a:pPr fontAlgn="base"/>
            <a:r>
              <a:rPr lang="en-US" dirty="0" smtClean="0"/>
              <a:t>Income tax calculation is based on exemption rules </a:t>
            </a:r>
            <a:r>
              <a:rPr lang="en-US" dirty="0"/>
              <a:t>(interest on fixed deposits, interest on other instrument, sale of property, sale of shares etc.) </a:t>
            </a:r>
            <a:r>
              <a:rPr lang="en-US" dirty="0" smtClean="0"/>
              <a:t>as well as slab rules. Exemptions are applied to total income thereby reducing the taxable amount. The slab rules then apply to the taxable amount and determine the percent of taxable amount that needs to be paid as income tax.</a:t>
            </a:r>
          </a:p>
          <a:p>
            <a:pPr fontAlgn="base"/>
            <a:r>
              <a:rPr lang="en-US" dirty="0" smtClean="0"/>
              <a:t>Each </a:t>
            </a:r>
            <a:r>
              <a:rPr lang="en-US" dirty="0"/>
              <a:t>country may have their own policy of </a:t>
            </a:r>
            <a:r>
              <a:rPr lang="en-US" dirty="0" smtClean="0"/>
              <a:t>exemptions as well as tax slabs.</a:t>
            </a:r>
            <a:endParaRPr lang="en-US" dirty="0"/>
          </a:p>
          <a:p>
            <a:pPr fontAlgn="base"/>
            <a:endParaRPr lang="en-US" dirty="0"/>
          </a:p>
          <a:p>
            <a:endParaRPr lang="en-US" dirty="0"/>
          </a:p>
        </p:txBody>
      </p:sp>
    </p:spTree>
    <p:extLst>
      <p:ext uri="{BB962C8B-B14F-4D97-AF65-F5344CB8AC3E}">
        <p14:creationId xmlns:p14="http://schemas.microsoft.com/office/powerpoint/2010/main" val="1464048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smtClean="0"/>
              <a:t>International Income Tax Calculator – typical implementation</a:t>
            </a:r>
            <a:endParaRPr lang="en-US" dirty="0"/>
          </a:p>
        </p:txBody>
      </p:sp>
      <p:sp>
        <p:nvSpPr>
          <p:cNvPr id="3" name="Content Placeholder 2"/>
          <p:cNvSpPr>
            <a:spLocks noGrp="1"/>
          </p:cNvSpPr>
          <p:nvPr>
            <p:ph idx="1"/>
          </p:nvPr>
        </p:nvSpPr>
        <p:spPr>
          <a:xfrm>
            <a:off x="838200" y="1335024"/>
            <a:ext cx="10515600" cy="4841939"/>
          </a:xfrm>
        </p:spPr>
        <p:txBody>
          <a:bodyPr>
            <a:normAutofit lnSpcReduction="10000"/>
          </a:bodyPr>
          <a:lstStyle/>
          <a:p>
            <a:pPr marL="0" indent="0">
              <a:buNone/>
            </a:pPr>
            <a:r>
              <a:rPr lang="en-US" dirty="0" smtClean="0"/>
              <a:t>Class </a:t>
            </a:r>
            <a:r>
              <a:rPr lang="en-US" dirty="0" err="1" smtClean="0"/>
              <a:t>ITCalculator</a:t>
            </a:r>
            <a:r>
              <a:rPr lang="en-US" dirty="0" smtClean="0"/>
              <a:t> {</a:t>
            </a:r>
          </a:p>
          <a:p>
            <a:pPr marL="0" indent="0">
              <a:buNone/>
            </a:pPr>
            <a:r>
              <a:rPr lang="en-US" dirty="0"/>
              <a:t>	</a:t>
            </a:r>
            <a:r>
              <a:rPr lang="en-US" dirty="0" smtClean="0"/>
              <a:t>public double </a:t>
            </a:r>
            <a:r>
              <a:rPr lang="en-US" dirty="0" err="1" smtClean="0"/>
              <a:t>calculateTax</a:t>
            </a:r>
            <a:r>
              <a:rPr lang="en-US" dirty="0" smtClean="0"/>
              <a:t> (Income, country){</a:t>
            </a:r>
          </a:p>
          <a:p>
            <a:pPr marL="0" indent="0">
              <a:buNone/>
            </a:pPr>
            <a:r>
              <a:rPr lang="en-US" dirty="0"/>
              <a:t>	</a:t>
            </a:r>
            <a:r>
              <a:rPr lang="en-US" dirty="0" smtClean="0"/>
              <a:t>	if(country == “</a:t>
            </a:r>
            <a:r>
              <a:rPr lang="en-US" dirty="0" err="1" smtClean="0"/>
              <a:t>india</a:t>
            </a:r>
            <a:r>
              <a:rPr lang="en-US" dirty="0" smtClean="0"/>
              <a:t>”){</a:t>
            </a:r>
          </a:p>
          <a:p>
            <a:pPr marL="0" indent="0">
              <a:buNone/>
            </a:pPr>
            <a:r>
              <a:rPr lang="en-US" dirty="0"/>
              <a:t>	</a:t>
            </a:r>
            <a:r>
              <a:rPr lang="en-US" dirty="0" smtClean="0"/>
              <a:t>		//determine exemptions to be applied</a:t>
            </a:r>
          </a:p>
          <a:p>
            <a:pPr marL="0" indent="0">
              <a:buNone/>
            </a:pPr>
            <a:r>
              <a:rPr lang="en-US" dirty="0"/>
              <a:t>	</a:t>
            </a:r>
            <a:r>
              <a:rPr lang="en-US" dirty="0" smtClean="0"/>
              <a:t>	else if( country== “</a:t>
            </a:r>
            <a:r>
              <a:rPr lang="en-US" dirty="0" err="1" smtClean="0"/>
              <a:t>uk</a:t>
            </a:r>
            <a:r>
              <a:rPr lang="en-US" dirty="0" smtClean="0"/>
              <a:t>”){</a:t>
            </a:r>
          </a:p>
          <a:p>
            <a:pPr marL="0" indent="0">
              <a:buNone/>
            </a:pPr>
            <a:r>
              <a:rPr lang="en-US" dirty="0"/>
              <a:t>	</a:t>
            </a:r>
            <a:r>
              <a:rPr lang="en-US" dirty="0" smtClean="0"/>
              <a:t>		//something else</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smtClean="0"/>
              <a:t>	}</a:t>
            </a:r>
          </a:p>
          <a:p>
            <a:pPr marL="0" indent="0">
              <a:buNone/>
            </a:pPr>
            <a:r>
              <a:rPr lang="en-US" dirty="0"/>
              <a:t>}</a:t>
            </a:r>
            <a:r>
              <a:rPr lang="en-US" dirty="0" smtClean="0"/>
              <a:t>	</a:t>
            </a:r>
            <a:r>
              <a:rPr lang="en-US" dirty="0"/>
              <a:t>	</a:t>
            </a:r>
            <a:r>
              <a:rPr lang="en-US" dirty="0" smtClean="0"/>
              <a:t>	</a:t>
            </a:r>
          </a:p>
          <a:p>
            <a:endParaRPr lang="en-US" dirty="0"/>
          </a:p>
        </p:txBody>
      </p:sp>
    </p:spTree>
    <p:extLst>
      <p:ext uri="{BB962C8B-B14F-4D97-AF65-F5344CB8AC3E}">
        <p14:creationId xmlns:p14="http://schemas.microsoft.com/office/powerpoint/2010/main" val="2526600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Tax Calculator – A Better Approach</a:t>
            </a:r>
            <a:endParaRPr lang="en-US" dirty="0"/>
          </a:p>
        </p:txBody>
      </p:sp>
      <p:pic>
        <p:nvPicPr>
          <p:cNvPr id="4" name="Content Placeholder 3"/>
          <p:cNvPicPr>
            <a:picLocks noGrp="1" noChangeAspect="1"/>
          </p:cNvPicPr>
          <p:nvPr>
            <p:ph idx="1"/>
          </p:nvPr>
        </p:nvPicPr>
        <p:blipFill>
          <a:blip r:embed="rId2"/>
          <a:stretch>
            <a:fillRect/>
          </a:stretch>
        </p:blipFill>
        <p:spPr>
          <a:xfrm>
            <a:off x="519112" y="1819656"/>
            <a:ext cx="11002328" cy="4864607"/>
          </a:xfrm>
          <a:prstGeom prst="rect">
            <a:avLst/>
          </a:prstGeom>
        </p:spPr>
      </p:pic>
    </p:spTree>
    <p:extLst>
      <p:ext uri="{BB962C8B-B14F-4D97-AF65-F5344CB8AC3E}">
        <p14:creationId xmlns:p14="http://schemas.microsoft.com/office/powerpoint/2010/main" val="1950127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Pattern</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a “Placeholder” </a:t>
            </a:r>
            <a:r>
              <a:rPr lang="en-US" dirty="0" err="1" smtClean="0"/>
              <a:t>oa</a:t>
            </a:r>
            <a:r>
              <a:rPr lang="en-US" dirty="0" smtClean="0"/>
              <a:t> an actual object of </a:t>
            </a:r>
            <a:r>
              <a:rPr lang="en-US" dirty="0" err="1" smtClean="0"/>
              <a:t>interst</a:t>
            </a:r>
            <a:r>
              <a:rPr lang="en-US" dirty="0" smtClean="0"/>
              <a:t> and control access to it.</a:t>
            </a:r>
          </a:p>
          <a:p>
            <a:r>
              <a:rPr lang="en-US" dirty="0" smtClean="0"/>
              <a:t>Instead of obtaining reference of an actual object the client obtains reference of its “proxy”, without knowing that it is a proxy. Then it handles the proxy ,the same way it handles real subject. Since Proxy has the first chance to get executed, it can do things different than the actual subject such as verification of inputs, authentication, logging, invoking some pre-processing logic etc. Once this pre-processing is done then the actual subject is passed on the control for execution. In the same way the proxy can also do some post-processing(i.e. execution of logic AFTER the real subject has done with its processing logic)</a:t>
            </a:r>
            <a:endParaRPr lang="en-US" dirty="0"/>
          </a:p>
        </p:txBody>
      </p:sp>
    </p:spTree>
    <p:extLst>
      <p:ext uri="{BB962C8B-B14F-4D97-AF65-F5344CB8AC3E}">
        <p14:creationId xmlns:p14="http://schemas.microsoft.com/office/powerpoint/2010/main" val="1722565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a:t>
            </a:r>
            <a:endParaRPr lang="en-US" dirty="0"/>
          </a:p>
        </p:txBody>
      </p:sp>
      <p:pic>
        <p:nvPicPr>
          <p:cNvPr id="4" name="Content Placeholder 3"/>
          <p:cNvPicPr>
            <a:picLocks noGrp="1" noChangeAspect="1"/>
          </p:cNvPicPr>
          <p:nvPr>
            <p:ph idx="1"/>
          </p:nvPr>
        </p:nvPicPr>
        <p:blipFill>
          <a:blip r:embed="rId2"/>
          <a:stretch>
            <a:fillRect/>
          </a:stretch>
        </p:blipFill>
        <p:spPr>
          <a:xfrm>
            <a:off x="758952" y="1825625"/>
            <a:ext cx="9480547" cy="4351338"/>
          </a:xfrm>
          <a:prstGeom prst="rect">
            <a:avLst/>
          </a:prstGeom>
        </p:spPr>
      </p:pic>
    </p:spTree>
    <p:extLst>
      <p:ext uri="{BB962C8B-B14F-4D97-AF65-F5344CB8AC3E}">
        <p14:creationId xmlns:p14="http://schemas.microsoft.com/office/powerpoint/2010/main" val="2054647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a:t>
            </a:r>
            <a:endParaRPr lang="en-US" dirty="0"/>
          </a:p>
        </p:txBody>
      </p:sp>
      <p:pic>
        <p:nvPicPr>
          <p:cNvPr id="4" name="Content Placeholder 3"/>
          <p:cNvPicPr>
            <a:picLocks noGrp="1" noChangeAspect="1"/>
          </p:cNvPicPr>
          <p:nvPr>
            <p:ph idx="1"/>
          </p:nvPr>
        </p:nvPicPr>
        <p:blipFill>
          <a:blip r:embed="rId2"/>
          <a:stretch>
            <a:fillRect/>
          </a:stretch>
        </p:blipFill>
        <p:spPr>
          <a:xfrm>
            <a:off x="1408176" y="1825624"/>
            <a:ext cx="9582912" cy="4803775"/>
          </a:xfrm>
          <a:prstGeom prst="rect">
            <a:avLst/>
          </a:prstGeom>
        </p:spPr>
      </p:pic>
    </p:spTree>
    <p:extLst>
      <p:ext uri="{BB962C8B-B14F-4D97-AF65-F5344CB8AC3E}">
        <p14:creationId xmlns:p14="http://schemas.microsoft.com/office/powerpoint/2010/main" val="4246768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5891"/>
          </a:xfrm>
        </p:spPr>
        <p:txBody>
          <a:bodyPr/>
          <a:lstStyle/>
          <a:p>
            <a:r>
              <a:rPr lang="en-US" dirty="0" smtClean="0"/>
              <a:t>Proxy - Problem Statement</a:t>
            </a:r>
            <a:endParaRPr lang="en-US" dirty="0"/>
          </a:p>
        </p:txBody>
      </p:sp>
      <p:sp>
        <p:nvSpPr>
          <p:cNvPr id="3" name="Content Placeholder 2"/>
          <p:cNvSpPr>
            <a:spLocks noGrp="1"/>
          </p:cNvSpPr>
          <p:nvPr>
            <p:ph idx="1"/>
          </p:nvPr>
        </p:nvSpPr>
        <p:spPr>
          <a:xfrm>
            <a:off x="838200" y="1362456"/>
            <a:ext cx="10515600" cy="5043107"/>
          </a:xfrm>
        </p:spPr>
        <p:txBody>
          <a:bodyPr>
            <a:normAutofit/>
          </a:bodyPr>
          <a:lstStyle/>
          <a:p>
            <a:r>
              <a:rPr lang="en-US" dirty="0" smtClean="0"/>
              <a:t>We will use the same fund transfer logic as used for describing Decorator, but now will implement using proxy.</a:t>
            </a:r>
          </a:p>
          <a:p>
            <a:r>
              <a:rPr lang="en-US" dirty="0" smtClean="0"/>
              <a:t>Implement a fund transfer component which will take source account identifier, destination account identifier, amount to be transferred and carry out transfer of fund from source account to destination account.</a:t>
            </a:r>
          </a:p>
          <a:p>
            <a:r>
              <a:rPr lang="en-US" dirty="0" smtClean="0"/>
              <a:t>Prior to actual transfer the user requesting transfer operation must be authenticated  to allow the transfer operation.</a:t>
            </a:r>
          </a:p>
          <a:p>
            <a:r>
              <a:rPr lang="en-US" dirty="0" smtClean="0"/>
              <a:t>Once the authentication is successful then only the control is handed over to fund transfer processor for carrying out fund transfer.</a:t>
            </a:r>
          </a:p>
          <a:p>
            <a:pPr marL="0" indent="0">
              <a:buNone/>
            </a:pPr>
            <a:endParaRPr lang="en-US" dirty="0"/>
          </a:p>
        </p:txBody>
      </p:sp>
    </p:spTree>
    <p:extLst>
      <p:ext uri="{BB962C8B-B14F-4D97-AF65-F5344CB8AC3E}">
        <p14:creationId xmlns:p14="http://schemas.microsoft.com/office/powerpoint/2010/main" val="1955761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229"/>
            <a:ext cx="10515600" cy="1325563"/>
          </a:xfrm>
        </p:spPr>
        <p:txBody>
          <a:bodyPr/>
          <a:lstStyle/>
          <a:p>
            <a:r>
              <a:rPr lang="en-US" dirty="0" smtClean="0"/>
              <a:t>Proxy – Example Implementation</a:t>
            </a:r>
            <a:endParaRPr lang="en-US" dirty="0"/>
          </a:p>
        </p:txBody>
      </p:sp>
      <p:pic>
        <p:nvPicPr>
          <p:cNvPr id="4" name="Content Placeholder 3"/>
          <p:cNvPicPr>
            <a:picLocks noGrp="1" noChangeAspect="1"/>
          </p:cNvPicPr>
          <p:nvPr>
            <p:ph idx="1"/>
          </p:nvPr>
        </p:nvPicPr>
        <p:blipFill>
          <a:blip r:embed="rId2"/>
          <a:stretch>
            <a:fillRect/>
          </a:stretch>
        </p:blipFill>
        <p:spPr>
          <a:xfrm>
            <a:off x="838200" y="1033272"/>
            <a:ext cx="9083040" cy="5687567"/>
          </a:xfrm>
          <a:prstGeom prst="rect">
            <a:avLst/>
          </a:prstGeom>
        </p:spPr>
      </p:pic>
    </p:spTree>
    <p:extLst>
      <p:ext uri="{BB962C8B-B14F-4D97-AF65-F5344CB8AC3E}">
        <p14:creationId xmlns:p14="http://schemas.microsoft.com/office/powerpoint/2010/main" val="155207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RECAP - </a:t>
            </a:r>
            <a:r>
              <a:rPr lang="en-US" altLang="en-US" b="1" u="sng" dirty="0" smtClean="0"/>
              <a:t>Class Diagram</a:t>
            </a:r>
            <a:endParaRPr lang="en-US" dirty="0"/>
          </a:p>
        </p:txBody>
      </p:sp>
      <p:sp>
        <p:nvSpPr>
          <p:cNvPr id="3" name="Content Placeholder 2"/>
          <p:cNvSpPr>
            <a:spLocks noGrp="1"/>
          </p:cNvSpPr>
          <p:nvPr>
            <p:ph idx="1"/>
          </p:nvPr>
        </p:nvSpPr>
        <p:spPr/>
        <p:txBody>
          <a:bodyPr/>
          <a:lstStyle/>
          <a:p>
            <a:r>
              <a:rPr lang="en-US" altLang="en-US" dirty="0" smtClean="0"/>
              <a:t>Class Diagrams show the different classes that make up a system and how they relate to each other</a:t>
            </a:r>
          </a:p>
          <a:p>
            <a:pPr>
              <a:buFontTx/>
              <a:buNone/>
            </a:pPr>
            <a:endParaRPr lang="en-US" altLang="en-US" dirty="0" smtClean="0"/>
          </a:p>
          <a:p>
            <a:r>
              <a:rPr lang="en-US" altLang="en-US" dirty="0" smtClean="0"/>
              <a:t>Class Diagrams are said to be “static” diagrams because they show the classes, along with their methods and attributes as well as the static relationships between them: which classes “know” about which classes or which classes “are part” of another class, but do not show the method calls between them.</a:t>
            </a:r>
          </a:p>
          <a:p>
            <a:endParaRPr lang="en-US" dirty="0"/>
          </a:p>
        </p:txBody>
      </p:sp>
    </p:spTree>
    <p:extLst>
      <p:ext uri="{BB962C8B-B14F-4D97-AF65-F5344CB8AC3E}">
        <p14:creationId xmlns:p14="http://schemas.microsoft.com/office/powerpoint/2010/main" val="1509148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Pattern</a:t>
            </a:r>
            <a:endParaRPr lang="en-US" dirty="0"/>
          </a:p>
        </p:txBody>
      </p:sp>
      <p:sp>
        <p:nvSpPr>
          <p:cNvPr id="3" name="Content Placeholder 2"/>
          <p:cNvSpPr>
            <a:spLocks noGrp="1"/>
          </p:cNvSpPr>
          <p:nvPr>
            <p:ph idx="1"/>
          </p:nvPr>
        </p:nvSpPr>
        <p:spPr/>
        <p:txBody>
          <a:bodyPr/>
          <a:lstStyle/>
          <a:p>
            <a:r>
              <a:rPr lang="en-US" dirty="0" smtClean="0"/>
              <a:t>Behavioral Pattern</a:t>
            </a:r>
          </a:p>
          <a:p>
            <a:r>
              <a:rPr lang="en-US" dirty="0" smtClean="0"/>
              <a:t>Allows object to alter its behavior when its internal state changes. The object will appear to change its class.</a:t>
            </a:r>
          </a:p>
          <a:p>
            <a:endParaRPr lang="en-US" dirty="0"/>
          </a:p>
          <a:p>
            <a:pPr marL="0" indent="0">
              <a:buNone/>
            </a:pPr>
            <a:endParaRPr lang="en-US" dirty="0"/>
          </a:p>
        </p:txBody>
      </p:sp>
    </p:spTree>
    <p:extLst>
      <p:ext uri="{BB962C8B-B14F-4D97-AF65-F5344CB8AC3E}">
        <p14:creationId xmlns:p14="http://schemas.microsoft.com/office/powerpoint/2010/main" val="3907617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pic>
        <p:nvPicPr>
          <p:cNvPr id="4" name="Content Placeholder 3"/>
          <p:cNvPicPr>
            <a:picLocks noGrp="1" noChangeAspect="1"/>
          </p:cNvPicPr>
          <p:nvPr>
            <p:ph idx="1"/>
          </p:nvPr>
        </p:nvPicPr>
        <p:blipFill>
          <a:blip r:embed="rId2"/>
          <a:stretch>
            <a:fillRect/>
          </a:stretch>
        </p:blipFill>
        <p:spPr>
          <a:xfrm>
            <a:off x="1700784" y="1316736"/>
            <a:ext cx="8723376" cy="4413345"/>
          </a:xfrm>
          <a:prstGeom prst="rect">
            <a:avLst/>
          </a:prstGeom>
        </p:spPr>
      </p:pic>
    </p:spTree>
    <p:extLst>
      <p:ext uri="{BB962C8B-B14F-4D97-AF65-F5344CB8AC3E}">
        <p14:creationId xmlns:p14="http://schemas.microsoft.com/office/powerpoint/2010/main" val="1159651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sp>
        <p:nvSpPr>
          <p:cNvPr id="3" name="Content Placeholder 2"/>
          <p:cNvSpPr>
            <a:spLocks noGrp="1"/>
          </p:cNvSpPr>
          <p:nvPr>
            <p:ph idx="1"/>
          </p:nvPr>
        </p:nvSpPr>
        <p:spPr>
          <a:xfrm>
            <a:off x="838200" y="1362456"/>
            <a:ext cx="10515600" cy="5065776"/>
          </a:xfrm>
        </p:spPr>
        <p:txBody>
          <a:bodyPr/>
          <a:lstStyle/>
          <a:p>
            <a:pPr>
              <a:lnSpc>
                <a:spcPct val="80000"/>
              </a:lnSpc>
            </a:pPr>
            <a:r>
              <a:rPr lang="en-US" altLang="en-US" sz="2000" dirty="0" smtClean="0"/>
              <a:t>A </a:t>
            </a:r>
            <a:r>
              <a:rPr lang="en-US" altLang="en-US" sz="2000" dirty="0" smtClean="0">
                <a:hlinkClick r:id="rId2" tooltip="Facade"/>
              </a:rPr>
              <a:t>facade</a:t>
            </a:r>
            <a:r>
              <a:rPr lang="en-US" altLang="en-US" sz="2000" dirty="0" smtClean="0"/>
              <a:t> is an object that provides a simplified interface to a larger body of code, such as a </a:t>
            </a:r>
            <a:r>
              <a:rPr lang="en-US" altLang="en-US" sz="2000" dirty="0" smtClean="0">
                <a:hlinkClick r:id="rId3" tooltip="Class library"/>
              </a:rPr>
              <a:t>class library</a:t>
            </a:r>
            <a:r>
              <a:rPr lang="en-US" altLang="en-US" sz="2000" dirty="0" smtClean="0"/>
              <a:t>. </a:t>
            </a:r>
          </a:p>
          <a:p>
            <a:pPr>
              <a:lnSpc>
                <a:spcPct val="80000"/>
              </a:lnSpc>
            </a:pPr>
            <a:endParaRPr lang="en-US" altLang="en-US" sz="2000" dirty="0" smtClean="0"/>
          </a:p>
          <a:p>
            <a:pPr>
              <a:lnSpc>
                <a:spcPct val="80000"/>
              </a:lnSpc>
            </a:pPr>
            <a:r>
              <a:rPr lang="en-US" altLang="en-US" sz="2000" dirty="0" smtClean="0"/>
              <a:t>A facade can:</a:t>
            </a:r>
          </a:p>
          <a:p>
            <a:pPr lvl="1">
              <a:lnSpc>
                <a:spcPct val="80000"/>
              </a:lnSpc>
            </a:pPr>
            <a:r>
              <a:rPr lang="en-US" altLang="en-US" sz="1800" dirty="0" smtClean="0"/>
              <a:t>make a </a:t>
            </a:r>
            <a:r>
              <a:rPr lang="en-US" altLang="en-US" sz="1800" dirty="0" smtClean="0">
                <a:hlinkClick r:id="rId4" tooltip="Software library"/>
              </a:rPr>
              <a:t>software library</a:t>
            </a:r>
            <a:r>
              <a:rPr lang="en-US" altLang="en-US" sz="1800" dirty="0" smtClean="0"/>
              <a:t> easier to use and understand, since the facade has convenient methods for common tasks; </a:t>
            </a:r>
          </a:p>
          <a:p>
            <a:pPr lvl="1">
              <a:lnSpc>
                <a:spcPct val="80000"/>
              </a:lnSpc>
            </a:pPr>
            <a:r>
              <a:rPr lang="en-US" altLang="en-US" sz="1800" dirty="0" smtClean="0"/>
              <a:t>make code that uses the library more readable, for the same reason; </a:t>
            </a:r>
          </a:p>
          <a:p>
            <a:pPr lvl="1">
              <a:lnSpc>
                <a:spcPct val="80000"/>
              </a:lnSpc>
            </a:pPr>
            <a:r>
              <a:rPr lang="en-US" altLang="en-US" sz="1800" dirty="0" smtClean="0"/>
              <a:t>reduce dependencies of outside code on the inner workings of a library, since most code uses the facade, thus allowing more flexibility in developing the system; </a:t>
            </a:r>
          </a:p>
          <a:p>
            <a:pPr lvl="1">
              <a:lnSpc>
                <a:spcPct val="80000"/>
              </a:lnSpc>
            </a:pPr>
            <a:r>
              <a:rPr lang="en-US" altLang="en-US" sz="1800" dirty="0" smtClean="0"/>
              <a:t>wrap a poorly designed collection of APIs with a single well-designed API (As per task needs). </a:t>
            </a:r>
          </a:p>
          <a:p>
            <a:pPr lvl="1">
              <a:lnSpc>
                <a:spcPct val="80000"/>
              </a:lnSpc>
            </a:pPr>
            <a:r>
              <a:rPr lang="en-US" altLang="en-US" sz="1800" dirty="0" smtClean="0"/>
              <a:t>It hides the complexities of the system and provides an interface to the client from where the client can access the system. In Java, the interface JDBC can be called a facade. We as users or clients create connection using the “</a:t>
            </a:r>
            <a:r>
              <a:rPr lang="en-US" altLang="en-US" sz="1800" dirty="0" err="1" smtClean="0"/>
              <a:t>java.sql.Connection</a:t>
            </a:r>
            <a:r>
              <a:rPr lang="en-US" altLang="en-US" sz="1800" dirty="0" smtClean="0"/>
              <a:t>” interface, the implementation of which we are not concerned about. The implementation is left to the vendor of driver. </a:t>
            </a:r>
          </a:p>
          <a:p>
            <a:pPr marL="457200" lvl="1" indent="0">
              <a:lnSpc>
                <a:spcPct val="80000"/>
              </a:lnSpc>
              <a:buNone/>
            </a:pPr>
            <a:endParaRPr lang="en-US" altLang="en-US" sz="1800" dirty="0" smtClean="0"/>
          </a:p>
          <a:p>
            <a:endParaRPr lang="en-US" dirty="0"/>
          </a:p>
        </p:txBody>
      </p:sp>
    </p:spTree>
    <p:extLst>
      <p:ext uri="{BB962C8B-B14F-4D97-AF65-F5344CB8AC3E}">
        <p14:creationId xmlns:p14="http://schemas.microsoft.com/office/powerpoint/2010/main" val="2314132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pic>
        <p:nvPicPr>
          <p:cNvPr id="4" name="Picture 4" descr="http://www.cs.ucsb.edu/~mikec/cs50/misc/Design_Class_Diagrams_files/Facade_701-268.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1" y="1307592"/>
            <a:ext cx="9294098" cy="442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5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pPr marL="0" indent="0">
              <a:buNone/>
            </a:pPr>
            <a:r>
              <a:rPr lang="en-US" dirty="0" smtClean="0"/>
              <a:t>public interface Store{</a:t>
            </a:r>
          </a:p>
          <a:p>
            <a:pPr marL="0" indent="0">
              <a:buNone/>
            </a:pPr>
            <a:r>
              <a:rPr lang="en-US" dirty="0"/>
              <a:t>	</a:t>
            </a:r>
            <a:r>
              <a:rPr lang="en-US" dirty="0" smtClean="0"/>
              <a:t>public Goods </a:t>
            </a:r>
            <a:r>
              <a:rPr lang="en-US" dirty="0" err="1" smtClean="0"/>
              <a:t>getGoods</a:t>
            </a:r>
            <a:r>
              <a:rPr lang="en-US" dirty="0" smtClean="0"/>
              <a:t>();</a:t>
            </a:r>
          </a:p>
          <a:p>
            <a:pPr marL="0" indent="0">
              <a:buNone/>
            </a:pPr>
            <a:r>
              <a:rPr lang="en-US" dirty="0" smtClean="0"/>
              <a:t>}</a:t>
            </a:r>
          </a:p>
          <a:p>
            <a:pPr>
              <a:lnSpc>
                <a:spcPct val="80000"/>
              </a:lnSpc>
              <a:buFontTx/>
              <a:buNone/>
            </a:pPr>
            <a:r>
              <a:rPr lang="en-US" altLang="en-US" dirty="0" smtClean="0"/>
              <a:t>public class </a:t>
            </a:r>
            <a:r>
              <a:rPr lang="en-US" altLang="en-US" dirty="0" err="1" smtClean="0"/>
              <a:t>FinishedGoodsStore</a:t>
            </a:r>
            <a:r>
              <a:rPr lang="en-US" altLang="en-US" dirty="0" smtClean="0"/>
              <a:t> implements Store</a:t>
            </a:r>
          </a:p>
          <a:p>
            <a:pPr>
              <a:lnSpc>
                <a:spcPct val="80000"/>
              </a:lnSpc>
              <a:buFontTx/>
              <a:buNone/>
            </a:pPr>
            <a:r>
              <a:rPr lang="en-US" altLang="en-US" dirty="0" smtClean="0"/>
              <a:t> {</a:t>
            </a:r>
            <a:br>
              <a:rPr lang="en-US" altLang="en-US" dirty="0" smtClean="0"/>
            </a:br>
            <a:r>
              <a:rPr lang="en-US" altLang="en-US" dirty="0" smtClean="0"/>
              <a:t> public Goods </a:t>
            </a:r>
            <a:r>
              <a:rPr lang="en-US" altLang="en-US" dirty="0" err="1" smtClean="0"/>
              <a:t>getGoods</a:t>
            </a:r>
            <a:r>
              <a:rPr lang="en-US" altLang="en-US" dirty="0" smtClean="0"/>
              <a:t>() </a:t>
            </a:r>
          </a:p>
          <a:p>
            <a:pPr>
              <a:lnSpc>
                <a:spcPct val="80000"/>
              </a:lnSpc>
              <a:buFontTx/>
              <a:buNone/>
            </a:pPr>
            <a:r>
              <a:rPr lang="en-US" altLang="en-US" dirty="0" smtClean="0"/>
              <a:t>	{</a:t>
            </a:r>
            <a:br>
              <a:rPr lang="en-US" altLang="en-US" dirty="0" smtClean="0"/>
            </a:br>
            <a:r>
              <a:rPr lang="en-US" altLang="en-US" dirty="0" smtClean="0"/>
              <a:t>	</a:t>
            </a:r>
            <a:r>
              <a:rPr lang="en-US" altLang="en-US" dirty="0" err="1" smtClean="0"/>
              <a:t>FinishedGoods</a:t>
            </a:r>
            <a:r>
              <a:rPr lang="en-US" altLang="en-US" dirty="0" smtClean="0"/>
              <a:t> </a:t>
            </a:r>
            <a:r>
              <a:rPr lang="en-US" altLang="en-US" dirty="0" err="1" smtClean="0"/>
              <a:t>finishedGoods</a:t>
            </a:r>
            <a:r>
              <a:rPr lang="en-US" altLang="en-US" dirty="0" smtClean="0"/>
              <a:t> = new </a:t>
            </a:r>
            <a:r>
              <a:rPr lang="en-US" altLang="en-US" dirty="0" err="1" smtClean="0"/>
              <a:t>FinishedGoods</a:t>
            </a:r>
            <a:r>
              <a:rPr lang="en-US" altLang="en-US" dirty="0" smtClean="0"/>
              <a:t>();</a:t>
            </a:r>
            <a:br>
              <a:rPr lang="en-US" altLang="en-US" dirty="0" smtClean="0"/>
            </a:br>
            <a:r>
              <a:rPr lang="en-US" altLang="en-US" dirty="0" smtClean="0"/>
              <a:t>	return </a:t>
            </a:r>
            <a:r>
              <a:rPr lang="en-US" altLang="en-US" dirty="0" err="1" smtClean="0"/>
              <a:t>finishedGoods</a:t>
            </a:r>
            <a:r>
              <a:rPr lang="en-US" altLang="en-US" dirty="0" smtClean="0"/>
              <a:t>;</a:t>
            </a:r>
            <a:br>
              <a:rPr lang="en-US" altLang="en-US" dirty="0" smtClean="0"/>
            </a:br>
            <a:r>
              <a:rPr lang="en-US" altLang="en-US" dirty="0" smtClean="0"/>
              <a:t>}</a:t>
            </a:r>
          </a:p>
          <a:p>
            <a:pPr>
              <a:lnSpc>
                <a:spcPct val="80000"/>
              </a:lnSpc>
              <a:buFontTx/>
              <a:buNone/>
            </a:pPr>
            <a:r>
              <a:rPr lang="en-US" altLang="en-US" dirty="0" smtClean="0"/>
              <a:t>}// End of class</a:t>
            </a:r>
            <a:endParaRPr lang="en-US" altLang="en-US" dirty="0"/>
          </a:p>
        </p:txBody>
      </p:sp>
    </p:spTree>
    <p:extLst>
      <p:ext uri="{BB962C8B-B14F-4D97-AF65-F5344CB8AC3E}">
        <p14:creationId xmlns:p14="http://schemas.microsoft.com/office/powerpoint/2010/main" val="2179599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8912"/>
            <a:ext cx="10515600" cy="5738051"/>
          </a:xfrm>
        </p:spPr>
        <p:txBody>
          <a:bodyPr>
            <a:normAutofit fontScale="62500" lnSpcReduction="20000"/>
          </a:bodyPr>
          <a:lstStyle/>
          <a:p>
            <a:pPr>
              <a:lnSpc>
                <a:spcPct val="80000"/>
              </a:lnSpc>
              <a:buFontTx/>
              <a:buNone/>
            </a:pPr>
            <a:r>
              <a:rPr lang="en-US" altLang="en-US" b="1" dirty="0" smtClean="0"/>
              <a:t>public class </a:t>
            </a:r>
            <a:r>
              <a:rPr lang="en-US" altLang="en-US" b="1" dirty="0" err="1" smtClean="0"/>
              <a:t>StoreKeeper</a:t>
            </a:r>
            <a:endParaRPr lang="en-US" altLang="en-US" b="1" dirty="0" smtClean="0"/>
          </a:p>
          <a:p>
            <a:pPr>
              <a:lnSpc>
                <a:spcPct val="80000"/>
              </a:lnSpc>
              <a:buFontTx/>
              <a:buNone/>
            </a:pPr>
            <a:r>
              <a:rPr lang="en-US" altLang="en-US" b="1" dirty="0" smtClean="0"/>
              <a:t> {</a:t>
            </a:r>
          </a:p>
          <a:p>
            <a:pPr>
              <a:lnSpc>
                <a:spcPct val="80000"/>
              </a:lnSpc>
              <a:buFontTx/>
              <a:buNone/>
            </a:pPr>
            <a:r>
              <a:rPr lang="en-US" altLang="en-US" b="1" dirty="0" smtClean="0"/>
              <a:t>	public Goods </a:t>
            </a:r>
            <a:r>
              <a:rPr lang="en-US" altLang="en-US" b="1" dirty="0" err="1" smtClean="0"/>
              <a:t>getGoods</a:t>
            </a:r>
            <a:r>
              <a:rPr lang="en-US" altLang="en-US" b="1" dirty="0" smtClean="0"/>
              <a:t>(String </a:t>
            </a:r>
            <a:r>
              <a:rPr lang="en-US" altLang="en-US" b="1" dirty="0" err="1" smtClean="0"/>
              <a:t>goodsType</a:t>
            </a:r>
            <a:r>
              <a:rPr lang="en-US" altLang="en-US" b="1" dirty="0" smtClean="0"/>
              <a:t>) </a:t>
            </a:r>
          </a:p>
          <a:p>
            <a:pPr>
              <a:lnSpc>
                <a:spcPct val="80000"/>
              </a:lnSpc>
              <a:buFontTx/>
              <a:buNone/>
            </a:pPr>
            <a:r>
              <a:rPr lang="en-US" altLang="en-US" b="1" dirty="0" smtClean="0"/>
              <a:t>	{ </a:t>
            </a:r>
          </a:p>
          <a:p>
            <a:pPr>
              <a:lnSpc>
                <a:spcPct val="80000"/>
              </a:lnSpc>
              <a:buFontTx/>
              <a:buNone/>
            </a:pPr>
            <a:r>
              <a:rPr lang="en-US" altLang="en-US" b="1" dirty="0" smtClean="0"/>
              <a:t>		if (</a:t>
            </a:r>
            <a:r>
              <a:rPr lang="en-US" altLang="en-US" b="1" dirty="0" err="1" smtClean="0"/>
              <a:t>goodsType.equals</a:t>
            </a:r>
            <a:r>
              <a:rPr lang="en-US" altLang="en-US" b="1" dirty="0" smtClean="0"/>
              <a:t>("Packaging")) </a:t>
            </a:r>
          </a:p>
          <a:p>
            <a:pPr>
              <a:lnSpc>
                <a:spcPct val="80000"/>
              </a:lnSpc>
              <a:buFontTx/>
              <a:buNone/>
            </a:pPr>
            <a:r>
              <a:rPr lang="en-US" altLang="en-US" b="1" dirty="0" smtClean="0"/>
              <a:t>		{</a:t>
            </a:r>
            <a:br>
              <a:rPr lang="en-US" altLang="en-US" b="1" dirty="0" smtClean="0"/>
            </a:br>
            <a:r>
              <a:rPr lang="en-US" altLang="en-US" b="1" dirty="0" smtClean="0"/>
              <a:t>		</a:t>
            </a:r>
            <a:r>
              <a:rPr lang="en-US" altLang="en-US" b="1" dirty="0" err="1" smtClean="0"/>
              <a:t>PackingMaterialStore</a:t>
            </a:r>
            <a:r>
              <a:rPr lang="en-US" altLang="en-US" b="1" dirty="0" smtClean="0"/>
              <a:t> store = new </a:t>
            </a:r>
            <a:r>
              <a:rPr lang="en-US" altLang="en-US" b="1" dirty="0" err="1" smtClean="0"/>
              <a:t>PackingMaterialStore</a:t>
            </a:r>
            <a:r>
              <a:rPr lang="en-US" altLang="en-US" b="1" dirty="0" smtClean="0"/>
              <a:t>();</a:t>
            </a:r>
            <a:br>
              <a:rPr lang="en-US" altLang="en-US" b="1" dirty="0" smtClean="0"/>
            </a:br>
            <a:r>
              <a:rPr lang="en-US" altLang="en-US" b="1" dirty="0" smtClean="0"/>
              <a:t>		</a:t>
            </a:r>
            <a:r>
              <a:rPr lang="en-US" altLang="en-US" b="1" dirty="0" err="1" smtClean="0"/>
              <a:t>PackingMaterialGoods</a:t>
            </a:r>
            <a:r>
              <a:rPr lang="en-US" altLang="en-US" b="1" dirty="0" smtClean="0"/>
              <a:t> </a:t>
            </a:r>
            <a:r>
              <a:rPr lang="en-US" altLang="en-US" b="1" dirty="0" err="1" smtClean="0"/>
              <a:t>packingMaterialGoods</a:t>
            </a:r>
            <a:r>
              <a:rPr lang="en-US" altLang="en-US" b="1" dirty="0" smtClean="0"/>
              <a:t> = 						(</a:t>
            </a:r>
            <a:r>
              <a:rPr lang="en-US" altLang="en-US" b="1" dirty="0" err="1" smtClean="0"/>
              <a:t>PackingMaterialGoods</a:t>
            </a:r>
            <a:r>
              <a:rPr lang="en-US" altLang="en-US" b="1" dirty="0" smtClean="0"/>
              <a:t>)</a:t>
            </a:r>
            <a:r>
              <a:rPr lang="en-US" altLang="en-US" b="1" dirty="0" err="1" smtClean="0"/>
              <a:t>store.getGoods</a:t>
            </a:r>
            <a:r>
              <a:rPr lang="en-US" altLang="en-US" b="1" dirty="0" smtClean="0"/>
              <a:t>();</a:t>
            </a:r>
            <a:br>
              <a:rPr lang="en-US" altLang="en-US" b="1" dirty="0" smtClean="0"/>
            </a:br>
            <a:r>
              <a:rPr lang="en-US" altLang="en-US" b="1" dirty="0" smtClean="0"/>
              <a:t>		return </a:t>
            </a:r>
            <a:r>
              <a:rPr lang="en-US" altLang="en-US" b="1" dirty="0" err="1" smtClean="0"/>
              <a:t>packingMaterialGoods</a:t>
            </a:r>
            <a:r>
              <a:rPr lang="en-US" altLang="en-US" b="1" dirty="0" smtClean="0"/>
              <a:t>;</a:t>
            </a:r>
            <a:br>
              <a:rPr lang="en-US" altLang="en-US" b="1" dirty="0" smtClean="0"/>
            </a:br>
            <a:r>
              <a:rPr lang="en-US" altLang="en-US" b="1" dirty="0" smtClean="0"/>
              <a:t>	}</a:t>
            </a:r>
            <a:br>
              <a:rPr lang="en-US" altLang="en-US" b="1" dirty="0" smtClean="0"/>
            </a:br>
            <a:r>
              <a:rPr lang="en-US" altLang="en-US" b="1" dirty="0" smtClean="0"/>
              <a:t>	else if (</a:t>
            </a:r>
            <a:r>
              <a:rPr lang="en-US" altLang="en-US" b="1" dirty="0" err="1" smtClean="0"/>
              <a:t>goodsType.equals</a:t>
            </a:r>
            <a:r>
              <a:rPr lang="en-US" altLang="en-US" b="1" dirty="0" smtClean="0"/>
              <a:t>("Finished")) </a:t>
            </a:r>
          </a:p>
          <a:p>
            <a:pPr>
              <a:lnSpc>
                <a:spcPct val="80000"/>
              </a:lnSpc>
              <a:buFontTx/>
              <a:buNone/>
            </a:pPr>
            <a:r>
              <a:rPr lang="en-US" altLang="en-US" b="1" dirty="0" smtClean="0"/>
              <a:t>		{</a:t>
            </a:r>
            <a:br>
              <a:rPr lang="en-US" altLang="en-US" b="1" dirty="0" smtClean="0"/>
            </a:br>
            <a:r>
              <a:rPr lang="en-US" altLang="en-US" b="1" dirty="0" smtClean="0"/>
              <a:t>		</a:t>
            </a:r>
            <a:r>
              <a:rPr lang="en-US" altLang="en-US" b="1" dirty="0" err="1" smtClean="0"/>
              <a:t>FinishedGoodsStore</a:t>
            </a:r>
            <a:r>
              <a:rPr lang="en-US" altLang="en-US" b="1" dirty="0" smtClean="0"/>
              <a:t> store = new </a:t>
            </a:r>
            <a:r>
              <a:rPr lang="en-US" altLang="en-US" b="1" dirty="0" err="1" smtClean="0"/>
              <a:t>FinishedGoodsStore</a:t>
            </a:r>
            <a:r>
              <a:rPr lang="en-US" altLang="en-US" b="1" dirty="0" smtClean="0"/>
              <a:t>();</a:t>
            </a:r>
            <a:br>
              <a:rPr lang="en-US" altLang="en-US" b="1" dirty="0" smtClean="0"/>
            </a:br>
            <a:r>
              <a:rPr lang="en-US" altLang="en-US" b="1" dirty="0" smtClean="0"/>
              <a:t>		</a:t>
            </a:r>
            <a:r>
              <a:rPr lang="en-US" altLang="en-US" b="1" dirty="0" err="1" smtClean="0"/>
              <a:t>FinishedGoods</a:t>
            </a:r>
            <a:r>
              <a:rPr lang="en-US" altLang="en-US" b="1" dirty="0" smtClean="0"/>
              <a:t> </a:t>
            </a:r>
            <a:r>
              <a:rPr lang="en-US" altLang="en-US" b="1" dirty="0" err="1" smtClean="0"/>
              <a:t>finishedGoods</a:t>
            </a:r>
            <a:r>
              <a:rPr lang="en-US" altLang="en-US" b="1" dirty="0" smtClean="0"/>
              <a:t> = (</a:t>
            </a:r>
            <a:r>
              <a:rPr lang="en-US" altLang="en-US" b="1" dirty="0" err="1" smtClean="0"/>
              <a:t>FinishedGoods</a:t>
            </a:r>
            <a:r>
              <a:rPr lang="en-US" altLang="en-US" b="1" dirty="0" smtClean="0"/>
              <a:t>)</a:t>
            </a:r>
            <a:r>
              <a:rPr lang="en-US" altLang="en-US" b="1" dirty="0" err="1" smtClean="0"/>
              <a:t>store.getGoods</a:t>
            </a:r>
            <a:r>
              <a:rPr lang="en-US" altLang="en-US" b="1" dirty="0" smtClean="0"/>
              <a:t>();</a:t>
            </a:r>
            <a:br>
              <a:rPr lang="en-US" altLang="en-US" b="1" dirty="0" smtClean="0"/>
            </a:br>
            <a:r>
              <a:rPr lang="en-US" altLang="en-US" b="1" dirty="0" smtClean="0"/>
              <a:t>		return </a:t>
            </a:r>
            <a:r>
              <a:rPr lang="en-US" altLang="en-US" b="1" dirty="0" err="1" smtClean="0"/>
              <a:t>finishedGoods</a:t>
            </a:r>
            <a:r>
              <a:rPr lang="en-US" altLang="en-US" b="1" dirty="0" smtClean="0"/>
              <a:t>;</a:t>
            </a:r>
            <a:br>
              <a:rPr lang="en-US" altLang="en-US" b="1" dirty="0" smtClean="0"/>
            </a:br>
            <a:r>
              <a:rPr lang="en-US" altLang="en-US" b="1" dirty="0" smtClean="0"/>
              <a:t>	}</a:t>
            </a:r>
            <a:br>
              <a:rPr lang="en-US" altLang="en-US" b="1" dirty="0" smtClean="0"/>
            </a:br>
            <a:r>
              <a:rPr lang="en-US" altLang="en-US" b="1" dirty="0" smtClean="0"/>
              <a:t>	else </a:t>
            </a:r>
          </a:p>
          <a:p>
            <a:pPr>
              <a:lnSpc>
                <a:spcPct val="80000"/>
              </a:lnSpc>
              <a:buFontTx/>
              <a:buNone/>
            </a:pPr>
            <a:r>
              <a:rPr lang="en-US" altLang="en-US" b="1" dirty="0" smtClean="0"/>
              <a:t>		{</a:t>
            </a:r>
            <a:br>
              <a:rPr lang="en-US" altLang="en-US" b="1" dirty="0" smtClean="0"/>
            </a:br>
            <a:r>
              <a:rPr lang="en-US" altLang="en-US" b="1" dirty="0" smtClean="0"/>
              <a:t>		</a:t>
            </a:r>
            <a:r>
              <a:rPr lang="en-US" altLang="en-US" b="1" dirty="0" err="1" smtClean="0"/>
              <a:t>RawMaterialStore</a:t>
            </a:r>
            <a:r>
              <a:rPr lang="en-US" altLang="en-US" b="1" dirty="0" smtClean="0"/>
              <a:t> store = new </a:t>
            </a:r>
            <a:r>
              <a:rPr lang="en-US" altLang="en-US" b="1" dirty="0" err="1" smtClean="0"/>
              <a:t>RawMaterialStore</a:t>
            </a:r>
            <a:r>
              <a:rPr lang="en-US" altLang="en-US" b="1" dirty="0" smtClean="0"/>
              <a:t>();</a:t>
            </a:r>
            <a:br>
              <a:rPr lang="en-US" altLang="en-US" b="1" dirty="0" smtClean="0"/>
            </a:br>
            <a:r>
              <a:rPr lang="en-US" altLang="en-US" b="1" dirty="0" smtClean="0"/>
              <a:t>		</a:t>
            </a:r>
            <a:r>
              <a:rPr lang="en-US" altLang="en-US" b="1" dirty="0" err="1" smtClean="0"/>
              <a:t>RawMaterialGoods</a:t>
            </a:r>
            <a:r>
              <a:rPr lang="en-US" altLang="en-US" b="1" dirty="0" smtClean="0"/>
              <a:t> </a:t>
            </a:r>
            <a:r>
              <a:rPr lang="en-US" altLang="en-US" b="1" dirty="0" err="1" smtClean="0"/>
              <a:t>rawMaterialGoods</a:t>
            </a:r>
            <a:r>
              <a:rPr lang="en-US" altLang="en-US" b="1" dirty="0" smtClean="0"/>
              <a:t> = (</a:t>
            </a:r>
            <a:r>
              <a:rPr lang="en-US" altLang="en-US" b="1" dirty="0" err="1" smtClean="0"/>
              <a:t>RawMaterialGoods</a:t>
            </a:r>
            <a:r>
              <a:rPr lang="en-US" altLang="en-US" b="1" dirty="0" smtClean="0"/>
              <a:t>)</a:t>
            </a:r>
            <a:r>
              <a:rPr lang="en-US" altLang="en-US" b="1" dirty="0" err="1" smtClean="0"/>
              <a:t>store.getGoods</a:t>
            </a:r>
            <a:r>
              <a:rPr lang="en-US" altLang="en-US" b="1" dirty="0" smtClean="0"/>
              <a:t>();</a:t>
            </a:r>
            <a:br>
              <a:rPr lang="en-US" altLang="en-US" b="1" dirty="0" smtClean="0"/>
            </a:br>
            <a:r>
              <a:rPr lang="en-US" altLang="en-US" b="1" dirty="0" smtClean="0"/>
              <a:t>		return </a:t>
            </a:r>
            <a:r>
              <a:rPr lang="en-US" altLang="en-US" b="1" dirty="0" err="1" smtClean="0"/>
              <a:t>rawMaterialGoods</a:t>
            </a:r>
            <a:r>
              <a:rPr lang="en-US" altLang="en-US" b="1" dirty="0" smtClean="0"/>
              <a:t>;</a:t>
            </a:r>
            <a:br>
              <a:rPr lang="en-US" altLang="en-US" b="1" dirty="0" smtClean="0"/>
            </a:br>
            <a:r>
              <a:rPr lang="en-US" altLang="en-US" b="1" dirty="0" smtClean="0"/>
              <a:t>	}</a:t>
            </a:r>
            <a:br>
              <a:rPr lang="en-US" altLang="en-US" b="1" dirty="0" smtClean="0"/>
            </a:br>
            <a:endParaRPr lang="en-US" altLang="en-US" b="1" dirty="0" smtClean="0"/>
          </a:p>
          <a:p>
            <a:pPr>
              <a:lnSpc>
                <a:spcPct val="80000"/>
              </a:lnSpc>
              <a:buFontTx/>
              <a:buNone/>
            </a:pPr>
            <a:endParaRPr lang="en-US" altLang="en-US" b="1" dirty="0" smtClean="0"/>
          </a:p>
          <a:p>
            <a:pPr>
              <a:lnSpc>
                <a:spcPct val="80000"/>
              </a:lnSpc>
              <a:buFontTx/>
              <a:buNone/>
            </a:pPr>
            <a:r>
              <a:rPr lang="en-US" altLang="en-US" b="1" dirty="0" smtClean="0"/>
              <a:t>}// End of class</a:t>
            </a:r>
          </a:p>
          <a:p>
            <a:pPr marL="0" indent="0">
              <a:buNone/>
            </a:pPr>
            <a:endParaRPr lang="en-US" dirty="0"/>
          </a:p>
        </p:txBody>
      </p:sp>
    </p:spTree>
    <p:extLst>
      <p:ext uri="{BB962C8B-B14F-4D97-AF65-F5344CB8AC3E}">
        <p14:creationId xmlns:p14="http://schemas.microsoft.com/office/powerpoint/2010/main" val="11807425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048"/>
            <a:ext cx="10515600" cy="5792915"/>
          </a:xfrm>
        </p:spPr>
        <p:txBody>
          <a:bodyPr/>
          <a:lstStyle/>
          <a:p>
            <a:pPr marL="609600" indent="-609600">
              <a:buFontTx/>
              <a:buNone/>
            </a:pPr>
            <a:r>
              <a:rPr lang="en-US" altLang="en-US" dirty="0" smtClean="0"/>
              <a:t>public class Client </a:t>
            </a:r>
          </a:p>
          <a:p>
            <a:pPr marL="609600" indent="-609600">
              <a:buFontTx/>
              <a:buNone/>
            </a:pPr>
            <a:r>
              <a:rPr lang="en-US" altLang="en-US" dirty="0" smtClean="0"/>
              <a:t>{</a:t>
            </a:r>
          </a:p>
          <a:p>
            <a:pPr marL="609600" indent="-609600">
              <a:buFontTx/>
              <a:buNone/>
            </a:pPr>
            <a:r>
              <a:rPr lang="en-US" altLang="en-US" dirty="0" smtClean="0"/>
              <a:t>	 /**</a:t>
            </a:r>
            <a:br>
              <a:rPr lang="en-US" altLang="en-US" dirty="0" smtClean="0"/>
            </a:br>
            <a:r>
              <a:rPr lang="en-US" altLang="en-US" dirty="0" smtClean="0"/>
              <a:t>* to get raw materials</a:t>
            </a:r>
            <a:br>
              <a:rPr lang="en-US" altLang="en-US" dirty="0" smtClean="0"/>
            </a:br>
            <a:r>
              <a:rPr lang="en-US" altLang="en-US" dirty="0" smtClean="0"/>
              <a:t>*/</a:t>
            </a:r>
            <a:br>
              <a:rPr lang="en-US" altLang="en-US" dirty="0" smtClean="0"/>
            </a:br>
            <a:r>
              <a:rPr lang="en-US" altLang="en-US" dirty="0" smtClean="0"/>
              <a:t>public static void main(String[] </a:t>
            </a:r>
            <a:r>
              <a:rPr lang="en-US" altLang="en-US" dirty="0" err="1" smtClean="0"/>
              <a:t>args</a:t>
            </a:r>
            <a:r>
              <a:rPr lang="en-US" altLang="en-US" dirty="0" smtClean="0"/>
              <a:t>) </a:t>
            </a:r>
          </a:p>
          <a:p>
            <a:pPr marL="609600" indent="-609600">
              <a:buFontTx/>
              <a:buNone/>
            </a:pPr>
            <a:r>
              <a:rPr lang="en-US" altLang="en-US" dirty="0" smtClean="0"/>
              <a:t>	{</a:t>
            </a:r>
            <a:br>
              <a:rPr lang="en-US" altLang="en-US" dirty="0" smtClean="0"/>
            </a:br>
            <a:r>
              <a:rPr lang="en-US" altLang="en-US" dirty="0" smtClean="0"/>
              <a:t>	</a:t>
            </a:r>
            <a:r>
              <a:rPr lang="en-US" altLang="en-US" dirty="0" err="1" smtClean="0"/>
              <a:t>StoreKeeper</a:t>
            </a:r>
            <a:r>
              <a:rPr lang="en-US" altLang="en-US" dirty="0" smtClean="0"/>
              <a:t> keeper = new </a:t>
            </a:r>
            <a:r>
              <a:rPr lang="en-US" altLang="en-US" dirty="0" err="1" smtClean="0"/>
              <a:t>StoreKeeper</a:t>
            </a:r>
            <a:r>
              <a:rPr lang="en-US" altLang="en-US" dirty="0" smtClean="0"/>
              <a:t>();</a:t>
            </a:r>
            <a:br>
              <a:rPr lang="en-US" altLang="en-US" dirty="0" smtClean="0"/>
            </a:br>
            <a:r>
              <a:rPr lang="en-US" altLang="en-US" dirty="0" smtClean="0"/>
              <a:t>	 Goods </a:t>
            </a:r>
            <a:r>
              <a:rPr lang="en-US" altLang="en-US" dirty="0" err="1" smtClean="0"/>
              <a:t>rawMaterialGoods</a:t>
            </a:r>
            <a:r>
              <a:rPr lang="en-US" altLang="en-US" dirty="0" smtClean="0"/>
              <a:t> = keeper. </a:t>
            </a:r>
            <a:r>
              <a:rPr lang="en-US" altLang="en-US" dirty="0" err="1" smtClean="0"/>
              <a:t>getGoods</a:t>
            </a:r>
            <a:r>
              <a:rPr lang="en-US" altLang="en-US" dirty="0" smtClean="0"/>
              <a:t> ("Finished");</a:t>
            </a:r>
          </a:p>
          <a:p>
            <a:pPr marL="609600" indent="-609600">
              <a:buFontTx/>
              <a:buNone/>
            </a:pPr>
            <a:r>
              <a:rPr lang="en-US" altLang="en-US" b="1" dirty="0" smtClean="0"/>
              <a:t>	</a:t>
            </a:r>
            <a:r>
              <a:rPr lang="en-US" altLang="en-US" dirty="0" smtClean="0"/>
              <a:t>}</a:t>
            </a:r>
          </a:p>
          <a:p>
            <a:pPr marL="609600" indent="-609600">
              <a:buFontTx/>
              <a:buNone/>
            </a:pPr>
            <a:r>
              <a:rPr lang="en-US" altLang="en-US" dirty="0" smtClean="0"/>
              <a:t>}// End of class</a:t>
            </a:r>
          </a:p>
          <a:p>
            <a:endParaRPr lang="en-US" dirty="0"/>
          </a:p>
        </p:txBody>
      </p:sp>
    </p:spTree>
    <p:extLst>
      <p:ext uri="{BB962C8B-B14F-4D97-AF65-F5344CB8AC3E}">
        <p14:creationId xmlns:p14="http://schemas.microsoft.com/office/powerpoint/2010/main" val="187207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t>
            </a:r>
            <a:endParaRPr lang="en-US" dirty="0"/>
          </a:p>
        </p:txBody>
      </p:sp>
      <p:sp>
        <p:nvSpPr>
          <p:cNvPr id="3" name="Content Placeholder 2"/>
          <p:cNvSpPr>
            <a:spLocks noGrp="1"/>
          </p:cNvSpPr>
          <p:nvPr>
            <p:ph idx="1"/>
          </p:nvPr>
        </p:nvSpPr>
        <p:spPr>
          <a:xfrm>
            <a:off x="838200" y="1289304"/>
            <a:ext cx="10515600" cy="4887659"/>
          </a:xfrm>
        </p:spPr>
        <p:txBody>
          <a:bodyPr>
            <a:normAutofit fontScale="92500" lnSpcReduction="20000"/>
          </a:bodyPr>
          <a:lstStyle/>
          <a:p>
            <a:r>
              <a:rPr lang="en-US" dirty="0" smtClean="0"/>
              <a:t>Asian Paints offers wall decoration computerized sprayer unit, which paints a single wall with patterns of different colors. One or more color one time usable cylinders(each having  compartments for paint and  the thinner, and an internal mixer to mix paint and thinner) are connected to the sprayer unit. One has to configure number of colors to be used for painting a wall as color1,color2 and initiate the unit for painting. Accordingly each attached cylinder initiate mixing of paint and thinner so as to form a liquid form </a:t>
            </a:r>
            <a:r>
              <a:rPr lang="en-US" dirty="0" err="1" smtClean="0"/>
              <a:t>sprayable</a:t>
            </a:r>
            <a:r>
              <a:rPr lang="en-US" dirty="0" smtClean="0"/>
              <a:t> color. Which design pattern can be used to automate this process??</a:t>
            </a:r>
          </a:p>
          <a:p>
            <a:r>
              <a:rPr lang="en-US" dirty="0" smtClean="0"/>
              <a:t>A business management system  expect the merchant to set annual budget of the financial year for each expense header, as well as spends in that year. The budget(or spend against it) is not expected to be single value but should be comprised of monthly budget for each month. Merchant should be able to derive quarterly, half yearly or yearly budget and/or spend for that period. Which design pattern best suited for the same? </a:t>
            </a:r>
            <a:endParaRPr lang="en-US" dirty="0"/>
          </a:p>
        </p:txBody>
      </p:sp>
    </p:spTree>
    <p:extLst>
      <p:ext uri="{BB962C8B-B14F-4D97-AF65-F5344CB8AC3E}">
        <p14:creationId xmlns:p14="http://schemas.microsoft.com/office/powerpoint/2010/main" val="3761896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67"/>
            <a:ext cx="10515600" cy="960755"/>
          </a:xfrm>
        </p:spPr>
        <p:txBody>
          <a:bodyPr/>
          <a:lstStyle/>
          <a:p>
            <a:r>
              <a:rPr lang="en-US" dirty="0" smtClean="0"/>
              <a:t>Quiz</a:t>
            </a:r>
            <a:endParaRPr lang="en-US" dirty="0"/>
          </a:p>
        </p:txBody>
      </p:sp>
      <p:sp>
        <p:nvSpPr>
          <p:cNvPr id="3" name="Content Placeholder 2"/>
          <p:cNvSpPr>
            <a:spLocks noGrp="1"/>
          </p:cNvSpPr>
          <p:nvPr>
            <p:ph idx="1"/>
          </p:nvPr>
        </p:nvSpPr>
        <p:spPr>
          <a:xfrm>
            <a:off x="838200" y="841248"/>
            <a:ext cx="10515600" cy="5335715"/>
          </a:xfrm>
        </p:spPr>
        <p:txBody>
          <a:bodyPr>
            <a:normAutofit fontScale="92500" lnSpcReduction="10000"/>
          </a:bodyPr>
          <a:lstStyle/>
          <a:p>
            <a:r>
              <a:rPr lang="en-US" dirty="0" smtClean="0"/>
              <a:t>An organization has hierarchy of employees working. Senior managers have managers reporting to them, managers have workers reporting to them and so on. Each employee role has some common set of attributes such as </a:t>
            </a:r>
            <a:r>
              <a:rPr lang="en-US" dirty="0" err="1" smtClean="0"/>
              <a:t>emp</a:t>
            </a:r>
            <a:r>
              <a:rPr lang="en-US" dirty="0" smtClean="0"/>
              <a:t> Id, designation, department, salary, joining date, reporting manager </a:t>
            </a:r>
            <a:r>
              <a:rPr lang="en-US" dirty="0" err="1" smtClean="0"/>
              <a:t>emp</a:t>
            </a:r>
            <a:r>
              <a:rPr lang="en-US" dirty="0" smtClean="0"/>
              <a:t> id etc. So far they were deprived of provident fund facility. But as per revised law they must get the PF facility where their contribution and employer contribution needs to be calculated by a computer program </a:t>
            </a:r>
            <a:r>
              <a:rPr lang="en-US" dirty="0" err="1" smtClean="0"/>
              <a:t>PFCalculator</a:t>
            </a:r>
            <a:r>
              <a:rPr lang="en-US" dirty="0" smtClean="0"/>
              <a:t>. The PF calculation is to be made retrospectively and hence based on their current salary and date of joining. Which all design patterns best suite this design?</a:t>
            </a:r>
          </a:p>
          <a:p>
            <a:r>
              <a:rPr lang="en-US" dirty="0" smtClean="0"/>
              <a:t>PLC automation of a liquor plant is standardized in terms of process steps and the sequence in which liquor manufacturing process(addition of water and yeast, </a:t>
            </a:r>
            <a:r>
              <a:rPr lang="en-US" dirty="0"/>
              <a:t>fermentation of </a:t>
            </a:r>
            <a:r>
              <a:rPr lang="en-US" dirty="0" smtClean="0"/>
              <a:t>barley, filtering </a:t>
            </a:r>
            <a:r>
              <a:rPr lang="en-US" dirty="0" err="1" smtClean="0"/>
              <a:t>etc</a:t>
            </a:r>
            <a:r>
              <a:rPr lang="en-US" dirty="0" smtClean="0"/>
              <a:t>). But according to the type of liquor ( blended whisky, single malt scotch) one or more process </a:t>
            </a:r>
            <a:r>
              <a:rPr lang="en-US" dirty="0" err="1" smtClean="0"/>
              <a:t>stemps</a:t>
            </a:r>
            <a:r>
              <a:rPr lang="en-US" dirty="0" smtClean="0"/>
              <a:t> need to be customized, but the overall workflow remains constant. Which design pattern is useful here?</a:t>
            </a:r>
            <a:endParaRPr lang="en-US" dirty="0"/>
          </a:p>
        </p:txBody>
      </p:sp>
    </p:spTree>
    <p:extLst>
      <p:ext uri="{BB962C8B-B14F-4D97-AF65-F5344CB8AC3E}">
        <p14:creationId xmlns:p14="http://schemas.microsoft.com/office/powerpoint/2010/main" val="2642277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883"/>
          </a:xfrm>
        </p:spPr>
        <p:txBody>
          <a:bodyPr/>
          <a:lstStyle/>
          <a:p>
            <a:r>
              <a:rPr lang="en-US" dirty="0" smtClean="0"/>
              <a:t>Quiz</a:t>
            </a:r>
            <a:endParaRPr lang="en-US" dirty="0"/>
          </a:p>
        </p:txBody>
      </p:sp>
      <p:sp>
        <p:nvSpPr>
          <p:cNvPr id="3" name="Content Placeholder 2"/>
          <p:cNvSpPr>
            <a:spLocks noGrp="1"/>
          </p:cNvSpPr>
          <p:nvPr>
            <p:ph idx="1"/>
          </p:nvPr>
        </p:nvSpPr>
        <p:spPr>
          <a:xfrm>
            <a:off x="838200" y="1143000"/>
            <a:ext cx="10515600" cy="5033963"/>
          </a:xfrm>
        </p:spPr>
        <p:txBody>
          <a:bodyPr/>
          <a:lstStyle/>
          <a:p>
            <a:r>
              <a:rPr lang="en-US" dirty="0" smtClean="0"/>
              <a:t>Which is this pattern?</a:t>
            </a:r>
          </a:p>
          <a:p>
            <a:endParaRPr lang="en-US" dirty="0"/>
          </a:p>
        </p:txBody>
      </p:sp>
      <p:pic>
        <p:nvPicPr>
          <p:cNvPr id="4" name="Picture 3"/>
          <p:cNvPicPr>
            <a:picLocks noChangeAspect="1"/>
          </p:cNvPicPr>
          <p:nvPr/>
        </p:nvPicPr>
        <p:blipFill>
          <a:blip r:embed="rId2"/>
          <a:stretch>
            <a:fillRect/>
          </a:stretch>
        </p:blipFill>
        <p:spPr>
          <a:xfrm>
            <a:off x="298704" y="1783080"/>
            <a:ext cx="10972800" cy="4828032"/>
          </a:xfrm>
          <a:prstGeom prst="rect">
            <a:avLst/>
          </a:prstGeom>
        </p:spPr>
      </p:pic>
    </p:spTree>
    <p:extLst>
      <p:ext uri="{BB962C8B-B14F-4D97-AF65-F5344CB8AC3E}">
        <p14:creationId xmlns:p14="http://schemas.microsoft.com/office/powerpoint/2010/main" val="131729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smtClean="0"/>
              <a:t>Class Associations</a:t>
            </a:r>
            <a:endParaRPr lang="en-US" dirty="0"/>
          </a:p>
        </p:txBody>
      </p:sp>
      <p:sp>
        <p:nvSpPr>
          <p:cNvPr id="3" name="Content Placeholder 2"/>
          <p:cNvSpPr>
            <a:spLocks noGrp="1"/>
          </p:cNvSpPr>
          <p:nvPr>
            <p:ph idx="1"/>
          </p:nvPr>
        </p:nvSpPr>
        <p:spPr>
          <a:xfrm>
            <a:off x="838200" y="1453896"/>
            <a:ext cx="10515600" cy="5294375"/>
          </a:xfrm>
        </p:spPr>
        <p:txBody>
          <a:bodyPr/>
          <a:lstStyle/>
          <a:p>
            <a:r>
              <a:rPr lang="en-US" altLang="en-US" b="1" dirty="0" smtClean="0">
                <a:solidFill>
                  <a:srgbClr val="0066CC"/>
                </a:solidFill>
                <a:cs typeface="Arial" panose="020B0604020202020204" pitchFamily="34" charset="0"/>
              </a:rPr>
              <a:t>Generalization:</a:t>
            </a:r>
            <a:r>
              <a:rPr lang="en-US" altLang="en-US" b="1" dirty="0" smtClean="0">
                <a:solidFill>
                  <a:srgbClr val="000000"/>
                </a:solidFill>
                <a:cs typeface="Arial" panose="020B0604020202020204" pitchFamily="34" charset="0"/>
              </a:rPr>
              <a:t> </a:t>
            </a:r>
            <a:r>
              <a:rPr lang="en-US" altLang="en-US" i="1" dirty="0" smtClean="0">
                <a:cs typeface="Arial" panose="020B0604020202020204" pitchFamily="34" charset="0"/>
              </a:rPr>
              <a:t>Generalization</a:t>
            </a:r>
            <a:r>
              <a:rPr lang="en-US" altLang="en-US" dirty="0" smtClean="0">
                <a:cs typeface="Arial" panose="020B0604020202020204" pitchFamily="34" charset="0"/>
              </a:rPr>
              <a:t> association between two classes puts them in a hierarchy representing the concept of inheritance of a derived class from a base class</a:t>
            </a:r>
          </a:p>
          <a:p>
            <a:endParaRPr lang="en-US" dirty="0" smtClean="0"/>
          </a:p>
          <a:p>
            <a:endParaRPr lang="en-US" dirty="0"/>
          </a:p>
          <a:p>
            <a:endParaRPr lang="en-US" dirty="0" smtClean="0"/>
          </a:p>
          <a:p>
            <a:r>
              <a:rPr lang="en-US" altLang="en-US" b="1" dirty="0" smtClean="0">
                <a:solidFill>
                  <a:srgbClr val="0066CC"/>
                </a:solidFill>
                <a:cs typeface="Arial" panose="020B0604020202020204" pitchFamily="34" charset="0"/>
              </a:rPr>
              <a:t>Associations</a:t>
            </a:r>
            <a:r>
              <a:rPr lang="en-US" altLang="en-US" dirty="0" smtClean="0">
                <a:solidFill>
                  <a:srgbClr val="0066CC"/>
                </a:solidFill>
                <a:cs typeface="Arial" panose="020B0604020202020204" pitchFamily="34" charset="0"/>
              </a:rPr>
              <a:t>:</a:t>
            </a:r>
            <a:r>
              <a:rPr lang="en-US" altLang="en-US" dirty="0" smtClean="0">
                <a:solidFill>
                  <a:srgbClr val="000000"/>
                </a:solidFill>
                <a:cs typeface="Arial" panose="020B0604020202020204" pitchFamily="34" charset="0"/>
              </a:rPr>
              <a:t> </a:t>
            </a:r>
            <a:r>
              <a:rPr lang="en-US" altLang="en-US" dirty="0" smtClean="0">
                <a:cs typeface="Arial" panose="020B0604020202020204" pitchFamily="34" charset="0"/>
              </a:rPr>
              <a:t>This represents a relationship between classes, and gives the common semantics and structure for many types of “connections” between objects.</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2813304"/>
            <a:ext cx="849313" cy="13446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856" y="5961888"/>
            <a:ext cx="3429000" cy="6477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579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587"/>
          </a:xfrm>
        </p:spPr>
        <p:txBody>
          <a:bodyPr/>
          <a:lstStyle/>
          <a:p>
            <a:r>
              <a:rPr lang="en-US" dirty="0" smtClean="0"/>
              <a:t>Quiz</a:t>
            </a:r>
            <a:endParaRPr lang="en-US" dirty="0"/>
          </a:p>
        </p:txBody>
      </p:sp>
      <p:sp>
        <p:nvSpPr>
          <p:cNvPr id="3" name="Content Placeholder 2"/>
          <p:cNvSpPr>
            <a:spLocks noGrp="1"/>
          </p:cNvSpPr>
          <p:nvPr>
            <p:ph idx="1"/>
          </p:nvPr>
        </p:nvSpPr>
        <p:spPr>
          <a:xfrm>
            <a:off x="838200" y="1060704"/>
            <a:ext cx="10515600" cy="5116259"/>
          </a:xfrm>
        </p:spPr>
        <p:txBody>
          <a:bodyPr>
            <a:normAutofit lnSpcReduction="10000"/>
          </a:bodyPr>
          <a:lstStyle/>
          <a:p>
            <a:r>
              <a:rPr lang="en-US" dirty="0" smtClean="0"/>
              <a:t>When a heavy( large sized) image is to be loaded on the client’s browser, it takes long time to download due to its size and until it gets fully downloaded the user may get annoyed as nothing gets visible. IN order to engage the user, a low resolution, small sized counterpart/duplicate of the same actual image gets downloaded and displayed to the user. It creates an illusion of actual image in a process of getting downloaded. This is an example of which design pattern?</a:t>
            </a:r>
          </a:p>
          <a:p>
            <a:r>
              <a:rPr lang="en-US" dirty="0" smtClean="0"/>
              <a:t>In a image analyzer a snapshot taken on camera goes through number of filters, some are reducing the hue/darkness element of the image whereas the other filter works on increasing the clarity of the image, third one validates a hidden signature in the image to validate its authenticity and then the image is fed to analyzer for image processing. These filters are independent of each other and need not follow any specific sequence of execution. Guess, which pattern?</a:t>
            </a:r>
          </a:p>
          <a:p>
            <a:endParaRPr lang="en-US" dirty="0"/>
          </a:p>
        </p:txBody>
      </p:sp>
    </p:spTree>
    <p:extLst>
      <p:ext uri="{BB962C8B-B14F-4D97-AF65-F5344CB8AC3E}">
        <p14:creationId xmlns:p14="http://schemas.microsoft.com/office/powerpoint/2010/main" val="10807677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97864"/>
          </a:xfrm>
        </p:spPr>
        <p:txBody>
          <a:bodyPr>
            <a:normAutofit fontScale="90000"/>
          </a:bodyPr>
          <a:lstStyle/>
          <a:p>
            <a:r>
              <a:rPr lang="en-US" dirty="0" smtClean="0"/>
              <a:t>Made to Order Laptop manufacturing- Problem Statement</a:t>
            </a:r>
            <a:endParaRPr lang="en-US" dirty="0"/>
          </a:p>
        </p:txBody>
      </p:sp>
      <p:sp>
        <p:nvSpPr>
          <p:cNvPr id="3" name="Content Placeholder 2"/>
          <p:cNvSpPr>
            <a:spLocks noGrp="1"/>
          </p:cNvSpPr>
          <p:nvPr>
            <p:ph idx="1"/>
          </p:nvPr>
        </p:nvSpPr>
        <p:spPr>
          <a:xfrm>
            <a:off x="256032" y="1060704"/>
            <a:ext cx="11658600" cy="5445443"/>
          </a:xfrm>
        </p:spPr>
        <p:txBody>
          <a:bodyPr>
            <a:normAutofit fontScale="92500" lnSpcReduction="20000"/>
          </a:bodyPr>
          <a:lstStyle/>
          <a:p>
            <a:r>
              <a:rPr lang="en-US" dirty="0" smtClean="0"/>
              <a:t>Majority of the laptop buyers do not understand the intricacies of the technical specifications associated with various laptop models available in market, such as CPU models and cores, graphics cards of various resolutions and matching monitors, SDR vs DDR RAM, SSD vs HDD drives and so on. </a:t>
            </a:r>
          </a:p>
          <a:p>
            <a:r>
              <a:rPr lang="en-US" dirty="0" smtClean="0"/>
              <a:t>Some high end models are fit for graphics designers or high end programmers, whereas moderate power models are fit for business purposes, low end models are useful for household purposes and so on. Obviously the models vary in their prices according to their tech. specifications.</a:t>
            </a:r>
          </a:p>
          <a:p>
            <a:r>
              <a:rPr lang="en-US" dirty="0" smtClean="0"/>
              <a:t>Due to inability of the customer to choose laptop of exact required specification, they may not get value for money.</a:t>
            </a:r>
          </a:p>
          <a:p>
            <a:r>
              <a:rPr lang="en-US" dirty="0" smtClean="0"/>
              <a:t>Customers may end up buying high end models which are not needed for their purpose. Alternatively they may choose one, which has lesser abilities than what they actually need for their purpose.</a:t>
            </a:r>
          </a:p>
          <a:p>
            <a:r>
              <a:rPr lang="en-US" dirty="0" smtClean="0"/>
              <a:t>Another challenge is the ability to </a:t>
            </a:r>
            <a:r>
              <a:rPr lang="en-US" b="1" dirty="0" smtClean="0"/>
              <a:t>alter</a:t>
            </a:r>
            <a:r>
              <a:rPr lang="en-US" dirty="0" smtClean="0"/>
              <a:t> the specifications. The branded models come up with their predefined assembly of components, and if a customer wants an increased CPU power, enhanced graphics card or more RAM in a specific model, it is not supported out of the box, and doing so may invalidate its warranty clauses.</a:t>
            </a:r>
          </a:p>
          <a:p>
            <a:endParaRPr lang="en-US" dirty="0" smtClean="0"/>
          </a:p>
          <a:p>
            <a:endParaRPr lang="en-US" dirty="0"/>
          </a:p>
        </p:txBody>
      </p:sp>
    </p:spTree>
    <p:extLst>
      <p:ext uri="{BB962C8B-B14F-4D97-AF65-F5344CB8AC3E}">
        <p14:creationId xmlns:p14="http://schemas.microsoft.com/office/powerpoint/2010/main" val="3669831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54229"/>
            <a:ext cx="10887456" cy="942467"/>
          </a:xfrm>
        </p:spPr>
        <p:txBody>
          <a:bodyPr>
            <a:normAutofit fontScale="90000"/>
          </a:bodyPr>
          <a:lstStyle/>
          <a:p>
            <a:r>
              <a:rPr lang="en-US" dirty="0" smtClean="0"/>
              <a:t>Case Study –Fit for purpose </a:t>
            </a:r>
            <a:r>
              <a:rPr lang="en-US" dirty="0"/>
              <a:t>Laptop </a:t>
            </a:r>
            <a:r>
              <a:rPr lang="en-US" dirty="0" smtClean="0"/>
              <a:t>manufacturing</a:t>
            </a:r>
            <a:endParaRPr lang="en-US" dirty="0"/>
          </a:p>
        </p:txBody>
      </p:sp>
      <p:sp>
        <p:nvSpPr>
          <p:cNvPr id="3" name="Content Placeholder 2"/>
          <p:cNvSpPr>
            <a:spLocks noGrp="1"/>
          </p:cNvSpPr>
          <p:nvPr>
            <p:ph idx="1"/>
          </p:nvPr>
        </p:nvSpPr>
        <p:spPr>
          <a:xfrm>
            <a:off x="274320" y="996696"/>
            <a:ext cx="11576304" cy="5733288"/>
          </a:xfrm>
        </p:spPr>
        <p:txBody>
          <a:bodyPr>
            <a:normAutofit lnSpcReduction="10000"/>
          </a:bodyPr>
          <a:lstStyle/>
          <a:p>
            <a:r>
              <a:rPr lang="en-US" dirty="0" err="1"/>
              <a:t>Infonix</a:t>
            </a:r>
            <a:r>
              <a:rPr lang="en-US" dirty="0"/>
              <a:t> corporation has come up with an offering for its customers – Manufacturing of laptops as per the business case for which it is going to be used</a:t>
            </a:r>
            <a:r>
              <a:rPr lang="en-US" dirty="0" smtClean="0"/>
              <a:t>. </a:t>
            </a:r>
          </a:p>
          <a:p>
            <a:r>
              <a:rPr lang="en-US" dirty="0" smtClean="0"/>
              <a:t>They have assembly lines which take up fed specifications, and assemble laptops.</a:t>
            </a:r>
          </a:p>
          <a:p>
            <a:r>
              <a:rPr lang="en-US" dirty="0" smtClean="0"/>
              <a:t>Customer just needs to select the </a:t>
            </a:r>
            <a:r>
              <a:rPr lang="en-US" b="1" dirty="0" smtClean="0"/>
              <a:t>purpose</a:t>
            </a:r>
            <a:r>
              <a:rPr lang="en-US" dirty="0"/>
              <a:t> </a:t>
            </a:r>
            <a:r>
              <a:rPr lang="en-US" b="1" dirty="0"/>
              <a:t>and budget </a:t>
            </a:r>
            <a:r>
              <a:rPr lang="en-US" b="1" dirty="0" smtClean="0"/>
              <a:t>range</a:t>
            </a:r>
            <a:r>
              <a:rPr lang="en-US" dirty="0" smtClean="0"/>
              <a:t>. The system auto selects a suitable configuration and presents its technical specifications comprising of each compatible parts as well as price.</a:t>
            </a:r>
          </a:p>
          <a:p>
            <a:r>
              <a:rPr lang="en-US" dirty="0" smtClean="0"/>
              <a:t>Upon customer approval the “compatible” parts suitable for selected purpose are fed to the assembly line in following sub assemblies</a:t>
            </a:r>
          </a:p>
          <a:p>
            <a:pPr lvl="1"/>
            <a:r>
              <a:rPr lang="en-US" dirty="0" smtClean="0"/>
              <a:t>Motherboard assembly comprising of Motherboard, CPU and RAM</a:t>
            </a:r>
          </a:p>
          <a:p>
            <a:pPr lvl="1"/>
            <a:r>
              <a:rPr lang="en-US" dirty="0" smtClean="0"/>
              <a:t>Power assembly comprising of Power adapter and Battery</a:t>
            </a:r>
          </a:p>
          <a:p>
            <a:pPr lvl="1"/>
            <a:r>
              <a:rPr lang="en-US" dirty="0" smtClean="0"/>
              <a:t>Graphics assembly comprising of Graphics Card and a Monitor screen of compatible  resolution</a:t>
            </a:r>
          </a:p>
          <a:p>
            <a:pPr lvl="1"/>
            <a:r>
              <a:rPr lang="en-US" dirty="0" smtClean="0"/>
              <a:t>Storage assembly comprising of Storage drive( SSD or HDD).</a:t>
            </a:r>
          </a:p>
          <a:p>
            <a:pPr marL="457200" lvl="1" indent="0">
              <a:buNone/>
            </a:pPr>
            <a:endParaRPr lang="en-US" dirty="0"/>
          </a:p>
          <a:p>
            <a:endParaRPr lang="en-US" dirty="0"/>
          </a:p>
        </p:txBody>
      </p:sp>
    </p:spTree>
    <p:extLst>
      <p:ext uri="{BB962C8B-B14F-4D97-AF65-F5344CB8AC3E}">
        <p14:creationId xmlns:p14="http://schemas.microsoft.com/office/powerpoint/2010/main" val="30703254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365125"/>
            <a:ext cx="11987784" cy="979043"/>
          </a:xfrm>
        </p:spPr>
        <p:txBody>
          <a:bodyPr>
            <a:normAutofit/>
          </a:bodyPr>
          <a:lstStyle/>
          <a:p>
            <a:r>
              <a:rPr lang="en-US" dirty="0" smtClean="0"/>
              <a:t>Revision in specifications</a:t>
            </a:r>
            <a:endParaRPr lang="en-US" dirty="0"/>
          </a:p>
        </p:txBody>
      </p:sp>
      <p:sp>
        <p:nvSpPr>
          <p:cNvPr id="3" name="Content Placeholder 2"/>
          <p:cNvSpPr>
            <a:spLocks noGrp="1"/>
          </p:cNvSpPr>
          <p:nvPr>
            <p:ph idx="1"/>
          </p:nvPr>
        </p:nvSpPr>
        <p:spPr>
          <a:xfrm>
            <a:off x="838200" y="1234440"/>
            <a:ext cx="10515600" cy="4942523"/>
          </a:xfrm>
        </p:spPr>
        <p:txBody>
          <a:bodyPr/>
          <a:lstStyle/>
          <a:p>
            <a:r>
              <a:rPr lang="en-US" dirty="0" smtClean="0"/>
              <a:t>Upon receiving the technical specifications and budget the customer may want to upgrade any of the components in the specifications.</a:t>
            </a:r>
          </a:p>
          <a:p>
            <a:r>
              <a:rPr lang="en-US" dirty="0" smtClean="0"/>
              <a:t>In such  case  the definition of assembly is upgraded. The upgrade may not be straight forward, because the selected component upgrade may not be compatible with other components in the assembly specification. Hence they need to be changed/upgraded too. </a:t>
            </a:r>
          </a:p>
          <a:p>
            <a:r>
              <a:rPr lang="en-US" dirty="0" smtClean="0"/>
              <a:t>So the assembly is redefined and revised specification as </a:t>
            </a:r>
            <a:r>
              <a:rPr lang="en-US" dirty="0"/>
              <a:t> </a:t>
            </a:r>
            <a:r>
              <a:rPr lang="en-US" dirty="0" smtClean="0"/>
              <a:t>well as budget is sent to customer. Upon approval the same is assembled and tested in the factory/manufacturing unit.</a:t>
            </a:r>
            <a:endParaRPr lang="en-US" dirty="0"/>
          </a:p>
        </p:txBody>
      </p:sp>
    </p:spTree>
    <p:extLst>
      <p:ext uri="{BB962C8B-B14F-4D97-AF65-F5344CB8AC3E}">
        <p14:creationId xmlns:p14="http://schemas.microsoft.com/office/powerpoint/2010/main" val="2159537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Define assembly of laptop for chosen category</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I</a:t>
            </a:r>
            <a:endParaRPr lang="mr-IN" dirty="0"/>
          </a:p>
        </p:txBody>
      </p:sp>
    </p:spTree>
    <p:extLst>
      <p:ext uri="{BB962C8B-B14F-4D97-AF65-F5344CB8AC3E}">
        <p14:creationId xmlns:p14="http://schemas.microsoft.com/office/powerpoint/2010/main" val="2566247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 1 -  Selection of Assemblies</a:t>
            </a:r>
            <a:endParaRPr lang="mr-IN" dirty="0"/>
          </a:p>
        </p:txBody>
      </p:sp>
      <p:sp>
        <p:nvSpPr>
          <p:cNvPr id="3" name="Content Placeholder 2"/>
          <p:cNvSpPr>
            <a:spLocks noGrp="1"/>
          </p:cNvSpPr>
          <p:nvPr>
            <p:ph idx="1"/>
          </p:nvPr>
        </p:nvSpPr>
        <p:spPr/>
        <p:txBody>
          <a:bodyPr/>
          <a:lstStyle/>
          <a:p>
            <a:r>
              <a:rPr lang="en-US" dirty="0" smtClean="0"/>
              <a:t>Problem Statement:</a:t>
            </a:r>
          </a:p>
          <a:p>
            <a:pPr lvl="1"/>
            <a:r>
              <a:rPr lang="en-US" dirty="0" smtClean="0"/>
              <a:t>Choose appropriate assembly selectors for the given budget category.</a:t>
            </a:r>
          </a:p>
          <a:p>
            <a:pPr lvl="1"/>
            <a:endParaRPr lang="mr-IN" dirty="0"/>
          </a:p>
        </p:txBody>
      </p:sp>
    </p:spTree>
    <p:extLst>
      <p:ext uri="{BB962C8B-B14F-4D97-AF65-F5344CB8AC3E}">
        <p14:creationId xmlns:p14="http://schemas.microsoft.com/office/powerpoint/2010/main" val="31442070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907"/>
          </a:xfrm>
        </p:spPr>
        <p:txBody>
          <a:bodyPr>
            <a:normAutofit/>
          </a:bodyPr>
          <a:lstStyle/>
          <a:p>
            <a:r>
              <a:rPr lang="en-US" dirty="0" smtClean="0"/>
              <a:t>Design-  Budget based selection </a:t>
            </a:r>
            <a:r>
              <a:rPr lang="en-US" dirty="0"/>
              <a:t>of </a:t>
            </a:r>
            <a:r>
              <a:rPr lang="en-US" dirty="0" smtClean="0"/>
              <a:t>assemblies</a:t>
            </a:r>
            <a:endParaRPr lang="mr-IN" dirty="0"/>
          </a:p>
        </p:txBody>
      </p:sp>
      <p:sp>
        <p:nvSpPr>
          <p:cNvPr id="7" name="TextBox 6"/>
          <p:cNvSpPr txBox="1"/>
          <p:nvPr/>
        </p:nvSpPr>
        <p:spPr>
          <a:xfrm>
            <a:off x="4098544" y="1541272"/>
            <a:ext cx="3226816" cy="369332"/>
          </a:xfrm>
          <a:prstGeom prst="rect">
            <a:avLst/>
          </a:prstGeom>
          <a:noFill/>
        </p:spPr>
        <p:txBody>
          <a:bodyPr wrap="square" rtlCol="0">
            <a:spAutoFit/>
          </a:bodyPr>
          <a:lstStyle/>
          <a:p>
            <a:pPr algn="ctr"/>
            <a:r>
              <a:rPr lang="en-US" dirty="0" err="1" smtClean="0"/>
              <a:t>ComponentsSelectionFactory</a:t>
            </a:r>
            <a:endParaRPr lang="mr-IN" dirty="0"/>
          </a:p>
        </p:txBody>
      </p:sp>
      <p:grpSp>
        <p:nvGrpSpPr>
          <p:cNvPr id="12" name="Group 11"/>
          <p:cNvGrpSpPr/>
          <p:nvPr/>
        </p:nvGrpSpPr>
        <p:grpSpPr>
          <a:xfrm>
            <a:off x="4084320" y="1541272"/>
            <a:ext cx="4348480" cy="1835976"/>
            <a:chOff x="4084320" y="1541272"/>
            <a:chExt cx="4348480" cy="1835976"/>
          </a:xfrm>
        </p:grpSpPr>
        <p:sp>
          <p:nvSpPr>
            <p:cNvPr id="4" name="Rectangle 3"/>
            <p:cNvSpPr/>
            <p:nvPr/>
          </p:nvSpPr>
          <p:spPr>
            <a:xfrm>
              <a:off x="4098544" y="1541272"/>
              <a:ext cx="4334256"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cxnSp>
          <p:nvCxnSpPr>
            <p:cNvPr id="6" name="Straight Connector 5"/>
            <p:cNvCxnSpPr/>
            <p:nvPr/>
          </p:nvCxnSpPr>
          <p:spPr>
            <a:xfrm>
              <a:off x="4084320" y="1899920"/>
              <a:ext cx="4348480" cy="1068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35272" y="1899920"/>
              <a:ext cx="3914648" cy="1477328"/>
            </a:xfrm>
            <a:prstGeom prst="rect">
              <a:avLst/>
            </a:prstGeom>
            <a:noFill/>
          </p:spPr>
          <p:txBody>
            <a:bodyPr wrap="square" rtlCol="0">
              <a:spAutoFit/>
            </a:bodyPr>
            <a:lstStyle/>
            <a:p>
              <a:r>
                <a:rPr lang="en-US" dirty="0" smtClean="0"/>
                <a:t>create(BUDGET)</a:t>
              </a:r>
            </a:p>
            <a:p>
              <a:r>
                <a:rPr lang="en-US" dirty="0" err="1" smtClean="0"/>
                <a:t>getMotherboardFamilySelector</a:t>
              </a:r>
              <a:r>
                <a:rPr lang="en-US" dirty="0" smtClean="0"/>
                <a:t>()</a:t>
              </a:r>
            </a:p>
            <a:p>
              <a:r>
                <a:rPr lang="en-US" dirty="0" err="1" smtClean="0"/>
                <a:t>getGraphicsFamilySelector</a:t>
              </a:r>
              <a:r>
                <a:rPr lang="en-US" dirty="0" smtClean="0"/>
                <a:t>()</a:t>
              </a:r>
            </a:p>
            <a:p>
              <a:r>
                <a:rPr lang="en-US" dirty="0" err="1" smtClean="0"/>
                <a:t>getPowerFamilySelector</a:t>
              </a:r>
              <a:r>
                <a:rPr lang="en-US" dirty="0" smtClean="0"/>
                <a:t> ()</a:t>
              </a:r>
            </a:p>
            <a:p>
              <a:r>
                <a:rPr lang="en-US" dirty="0" err="1" smtClean="0"/>
                <a:t>getStorageFamilySelector</a:t>
              </a:r>
              <a:r>
                <a:rPr lang="en-US" dirty="0" smtClean="0"/>
                <a:t>()</a:t>
              </a:r>
              <a:endParaRPr lang="mr-IN" dirty="0"/>
            </a:p>
          </p:txBody>
        </p:sp>
      </p:grpSp>
      <p:cxnSp>
        <p:nvCxnSpPr>
          <p:cNvPr id="17" name="Straight Connector 16"/>
          <p:cNvCxnSpPr/>
          <p:nvPr/>
        </p:nvCxnSpPr>
        <p:spPr>
          <a:xfrm>
            <a:off x="240792" y="4216464"/>
            <a:ext cx="4490720" cy="10684"/>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3360" y="3881120"/>
            <a:ext cx="4541520" cy="787488"/>
            <a:chOff x="924560" y="3728720"/>
            <a:chExt cx="4541520" cy="2040861"/>
          </a:xfrm>
        </p:grpSpPr>
        <p:sp>
          <p:nvSpPr>
            <p:cNvPr id="16" name="Rectangle 15"/>
            <p:cNvSpPr/>
            <p:nvPr/>
          </p:nvSpPr>
          <p:spPr>
            <a:xfrm>
              <a:off x="975360" y="3735896"/>
              <a:ext cx="4490720"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18" name="TextBox 17"/>
            <p:cNvSpPr txBox="1"/>
            <p:nvPr/>
          </p:nvSpPr>
          <p:spPr>
            <a:xfrm>
              <a:off x="951992" y="4094544"/>
              <a:ext cx="3914648" cy="1675037"/>
            </a:xfrm>
            <a:prstGeom prst="rect">
              <a:avLst/>
            </a:prstGeom>
            <a:noFill/>
          </p:spPr>
          <p:txBody>
            <a:bodyPr wrap="square" rtlCol="0">
              <a:spAutoFit/>
            </a:bodyPr>
            <a:lstStyle/>
            <a:p>
              <a:endParaRPr lang="en-US" dirty="0" smtClean="0"/>
            </a:p>
            <a:p>
              <a:r>
                <a:rPr lang="en-US" dirty="0" smtClean="0"/>
                <a:t>create(BUDGET)</a:t>
              </a:r>
            </a:p>
          </p:txBody>
        </p:sp>
        <p:sp>
          <p:nvSpPr>
            <p:cNvPr id="19" name="TextBox 18"/>
            <p:cNvSpPr txBox="1"/>
            <p:nvPr/>
          </p:nvSpPr>
          <p:spPr>
            <a:xfrm>
              <a:off x="924560" y="3728720"/>
              <a:ext cx="3942080" cy="975762"/>
            </a:xfrm>
            <a:prstGeom prst="rect">
              <a:avLst/>
            </a:prstGeom>
            <a:noFill/>
          </p:spPr>
          <p:txBody>
            <a:bodyPr wrap="square" rtlCol="0">
              <a:spAutoFit/>
            </a:bodyPr>
            <a:lstStyle/>
            <a:p>
              <a:r>
                <a:rPr lang="en-US" dirty="0" err="1" smtClean="0"/>
                <a:t>BusinessPurposeCompsSelectionFactory</a:t>
              </a:r>
              <a:endParaRPr lang="mr-IN" dirty="0"/>
            </a:p>
          </p:txBody>
        </p:sp>
      </p:grpSp>
      <p:sp>
        <p:nvSpPr>
          <p:cNvPr id="26" name="TextBox 25"/>
          <p:cNvSpPr txBox="1"/>
          <p:nvPr/>
        </p:nvSpPr>
        <p:spPr>
          <a:xfrm>
            <a:off x="3603752" y="5277013"/>
            <a:ext cx="3914648" cy="646331"/>
          </a:xfrm>
          <a:prstGeom prst="rect">
            <a:avLst/>
          </a:prstGeom>
          <a:noFill/>
        </p:spPr>
        <p:txBody>
          <a:bodyPr wrap="square" rtlCol="0">
            <a:spAutoFit/>
          </a:bodyPr>
          <a:lstStyle/>
          <a:p>
            <a:endParaRPr lang="en-US" dirty="0" smtClean="0"/>
          </a:p>
          <a:p>
            <a:r>
              <a:rPr lang="en-US" dirty="0" smtClean="0"/>
              <a:t>create(BUDGET)</a:t>
            </a:r>
          </a:p>
        </p:txBody>
      </p:sp>
      <p:grpSp>
        <p:nvGrpSpPr>
          <p:cNvPr id="29" name="Group 28"/>
          <p:cNvGrpSpPr/>
          <p:nvPr/>
        </p:nvGrpSpPr>
        <p:grpSpPr>
          <a:xfrm>
            <a:off x="3576320" y="5135856"/>
            <a:ext cx="4541520" cy="711200"/>
            <a:chOff x="2783840" y="5135856"/>
            <a:chExt cx="4541520" cy="711200"/>
          </a:xfrm>
        </p:grpSpPr>
        <p:sp>
          <p:nvSpPr>
            <p:cNvPr id="25" name="Rectangle 24"/>
            <p:cNvSpPr/>
            <p:nvPr/>
          </p:nvSpPr>
          <p:spPr>
            <a:xfrm>
              <a:off x="2834640" y="5138625"/>
              <a:ext cx="4490720" cy="708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27" name="TextBox 26"/>
            <p:cNvSpPr txBox="1"/>
            <p:nvPr/>
          </p:nvSpPr>
          <p:spPr>
            <a:xfrm>
              <a:off x="2783840" y="5135856"/>
              <a:ext cx="3942080" cy="376508"/>
            </a:xfrm>
            <a:prstGeom prst="rect">
              <a:avLst/>
            </a:prstGeom>
            <a:noFill/>
          </p:spPr>
          <p:txBody>
            <a:bodyPr wrap="square" rtlCol="0">
              <a:spAutoFit/>
            </a:bodyPr>
            <a:lstStyle/>
            <a:p>
              <a:r>
                <a:rPr lang="en-US" dirty="0" err="1" smtClean="0"/>
                <a:t>GraphicsPurposeCompsSelectionFactory</a:t>
              </a:r>
              <a:endParaRPr lang="mr-IN" dirty="0"/>
            </a:p>
          </p:txBody>
        </p:sp>
      </p:grpSp>
      <p:cxnSp>
        <p:nvCxnSpPr>
          <p:cNvPr id="28" name="Straight Connector 27"/>
          <p:cNvCxnSpPr/>
          <p:nvPr/>
        </p:nvCxnSpPr>
        <p:spPr>
          <a:xfrm>
            <a:off x="3637280" y="5485728"/>
            <a:ext cx="4490720" cy="10684"/>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7000240" y="3881120"/>
            <a:ext cx="4541520" cy="787488"/>
            <a:chOff x="924560" y="3728720"/>
            <a:chExt cx="4541520" cy="2040861"/>
          </a:xfrm>
        </p:grpSpPr>
        <p:sp>
          <p:nvSpPr>
            <p:cNvPr id="35" name="Rectangle 34"/>
            <p:cNvSpPr/>
            <p:nvPr/>
          </p:nvSpPr>
          <p:spPr>
            <a:xfrm>
              <a:off x="975360" y="3735896"/>
              <a:ext cx="4490720"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36" name="TextBox 35"/>
            <p:cNvSpPr txBox="1"/>
            <p:nvPr/>
          </p:nvSpPr>
          <p:spPr>
            <a:xfrm>
              <a:off x="951992" y="4094544"/>
              <a:ext cx="3914648" cy="1675037"/>
            </a:xfrm>
            <a:prstGeom prst="rect">
              <a:avLst/>
            </a:prstGeom>
            <a:noFill/>
          </p:spPr>
          <p:txBody>
            <a:bodyPr wrap="square" rtlCol="0">
              <a:spAutoFit/>
            </a:bodyPr>
            <a:lstStyle/>
            <a:p>
              <a:endParaRPr lang="en-US" dirty="0" smtClean="0"/>
            </a:p>
            <a:p>
              <a:r>
                <a:rPr lang="en-US" dirty="0" smtClean="0"/>
                <a:t>create(BUDGET)</a:t>
              </a:r>
            </a:p>
          </p:txBody>
        </p:sp>
        <p:sp>
          <p:nvSpPr>
            <p:cNvPr id="37" name="TextBox 36"/>
            <p:cNvSpPr txBox="1"/>
            <p:nvPr/>
          </p:nvSpPr>
          <p:spPr>
            <a:xfrm>
              <a:off x="924560" y="3728720"/>
              <a:ext cx="4267200" cy="957164"/>
            </a:xfrm>
            <a:prstGeom prst="rect">
              <a:avLst/>
            </a:prstGeom>
            <a:noFill/>
          </p:spPr>
          <p:txBody>
            <a:bodyPr wrap="square" rtlCol="0">
              <a:spAutoFit/>
            </a:bodyPr>
            <a:lstStyle/>
            <a:p>
              <a:r>
                <a:rPr lang="en-US" dirty="0" err="1" smtClean="0"/>
                <a:t>HigherEndPurposeCompsSelectionFactory</a:t>
              </a:r>
              <a:endParaRPr lang="mr-IN" dirty="0"/>
            </a:p>
          </p:txBody>
        </p:sp>
      </p:grpSp>
      <p:cxnSp>
        <p:nvCxnSpPr>
          <p:cNvPr id="38" name="Straight Connector 37"/>
          <p:cNvCxnSpPr/>
          <p:nvPr/>
        </p:nvCxnSpPr>
        <p:spPr>
          <a:xfrm>
            <a:off x="7047992" y="4246944"/>
            <a:ext cx="4490720" cy="10684"/>
          </a:xfrm>
          <a:prstGeom prst="line">
            <a:avLst/>
          </a:prstGeom>
        </p:spPr>
        <p:style>
          <a:lnRef idx="1">
            <a:schemeClr val="accent1"/>
          </a:lnRef>
          <a:fillRef idx="0">
            <a:schemeClr val="accent1"/>
          </a:fillRef>
          <a:effectRef idx="0">
            <a:schemeClr val="accent1"/>
          </a:effectRef>
          <a:fontRef idx="minor">
            <a:schemeClr val="tx1"/>
          </a:fontRef>
        </p:style>
      </p:cxnSp>
      <p:sp>
        <p:nvSpPr>
          <p:cNvPr id="39" name="Isosceles Triangle 38"/>
          <p:cNvSpPr/>
          <p:nvPr/>
        </p:nvSpPr>
        <p:spPr>
          <a:xfrm>
            <a:off x="5577840" y="3377247"/>
            <a:ext cx="520192" cy="2087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41" name="Elbow Connector 40"/>
          <p:cNvCxnSpPr>
            <a:stCxn id="16" idx="0"/>
            <a:endCxn id="39" idx="3"/>
          </p:cNvCxnSpPr>
          <p:nvPr/>
        </p:nvCxnSpPr>
        <p:spPr>
          <a:xfrm rot="5400000" flipH="1" flipV="1">
            <a:off x="4024765" y="2070718"/>
            <a:ext cx="297926" cy="332841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9" idx="3"/>
            <a:endCxn id="35" idx="0"/>
          </p:cNvCxnSpPr>
          <p:nvPr/>
        </p:nvCxnSpPr>
        <p:spPr>
          <a:xfrm rot="16200000" flipH="1">
            <a:off x="7418205" y="2005694"/>
            <a:ext cx="297926" cy="34584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37936" y="3759200"/>
            <a:ext cx="0" cy="1375884"/>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600960" y="6187440"/>
            <a:ext cx="6868160" cy="523220"/>
          </a:xfrm>
          <a:prstGeom prst="rect">
            <a:avLst/>
          </a:prstGeom>
          <a:noFill/>
        </p:spPr>
        <p:txBody>
          <a:bodyPr wrap="square" rtlCol="0">
            <a:spAutoFit/>
          </a:bodyPr>
          <a:lstStyle/>
          <a:p>
            <a:pPr algn="ctr"/>
            <a:r>
              <a:rPr lang="en-US" sz="2800" dirty="0" smtClean="0"/>
              <a:t>Factory Method</a:t>
            </a:r>
            <a:endParaRPr lang="mr-IN" sz="2800" dirty="0"/>
          </a:p>
        </p:txBody>
      </p:sp>
    </p:spTree>
    <p:extLst>
      <p:ext uri="{BB962C8B-B14F-4D97-AF65-F5344CB8AC3E}">
        <p14:creationId xmlns:p14="http://schemas.microsoft.com/office/powerpoint/2010/main" val="38899461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365125"/>
            <a:ext cx="10876280" cy="1325563"/>
          </a:xfrm>
        </p:spPr>
        <p:txBody>
          <a:bodyPr/>
          <a:lstStyle/>
          <a:p>
            <a:r>
              <a:rPr lang="en-US" dirty="0" smtClean="0"/>
              <a:t>Aspect 2- Selection of family of compatible components </a:t>
            </a:r>
            <a:endParaRPr lang="mr-IN" dirty="0"/>
          </a:p>
        </p:txBody>
      </p:sp>
      <p:sp>
        <p:nvSpPr>
          <p:cNvPr id="3" name="Content Placeholder 2"/>
          <p:cNvSpPr>
            <a:spLocks noGrp="1"/>
          </p:cNvSpPr>
          <p:nvPr>
            <p:ph idx="1"/>
          </p:nvPr>
        </p:nvSpPr>
        <p:spPr/>
        <p:txBody>
          <a:bodyPr/>
          <a:lstStyle/>
          <a:p>
            <a:r>
              <a:rPr lang="en-US" dirty="0"/>
              <a:t>Problem Statement: </a:t>
            </a:r>
          </a:p>
          <a:p>
            <a:pPr lvl="1"/>
            <a:r>
              <a:rPr lang="en-US" dirty="0"/>
              <a:t>Select Processor based on budget category</a:t>
            </a:r>
          </a:p>
          <a:p>
            <a:pPr lvl="1"/>
            <a:r>
              <a:rPr lang="en-US" dirty="0"/>
              <a:t>Select other components(motherboard, graphics, storage, memory etc.) compatible to selected processor as well as selected budget category</a:t>
            </a:r>
          </a:p>
          <a:p>
            <a:endParaRPr lang="mr-IN" dirty="0"/>
          </a:p>
          <a:p>
            <a:endParaRPr lang="mr-IN" dirty="0"/>
          </a:p>
        </p:txBody>
      </p:sp>
    </p:spTree>
    <p:extLst>
      <p:ext uri="{BB962C8B-B14F-4D97-AF65-F5344CB8AC3E}">
        <p14:creationId xmlns:p14="http://schemas.microsoft.com/office/powerpoint/2010/main" val="3967984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 y="131446"/>
            <a:ext cx="11968480" cy="683084"/>
          </a:xfrm>
        </p:spPr>
        <p:txBody>
          <a:bodyPr>
            <a:normAutofit fontScale="90000"/>
          </a:bodyPr>
          <a:lstStyle/>
          <a:p>
            <a:r>
              <a:rPr lang="en-US" dirty="0" smtClean="0"/>
              <a:t>Design – Selection of family of compatible components</a:t>
            </a:r>
            <a:endParaRPr lang="mr-IN" dirty="0"/>
          </a:p>
        </p:txBody>
      </p:sp>
      <p:sp>
        <p:nvSpPr>
          <p:cNvPr id="4" name="TextBox 3"/>
          <p:cNvSpPr txBox="1"/>
          <p:nvPr/>
        </p:nvSpPr>
        <p:spPr>
          <a:xfrm>
            <a:off x="4098544" y="1541272"/>
            <a:ext cx="3226816" cy="369332"/>
          </a:xfrm>
          <a:prstGeom prst="rect">
            <a:avLst/>
          </a:prstGeom>
          <a:noFill/>
        </p:spPr>
        <p:txBody>
          <a:bodyPr wrap="square" rtlCol="0">
            <a:spAutoFit/>
          </a:bodyPr>
          <a:lstStyle/>
          <a:p>
            <a:pPr algn="ctr"/>
            <a:r>
              <a:rPr lang="en-US" dirty="0" err="1" smtClean="0"/>
              <a:t>ComponentsFamilySelector</a:t>
            </a:r>
            <a:endParaRPr lang="mr-IN" dirty="0"/>
          </a:p>
        </p:txBody>
      </p:sp>
      <p:grpSp>
        <p:nvGrpSpPr>
          <p:cNvPr id="5" name="Group 4"/>
          <p:cNvGrpSpPr/>
          <p:nvPr/>
        </p:nvGrpSpPr>
        <p:grpSpPr>
          <a:xfrm>
            <a:off x="4084320" y="1541272"/>
            <a:ext cx="4135120" cy="1341155"/>
            <a:chOff x="4084320" y="1541272"/>
            <a:chExt cx="4348480" cy="1962428"/>
          </a:xfrm>
        </p:grpSpPr>
        <p:sp>
          <p:nvSpPr>
            <p:cNvPr id="6" name="Rectangle 5"/>
            <p:cNvSpPr/>
            <p:nvPr/>
          </p:nvSpPr>
          <p:spPr>
            <a:xfrm>
              <a:off x="4098544" y="1541272"/>
              <a:ext cx="4334256"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cxnSp>
          <p:nvCxnSpPr>
            <p:cNvPr id="7" name="Straight Connector 6"/>
            <p:cNvCxnSpPr/>
            <p:nvPr/>
          </p:nvCxnSpPr>
          <p:spPr>
            <a:xfrm>
              <a:off x="4084320" y="2093184"/>
              <a:ext cx="4348480" cy="1068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55440" y="2152651"/>
              <a:ext cx="4277360" cy="1351049"/>
            </a:xfrm>
            <a:prstGeom prst="rect">
              <a:avLst/>
            </a:prstGeom>
            <a:noFill/>
          </p:spPr>
          <p:txBody>
            <a:bodyPr wrap="square" rtlCol="0">
              <a:spAutoFit/>
            </a:bodyPr>
            <a:lstStyle/>
            <a:p>
              <a:r>
                <a:rPr lang="en-US" dirty="0" err="1" smtClean="0"/>
                <a:t>Ass.Component</a:t>
              </a:r>
              <a:r>
                <a:rPr lang="en-US" dirty="0" smtClean="0"/>
                <a:t> </a:t>
              </a:r>
              <a:r>
                <a:rPr lang="en-US" dirty="0" err="1" smtClean="0"/>
                <a:t>selectCompatibleAssemblyComponents</a:t>
              </a:r>
              <a:r>
                <a:rPr lang="en-US" dirty="0" smtClean="0"/>
                <a:t> </a:t>
              </a:r>
            </a:p>
            <a:p>
              <a:r>
                <a:rPr lang="en-US" dirty="0" smtClean="0"/>
                <a:t>(</a:t>
              </a:r>
              <a:r>
                <a:rPr lang="en-US" dirty="0" err="1" smtClean="0"/>
                <a:t>ComponentType</a:t>
              </a:r>
              <a:r>
                <a:rPr lang="en-US" dirty="0" smtClean="0"/>
                <a:t>)</a:t>
              </a:r>
              <a:endParaRPr lang="mr-IN" dirty="0"/>
            </a:p>
          </p:txBody>
        </p:sp>
      </p:grpSp>
      <p:cxnSp>
        <p:nvCxnSpPr>
          <p:cNvPr id="9" name="Straight Connector 8"/>
          <p:cNvCxnSpPr/>
          <p:nvPr/>
        </p:nvCxnSpPr>
        <p:spPr>
          <a:xfrm>
            <a:off x="1105465" y="4673446"/>
            <a:ext cx="4490720" cy="10684"/>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076958" y="4306687"/>
            <a:ext cx="4541521" cy="711200"/>
            <a:chOff x="924559" y="3728720"/>
            <a:chExt cx="4541521" cy="1843152"/>
          </a:xfrm>
        </p:grpSpPr>
        <p:sp>
          <p:nvSpPr>
            <p:cNvPr id="11" name="Rectangle 10"/>
            <p:cNvSpPr/>
            <p:nvPr/>
          </p:nvSpPr>
          <p:spPr>
            <a:xfrm>
              <a:off x="975360" y="3735896"/>
              <a:ext cx="4490720" cy="1835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12" name="TextBox 11"/>
            <p:cNvSpPr txBox="1"/>
            <p:nvPr/>
          </p:nvSpPr>
          <p:spPr>
            <a:xfrm>
              <a:off x="951992" y="4094544"/>
              <a:ext cx="3914648" cy="957164"/>
            </a:xfrm>
            <a:prstGeom prst="rect">
              <a:avLst/>
            </a:prstGeom>
            <a:noFill/>
          </p:spPr>
          <p:txBody>
            <a:bodyPr wrap="square" rtlCol="0">
              <a:spAutoFit/>
            </a:bodyPr>
            <a:lstStyle/>
            <a:p>
              <a:endParaRPr lang="en-US" dirty="0" smtClean="0"/>
            </a:p>
          </p:txBody>
        </p:sp>
        <p:sp>
          <p:nvSpPr>
            <p:cNvPr id="13" name="TextBox 12"/>
            <p:cNvSpPr txBox="1"/>
            <p:nvPr/>
          </p:nvSpPr>
          <p:spPr>
            <a:xfrm>
              <a:off x="924559" y="3728720"/>
              <a:ext cx="4434841" cy="957164"/>
            </a:xfrm>
            <a:prstGeom prst="rect">
              <a:avLst/>
            </a:prstGeom>
            <a:noFill/>
          </p:spPr>
          <p:txBody>
            <a:bodyPr wrap="square" rtlCol="0">
              <a:spAutoFit/>
            </a:bodyPr>
            <a:lstStyle/>
            <a:p>
              <a:r>
                <a:rPr lang="en-US" dirty="0" err="1" smtClean="0"/>
                <a:t>LowProcessingMotherboardFamilySeletor</a:t>
              </a:r>
              <a:endParaRPr lang="mr-IN" dirty="0"/>
            </a:p>
          </p:txBody>
        </p:sp>
      </p:grpSp>
      <p:sp>
        <p:nvSpPr>
          <p:cNvPr id="14" name="TextBox 13"/>
          <p:cNvSpPr txBox="1"/>
          <p:nvPr/>
        </p:nvSpPr>
        <p:spPr>
          <a:xfrm>
            <a:off x="3603752" y="5277013"/>
            <a:ext cx="3914648" cy="646331"/>
          </a:xfrm>
          <a:prstGeom prst="rect">
            <a:avLst/>
          </a:prstGeom>
          <a:noFill/>
        </p:spPr>
        <p:txBody>
          <a:bodyPr wrap="square" rtlCol="0">
            <a:spAutoFit/>
          </a:bodyPr>
          <a:lstStyle/>
          <a:p>
            <a:endParaRPr lang="en-US" dirty="0" smtClean="0"/>
          </a:p>
          <a:p>
            <a:endParaRPr lang="en-US" dirty="0" smtClean="0"/>
          </a:p>
        </p:txBody>
      </p:sp>
      <p:grpSp>
        <p:nvGrpSpPr>
          <p:cNvPr id="15" name="Group 14"/>
          <p:cNvGrpSpPr/>
          <p:nvPr/>
        </p:nvGrpSpPr>
        <p:grpSpPr>
          <a:xfrm>
            <a:off x="3576320" y="5135856"/>
            <a:ext cx="4541520" cy="711200"/>
            <a:chOff x="2783840" y="5135856"/>
            <a:chExt cx="4541520" cy="711200"/>
          </a:xfrm>
        </p:grpSpPr>
        <p:sp>
          <p:nvSpPr>
            <p:cNvPr id="16" name="Rectangle 15"/>
            <p:cNvSpPr/>
            <p:nvPr/>
          </p:nvSpPr>
          <p:spPr>
            <a:xfrm>
              <a:off x="2834640" y="5138625"/>
              <a:ext cx="4490720" cy="708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17" name="TextBox 16"/>
            <p:cNvSpPr txBox="1"/>
            <p:nvPr/>
          </p:nvSpPr>
          <p:spPr>
            <a:xfrm>
              <a:off x="2783840" y="5135856"/>
              <a:ext cx="4419600" cy="369332"/>
            </a:xfrm>
            <a:prstGeom prst="rect">
              <a:avLst/>
            </a:prstGeom>
            <a:noFill/>
          </p:spPr>
          <p:txBody>
            <a:bodyPr wrap="square" rtlCol="0">
              <a:spAutoFit/>
            </a:bodyPr>
            <a:lstStyle/>
            <a:p>
              <a:r>
                <a:rPr lang="en-US" dirty="0" err="1" smtClean="0"/>
                <a:t>HIghProcessingMotherboardFamilySelector</a:t>
              </a:r>
              <a:endParaRPr lang="mr-IN" dirty="0"/>
            </a:p>
          </p:txBody>
        </p:sp>
      </p:grpSp>
      <p:cxnSp>
        <p:nvCxnSpPr>
          <p:cNvPr id="18" name="Straight Connector 17"/>
          <p:cNvCxnSpPr/>
          <p:nvPr/>
        </p:nvCxnSpPr>
        <p:spPr>
          <a:xfrm>
            <a:off x="3637280" y="5485728"/>
            <a:ext cx="4490720" cy="10684"/>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950654" y="4304265"/>
            <a:ext cx="4754998" cy="708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dirty="0">
              <a:solidFill>
                <a:schemeClr val="tx1"/>
              </a:solidFill>
            </a:endParaRPr>
          </a:p>
        </p:txBody>
      </p:sp>
      <p:sp>
        <p:nvSpPr>
          <p:cNvPr id="22" name="TextBox 21"/>
          <p:cNvSpPr txBox="1"/>
          <p:nvPr/>
        </p:nvSpPr>
        <p:spPr>
          <a:xfrm>
            <a:off x="6035040" y="4337639"/>
            <a:ext cx="4826000" cy="369332"/>
          </a:xfrm>
          <a:prstGeom prst="rect">
            <a:avLst/>
          </a:prstGeom>
          <a:noFill/>
        </p:spPr>
        <p:txBody>
          <a:bodyPr wrap="square" rtlCol="0">
            <a:spAutoFit/>
          </a:bodyPr>
          <a:lstStyle/>
          <a:p>
            <a:r>
              <a:rPr lang="en-US" dirty="0" err="1" smtClean="0"/>
              <a:t>MediumProcessingMotherboardFamilySelector</a:t>
            </a:r>
            <a:endParaRPr lang="mr-IN" dirty="0"/>
          </a:p>
        </p:txBody>
      </p:sp>
      <p:cxnSp>
        <p:nvCxnSpPr>
          <p:cNvPr id="23" name="Straight Connector 22"/>
          <p:cNvCxnSpPr>
            <a:endCxn id="20" idx="3"/>
          </p:cNvCxnSpPr>
          <p:nvPr/>
        </p:nvCxnSpPr>
        <p:spPr>
          <a:xfrm flipV="1">
            <a:off x="5944616" y="4658481"/>
            <a:ext cx="4761036" cy="8839"/>
          </a:xfrm>
          <a:prstGeom prst="line">
            <a:avLst/>
          </a:prstGeom>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a:off x="5577840" y="2828607"/>
            <a:ext cx="520192" cy="2087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5" name="Elbow Connector 24"/>
          <p:cNvCxnSpPr>
            <a:stCxn id="11" idx="0"/>
            <a:endCxn id="24" idx="3"/>
          </p:cNvCxnSpPr>
          <p:nvPr/>
        </p:nvCxnSpPr>
        <p:spPr>
          <a:xfrm rot="5400000" flipH="1" flipV="1">
            <a:off x="3969461" y="2440982"/>
            <a:ext cx="1272133" cy="246481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3"/>
            <a:endCxn id="20" idx="0"/>
          </p:cNvCxnSpPr>
          <p:nvPr/>
        </p:nvCxnSpPr>
        <p:spPr>
          <a:xfrm rot="16200000" flipH="1">
            <a:off x="6449573" y="2425685"/>
            <a:ext cx="1266942" cy="249021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37936" y="3352800"/>
            <a:ext cx="0" cy="1782284"/>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00960" y="6187440"/>
            <a:ext cx="6868160" cy="523220"/>
          </a:xfrm>
          <a:prstGeom prst="rect">
            <a:avLst/>
          </a:prstGeom>
          <a:noFill/>
        </p:spPr>
        <p:txBody>
          <a:bodyPr wrap="square" rtlCol="0">
            <a:spAutoFit/>
          </a:bodyPr>
          <a:lstStyle/>
          <a:p>
            <a:pPr algn="ctr"/>
            <a:r>
              <a:rPr lang="en-US" sz="2800" dirty="0" smtClean="0"/>
              <a:t>Abstract Factory</a:t>
            </a:r>
            <a:endParaRPr lang="mr-IN" sz="2800" dirty="0"/>
          </a:p>
        </p:txBody>
      </p:sp>
      <p:sp>
        <p:nvSpPr>
          <p:cNvPr id="35" name="Rectangle 34"/>
          <p:cNvSpPr/>
          <p:nvPr/>
        </p:nvSpPr>
        <p:spPr>
          <a:xfrm>
            <a:off x="9687560" y="1375922"/>
            <a:ext cx="1676400"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36" name="TextBox 35"/>
          <p:cNvSpPr txBox="1"/>
          <p:nvPr/>
        </p:nvSpPr>
        <p:spPr>
          <a:xfrm>
            <a:off x="9631680" y="1341120"/>
            <a:ext cx="1727200" cy="369332"/>
          </a:xfrm>
          <a:prstGeom prst="rect">
            <a:avLst/>
          </a:prstGeom>
          <a:noFill/>
        </p:spPr>
        <p:txBody>
          <a:bodyPr wrap="square" rtlCol="0">
            <a:spAutoFit/>
          </a:bodyPr>
          <a:lstStyle/>
          <a:p>
            <a:r>
              <a:rPr lang="en-US" dirty="0" err="1" smtClean="0"/>
              <a:t>Ass.Component</a:t>
            </a:r>
            <a:endParaRPr lang="mr-IN" dirty="0"/>
          </a:p>
        </p:txBody>
      </p:sp>
      <p:cxnSp>
        <p:nvCxnSpPr>
          <p:cNvPr id="38" name="Straight Connector 37"/>
          <p:cNvCxnSpPr>
            <a:endCxn id="35" idx="3"/>
          </p:cNvCxnSpPr>
          <p:nvPr/>
        </p:nvCxnSpPr>
        <p:spPr>
          <a:xfrm flipV="1">
            <a:off x="9687560" y="1712979"/>
            <a:ext cx="1676400" cy="2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8194040" y="1757812"/>
            <a:ext cx="1463040" cy="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767576" y="2885754"/>
            <a:ext cx="2021840"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47" name="Straight Connector 46"/>
          <p:cNvCxnSpPr>
            <a:stCxn id="45" idx="1"/>
            <a:endCxn id="45" idx="3"/>
          </p:cNvCxnSpPr>
          <p:nvPr/>
        </p:nvCxnSpPr>
        <p:spPr>
          <a:xfrm>
            <a:off x="6767576" y="3222811"/>
            <a:ext cx="202184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792976" y="2915801"/>
            <a:ext cx="2082800" cy="369332"/>
          </a:xfrm>
          <a:prstGeom prst="rect">
            <a:avLst/>
          </a:prstGeom>
          <a:noFill/>
        </p:spPr>
        <p:txBody>
          <a:bodyPr wrap="square" rtlCol="0">
            <a:spAutoFit/>
          </a:bodyPr>
          <a:lstStyle/>
          <a:p>
            <a:r>
              <a:rPr lang="en-US" dirty="0" err="1" smtClean="0"/>
              <a:t>MotherboardFamily</a:t>
            </a:r>
            <a:endParaRPr lang="mr-IN" dirty="0"/>
          </a:p>
        </p:txBody>
      </p:sp>
      <p:sp>
        <p:nvSpPr>
          <p:cNvPr id="49" name="Isosceles Triangle 48"/>
          <p:cNvSpPr/>
          <p:nvPr/>
        </p:nvSpPr>
        <p:spPr>
          <a:xfrm>
            <a:off x="10088880" y="2063128"/>
            <a:ext cx="520192" cy="2087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1" name="Straight Connector 50"/>
          <p:cNvCxnSpPr>
            <a:stCxn id="49" idx="3"/>
            <a:endCxn id="45" idx="0"/>
          </p:cNvCxnSpPr>
          <p:nvPr/>
        </p:nvCxnSpPr>
        <p:spPr>
          <a:xfrm flipH="1">
            <a:off x="7778496" y="2271844"/>
            <a:ext cx="2570480" cy="6139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10007601" y="3559867"/>
            <a:ext cx="1544319"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59" name="TextBox 58"/>
          <p:cNvSpPr txBox="1"/>
          <p:nvPr/>
        </p:nvSpPr>
        <p:spPr>
          <a:xfrm>
            <a:off x="9977121" y="3546597"/>
            <a:ext cx="1645919" cy="369332"/>
          </a:xfrm>
          <a:prstGeom prst="rect">
            <a:avLst/>
          </a:prstGeom>
          <a:noFill/>
        </p:spPr>
        <p:txBody>
          <a:bodyPr wrap="square" rtlCol="0">
            <a:spAutoFit/>
          </a:bodyPr>
          <a:lstStyle/>
          <a:p>
            <a:r>
              <a:rPr lang="en-US" dirty="0" err="1" smtClean="0"/>
              <a:t>GraphicsFamily</a:t>
            </a:r>
            <a:endParaRPr lang="mr-IN" dirty="0"/>
          </a:p>
        </p:txBody>
      </p:sp>
      <p:cxnSp>
        <p:nvCxnSpPr>
          <p:cNvPr id="61" name="Straight Connector 60"/>
          <p:cNvCxnSpPr>
            <a:stCxn id="58" idx="1"/>
            <a:endCxn id="58" idx="3"/>
          </p:cNvCxnSpPr>
          <p:nvPr/>
        </p:nvCxnSpPr>
        <p:spPr>
          <a:xfrm>
            <a:off x="10007601" y="3896924"/>
            <a:ext cx="1544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9" idx="3"/>
            <a:endCxn id="59" idx="0"/>
          </p:cNvCxnSpPr>
          <p:nvPr/>
        </p:nvCxnSpPr>
        <p:spPr>
          <a:xfrm>
            <a:off x="10348976" y="2271844"/>
            <a:ext cx="451105" cy="1274753"/>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8399274" y="3597876"/>
            <a:ext cx="1537206"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5" name="Straight Connector 64"/>
          <p:cNvCxnSpPr>
            <a:endCxn id="64" idx="3"/>
          </p:cNvCxnSpPr>
          <p:nvPr/>
        </p:nvCxnSpPr>
        <p:spPr>
          <a:xfrm>
            <a:off x="8399274" y="3934932"/>
            <a:ext cx="1537206" cy="1"/>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437881" y="3610192"/>
            <a:ext cx="1417319" cy="369332"/>
          </a:xfrm>
          <a:prstGeom prst="rect">
            <a:avLst/>
          </a:prstGeom>
          <a:noFill/>
        </p:spPr>
        <p:txBody>
          <a:bodyPr wrap="square" rtlCol="0">
            <a:spAutoFit/>
          </a:bodyPr>
          <a:lstStyle/>
          <a:p>
            <a:r>
              <a:rPr lang="en-US" dirty="0" err="1" smtClean="0"/>
              <a:t>PowerFamily</a:t>
            </a:r>
            <a:endParaRPr lang="mr-IN" dirty="0"/>
          </a:p>
        </p:txBody>
      </p:sp>
      <p:cxnSp>
        <p:nvCxnSpPr>
          <p:cNvPr id="68" name="Straight Connector 67"/>
          <p:cNvCxnSpPr>
            <a:stCxn id="66" idx="0"/>
            <a:endCxn id="49" idx="3"/>
          </p:cNvCxnSpPr>
          <p:nvPr/>
        </p:nvCxnSpPr>
        <p:spPr>
          <a:xfrm flipV="1">
            <a:off x="9146541" y="2271844"/>
            <a:ext cx="1202435" cy="1338348"/>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10720831" y="2694574"/>
            <a:ext cx="1544319" cy="674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8" name="Straight Connector 77"/>
          <p:cNvCxnSpPr/>
          <p:nvPr/>
        </p:nvCxnSpPr>
        <p:spPr>
          <a:xfrm>
            <a:off x="10705652" y="2996634"/>
            <a:ext cx="1544319"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0670030" y="2713731"/>
            <a:ext cx="1645919" cy="369332"/>
          </a:xfrm>
          <a:prstGeom prst="rect">
            <a:avLst/>
          </a:prstGeom>
          <a:noFill/>
        </p:spPr>
        <p:txBody>
          <a:bodyPr wrap="square" rtlCol="0">
            <a:spAutoFit/>
          </a:bodyPr>
          <a:lstStyle/>
          <a:p>
            <a:r>
              <a:rPr lang="en-US" dirty="0" err="1" smtClean="0"/>
              <a:t>StorageFamily</a:t>
            </a:r>
            <a:endParaRPr lang="mr-IN" dirty="0"/>
          </a:p>
        </p:txBody>
      </p:sp>
      <p:cxnSp>
        <p:nvCxnSpPr>
          <p:cNvPr id="81" name="Straight Connector 80"/>
          <p:cNvCxnSpPr>
            <a:stCxn id="49" idx="3"/>
            <a:endCxn id="77" idx="0"/>
          </p:cNvCxnSpPr>
          <p:nvPr/>
        </p:nvCxnSpPr>
        <p:spPr>
          <a:xfrm>
            <a:off x="10348976" y="2271844"/>
            <a:ext cx="1144015" cy="422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6937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365125"/>
            <a:ext cx="11490960" cy="1325563"/>
          </a:xfrm>
        </p:spPr>
        <p:txBody>
          <a:bodyPr/>
          <a:lstStyle/>
          <a:p>
            <a:r>
              <a:rPr lang="en-US" dirty="0" smtClean="0"/>
              <a:t>Aspect 3- Laptop is a composition of components </a:t>
            </a:r>
            <a:endParaRPr lang="mr-IN" dirty="0"/>
          </a:p>
        </p:txBody>
      </p:sp>
      <p:sp>
        <p:nvSpPr>
          <p:cNvPr id="3" name="Content Placeholder 2"/>
          <p:cNvSpPr>
            <a:spLocks noGrp="1"/>
          </p:cNvSpPr>
          <p:nvPr>
            <p:ph idx="1"/>
          </p:nvPr>
        </p:nvSpPr>
        <p:spPr/>
        <p:txBody>
          <a:bodyPr/>
          <a:lstStyle/>
          <a:p>
            <a:r>
              <a:rPr lang="en-US" dirty="0"/>
              <a:t>Problem Statement: </a:t>
            </a:r>
            <a:r>
              <a:rPr lang="en-US" dirty="0" smtClean="0"/>
              <a:t>Define component structure for the following</a:t>
            </a:r>
            <a:endParaRPr lang="en-US" dirty="0"/>
          </a:p>
          <a:p>
            <a:pPr lvl="1"/>
            <a:r>
              <a:rPr lang="en-US" dirty="0" smtClean="0"/>
              <a:t>Laptop is an assembly of multiple sub-assemblies such as motherboard assembly, power assembly, display assembly</a:t>
            </a:r>
          </a:p>
          <a:p>
            <a:pPr lvl="1"/>
            <a:r>
              <a:rPr lang="en-US" dirty="0" smtClean="0"/>
              <a:t>Each sub-assembly can be termed as a component of laptop assembly, capable of handling one aspect of laptop functioning and  each should further contain a list of related child assemblies/components  and so on.</a:t>
            </a:r>
            <a:endParaRPr lang="en-US" dirty="0"/>
          </a:p>
          <a:p>
            <a:pPr lvl="1"/>
            <a:r>
              <a:rPr lang="en-US" dirty="0" smtClean="0"/>
              <a:t>The leaf of each sub/child assembly is a component such as CPU, motherboard, RAM etc.</a:t>
            </a:r>
            <a:endParaRPr lang="en-US" dirty="0"/>
          </a:p>
          <a:p>
            <a:endParaRPr lang="mr-IN" dirty="0"/>
          </a:p>
          <a:p>
            <a:endParaRPr lang="mr-IN" dirty="0"/>
          </a:p>
        </p:txBody>
      </p:sp>
    </p:spTree>
    <p:extLst>
      <p:ext uri="{BB962C8B-B14F-4D97-AF65-F5344CB8AC3E}">
        <p14:creationId xmlns:p14="http://schemas.microsoft.com/office/powerpoint/2010/main" val="177047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Class Associations</a:t>
            </a:r>
            <a:endParaRPr lang="en-US" dirty="0"/>
          </a:p>
        </p:txBody>
      </p:sp>
      <p:sp>
        <p:nvSpPr>
          <p:cNvPr id="3" name="Content Placeholder 2"/>
          <p:cNvSpPr>
            <a:spLocks noGrp="1"/>
          </p:cNvSpPr>
          <p:nvPr>
            <p:ph idx="1"/>
          </p:nvPr>
        </p:nvSpPr>
        <p:spPr/>
        <p:txBody>
          <a:bodyPr/>
          <a:lstStyle/>
          <a:p>
            <a:r>
              <a:rPr lang="en-US" altLang="en-US" b="1" dirty="0" smtClean="0">
                <a:solidFill>
                  <a:srgbClr val="0066CC"/>
                </a:solidFill>
                <a:cs typeface="Arial" panose="020B0604020202020204" pitchFamily="34" charset="0"/>
              </a:rPr>
              <a:t>Aggregation</a:t>
            </a:r>
            <a:r>
              <a:rPr lang="en-US" altLang="en-US" dirty="0" smtClean="0">
                <a:solidFill>
                  <a:srgbClr val="0066CC"/>
                </a:solidFill>
                <a:cs typeface="Arial" panose="020B0604020202020204" pitchFamily="34" charset="0"/>
              </a:rPr>
              <a:t>:</a:t>
            </a:r>
            <a:r>
              <a:rPr lang="en-US" altLang="en-US" dirty="0" smtClean="0">
                <a:solidFill>
                  <a:srgbClr val="000000"/>
                </a:solidFill>
                <a:cs typeface="Arial" panose="020B0604020202020204" pitchFamily="34" charset="0"/>
              </a:rPr>
              <a:t> </a:t>
            </a:r>
            <a:r>
              <a:rPr lang="en-US" altLang="en-US" dirty="0" smtClean="0">
                <a:cs typeface="Arial" panose="020B0604020202020204" pitchFamily="34" charset="0"/>
              </a:rPr>
              <a:t>Special type of associations in which the two participating classes don't have an equal status, but make a “whole-part” relationship. </a:t>
            </a:r>
          </a:p>
          <a:p>
            <a:endParaRPr lang="en-US" dirty="0" smtClean="0"/>
          </a:p>
          <a:p>
            <a:endParaRPr lang="en-US" dirty="0"/>
          </a:p>
          <a:p>
            <a:r>
              <a:rPr lang="en-US" altLang="en-US" b="1" dirty="0" smtClean="0">
                <a:solidFill>
                  <a:srgbClr val="0066CC"/>
                </a:solidFill>
                <a:cs typeface="Arial" panose="020B0604020202020204" pitchFamily="34" charset="0"/>
              </a:rPr>
              <a:t>Composition:</a:t>
            </a:r>
            <a:r>
              <a:rPr lang="en-US" altLang="en-US" b="1" dirty="0" smtClean="0">
                <a:solidFill>
                  <a:srgbClr val="000000"/>
                </a:solidFill>
                <a:cs typeface="Arial" panose="020B0604020202020204" pitchFamily="34" charset="0"/>
              </a:rPr>
              <a:t> </a:t>
            </a:r>
            <a:r>
              <a:rPr lang="en-US" altLang="en-US" dirty="0" smtClean="0">
                <a:cs typeface="Arial" panose="020B0604020202020204" pitchFamily="34" charset="0"/>
              </a:rPr>
              <a:t>Compositions form whole-part relationships as well, but the relationship is so strong that the parts cannot exist on its own. They exist only inside the whole, and if the whole is destroyed the parts die too. </a:t>
            </a:r>
          </a:p>
          <a:p>
            <a:pPr marL="0" indent="0">
              <a:buNone/>
            </a:pP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008" y="3258344"/>
            <a:ext cx="3048000" cy="7429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76" y="5818188"/>
            <a:ext cx="3276600" cy="7175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8305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2240" y="619760"/>
            <a:ext cx="2387600" cy="11374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 name="Straight Connector 5"/>
          <p:cNvCxnSpPr/>
          <p:nvPr/>
        </p:nvCxnSpPr>
        <p:spPr>
          <a:xfrm>
            <a:off x="3952240" y="968772"/>
            <a:ext cx="23876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82720" y="568960"/>
            <a:ext cx="2174240" cy="369332"/>
          </a:xfrm>
          <a:prstGeom prst="rect">
            <a:avLst/>
          </a:prstGeom>
          <a:noFill/>
        </p:spPr>
        <p:txBody>
          <a:bodyPr wrap="square" rtlCol="0">
            <a:spAutoFit/>
          </a:bodyPr>
          <a:lstStyle/>
          <a:p>
            <a:r>
              <a:rPr lang="en-US" dirty="0" err="1" smtClean="0"/>
              <a:t>AssemblyComponent</a:t>
            </a:r>
            <a:endParaRPr lang="mr-IN" dirty="0"/>
          </a:p>
        </p:txBody>
      </p:sp>
      <p:sp>
        <p:nvSpPr>
          <p:cNvPr id="8" name="Rectangle 7"/>
          <p:cNvSpPr/>
          <p:nvPr/>
        </p:nvSpPr>
        <p:spPr>
          <a:xfrm>
            <a:off x="5197856" y="2448897"/>
            <a:ext cx="2428240" cy="1022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 name="Straight Connector 8"/>
          <p:cNvCxnSpPr/>
          <p:nvPr/>
        </p:nvCxnSpPr>
        <p:spPr>
          <a:xfrm>
            <a:off x="5201920" y="2824480"/>
            <a:ext cx="2428240" cy="2032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20640" y="2418080"/>
            <a:ext cx="2621280" cy="369332"/>
          </a:xfrm>
          <a:prstGeom prst="rect">
            <a:avLst/>
          </a:prstGeom>
          <a:noFill/>
        </p:spPr>
        <p:txBody>
          <a:bodyPr wrap="square" rtlCol="0">
            <a:spAutoFit/>
          </a:bodyPr>
          <a:lstStyle/>
          <a:p>
            <a:r>
              <a:rPr lang="en-US" dirty="0" err="1" smtClean="0"/>
              <a:t>CompositeComponent</a:t>
            </a:r>
            <a:endParaRPr lang="mr-IN" dirty="0"/>
          </a:p>
        </p:txBody>
      </p:sp>
      <p:sp>
        <p:nvSpPr>
          <p:cNvPr id="13" name="Rectangle 12"/>
          <p:cNvSpPr/>
          <p:nvPr/>
        </p:nvSpPr>
        <p:spPr>
          <a:xfrm>
            <a:off x="2576576" y="2644675"/>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4" name="Straight Connector 13"/>
          <p:cNvCxnSpPr>
            <a:endCxn id="13" idx="3"/>
          </p:cNvCxnSpPr>
          <p:nvPr/>
        </p:nvCxnSpPr>
        <p:spPr>
          <a:xfrm flipV="1">
            <a:off x="2576576" y="2876818"/>
            <a:ext cx="1670304" cy="153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0000" y="2580640"/>
            <a:ext cx="1706880" cy="369332"/>
          </a:xfrm>
          <a:prstGeom prst="rect">
            <a:avLst/>
          </a:prstGeom>
          <a:noFill/>
        </p:spPr>
        <p:txBody>
          <a:bodyPr wrap="square" rtlCol="0">
            <a:spAutoFit/>
          </a:bodyPr>
          <a:lstStyle/>
          <a:p>
            <a:r>
              <a:rPr lang="en-US" dirty="0" err="1" smtClean="0"/>
              <a:t>LeafComponent</a:t>
            </a:r>
            <a:endParaRPr lang="mr-IN" dirty="0"/>
          </a:p>
        </p:txBody>
      </p:sp>
      <p:sp>
        <p:nvSpPr>
          <p:cNvPr id="16" name="Isosceles Triangle 15"/>
          <p:cNvSpPr/>
          <p:nvPr/>
        </p:nvSpPr>
        <p:spPr>
          <a:xfrm>
            <a:off x="4702048" y="1739733"/>
            <a:ext cx="666496" cy="3906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8" name="Elbow Connector 17"/>
          <p:cNvCxnSpPr>
            <a:stCxn id="16" idx="3"/>
            <a:endCxn id="13" idx="0"/>
          </p:cNvCxnSpPr>
          <p:nvPr/>
        </p:nvCxnSpPr>
        <p:spPr>
          <a:xfrm rot="5400000">
            <a:off x="3966357" y="1575735"/>
            <a:ext cx="514311" cy="16235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5417653" y="1454573"/>
            <a:ext cx="620097" cy="1368552"/>
          </a:xfrm>
          <a:prstGeom prst="bentConnector3">
            <a:avLst>
              <a:gd name="adj1" fmla="val 82769"/>
            </a:avLst>
          </a:prstGeom>
        </p:spPr>
        <p:style>
          <a:lnRef idx="1">
            <a:schemeClr val="accent1"/>
          </a:lnRef>
          <a:fillRef idx="0">
            <a:schemeClr val="accent1"/>
          </a:fillRef>
          <a:effectRef idx="0">
            <a:schemeClr val="accent1"/>
          </a:effectRef>
          <a:fontRef idx="minor">
            <a:schemeClr val="tx1"/>
          </a:fontRef>
        </p:style>
      </p:cxnSp>
      <p:sp>
        <p:nvSpPr>
          <p:cNvPr id="25" name="Diamond 24"/>
          <p:cNvSpPr/>
          <p:nvPr/>
        </p:nvSpPr>
        <p:spPr>
          <a:xfrm rot="16200000">
            <a:off x="6551295" y="696457"/>
            <a:ext cx="49149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7" name="Elbow Connector 26"/>
          <p:cNvCxnSpPr>
            <a:stCxn id="25" idx="2"/>
            <a:endCxn id="8" idx="3"/>
          </p:cNvCxnSpPr>
          <p:nvPr/>
        </p:nvCxnSpPr>
        <p:spPr>
          <a:xfrm>
            <a:off x="7254240" y="1153657"/>
            <a:ext cx="371856" cy="1806366"/>
          </a:xfrm>
          <a:prstGeom prst="bentConnector3">
            <a:avLst>
              <a:gd name="adj1" fmla="val 161475"/>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01440" y="887829"/>
            <a:ext cx="2661920" cy="923330"/>
          </a:xfrm>
          <a:prstGeom prst="rect">
            <a:avLst/>
          </a:prstGeom>
          <a:noFill/>
        </p:spPr>
        <p:txBody>
          <a:bodyPr wrap="square" rtlCol="0">
            <a:spAutoFit/>
          </a:bodyPr>
          <a:lstStyle/>
          <a:p>
            <a:r>
              <a:rPr lang="en-US" dirty="0" err="1" smtClean="0"/>
              <a:t>addToAssmebly</a:t>
            </a:r>
            <a:r>
              <a:rPr lang="en-US" dirty="0" smtClean="0"/>
              <a:t>()</a:t>
            </a:r>
          </a:p>
          <a:p>
            <a:r>
              <a:rPr lang="en-US" dirty="0" err="1" smtClean="0"/>
              <a:t>removeFromAssembly</a:t>
            </a:r>
            <a:r>
              <a:rPr lang="en-US" dirty="0" smtClean="0"/>
              <a:t>()</a:t>
            </a:r>
          </a:p>
          <a:p>
            <a:r>
              <a:rPr lang="en-US" dirty="0" smtClean="0"/>
              <a:t>assemble()</a:t>
            </a:r>
            <a:endParaRPr lang="mr-IN" dirty="0"/>
          </a:p>
        </p:txBody>
      </p:sp>
      <p:sp>
        <p:nvSpPr>
          <p:cNvPr id="30" name="TextBox 29"/>
          <p:cNvSpPr txBox="1"/>
          <p:nvPr/>
        </p:nvSpPr>
        <p:spPr>
          <a:xfrm>
            <a:off x="2854960" y="5781040"/>
            <a:ext cx="5963920" cy="461665"/>
          </a:xfrm>
          <a:prstGeom prst="rect">
            <a:avLst/>
          </a:prstGeom>
          <a:noFill/>
        </p:spPr>
        <p:txBody>
          <a:bodyPr wrap="square" rtlCol="0">
            <a:spAutoFit/>
          </a:bodyPr>
          <a:lstStyle/>
          <a:p>
            <a:pPr algn="ctr"/>
            <a:r>
              <a:rPr lang="en-US" sz="2400" dirty="0" smtClean="0"/>
              <a:t>Composite</a:t>
            </a:r>
            <a:endParaRPr lang="mr-IN" sz="2400" dirty="0"/>
          </a:p>
        </p:txBody>
      </p:sp>
      <p:sp>
        <p:nvSpPr>
          <p:cNvPr id="65" name="Rectangle 64"/>
          <p:cNvSpPr/>
          <p:nvPr/>
        </p:nvSpPr>
        <p:spPr>
          <a:xfrm>
            <a:off x="97536" y="4331235"/>
            <a:ext cx="1324864" cy="4612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66" name="Rectangle 65"/>
          <p:cNvSpPr/>
          <p:nvPr/>
        </p:nvSpPr>
        <p:spPr>
          <a:xfrm>
            <a:off x="1530096" y="4328161"/>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67" name="Rectangle 66"/>
          <p:cNvSpPr/>
          <p:nvPr/>
        </p:nvSpPr>
        <p:spPr>
          <a:xfrm>
            <a:off x="3299968" y="4305163"/>
            <a:ext cx="2068576"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68" name="Rectangle 67"/>
          <p:cNvSpPr/>
          <p:nvPr/>
        </p:nvSpPr>
        <p:spPr>
          <a:xfrm>
            <a:off x="5555488" y="4278591"/>
            <a:ext cx="1292352"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69" name="Rectangle 68"/>
          <p:cNvSpPr/>
          <p:nvPr/>
        </p:nvSpPr>
        <p:spPr>
          <a:xfrm>
            <a:off x="6965696" y="4288751"/>
            <a:ext cx="14671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2" name="Straight Connector 71"/>
          <p:cNvCxnSpPr>
            <a:stCxn id="65" idx="1"/>
            <a:endCxn id="65" idx="3"/>
          </p:cNvCxnSpPr>
          <p:nvPr/>
        </p:nvCxnSpPr>
        <p:spPr>
          <a:xfrm>
            <a:off x="97536" y="4561841"/>
            <a:ext cx="13248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540256" y="4573538"/>
            <a:ext cx="16703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7" idx="1"/>
            <a:endCxn id="67" idx="3"/>
          </p:cNvCxnSpPr>
          <p:nvPr/>
        </p:nvCxnSpPr>
        <p:spPr>
          <a:xfrm>
            <a:off x="3299968" y="4537306"/>
            <a:ext cx="20685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563616" y="4532899"/>
            <a:ext cx="1284224" cy="4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988720" y="4573538"/>
            <a:ext cx="1380416"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1280" y="4287521"/>
            <a:ext cx="1450848" cy="369332"/>
          </a:xfrm>
          <a:prstGeom prst="rect">
            <a:avLst/>
          </a:prstGeom>
          <a:noFill/>
        </p:spPr>
        <p:txBody>
          <a:bodyPr wrap="square" rtlCol="0">
            <a:spAutoFit/>
          </a:bodyPr>
          <a:lstStyle/>
          <a:p>
            <a:r>
              <a:rPr lang="en-US" dirty="0" err="1" smtClean="0"/>
              <a:t>AbstractCPU</a:t>
            </a:r>
            <a:endParaRPr lang="mr-IN" dirty="0"/>
          </a:p>
        </p:txBody>
      </p:sp>
      <p:sp>
        <p:nvSpPr>
          <p:cNvPr id="78" name="TextBox 77"/>
          <p:cNvSpPr txBox="1"/>
          <p:nvPr/>
        </p:nvSpPr>
        <p:spPr>
          <a:xfrm>
            <a:off x="1501648" y="4277361"/>
            <a:ext cx="1824736" cy="369332"/>
          </a:xfrm>
          <a:prstGeom prst="rect">
            <a:avLst/>
          </a:prstGeom>
          <a:noFill/>
        </p:spPr>
        <p:txBody>
          <a:bodyPr wrap="square" rtlCol="0">
            <a:spAutoFit/>
          </a:bodyPr>
          <a:lstStyle/>
          <a:p>
            <a:r>
              <a:rPr lang="en-US" dirty="0" err="1" smtClean="0"/>
              <a:t>AbstractMBoard</a:t>
            </a:r>
            <a:endParaRPr lang="mr-IN" dirty="0"/>
          </a:p>
        </p:txBody>
      </p:sp>
      <p:sp>
        <p:nvSpPr>
          <p:cNvPr id="79" name="TextBox 78"/>
          <p:cNvSpPr txBox="1"/>
          <p:nvPr/>
        </p:nvSpPr>
        <p:spPr>
          <a:xfrm>
            <a:off x="3228848" y="4257041"/>
            <a:ext cx="2430272" cy="369332"/>
          </a:xfrm>
          <a:prstGeom prst="rect">
            <a:avLst/>
          </a:prstGeom>
          <a:noFill/>
        </p:spPr>
        <p:txBody>
          <a:bodyPr wrap="square" rtlCol="0">
            <a:spAutoFit/>
          </a:bodyPr>
          <a:lstStyle/>
          <a:p>
            <a:r>
              <a:rPr lang="en-US" dirty="0" err="1" smtClean="0"/>
              <a:t>AbstractGraphicsCard</a:t>
            </a:r>
            <a:endParaRPr lang="mr-IN" dirty="0"/>
          </a:p>
        </p:txBody>
      </p:sp>
      <p:sp>
        <p:nvSpPr>
          <p:cNvPr id="82" name="TextBox 81"/>
          <p:cNvSpPr txBox="1"/>
          <p:nvPr/>
        </p:nvSpPr>
        <p:spPr>
          <a:xfrm>
            <a:off x="5494528" y="4226561"/>
            <a:ext cx="1434592" cy="369332"/>
          </a:xfrm>
          <a:prstGeom prst="rect">
            <a:avLst/>
          </a:prstGeom>
          <a:noFill/>
        </p:spPr>
        <p:txBody>
          <a:bodyPr wrap="square" rtlCol="0">
            <a:spAutoFit/>
          </a:bodyPr>
          <a:lstStyle/>
          <a:p>
            <a:r>
              <a:rPr lang="en-US" dirty="0" err="1" smtClean="0"/>
              <a:t>AbstractRAM</a:t>
            </a:r>
            <a:endParaRPr lang="mr-IN" dirty="0"/>
          </a:p>
        </p:txBody>
      </p:sp>
      <p:sp>
        <p:nvSpPr>
          <p:cNvPr id="83" name="TextBox 82"/>
          <p:cNvSpPr txBox="1"/>
          <p:nvPr/>
        </p:nvSpPr>
        <p:spPr>
          <a:xfrm>
            <a:off x="6896608" y="4277361"/>
            <a:ext cx="1658112" cy="369332"/>
          </a:xfrm>
          <a:prstGeom prst="rect">
            <a:avLst/>
          </a:prstGeom>
          <a:noFill/>
        </p:spPr>
        <p:txBody>
          <a:bodyPr wrap="square" rtlCol="0">
            <a:spAutoFit/>
          </a:bodyPr>
          <a:lstStyle/>
          <a:p>
            <a:r>
              <a:rPr lang="en-US" dirty="0" err="1" smtClean="0"/>
              <a:t>AbstractScreen</a:t>
            </a:r>
            <a:endParaRPr lang="mr-IN" dirty="0"/>
          </a:p>
        </p:txBody>
      </p:sp>
      <p:sp>
        <p:nvSpPr>
          <p:cNvPr id="84" name="Rectangle 83"/>
          <p:cNvSpPr/>
          <p:nvPr/>
        </p:nvSpPr>
        <p:spPr>
          <a:xfrm>
            <a:off x="8564880" y="4318001"/>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86" name="Straight Connector 85"/>
          <p:cNvCxnSpPr>
            <a:stCxn id="84" idx="1"/>
            <a:endCxn id="84" idx="3"/>
          </p:cNvCxnSpPr>
          <p:nvPr/>
        </p:nvCxnSpPr>
        <p:spPr>
          <a:xfrm>
            <a:off x="8564880" y="4550144"/>
            <a:ext cx="1670304"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483600" y="4277361"/>
            <a:ext cx="1710944" cy="369332"/>
          </a:xfrm>
          <a:prstGeom prst="rect">
            <a:avLst/>
          </a:prstGeom>
          <a:noFill/>
        </p:spPr>
        <p:txBody>
          <a:bodyPr wrap="square" rtlCol="0">
            <a:spAutoFit/>
          </a:bodyPr>
          <a:lstStyle/>
          <a:p>
            <a:r>
              <a:rPr lang="en-US" dirty="0" err="1" smtClean="0"/>
              <a:t>AbstractAdapter</a:t>
            </a:r>
            <a:endParaRPr lang="mr-IN" dirty="0"/>
          </a:p>
        </p:txBody>
      </p:sp>
      <p:sp>
        <p:nvSpPr>
          <p:cNvPr id="97" name="Rectangle 96"/>
          <p:cNvSpPr/>
          <p:nvPr/>
        </p:nvSpPr>
        <p:spPr>
          <a:xfrm>
            <a:off x="10363200" y="4297681"/>
            <a:ext cx="1265936"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98" name="TextBox 97"/>
          <p:cNvSpPr txBox="1"/>
          <p:nvPr/>
        </p:nvSpPr>
        <p:spPr>
          <a:xfrm>
            <a:off x="10322560" y="4246881"/>
            <a:ext cx="1710944" cy="369332"/>
          </a:xfrm>
          <a:prstGeom prst="rect">
            <a:avLst/>
          </a:prstGeom>
          <a:noFill/>
        </p:spPr>
        <p:txBody>
          <a:bodyPr wrap="square" rtlCol="0">
            <a:spAutoFit/>
          </a:bodyPr>
          <a:lstStyle/>
          <a:p>
            <a:r>
              <a:rPr lang="en-US" dirty="0" err="1" smtClean="0"/>
              <a:t>AbstractHDD</a:t>
            </a:r>
            <a:endParaRPr lang="mr-IN" dirty="0"/>
          </a:p>
        </p:txBody>
      </p:sp>
      <p:sp>
        <p:nvSpPr>
          <p:cNvPr id="99" name="Rectangle 98"/>
          <p:cNvSpPr/>
          <p:nvPr/>
        </p:nvSpPr>
        <p:spPr>
          <a:xfrm>
            <a:off x="10566400" y="5069841"/>
            <a:ext cx="1540256"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01" name="Straight Connector 100"/>
          <p:cNvCxnSpPr>
            <a:stCxn id="99" idx="1"/>
            <a:endCxn id="99" idx="3"/>
          </p:cNvCxnSpPr>
          <p:nvPr/>
        </p:nvCxnSpPr>
        <p:spPr>
          <a:xfrm>
            <a:off x="10566400" y="5301984"/>
            <a:ext cx="1540256"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0525760" y="5008880"/>
            <a:ext cx="1666240" cy="369332"/>
          </a:xfrm>
          <a:prstGeom prst="rect">
            <a:avLst/>
          </a:prstGeom>
          <a:noFill/>
        </p:spPr>
        <p:txBody>
          <a:bodyPr wrap="square" rtlCol="0">
            <a:spAutoFit/>
          </a:bodyPr>
          <a:lstStyle/>
          <a:p>
            <a:r>
              <a:rPr lang="en-US" dirty="0" err="1" smtClean="0"/>
              <a:t>AbstractBattery</a:t>
            </a:r>
            <a:endParaRPr lang="mr-IN" dirty="0"/>
          </a:p>
        </p:txBody>
      </p:sp>
      <p:sp>
        <p:nvSpPr>
          <p:cNvPr id="105" name="Isosceles Triangle 104"/>
          <p:cNvSpPr/>
          <p:nvPr/>
        </p:nvSpPr>
        <p:spPr>
          <a:xfrm>
            <a:off x="3096768" y="3118645"/>
            <a:ext cx="682752" cy="2747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07" name="Straight Connector 106"/>
          <p:cNvCxnSpPr/>
          <p:nvPr/>
        </p:nvCxnSpPr>
        <p:spPr>
          <a:xfrm>
            <a:off x="782320" y="3789680"/>
            <a:ext cx="1101344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77" idx="0"/>
          </p:cNvCxnSpPr>
          <p:nvPr/>
        </p:nvCxnSpPr>
        <p:spPr>
          <a:xfrm>
            <a:off x="782320" y="3789680"/>
            <a:ext cx="24384" cy="497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78" idx="0"/>
          </p:cNvCxnSpPr>
          <p:nvPr/>
        </p:nvCxnSpPr>
        <p:spPr>
          <a:xfrm>
            <a:off x="2407920" y="3789680"/>
            <a:ext cx="6096" cy="487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79" idx="0"/>
          </p:cNvCxnSpPr>
          <p:nvPr/>
        </p:nvCxnSpPr>
        <p:spPr>
          <a:xfrm>
            <a:off x="4439920" y="3789680"/>
            <a:ext cx="4064" cy="46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6181344" y="3810000"/>
            <a:ext cx="4064" cy="447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3" idx="0"/>
          </p:cNvCxnSpPr>
          <p:nvPr/>
        </p:nvCxnSpPr>
        <p:spPr>
          <a:xfrm>
            <a:off x="7699248" y="3810000"/>
            <a:ext cx="26416" cy="46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87" idx="0"/>
          </p:cNvCxnSpPr>
          <p:nvPr/>
        </p:nvCxnSpPr>
        <p:spPr>
          <a:xfrm>
            <a:off x="9339072" y="3789680"/>
            <a:ext cx="0" cy="487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0996168" y="3799840"/>
            <a:ext cx="0" cy="4775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1805920" y="3812153"/>
            <a:ext cx="10160" cy="1265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05" idx="3"/>
          </p:cNvCxnSpPr>
          <p:nvPr/>
        </p:nvCxnSpPr>
        <p:spPr>
          <a:xfrm>
            <a:off x="3438144" y="3393440"/>
            <a:ext cx="0" cy="3962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556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Print Specifications</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II</a:t>
            </a:r>
            <a:endParaRPr lang="mr-IN" dirty="0"/>
          </a:p>
        </p:txBody>
      </p:sp>
    </p:spTree>
    <p:extLst>
      <p:ext uri="{BB962C8B-B14F-4D97-AF65-F5344CB8AC3E}">
        <p14:creationId xmlns:p14="http://schemas.microsoft.com/office/powerpoint/2010/main" val="12601439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365125"/>
            <a:ext cx="11490960" cy="1325563"/>
          </a:xfrm>
        </p:spPr>
        <p:txBody>
          <a:bodyPr/>
          <a:lstStyle/>
          <a:p>
            <a:r>
              <a:rPr lang="en-US" dirty="0" smtClean="0"/>
              <a:t>Aspect 4- Print component-wise specification</a:t>
            </a:r>
            <a:endParaRPr lang="mr-IN" dirty="0"/>
          </a:p>
        </p:txBody>
      </p:sp>
      <p:sp>
        <p:nvSpPr>
          <p:cNvPr id="3" name="Content Placeholder 2"/>
          <p:cNvSpPr>
            <a:spLocks noGrp="1"/>
          </p:cNvSpPr>
          <p:nvPr>
            <p:ph idx="1"/>
          </p:nvPr>
        </p:nvSpPr>
        <p:spPr/>
        <p:txBody>
          <a:bodyPr/>
          <a:lstStyle/>
          <a:p>
            <a:r>
              <a:rPr lang="en-US" dirty="0"/>
              <a:t>Problem Statement: </a:t>
            </a:r>
            <a:endParaRPr lang="en-US" dirty="0" smtClean="0"/>
          </a:p>
          <a:p>
            <a:pPr lvl="1"/>
            <a:r>
              <a:rPr lang="en-US" dirty="0" smtClean="0"/>
              <a:t>Each component  definition maintains its own specifications.</a:t>
            </a:r>
          </a:p>
          <a:p>
            <a:pPr lvl="1"/>
            <a:r>
              <a:rPr lang="en-US" dirty="0" smtClean="0"/>
              <a:t>Specification of entire laptop assembly is nothing but aggregation of specifications of each of its components</a:t>
            </a:r>
            <a:endParaRPr lang="en-US" dirty="0"/>
          </a:p>
          <a:p>
            <a:pPr lvl="1"/>
            <a:r>
              <a:rPr lang="en-US" dirty="0" smtClean="0"/>
              <a:t>Component itself is not responsible for printing the specification of its own, but we should be able to dynamically add a behavior to print specification of the laptop assembly.</a:t>
            </a:r>
            <a:endParaRPr lang="en-US" dirty="0"/>
          </a:p>
          <a:p>
            <a:endParaRPr lang="mr-IN" dirty="0"/>
          </a:p>
          <a:p>
            <a:endParaRPr lang="mr-IN" dirty="0"/>
          </a:p>
        </p:txBody>
      </p:sp>
    </p:spTree>
    <p:extLst>
      <p:ext uri="{BB962C8B-B14F-4D97-AF65-F5344CB8AC3E}">
        <p14:creationId xmlns:p14="http://schemas.microsoft.com/office/powerpoint/2010/main" val="3235713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7200" y="1920240"/>
            <a:ext cx="222504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 name="Straight Connector 5"/>
          <p:cNvCxnSpPr>
            <a:stCxn id="4" idx="1"/>
          </p:cNvCxnSpPr>
          <p:nvPr/>
        </p:nvCxnSpPr>
        <p:spPr>
          <a:xfrm flipV="1">
            <a:off x="1727200" y="2269252"/>
            <a:ext cx="2225040" cy="9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96720" y="1869440"/>
            <a:ext cx="2174240" cy="369332"/>
          </a:xfrm>
          <a:prstGeom prst="rect">
            <a:avLst/>
          </a:prstGeom>
          <a:noFill/>
        </p:spPr>
        <p:txBody>
          <a:bodyPr wrap="square" rtlCol="0">
            <a:spAutoFit/>
          </a:bodyPr>
          <a:lstStyle/>
          <a:p>
            <a:r>
              <a:rPr lang="en-US" dirty="0" err="1" smtClean="0"/>
              <a:t>AssemblyComponent</a:t>
            </a:r>
            <a:endParaRPr lang="mr-IN" dirty="0"/>
          </a:p>
        </p:txBody>
      </p:sp>
      <p:sp>
        <p:nvSpPr>
          <p:cNvPr id="8" name="Rectangle 7"/>
          <p:cNvSpPr/>
          <p:nvPr/>
        </p:nvSpPr>
        <p:spPr>
          <a:xfrm>
            <a:off x="2810256" y="3495378"/>
            <a:ext cx="2169162" cy="700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 name="Straight Connector 8"/>
          <p:cNvCxnSpPr/>
          <p:nvPr/>
        </p:nvCxnSpPr>
        <p:spPr>
          <a:xfrm>
            <a:off x="2810256" y="3791218"/>
            <a:ext cx="216916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33040" y="3423920"/>
            <a:ext cx="2621280" cy="369332"/>
          </a:xfrm>
          <a:prstGeom prst="rect">
            <a:avLst/>
          </a:prstGeom>
          <a:noFill/>
        </p:spPr>
        <p:txBody>
          <a:bodyPr wrap="square" rtlCol="0">
            <a:spAutoFit/>
          </a:bodyPr>
          <a:lstStyle/>
          <a:p>
            <a:r>
              <a:rPr lang="en-US" dirty="0" err="1" smtClean="0"/>
              <a:t>CompositeComponent</a:t>
            </a:r>
            <a:endParaRPr lang="mr-IN" dirty="0"/>
          </a:p>
        </p:txBody>
      </p:sp>
      <p:sp>
        <p:nvSpPr>
          <p:cNvPr id="13" name="Rectangle 12"/>
          <p:cNvSpPr/>
          <p:nvPr/>
        </p:nvSpPr>
        <p:spPr>
          <a:xfrm>
            <a:off x="188976" y="3559075"/>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4" name="Straight Connector 13"/>
          <p:cNvCxnSpPr>
            <a:endCxn id="13" idx="3"/>
          </p:cNvCxnSpPr>
          <p:nvPr/>
        </p:nvCxnSpPr>
        <p:spPr>
          <a:xfrm flipV="1">
            <a:off x="188976" y="3791218"/>
            <a:ext cx="1670304" cy="153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00" y="3495040"/>
            <a:ext cx="1706880" cy="369332"/>
          </a:xfrm>
          <a:prstGeom prst="rect">
            <a:avLst/>
          </a:prstGeom>
          <a:noFill/>
        </p:spPr>
        <p:txBody>
          <a:bodyPr wrap="square" rtlCol="0">
            <a:spAutoFit/>
          </a:bodyPr>
          <a:lstStyle/>
          <a:p>
            <a:r>
              <a:rPr lang="en-US" dirty="0" err="1" smtClean="0"/>
              <a:t>LeafComponent</a:t>
            </a:r>
            <a:endParaRPr lang="mr-IN" dirty="0"/>
          </a:p>
        </p:txBody>
      </p:sp>
      <p:sp>
        <p:nvSpPr>
          <p:cNvPr id="16" name="Isosceles Triangle 15"/>
          <p:cNvSpPr/>
          <p:nvPr/>
        </p:nvSpPr>
        <p:spPr>
          <a:xfrm>
            <a:off x="2314448" y="2654133"/>
            <a:ext cx="666496" cy="3906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8" name="Elbow Connector 17"/>
          <p:cNvCxnSpPr>
            <a:stCxn id="16" idx="3"/>
            <a:endCxn id="13" idx="0"/>
          </p:cNvCxnSpPr>
          <p:nvPr/>
        </p:nvCxnSpPr>
        <p:spPr>
          <a:xfrm rot="5400000">
            <a:off x="1578757" y="2490135"/>
            <a:ext cx="514311" cy="16235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3030053" y="2368973"/>
            <a:ext cx="620097" cy="1368552"/>
          </a:xfrm>
          <a:prstGeom prst="bentConnector3">
            <a:avLst>
              <a:gd name="adj1" fmla="val 82769"/>
            </a:avLst>
          </a:prstGeom>
        </p:spPr>
        <p:style>
          <a:lnRef idx="1">
            <a:schemeClr val="accent1"/>
          </a:lnRef>
          <a:fillRef idx="0">
            <a:schemeClr val="accent1"/>
          </a:fillRef>
          <a:effectRef idx="0">
            <a:schemeClr val="accent1"/>
          </a:effectRef>
          <a:fontRef idx="minor">
            <a:schemeClr val="tx1"/>
          </a:fontRef>
        </p:style>
      </p:cxnSp>
      <p:sp>
        <p:nvSpPr>
          <p:cNvPr id="25" name="Diamond 24"/>
          <p:cNvSpPr/>
          <p:nvPr/>
        </p:nvSpPr>
        <p:spPr>
          <a:xfrm rot="16200000">
            <a:off x="4163695" y="1946358"/>
            <a:ext cx="49149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7" name="Elbow Connector 26"/>
          <p:cNvCxnSpPr>
            <a:stCxn id="25" idx="2"/>
            <a:endCxn id="8" idx="3"/>
          </p:cNvCxnSpPr>
          <p:nvPr/>
        </p:nvCxnSpPr>
        <p:spPr>
          <a:xfrm>
            <a:off x="4866640" y="2403558"/>
            <a:ext cx="112778" cy="1441892"/>
          </a:xfrm>
          <a:prstGeom prst="bentConnector3">
            <a:avLst>
              <a:gd name="adj1" fmla="val 302699"/>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54960" y="5781040"/>
            <a:ext cx="5963920" cy="461665"/>
          </a:xfrm>
          <a:prstGeom prst="rect">
            <a:avLst/>
          </a:prstGeom>
          <a:noFill/>
        </p:spPr>
        <p:txBody>
          <a:bodyPr wrap="square" rtlCol="0">
            <a:spAutoFit/>
          </a:bodyPr>
          <a:lstStyle/>
          <a:p>
            <a:pPr algn="ctr"/>
            <a:r>
              <a:rPr lang="en-US" sz="2400" dirty="0" smtClean="0"/>
              <a:t>Visitor</a:t>
            </a:r>
            <a:endParaRPr lang="mr-IN" sz="2400" dirty="0"/>
          </a:p>
        </p:txBody>
      </p:sp>
      <p:sp>
        <p:nvSpPr>
          <p:cNvPr id="52" name="Rectangle 51"/>
          <p:cNvSpPr/>
          <p:nvPr/>
        </p:nvSpPr>
        <p:spPr>
          <a:xfrm>
            <a:off x="1580896" y="345777"/>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3" name="Straight Connector 52"/>
          <p:cNvCxnSpPr/>
          <p:nvPr/>
        </p:nvCxnSpPr>
        <p:spPr>
          <a:xfrm>
            <a:off x="1595120" y="751840"/>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859280" y="426720"/>
            <a:ext cx="1828800" cy="369332"/>
          </a:xfrm>
          <a:prstGeom prst="rect">
            <a:avLst/>
          </a:prstGeom>
          <a:noFill/>
        </p:spPr>
        <p:txBody>
          <a:bodyPr wrap="square" rtlCol="0">
            <a:spAutoFit/>
          </a:bodyPr>
          <a:lstStyle/>
          <a:p>
            <a:r>
              <a:rPr lang="en-US" dirty="0" err="1" smtClean="0"/>
              <a:t>IVisitable</a:t>
            </a:r>
            <a:endParaRPr lang="mr-IN" dirty="0"/>
          </a:p>
        </p:txBody>
      </p:sp>
      <p:sp>
        <p:nvSpPr>
          <p:cNvPr id="10" name="TextBox 9"/>
          <p:cNvSpPr txBox="1"/>
          <p:nvPr/>
        </p:nvSpPr>
        <p:spPr>
          <a:xfrm>
            <a:off x="1727200" y="796052"/>
            <a:ext cx="1747520" cy="369332"/>
          </a:xfrm>
          <a:prstGeom prst="rect">
            <a:avLst/>
          </a:prstGeom>
          <a:noFill/>
        </p:spPr>
        <p:txBody>
          <a:bodyPr wrap="square" rtlCol="0">
            <a:spAutoFit/>
          </a:bodyPr>
          <a:lstStyle/>
          <a:p>
            <a:r>
              <a:rPr lang="en-US" dirty="0"/>
              <a:t>a</a:t>
            </a:r>
            <a:r>
              <a:rPr lang="en-US" dirty="0" smtClean="0"/>
              <a:t>ccept(</a:t>
            </a:r>
            <a:r>
              <a:rPr lang="en-US" dirty="0" err="1" smtClean="0"/>
              <a:t>Ivisitor</a:t>
            </a:r>
            <a:r>
              <a:rPr lang="en-US" dirty="0" smtClean="0"/>
              <a:t>)</a:t>
            </a:r>
            <a:endParaRPr lang="mr-IN" dirty="0"/>
          </a:p>
        </p:txBody>
      </p:sp>
      <p:sp>
        <p:nvSpPr>
          <p:cNvPr id="58" name="Isosceles Triangle 57"/>
          <p:cNvSpPr/>
          <p:nvPr/>
        </p:nvSpPr>
        <p:spPr>
          <a:xfrm>
            <a:off x="222300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7" name="Straight Connector 16"/>
          <p:cNvCxnSpPr>
            <a:stCxn id="58" idx="3"/>
          </p:cNvCxnSpPr>
          <p:nvPr/>
        </p:nvCxnSpPr>
        <p:spPr>
          <a:xfrm>
            <a:off x="2538984" y="1498292"/>
            <a:ext cx="1016" cy="371148"/>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240016" y="301565"/>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1" name="Straight Connector 70"/>
          <p:cNvCxnSpPr/>
          <p:nvPr/>
        </p:nvCxnSpPr>
        <p:spPr>
          <a:xfrm>
            <a:off x="7254240" y="707628"/>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294880" y="382508"/>
            <a:ext cx="1828800" cy="369332"/>
          </a:xfrm>
          <a:prstGeom prst="rect">
            <a:avLst/>
          </a:prstGeom>
          <a:noFill/>
        </p:spPr>
        <p:txBody>
          <a:bodyPr wrap="square" rtlCol="0">
            <a:spAutoFit/>
          </a:bodyPr>
          <a:lstStyle/>
          <a:p>
            <a:r>
              <a:rPr lang="en-US" dirty="0" err="1" smtClean="0"/>
              <a:t>IVisitor</a:t>
            </a:r>
            <a:endParaRPr lang="mr-IN" dirty="0"/>
          </a:p>
        </p:txBody>
      </p:sp>
      <p:sp>
        <p:nvSpPr>
          <p:cNvPr id="81" name="TextBox 80"/>
          <p:cNvSpPr txBox="1"/>
          <p:nvPr/>
        </p:nvSpPr>
        <p:spPr>
          <a:xfrm>
            <a:off x="7193280" y="751840"/>
            <a:ext cx="1747520" cy="369332"/>
          </a:xfrm>
          <a:prstGeom prst="rect">
            <a:avLst/>
          </a:prstGeom>
          <a:noFill/>
        </p:spPr>
        <p:txBody>
          <a:bodyPr wrap="square" rtlCol="0">
            <a:spAutoFit/>
          </a:bodyPr>
          <a:lstStyle/>
          <a:p>
            <a:r>
              <a:rPr lang="en-US" dirty="0" smtClean="0"/>
              <a:t>visit(</a:t>
            </a:r>
            <a:r>
              <a:rPr lang="en-US" dirty="0" err="1" smtClean="0"/>
              <a:t>Ivisitable</a:t>
            </a:r>
            <a:r>
              <a:rPr lang="en-US" dirty="0" smtClean="0"/>
              <a:t>)</a:t>
            </a:r>
            <a:endParaRPr lang="mr-IN" dirty="0"/>
          </a:p>
        </p:txBody>
      </p:sp>
      <p:sp>
        <p:nvSpPr>
          <p:cNvPr id="85" name="Rectangle 84"/>
          <p:cNvSpPr/>
          <p:nvPr/>
        </p:nvSpPr>
        <p:spPr>
          <a:xfrm>
            <a:off x="7112000" y="2072640"/>
            <a:ext cx="2387600" cy="1718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88" name="Straight Connector 87"/>
          <p:cNvCxnSpPr/>
          <p:nvPr/>
        </p:nvCxnSpPr>
        <p:spPr>
          <a:xfrm>
            <a:off x="7112000" y="2386810"/>
            <a:ext cx="23876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274560" y="2076532"/>
            <a:ext cx="2153920" cy="369332"/>
          </a:xfrm>
          <a:prstGeom prst="rect">
            <a:avLst/>
          </a:prstGeom>
          <a:noFill/>
        </p:spPr>
        <p:txBody>
          <a:bodyPr wrap="square" rtlCol="0">
            <a:spAutoFit/>
          </a:bodyPr>
          <a:lstStyle/>
          <a:p>
            <a:r>
              <a:rPr lang="en-US" dirty="0" err="1" smtClean="0"/>
              <a:t>SpecificationPrinter</a:t>
            </a:r>
            <a:endParaRPr lang="mr-IN" dirty="0"/>
          </a:p>
        </p:txBody>
      </p:sp>
      <p:sp>
        <p:nvSpPr>
          <p:cNvPr id="89" name="Isosceles Triangle 88"/>
          <p:cNvSpPr/>
          <p:nvPr/>
        </p:nvSpPr>
        <p:spPr>
          <a:xfrm>
            <a:off x="802436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0" name="Straight Connector 89"/>
          <p:cNvCxnSpPr>
            <a:stCxn id="89" idx="3"/>
            <a:endCxn id="32" idx="0"/>
          </p:cNvCxnSpPr>
          <p:nvPr/>
        </p:nvCxnSpPr>
        <p:spPr>
          <a:xfrm>
            <a:off x="8340344" y="1498292"/>
            <a:ext cx="11176" cy="57824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81520" y="2334343"/>
            <a:ext cx="2519680" cy="1754326"/>
          </a:xfrm>
          <a:prstGeom prst="rect">
            <a:avLst/>
          </a:prstGeom>
          <a:noFill/>
        </p:spPr>
        <p:txBody>
          <a:bodyPr wrap="square" rtlCol="0">
            <a:spAutoFit/>
          </a:bodyPr>
          <a:lstStyle/>
          <a:p>
            <a:r>
              <a:rPr lang="en-US" dirty="0"/>
              <a:t>visit(</a:t>
            </a:r>
            <a:r>
              <a:rPr lang="en-US" dirty="0" err="1"/>
              <a:t>Ivisitable</a:t>
            </a:r>
            <a:r>
              <a:rPr lang="en-US" dirty="0" smtClean="0"/>
              <a:t>)</a:t>
            </a:r>
          </a:p>
          <a:p>
            <a:r>
              <a:rPr lang="en-US" dirty="0" smtClean="0"/>
              <a:t>{</a:t>
            </a:r>
          </a:p>
          <a:p>
            <a:r>
              <a:rPr lang="en-US" dirty="0" smtClean="0"/>
              <a:t>Print specs of </a:t>
            </a:r>
            <a:r>
              <a:rPr lang="en-US" dirty="0"/>
              <a:t>each </a:t>
            </a:r>
            <a:r>
              <a:rPr lang="en-US" dirty="0" smtClean="0"/>
              <a:t>component visited.</a:t>
            </a:r>
          </a:p>
          <a:p>
            <a:r>
              <a:rPr lang="en-US" dirty="0" smtClean="0"/>
              <a:t>}</a:t>
            </a:r>
            <a:endParaRPr lang="mr-IN" dirty="0"/>
          </a:p>
          <a:p>
            <a:endParaRPr lang="mr-IN" dirty="0"/>
          </a:p>
        </p:txBody>
      </p:sp>
      <p:sp>
        <p:nvSpPr>
          <p:cNvPr id="91" name="Rectangle 90"/>
          <p:cNvSpPr/>
          <p:nvPr/>
        </p:nvSpPr>
        <p:spPr>
          <a:xfrm>
            <a:off x="30480" y="1949685"/>
            <a:ext cx="129032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2" name="Straight Connector 91"/>
          <p:cNvCxnSpPr/>
          <p:nvPr/>
        </p:nvCxnSpPr>
        <p:spPr>
          <a:xfrm>
            <a:off x="30480" y="2218772"/>
            <a:ext cx="1270000" cy="13732"/>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8976" y="1949685"/>
            <a:ext cx="1050544" cy="369332"/>
          </a:xfrm>
          <a:prstGeom prst="rect">
            <a:avLst/>
          </a:prstGeom>
          <a:noFill/>
        </p:spPr>
        <p:txBody>
          <a:bodyPr wrap="square" rtlCol="0">
            <a:spAutoFit/>
          </a:bodyPr>
          <a:lstStyle/>
          <a:p>
            <a:r>
              <a:rPr lang="en-US" dirty="0" smtClean="0"/>
              <a:t>Client</a:t>
            </a:r>
            <a:endParaRPr lang="mr-IN" dirty="0"/>
          </a:p>
        </p:txBody>
      </p:sp>
      <p:cxnSp>
        <p:nvCxnSpPr>
          <p:cNvPr id="43" name="Straight Arrow Connector 42"/>
          <p:cNvCxnSpPr>
            <a:stCxn id="91" idx="3"/>
            <a:endCxn id="4" idx="1"/>
          </p:cNvCxnSpPr>
          <p:nvPr/>
        </p:nvCxnSpPr>
        <p:spPr>
          <a:xfrm flipV="1">
            <a:off x="1320800" y="2278505"/>
            <a:ext cx="406400" cy="2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5606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Upgrade Assembly configuration</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III</a:t>
            </a:r>
            <a:endParaRPr lang="mr-IN" dirty="0"/>
          </a:p>
        </p:txBody>
      </p:sp>
    </p:spTree>
    <p:extLst>
      <p:ext uri="{BB962C8B-B14F-4D97-AF65-F5344CB8AC3E}">
        <p14:creationId xmlns:p14="http://schemas.microsoft.com/office/powerpoint/2010/main" val="32159166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0" y="365125"/>
            <a:ext cx="11490960" cy="1325563"/>
          </a:xfrm>
        </p:spPr>
        <p:txBody>
          <a:bodyPr/>
          <a:lstStyle/>
          <a:p>
            <a:r>
              <a:rPr lang="en-US" dirty="0" smtClean="0"/>
              <a:t>Aspect 5- Change of selection of a component may changes entire assembly</a:t>
            </a:r>
            <a:endParaRPr lang="mr-IN" dirty="0"/>
          </a:p>
        </p:txBody>
      </p:sp>
      <p:sp>
        <p:nvSpPr>
          <p:cNvPr id="3" name="Content Placeholder 2"/>
          <p:cNvSpPr>
            <a:spLocks noGrp="1"/>
          </p:cNvSpPr>
          <p:nvPr>
            <p:ph idx="1"/>
          </p:nvPr>
        </p:nvSpPr>
        <p:spPr>
          <a:xfrm>
            <a:off x="838200" y="1825624"/>
            <a:ext cx="10515600" cy="4636135"/>
          </a:xfrm>
        </p:spPr>
        <p:txBody>
          <a:bodyPr>
            <a:normAutofit/>
          </a:bodyPr>
          <a:lstStyle/>
          <a:p>
            <a:r>
              <a:rPr lang="en-US" dirty="0"/>
              <a:t>Problem Statement: </a:t>
            </a:r>
            <a:endParaRPr lang="en-US" dirty="0" smtClean="0"/>
          </a:p>
          <a:p>
            <a:pPr lvl="1"/>
            <a:r>
              <a:rPr lang="en-US" dirty="0" smtClean="0"/>
              <a:t>When a recommended configuration according to purpose and budget is derived, printed and shown to the customer, he/she may wants to alter one or more parts in it; ex: Selection of I5 processor instead of AMD Ryzen5</a:t>
            </a:r>
          </a:p>
          <a:p>
            <a:pPr lvl="1"/>
            <a:r>
              <a:rPr lang="en-US" dirty="0" smtClean="0"/>
              <a:t>Components have to be compatible with each other; Thus if one component changes system should </a:t>
            </a:r>
          </a:p>
          <a:p>
            <a:pPr lvl="2"/>
            <a:r>
              <a:rPr lang="en-US" dirty="0" smtClean="0"/>
              <a:t>Validate if other components in current assembly are compatible to the changed component.</a:t>
            </a:r>
            <a:endParaRPr lang="en-US" dirty="0"/>
          </a:p>
          <a:p>
            <a:pPr lvl="2"/>
            <a:r>
              <a:rPr lang="en-US" dirty="0" smtClean="0"/>
              <a:t>Change all those components which are not compatible, by the compatible ones fitting purpose and budget.</a:t>
            </a:r>
            <a:endParaRPr lang="mr-IN" dirty="0"/>
          </a:p>
          <a:p>
            <a:endParaRPr lang="mr-IN" dirty="0"/>
          </a:p>
        </p:txBody>
      </p:sp>
    </p:spTree>
    <p:extLst>
      <p:ext uri="{BB962C8B-B14F-4D97-AF65-F5344CB8AC3E}">
        <p14:creationId xmlns:p14="http://schemas.microsoft.com/office/powerpoint/2010/main" val="39102966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23520" y="5781040"/>
            <a:ext cx="11968480" cy="461665"/>
          </a:xfrm>
          <a:prstGeom prst="rect">
            <a:avLst/>
          </a:prstGeom>
          <a:noFill/>
        </p:spPr>
        <p:txBody>
          <a:bodyPr wrap="square" rtlCol="0">
            <a:spAutoFit/>
          </a:bodyPr>
          <a:lstStyle/>
          <a:p>
            <a:pPr algn="ctr"/>
            <a:r>
              <a:rPr lang="en-US" sz="2400" dirty="0" smtClean="0"/>
              <a:t>Chain Of Responsibility – Change Component ( and associated non-compatible components) </a:t>
            </a:r>
            <a:endParaRPr lang="mr-IN" sz="2400" dirty="0"/>
          </a:p>
        </p:txBody>
      </p:sp>
      <p:sp>
        <p:nvSpPr>
          <p:cNvPr id="3" name="Rectangle 2"/>
          <p:cNvSpPr/>
          <p:nvPr/>
        </p:nvSpPr>
        <p:spPr>
          <a:xfrm>
            <a:off x="1727200" y="944880"/>
            <a:ext cx="2092960" cy="135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1" name="Straight Connector 10"/>
          <p:cNvCxnSpPr/>
          <p:nvPr/>
        </p:nvCxnSpPr>
        <p:spPr>
          <a:xfrm flipV="1">
            <a:off x="1757680" y="1366520"/>
            <a:ext cx="2062480" cy="254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78000" y="1026160"/>
            <a:ext cx="2255520" cy="365760"/>
          </a:xfrm>
          <a:prstGeom prst="rect">
            <a:avLst/>
          </a:prstGeom>
          <a:noFill/>
        </p:spPr>
        <p:txBody>
          <a:bodyPr wrap="square" rtlCol="0">
            <a:spAutoFit/>
          </a:bodyPr>
          <a:lstStyle/>
          <a:p>
            <a:r>
              <a:rPr lang="en-US" dirty="0" err="1" smtClean="0"/>
              <a:t>UpgraderChain</a:t>
            </a:r>
            <a:endParaRPr lang="mr-IN" dirty="0"/>
          </a:p>
        </p:txBody>
      </p:sp>
      <p:sp>
        <p:nvSpPr>
          <p:cNvPr id="21" name="TextBox 20"/>
          <p:cNvSpPr txBox="1"/>
          <p:nvPr/>
        </p:nvSpPr>
        <p:spPr>
          <a:xfrm>
            <a:off x="1737360" y="1422400"/>
            <a:ext cx="2296160" cy="923330"/>
          </a:xfrm>
          <a:prstGeom prst="rect">
            <a:avLst/>
          </a:prstGeom>
          <a:noFill/>
        </p:spPr>
        <p:txBody>
          <a:bodyPr wrap="square" rtlCol="0">
            <a:spAutoFit/>
          </a:bodyPr>
          <a:lstStyle/>
          <a:p>
            <a:r>
              <a:rPr lang="en-US" dirty="0" err="1" smtClean="0"/>
              <a:t>AssemblyComponent</a:t>
            </a:r>
            <a:r>
              <a:rPr lang="en-US" dirty="0" smtClean="0"/>
              <a:t> upgrade (Request, </a:t>
            </a:r>
            <a:r>
              <a:rPr lang="en-US" dirty="0" err="1" smtClean="0"/>
              <a:t>Assmebly</a:t>
            </a:r>
            <a:r>
              <a:rPr lang="en-US" dirty="0" smtClean="0"/>
              <a:t>)</a:t>
            </a:r>
            <a:endParaRPr lang="mr-IN" dirty="0"/>
          </a:p>
        </p:txBody>
      </p:sp>
      <p:sp>
        <p:nvSpPr>
          <p:cNvPr id="23" name="Rectangle 22"/>
          <p:cNvSpPr/>
          <p:nvPr/>
        </p:nvSpPr>
        <p:spPr>
          <a:xfrm>
            <a:off x="4378960" y="883920"/>
            <a:ext cx="2885440" cy="147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6" name="Straight Connector 25"/>
          <p:cNvCxnSpPr/>
          <p:nvPr/>
        </p:nvCxnSpPr>
        <p:spPr>
          <a:xfrm>
            <a:off x="4399280" y="1290320"/>
            <a:ext cx="28956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00880" y="883920"/>
            <a:ext cx="2062480" cy="369332"/>
          </a:xfrm>
          <a:prstGeom prst="rect">
            <a:avLst/>
          </a:prstGeom>
          <a:noFill/>
        </p:spPr>
        <p:txBody>
          <a:bodyPr wrap="square" rtlCol="0">
            <a:spAutoFit/>
          </a:bodyPr>
          <a:lstStyle/>
          <a:p>
            <a:r>
              <a:rPr lang="en-US" dirty="0" err="1" smtClean="0"/>
              <a:t>AssemblyUpgrader</a:t>
            </a:r>
            <a:endParaRPr lang="mr-IN" dirty="0"/>
          </a:p>
        </p:txBody>
      </p:sp>
      <p:sp>
        <p:nvSpPr>
          <p:cNvPr id="29" name="TextBox 28"/>
          <p:cNvSpPr txBox="1"/>
          <p:nvPr/>
        </p:nvSpPr>
        <p:spPr>
          <a:xfrm>
            <a:off x="4399280" y="1320800"/>
            <a:ext cx="2946400" cy="923330"/>
          </a:xfrm>
          <a:prstGeom prst="rect">
            <a:avLst/>
          </a:prstGeom>
          <a:noFill/>
        </p:spPr>
        <p:txBody>
          <a:bodyPr wrap="square" rtlCol="0">
            <a:spAutoFit/>
          </a:bodyPr>
          <a:lstStyle/>
          <a:p>
            <a:r>
              <a:rPr lang="en-US" dirty="0" err="1"/>
              <a:t>AssemblyComponent</a:t>
            </a:r>
            <a:r>
              <a:rPr lang="en-US" dirty="0"/>
              <a:t> </a:t>
            </a:r>
            <a:r>
              <a:rPr lang="en-US" dirty="0" smtClean="0"/>
              <a:t>upgrade(Request</a:t>
            </a:r>
            <a:r>
              <a:rPr lang="en-US" dirty="0"/>
              <a:t>, </a:t>
            </a:r>
            <a:r>
              <a:rPr lang="en-US" dirty="0" err="1"/>
              <a:t>Assmebly</a:t>
            </a:r>
            <a:r>
              <a:rPr lang="en-US" dirty="0" smtClean="0"/>
              <a:t>)</a:t>
            </a:r>
          </a:p>
          <a:p>
            <a:r>
              <a:rPr lang="en-US" dirty="0" err="1" smtClean="0"/>
              <a:t>setNext</a:t>
            </a:r>
            <a:r>
              <a:rPr lang="en-US" dirty="0" smtClean="0"/>
              <a:t>(</a:t>
            </a:r>
            <a:r>
              <a:rPr lang="en-US" dirty="0" err="1" smtClean="0"/>
              <a:t>AssemblyUpgrader</a:t>
            </a:r>
            <a:r>
              <a:rPr lang="en-US" dirty="0" smtClean="0"/>
              <a:t>)</a:t>
            </a:r>
            <a:endParaRPr lang="mr-IN" dirty="0"/>
          </a:p>
        </p:txBody>
      </p:sp>
      <p:cxnSp>
        <p:nvCxnSpPr>
          <p:cNvPr id="38" name="Elbow Connector 37"/>
          <p:cNvCxnSpPr/>
          <p:nvPr/>
        </p:nvCxnSpPr>
        <p:spPr>
          <a:xfrm flipH="1">
            <a:off x="5831840" y="1620520"/>
            <a:ext cx="1442720" cy="736600"/>
          </a:xfrm>
          <a:prstGeom prst="bentConnector4">
            <a:avLst>
              <a:gd name="adj1" fmla="val -47536"/>
              <a:gd name="adj2" fmla="val 136551"/>
            </a:avLst>
          </a:prstGeom>
        </p:spPr>
        <p:style>
          <a:lnRef idx="1">
            <a:schemeClr val="accent1"/>
          </a:lnRef>
          <a:fillRef idx="0">
            <a:schemeClr val="accent1"/>
          </a:fillRef>
          <a:effectRef idx="0">
            <a:schemeClr val="accent1"/>
          </a:effectRef>
          <a:fontRef idx="minor">
            <a:schemeClr val="tx1"/>
          </a:fontRef>
        </p:style>
      </p:cxnSp>
      <p:sp>
        <p:nvSpPr>
          <p:cNvPr id="42" name="Diamond 41"/>
          <p:cNvSpPr/>
          <p:nvPr/>
        </p:nvSpPr>
        <p:spPr>
          <a:xfrm>
            <a:off x="7274560" y="1424425"/>
            <a:ext cx="548640" cy="41453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sp>
        <p:nvSpPr>
          <p:cNvPr id="49" name="Rectangle 48"/>
          <p:cNvSpPr/>
          <p:nvPr/>
        </p:nvSpPr>
        <p:spPr>
          <a:xfrm>
            <a:off x="71120" y="3505200"/>
            <a:ext cx="141224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3" name="Straight Connector 62"/>
          <p:cNvCxnSpPr>
            <a:stCxn id="49" idx="1"/>
            <a:endCxn id="49" idx="3"/>
          </p:cNvCxnSpPr>
          <p:nvPr/>
        </p:nvCxnSpPr>
        <p:spPr>
          <a:xfrm>
            <a:off x="71120" y="3921760"/>
            <a:ext cx="141224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1600" y="3505200"/>
            <a:ext cx="1554480" cy="369332"/>
          </a:xfrm>
          <a:prstGeom prst="rect">
            <a:avLst/>
          </a:prstGeom>
          <a:noFill/>
        </p:spPr>
        <p:txBody>
          <a:bodyPr wrap="square" rtlCol="0">
            <a:spAutoFit/>
          </a:bodyPr>
          <a:lstStyle/>
          <a:p>
            <a:r>
              <a:rPr lang="en-US" dirty="0" err="1" smtClean="0"/>
              <a:t>CPUUpgrader</a:t>
            </a:r>
            <a:endParaRPr lang="mr-IN" dirty="0"/>
          </a:p>
        </p:txBody>
      </p:sp>
      <p:sp>
        <p:nvSpPr>
          <p:cNvPr id="68" name="Rectangle 67"/>
          <p:cNvSpPr/>
          <p:nvPr/>
        </p:nvSpPr>
        <p:spPr>
          <a:xfrm>
            <a:off x="1595120" y="3469918"/>
            <a:ext cx="148336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9" name="Straight Connector 68"/>
          <p:cNvCxnSpPr>
            <a:stCxn id="68" idx="1"/>
            <a:endCxn id="68" idx="3"/>
          </p:cNvCxnSpPr>
          <p:nvPr/>
        </p:nvCxnSpPr>
        <p:spPr>
          <a:xfrm>
            <a:off x="1595120" y="3886478"/>
            <a:ext cx="148336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524000" y="3505200"/>
            <a:ext cx="1696720" cy="369332"/>
          </a:xfrm>
          <a:prstGeom prst="rect">
            <a:avLst/>
          </a:prstGeom>
          <a:noFill/>
        </p:spPr>
        <p:txBody>
          <a:bodyPr wrap="square" rtlCol="0">
            <a:spAutoFit/>
          </a:bodyPr>
          <a:lstStyle/>
          <a:p>
            <a:r>
              <a:rPr lang="en-US" dirty="0" err="1" smtClean="0"/>
              <a:t>BoardUpgrader</a:t>
            </a:r>
            <a:endParaRPr lang="mr-IN" dirty="0"/>
          </a:p>
        </p:txBody>
      </p:sp>
      <p:sp>
        <p:nvSpPr>
          <p:cNvPr id="73" name="Rectangle 72"/>
          <p:cNvSpPr/>
          <p:nvPr/>
        </p:nvSpPr>
        <p:spPr>
          <a:xfrm>
            <a:off x="3185160" y="3474720"/>
            <a:ext cx="139700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4" name="Straight Connector 73"/>
          <p:cNvCxnSpPr>
            <a:stCxn id="73" idx="1"/>
            <a:endCxn id="73" idx="3"/>
          </p:cNvCxnSpPr>
          <p:nvPr/>
        </p:nvCxnSpPr>
        <p:spPr>
          <a:xfrm>
            <a:off x="3185160" y="3891280"/>
            <a:ext cx="1397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59760" y="3512821"/>
            <a:ext cx="1508760" cy="369332"/>
          </a:xfrm>
          <a:prstGeom prst="rect">
            <a:avLst/>
          </a:prstGeom>
          <a:noFill/>
        </p:spPr>
        <p:txBody>
          <a:bodyPr wrap="square" rtlCol="0">
            <a:spAutoFit/>
          </a:bodyPr>
          <a:lstStyle/>
          <a:p>
            <a:r>
              <a:rPr lang="en-US" dirty="0" err="1" smtClean="0"/>
              <a:t>RAMUpgrader</a:t>
            </a:r>
            <a:endParaRPr lang="mr-IN" dirty="0"/>
          </a:p>
        </p:txBody>
      </p:sp>
      <p:sp>
        <p:nvSpPr>
          <p:cNvPr id="75" name="Rectangle 74"/>
          <p:cNvSpPr/>
          <p:nvPr/>
        </p:nvSpPr>
        <p:spPr>
          <a:xfrm>
            <a:off x="4851400" y="3474720"/>
            <a:ext cx="174244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6" name="Straight Connector 75"/>
          <p:cNvCxnSpPr>
            <a:endCxn id="75" idx="3"/>
          </p:cNvCxnSpPr>
          <p:nvPr/>
        </p:nvCxnSpPr>
        <p:spPr>
          <a:xfrm>
            <a:off x="4856480" y="3882153"/>
            <a:ext cx="1737360" cy="9127"/>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744720" y="3486666"/>
            <a:ext cx="2011680" cy="369332"/>
          </a:xfrm>
          <a:prstGeom prst="rect">
            <a:avLst/>
          </a:prstGeom>
          <a:noFill/>
        </p:spPr>
        <p:txBody>
          <a:bodyPr wrap="square" rtlCol="0">
            <a:spAutoFit/>
          </a:bodyPr>
          <a:lstStyle/>
          <a:p>
            <a:r>
              <a:rPr lang="en-US" dirty="0" err="1" smtClean="0"/>
              <a:t>GraphicsUpgrader</a:t>
            </a:r>
            <a:endParaRPr lang="mr-IN" dirty="0"/>
          </a:p>
        </p:txBody>
      </p:sp>
      <p:sp>
        <p:nvSpPr>
          <p:cNvPr id="93" name="Rectangle 92"/>
          <p:cNvSpPr/>
          <p:nvPr/>
        </p:nvSpPr>
        <p:spPr>
          <a:xfrm>
            <a:off x="6715760" y="3451264"/>
            <a:ext cx="159512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4" name="Straight Connector 93"/>
          <p:cNvCxnSpPr>
            <a:stCxn id="93" idx="1"/>
            <a:endCxn id="93" idx="3"/>
          </p:cNvCxnSpPr>
          <p:nvPr/>
        </p:nvCxnSpPr>
        <p:spPr>
          <a:xfrm>
            <a:off x="6715760" y="3867824"/>
            <a:ext cx="159512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70040" y="3477339"/>
            <a:ext cx="1798320" cy="369332"/>
          </a:xfrm>
          <a:prstGeom prst="rect">
            <a:avLst/>
          </a:prstGeom>
          <a:noFill/>
        </p:spPr>
        <p:txBody>
          <a:bodyPr wrap="square" rtlCol="0">
            <a:spAutoFit/>
          </a:bodyPr>
          <a:lstStyle/>
          <a:p>
            <a:r>
              <a:rPr lang="en-US" dirty="0" err="1" smtClean="0"/>
              <a:t>BatteryUpgrader</a:t>
            </a:r>
            <a:endParaRPr lang="mr-IN" dirty="0"/>
          </a:p>
        </p:txBody>
      </p:sp>
      <p:sp>
        <p:nvSpPr>
          <p:cNvPr id="96" name="Rectangle 95"/>
          <p:cNvSpPr/>
          <p:nvPr/>
        </p:nvSpPr>
        <p:spPr>
          <a:xfrm>
            <a:off x="8514080" y="3457019"/>
            <a:ext cx="167640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7" name="Straight Connector 96"/>
          <p:cNvCxnSpPr>
            <a:stCxn id="96" idx="1"/>
            <a:endCxn id="96" idx="3"/>
          </p:cNvCxnSpPr>
          <p:nvPr/>
        </p:nvCxnSpPr>
        <p:spPr>
          <a:xfrm>
            <a:off x="8514080" y="3873579"/>
            <a:ext cx="1676400"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8488680" y="3476040"/>
            <a:ext cx="1925320" cy="369332"/>
          </a:xfrm>
          <a:prstGeom prst="rect">
            <a:avLst/>
          </a:prstGeom>
          <a:noFill/>
        </p:spPr>
        <p:txBody>
          <a:bodyPr wrap="square" rtlCol="0">
            <a:spAutoFit/>
          </a:bodyPr>
          <a:lstStyle/>
          <a:p>
            <a:r>
              <a:rPr lang="en-US" dirty="0" err="1" smtClean="0"/>
              <a:t>StorageUpgrader</a:t>
            </a:r>
            <a:endParaRPr lang="mr-IN" dirty="0"/>
          </a:p>
        </p:txBody>
      </p:sp>
      <p:sp>
        <p:nvSpPr>
          <p:cNvPr id="99" name="Rectangle 98"/>
          <p:cNvSpPr/>
          <p:nvPr/>
        </p:nvSpPr>
        <p:spPr>
          <a:xfrm>
            <a:off x="10393680" y="3457019"/>
            <a:ext cx="1635760" cy="83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00" name="Straight Connector 99"/>
          <p:cNvCxnSpPr>
            <a:endCxn id="99" idx="3"/>
          </p:cNvCxnSpPr>
          <p:nvPr/>
        </p:nvCxnSpPr>
        <p:spPr>
          <a:xfrm>
            <a:off x="10398760" y="3864452"/>
            <a:ext cx="1630680" cy="9127"/>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0317480" y="3499445"/>
            <a:ext cx="2011680" cy="369332"/>
          </a:xfrm>
          <a:prstGeom prst="rect">
            <a:avLst/>
          </a:prstGeom>
          <a:noFill/>
        </p:spPr>
        <p:txBody>
          <a:bodyPr wrap="square" rtlCol="0">
            <a:spAutoFit/>
          </a:bodyPr>
          <a:lstStyle/>
          <a:p>
            <a:r>
              <a:rPr lang="en-US" dirty="0" err="1" smtClean="0"/>
              <a:t>AdapterUpgrader</a:t>
            </a:r>
            <a:endParaRPr lang="mr-IN" dirty="0"/>
          </a:p>
        </p:txBody>
      </p:sp>
      <p:cxnSp>
        <p:nvCxnSpPr>
          <p:cNvPr id="102" name="Straight Connector 101"/>
          <p:cNvCxnSpPr/>
          <p:nvPr/>
        </p:nvCxnSpPr>
        <p:spPr>
          <a:xfrm flipV="1">
            <a:off x="548640" y="3127494"/>
            <a:ext cx="10662920" cy="22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548640" y="3147813"/>
            <a:ext cx="0" cy="351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72" idx="0"/>
          </p:cNvCxnSpPr>
          <p:nvPr/>
        </p:nvCxnSpPr>
        <p:spPr>
          <a:xfrm>
            <a:off x="2367280" y="3139440"/>
            <a:ext cx="508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73" idx="0"/>
          </p:cNvCxnSpPr>
          <p:nvPr/>
        </p:nvCxnSpPr>
        <p:spPr>
          <a:xfrm flipH="1">
            <a:off x="3883660" y="3139440"/>
            <a:ext cx="17780" cy="3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endCxn id="75" idx="0"/>
          </p:cNvCxnSpPr>
          <p:nvPr/>
        </p:nvCxnSpPr>
        <p:spPr>
          <a:xfrm>
            <a:off x="5720080" y="3147813"/>
            <a:ext cx="2540" cy="326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93" idx="0"/>
          </p:cNvCxnSpPr>
          <p:nvPr/>
        </p:nvCxnSpPr>
        <p:spPr>
          <a:xfrm>
            <a:off x="7498080" y="3139440"/>
            <a:ext cx="15240" cy="311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96" idx="0"/>
          </p:cNvCxnSpPr>
          <p:nvPr/>
        </p:nvCxnSpPr>
        <p:spPr>
          <a:xfrm>
            <a:off x="9347200" y="3139440"/>
            <a:ext cx="5080" cy="317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99" idx="0"/>
          </p:cNvCxnSpPr>
          <p:nvPr/>
        </p:nvCxnSpPr>
        <p:spPr>
          <a:xfrm flipH="1">
            <a:off x="11211560" y="3139440"/>
            <a:ext cx="5080" cy="317579"/>
          </a:xfrm>
          <a:prstGeom prst="line">
            <a:avLst/>
          </a:prstGeom>
        </p:spPr>
        <p:style>
          <a:lnRef idx="1">
            <a:schemeClr val="accent1"/>
          </a:lnRef>
          <a:fillRef idx="0">
            <a:schemeClr val="accent1"/>
          </a:fillRef>
          <a:effectRef idx="0">
            <a:schemeClr val="accent1"/>
          </a:effectRef>
          <a:fontRef idx="minor">
            <a:schemeClr val="tx1"/>
          </a:fontRef>
        </p:style>
      </p:cxnSp>
      <p:sp>
        <p:nvSpPr>
          <p:cNvPr id="127" name="Isosceles Triangle 126"/>
          <p:cNvSpPr/>
          <p:nvPr/>
        </p:nvSpPr>
        <p:spPr>
          <a:xfrm>
            <a:off x="4582160" y="2366664"/>
            <a:ext cx="792480" cy="2406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29" name="Straight Connector 128"/>
          <p:cNvCxnSpPr>
            <a:stCxn id="127" idx="3"/>
          </p:cNvCxnSpPr>
          <p:nvPr/>
        </p:nvCxnSpPr>
        <p:spPr>
          <a:xfrm flipH="1">
            <a:off x="4968240" y="2607351"/>
            <a:ext cx="10160" cy="53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3" idx="3"/>
            <a:endCxn id="23" idx="1"/>
          </p:cNvCxnSpPr>
          <p:nvPr/>
        </p:nvCxnSpPr>
        <p:spPr>
          <a:xfrm>
            <a:off x="3820160" y="1619905"/>
            <a:ext cx="558800" cy="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8605520" y="680720"/>
            <a:ext cx="2763520" cy="743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34" name="Straight Connector 133"/>
          <p:cNvCxnSpPr>
            <a:stCxn id="132" idx="1"/>
            <a:endCxn id="132" idx="3"/>
          </p:cNvCxnSpPr>
          <p:nvPr/>
        </p:nvCxnSpPr>
        <p:spPr>
          <a:xfrm>
            <a:off x="8605520" y="1052573"/>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8818880" y="680720"/>
            <a:ext cx="1971040" cy="369332"/>
          </a:xfrm>
          <a:prstGeom prst="rect">
            <a:avLst/>
          </a:prstGeom>
          <a:noFill/>
        </p:spPr>
        <p:txBody>
          <a:bodyPr wrap="square" rtlCol="0">
            <a:spAutoFit/>
          </a:bodyPr>
          <a:lstStyle/>
          <a:p>
            <a:r>
              <a:rPr lang="en-US" dirty="0" err="1" smtClean="0"/>
              <a:t>UpgraderRequest</a:t>
            </a:r>
            <a:endParaRPr lang="mr-IN" dirty="0"/>
          </a:p>
        </p:txBody>
      </p:sp>
      <p:sp>
        <p:nvSpPr>
          <p:cNvPr id="136" name="Rectangle 135"/>
          <p:cNvSpPr/>
          <p:nvPr/>
        </p:nvSpPr>
        <p:spPr>
          <a:xfrm>
            <a:off x="8605520" y="1848717"/>
            <a:ext cx="2763520" cy="743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37" name="Straight Connector 136"/>
          <p:cNvCxnSpPr>
            <a:stCxn id="136" idx="1"/>
            <a:endCxn id="136" idx="3"/>
          </p:cNvCxnSpPr>
          <p:nvPr/>
        </p:nvCxnSpPr>
        <p:spPr>
          <a:xfrm>
            <a:off x="8605520" y="2220570"/>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8818880" y="1848717"/>
            <a:ext cx="2316480" cy="369332"/>
          </a:xfrm>
          <a:prstGeom prst="rect">
            <a:avLst/>
          </a:prstGeom>
          <a:noFill/>
        </p:spPr>
        <p:txBody>
          <a:bodyPr wrap="square" rtlCol="0">
            <a:spAutoFit/>
          </a:bodyPr>
          <a:lstStyle/>
          <a:p>
            <a:r>
              <a:rPr lang="en-US" dirty="0" err="1" smtClean="0"/>
              <a:t>AssemblyComponent</a:t>
            </a:r>
            <a:endParaRPr lang="mr-IN" dirty="0"/>
          </a:p>
        </p:txBody>
      </p:sp>
      <p:cxnSp>
        <p:nvCxnSpPr>
          <p:cNvPr id="140" name="Straight Arrow Connector 139"/>
          <p:cNvCxnSpPr>
            <a:endCxn id="132" idx="1"/>
          </p:cNvCxnSpPr>
          <p:nvPr/>
        </p:nvCxnSpPr>
        <p:spPr>
          <a:xfrm flipV="1">
            <a:off x="7264400" y="1052573"/>
            <a:ext cx="1341120" cy="349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endCxn id="136" idx="1"/>
          </p:cNvCxnSpPr>
          <p:nvPr/>
        </p:nvCxnSpPr>
        <p:spPr>
          <a:xfrm>
            <a:off x="7264400" y="1960880"/>
            <a:ext cx="1341120" cy="25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101600" y="944880"/>
            <a:ext cx="965200" cy="135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47" name="Straight Connector 146"/>
          <p:cNvCxnSpPr>
            <a:stCxn id="145" idx="1"/>
            <a:endCxn id="145" idx="3"/>
          </p:cNvCxnSpPr>
          <p:nvPr/>
        </p:nvCxnSpPr>
        <p:spPr>
          <a:xfrm>
            <a:off x="101600" y="1619905"/>
            <a:ext cx="965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3"/>
            <a:endCxn id="3" idx="1"/>
          </p:cNvCxnSpPr>
          <p:nvPr/>
        </p:nvCxnSpPr>
        <p:spPr>
          <a:xfrm>
            <a:off x="1066800" y="1619905"/>
            <a:ext cx="660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152400" y="1090692"/>
            <a:ext cx="833120" cy="369332"/>
          </a:xfrm>
          <a:prstGeom prst="rect">
            <a:avLst/>
          </a:prstGeom>
          <a:noFill/>
        </p:spPr>
        <p:txBody>
          <a:bodyPr wrap="square" rtlCol="0">
            <a:spAutoFit/>
          </a:bodyPr>
          <a:lstStyle/>
          <a:p>
            <a:r>
              <a:rPr lang="en-US" dirty="0" smtClean="0"/>
              <a:t>Client</a:t>
            </a:r>
            <a:endParaRPr lang="mr-IN" dirty="0"/>
          </a:p>
        </p:txBody>
      </p:sp>
    </p:spTree>
    <p:extLst>
      <p:ext uri="{BB962C8B-B14F-4D97-AF65-F5344CB8AC3E}">
        <p14:creationId xmlns:p14="http://schemas.microsoft.com/office/powerpoint/2010/main" val="421995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Pre Assembly Testing - Test selected assembly components</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IV</a:t>
            </a:r>
            <a:endParaRPr lang="mr-IN" dirty="0"/>
          </a:p>
        </p:txBody>
      </p:sp>
    </p:spTree>
    <p:extLst>
      <p:ext uri="{BB962C8B-B14F-4D97-AF65-F5344CB8AC3E}">
        <p14:creationId xmlns:p14="http://schemas.microsoft.com/office/powerpoint/2010/main" val="36933214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 </a:t>
            </a:r>
            <a:r>
              <a:rPr lang="en-US" dirty="0" smtClean="0"/>
              <a:t>6- Test each component of the selected assembly</a:t>
            </a:r>
            <a:endParaRPr lang="mr-IN" dirty="0"/>
          </a:p>
        </p:txBody>
      </p:sp>
      <p:sp>
        <p:nvSpPr>
          <p:cNvPr id="3" name="Content Placeholder 2"/>
          <p:cNvSpPr>
            <a:spLocks noGrp="1"/>
          </p:cNvSpPr>
          <p:nvPr>
            <p:ph idx="1"/>
          </p:nvPr>
        </p:nvSpPr>
        <p:spPr/>
        <p:txBody>
          <a:bodyPr/>
          <a:lstStyle/>
          <a:p>
            <a:r>
              <a:rPr lang="en-US" dirty="0"/>
              <a:t>Problem Statement: </a:t>
            </a:r>
          </a:p>
          <a:p>
            <a:pPr lvl="1"/>
            <a:r>
              <a:rPr lang="en-US" dirty="0" smtClean="0"/>
              <a:t>Once customer finalize the laptop configuration, its compatible assembly components are procured and each one needs to be tested in isolation before it is to be used for assembly.</a:t>
            </a:r>
          </a:p>
          <a:p>
            <a:pPr lvl="1"/>
            <a:r>
              <a:rPr lang="en-US" dirty="0" smtClean="0"/>
              <a:t>Since each component if of different type, it may have different mechanism to do its quality check.</a:t>
            </a:r>
          </a:p>
          <a:p>
            <a:pPr lvl="1"/>
            <a:r>
              <a:rPr lang="en-US" dirty="0" smtClean="0"/>
              <a:t>System should have ability to select appropriate verifier as per the component under test and carry out QC.</a:t>
            </a:r>
          </a:p>
          <a:p>
            <a:pPr lvl="1"/>
            <a:r>
              <a:rPr lang="en-US" dirty="0" smtClean="0"/>
              <a:t>If any of the QC  for a components fails, then system should raise error and stop further verification.</a:t>
            </a:r>
            <a:endParaRPr lang="mr-IN" dirty="0"/>
          </a:p>
          <a:p>
            <a:endParaRPr lang="mr-IN" dirty="0"/>
          </a:p>
        </p:txBody>
      </p:sp>
    </p:spTree>
    <p:extLst>
      <p:ext uri="{BB962C8B-B14F-4D97-AF65-F5344CB8AC3E}">
        <p14:creationId xmlns:p14="http://schemas.microsoft.com/office/powerpoint/2010/main" val="4918788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6160" y="3098800"/>
            <a:ext cx="2702560" cy="163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 name="Straight Connector 5"/>
          <p:cNvCxnSpPr/>
          <p:nvPr/>
        </p:nvCxnSpPr>
        <p:spPr>
          <a:xfrm>
            <a:off x="1056640" y="3683000"/>
            <a:ext cx="270256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56640" y="3291840"/>
            <a:ext cx="2275840" cy="369332"/>
          </a:xfrm>
          <a:prstGeom prst="rect">
            <a:avLst/>
          </a:prstGeom>
          <a:noFill/>
        </p:spPr>
        <p:txBody>
          <a:bodyPr wrap="square" rtlCol="0">
            <a:spAutoFit/>
          </a:bodyPr>
          <a:lstStyle/>
          <a:p>
            <a:r>
              <a:rPr lang="en-US" dirty="0" err="1" smtClean="0"/>
              <a:t>VerifierStaticFactory</a:t>
            </a:r>
            <a:endParaRPr lang="mr-IN" dirty="0"/>
          </a:p>
        </p:txBody>
      </p:sp>
      <p:sp>
        <p:nvSpPr>
          <p:cNvPr id="11" name="TextBox 10"/>
          <p:cNvSpPr txBox="1"/>
          <p:nvPr/>
        </p:nvSpPr>
        <p:spPr>
          <a:xfrm>
            <a:off x="995680" y="3698240"/>
            <a:ext cx="3606800" cy="923330"/>
          </a:xfrm>
          <a:prstGeom prst="rect">
            <a:avLst/>
          </a:prstGeom>
          <a:noFill/>
        </p:spPr>
        <p:txBody>
          <a:bodyPr wrap="square" rtlCol="0">
            <a:spAutoFit/>
          </a:bodyPr>
          <a:lstStyle/>
          <a:p>
            <a:r>
              <a:rPr lang="en-US" dirty="0" err="1" smtClean="0"/>
              <a:t>AssemblyComponentVerifier</a:t>
            </a:r>
            <a:r>
              <a:rPr lang="en-US" dirty="0" smtClean="0"/>
              <a:t> </a:t>
            </a:r>
            <a:r>
              <a:rPr lang="en-US" dirty="0" err="1" smtClean="0"/>
              <a:t>createVerifier</a:t>
            </a:r>
            <a:r>
              <a:rPr lang="en-US" dirty="0" smtClean="0"/>
              <a:t> </a:t>
            </a:r>
          </a:p>
          <a:p>
            <a:r>
              <a:rPr lang="en-US" dirty="0" smtClean="0"/>
              <a:t>(</a:t>
            </a:r>
            <a:r>
              <a:rPr lang="en-US" dirty="0" err="1" smtClean="0"/>
              <a:t>AssemblyComponent</a:t>
            </a:r>
            <a:r>
              <a:rPr lang="en-US" dirty="0" smtClean="0"/>
              <a:t>)</a:t>
            </a:r>
            <a:endParaRPr lang="mr-IN" dirty="0"/>
          </a:p>
        </p:txBody>
      </p:sp>
      <p:sp>
        <p:nvSpPr>
          <p:cNvPr id="13" name="Rectangle 12"/>
          <p:cNvSpPr/>
          <p:nvPr/>
        </p:nvSpPr>
        <p:spPr>
          <a:xfrm>
            <a:off x="995680" y="1290320"/>
            <a:ext cx="2763520" cy="1239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5" name="Straight Connector 14"/>
          <p:cNvCxnSpPr/>
          <p:nvPr/>
        </p:nvCxnSpPr>
        <p:spPr>
          <a:xfrm>
            <a:off x="995680" y="1666240"/>
            <a:ext cx="27635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4720" y="1361440"/>
            <a:ext cx="3129280" cy="369332"/>
          </a:xfrm>
          <a:prstGeom prst="rect">
            <a:avLst/>
          </a:prstGeom>
          <a:noFill/>
        </p:spPr>
        <p:txBody>
          <a:bodyPr wrap="square" rtlCol="0">
            <a:spAutoFit/>
          </a:bodyPr>
          <a:lstStyle/>
          <a:p>
            <a:r>
              <a:rPr lang="en-US" dirty="0" err="1" smtClean="0"/>
              <a:t>AssemblyComponentVerifier</a:t>
            </a:r>
            <a:endParaRPr lang="mr-IN" dirty="0"/>
          </a:p>
        </p:txBody>
      </p:sp>
      <p:sp>
        <p:nvSpPr>
          <p:cNvPr id="18" name="TextBox 17"/>
          <p:cNvSpPr txBox="1"/>
          <p:nvPr/>
        </p:nvSpPr>
        <p:spPr>
          <a:xfrm>
            <a:off x="1056640" y="1730772"/>
            <a:ext cx="2702560" cy="646331"/>
          </a:xfrm>
          <a:prstGeom prst="rect">
            <a:avLst/>
          </a:prstGeom>
          <a:noFill/>
        </p:spPr>
        <p:txBody>
          <a:bodyPr wrap="square" rtlCol="0">
            <a:spAutoFit/>
          </a:bodyPr>
          <a:lstStyle/>
          <a:p>
            <a:r>
              <a:rPr lang="en-US" dirty="0" err="1" smtClean="0"/>
              <a:t>boolean</a:t>
            </a:r>
            <a:r>
              <a:rPr lang="en-US" dirty="0" smtClean="0"/>
              <a:t> </a:t>
            </a:r>
            <a:r>
              <a:rPr lang="en-US" dirty="0" err="1" smtClean="0"/>
              <a:t>qualityCheck</a:t>
            </a:r>
            <a:r>
              <a:rPr lang="en-US" dirty="0" smtClean="0"/>
              <a:t> (</a:t>
            </a:r>
            <a:r>
              <a:rPr lang="en-US" dirty="0" err="1" smtClean="0"/>
              <a:t>AssemblyComponent</a:t>
            </a:r>
            <a:r>
              <a:rPr lang="en-US" dirty="0" smtClean="0"/>
              <a:t>)</a:t>
            </a:r>
            <a:endParaRPr lang="mr-IN" dirty="0"/>
          </a:p>
        </p:txBody>
      </p:sp>
      <p:sp>
        <p:nvSpPr>
          <p:cNvPr id="19" name="Rectangle 18"/>
          <p:cNvSpPr/>
          <p:nvPr/>
        </p:nvSpPr>
        <p:spPr>
          <a:xfrm>
            <a:off x="6329680" y="17238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1" name="Straight Connector 20"/>
          <p:cNvCxnSpPr>
            <a:stCxn id="19" idx="1"/>
            <a:endCxn id="19" idx="3"/>
          </p:cNvCxnSpPr>
          <p:nvPr/>
        </p:nvCxnSpPr>
        <p:spPr>
          <a:xfrm>
            <a:off x="6329680" y="51291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63360" y="193040"/>
            <a:ext cx="2357120" cy="369332"/>
          </a:xfrm>
          <a:prstGeom prst="rect">
            <a:avLst/>
          </a:prstGeom>
          <a:noFill/>
        </p:spPr>
        <p:txBody>
          <a:bodyPr wrap="square" rtlCol="0">
            <a:spAutoFit/>
          </a:bodyPr>
          <a:lstStyle/>
          <a:p>
            <a:r>
              <a:rPr lang="en-US" dirty="0" err="1" smtClean="0"/>
              <a:t>CPUPreTestVerifier</a:t>
            </a:r>
            <a:endParaRPr lang="mr-IN" dirty="0"/>
          </a:p>
        </p:txBody>
      </p:sp>
      <p:sp>
        <p:nvSpPr>
          <p:cNvPr id="24" name="Rectangle 23"/>
          <p:cNvSpPr/>
          <p:nvPr/>
        </p:nvSpPr>
        <p:spPr>
          <a:xfrm>
            <a:off x="6350000" y="108678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5" name="Straight Connector 24"/>
          <p:cNvCxnSpPr>
            <a:stCxn id="24" idx="1"/>
            <a:endCxn id="24" idx="3"/>
          </p:cNvCxnSpPr>
          <p:nvPr/>
        </p:nvCxnSpPr>
        <p:spPr>
          <a:xfrm>
            <a:off x="6350000" y="142731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380480" y="201134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7" name="Straight Connector 26"/>
          <p:cNvCxnSpPr>
            <a:stCxn id="26" idx="1"/>
            <a:endCxn id="26" idx="3"/>
          </p:cNvCxnSpPr>
          <p:nvPr/>
        </p:nvCxnSpPr>
        <p:spPr>
          <a:xfrm>
            <a:off x="6380480" y="235187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380480" y="302734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9" name="Straight Connector 28"/>
          <p:cNvCxnSpPr>
            <a:stCxn id="28" idx="1"/>
            <a:endCxn id="28" idx="3"/>
          </p:cNvCxnSpPr>
          <p:nvPr/>
        </p:nvCxnSpPr>
        <p:spPr>
          <a:xfrm>
            <a:off x="6380480" y="336787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390640" y="396206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1" name="Straight Connector 30"/>
          <p:cNvCxnSpPr>
            <a:stCxn id="30" idx="1"/>
            <a:endCxn id="30" idx="3"/>
          </p:cNvCxnSpPr>
          <p:nvPr/>
        </p:nvCxnSpPr>
        <p:spPr>
          <a:xfrm>
            <a:off x="6390640" y="430259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410960" y="495774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3" name="Straight Connector 32"/>
          <p:cNvCxnSpPr>
            <a:stCxn id="32" idx="1"/>
            <a:endCxn id="32" idx="3"/>
          </p:cNvCxnSpPr>
          <p:nvPr/>
        </p:nvCxnSpPr>
        <p:spPr>
          <a:xfrm>
            <a:off x="6410960" y="529827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421120" y="6014383"/>
            <a:ext cx="2763520" cy="681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5" name="Straight Connector 34"/>
          <p:cNvCxnSpPr>
            <a:stCxn id="34" idx="1"/>
            <a:endCxn id="34" idx="3"/>
          </p:cNvCxnSpPr>
          <p:nvPr/>
        </p:nvCxnSpPr>
        <p:spPr>
          <a:xfrm>
            <a:off x="6421120" y="6354912"/>
            <a:ext cx="276352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09360" y="1086783"/>
            <a:ext cx="2865120" cy="369332"/>
          </a:xfrm>
          <a:prstGeom prst="rect">
            <a:avLst/>
          </a:prstGeom>
          <a:noFill/>
        </p:spPr>
        <p:txBody>
          <a:bodyPr wrap="square" rtlCol="0">
            <a:spAutoFit/>
          </a:bodyPr>
          <a:lstStyle/>
          <a:p>
            <a:r>
              <a:rPr lang="en-US" dirty="0" err="1" smtClean="0"/>
              <a:t>MotherboardPreTestVerifier</a:t>
            </a:r>
            <a:endParaRPr lang="mr-IN" dirty="0"/>
          </a:p>
        </p:txBody>
      </p:sp>
      <p:sp>
        <p:nvSpPr>
          <p:cNvPr id="37" name="TextBox 36"/>
          <p:cNvSpPr txBox="1"/>
          <p:nvPr/>
        </p:nvSpPr>
        <p:spPr>
          <a:xfrm>
            <a:off x="6421120" y="2011343"/>
            <a:ext cx="2336800" cy="369332"/>
          </a:xfrm>
          <a:prstGeom prst="rect">
            <a:avLst/>
          </a:prstGeom>
          <a:noFill/>
        </p:spPr>
        <p:txBody>
          <a:bodyPr wrap="square" rtlCol="0">
            <a:spAutoFit/>
          </a:bodyPr>
          <a:lstStyle/>
          <a:p>
            <a:r>
              <a:rPr lang="en-US" dirty="0" err="1" smtClean="0"/>
              <a:t>BatteryPreTestVerifier</a:t>
            </a:r>
            <a:endParaRPr lang="mr-IN" dirty="0"/>
          </a:p>
        </p:txBody>
      </p:sp>
      <p:sp>
        <p:nvSpPr>
          <p:cNvPr id="38" name="TextBox 37"/>
          <p:cNvSpPr txBox="1"/>
          <p:nvPr/>
        </p:nvSpPr>
        <p:spPr>
          <a:xfrm>
            <a:off x="6543040" y="3027343"/>
            <a:ext cx="2336800" cy="369332"/>
          </a:xfrm>
          <a:prstGeom prst="rect">
            <a:avLst/>
          </a:prstGeom>
          <a:noFill/>
        </p:spPr>
        <p:txBody>
          <a:bodyPr wrap="square" rtlCol="0">
            <a:spAutoFit/>
          </a:bodyPr>
          <a:lstStyle/>
          <a:p>
            <a:r>
              <a:rPr lang="en-US" dirty="0" err="1" smtClean="0"/>
              <a:t>RAMPreTestVerifier</a:t>
            </a:r>
            <a:endParaRPr lang="mr-IN" dirty="0"/>
          </a:p>
        </p:txBody>
      </p:sp>
      <p:sp>
        <p:nvSpPr>
          <p:cNvPr id="39" name="TextBox 38"/>
          <p:cNvSpPr txBox="1"/>
          <p:nvPr/>
        </p:nvSpPr>
        <p:spPr>
          <a:xfrm>
            <a:off x="6543040" y="3975239"/>
            <a:ext cx="2336800" cy="369332"/>
          </a:xfrm>
          <a:prstGeom prst="rect">
            <a:avLst/>
          </a:prstGeom>
          <a:noFill/>
        </p:spPr>
        <p:txBody>
          <a:bodyPr wrap="square" rtlCol="0">
            <a:spAutoFit/>
          </a:bodyPr>
          <a:lstStyle/>
          <a:p>
            <a:r>
              <a:rPr lang="en-US" dirty="0" err="1" smtClean="0"/>
              <a:t>AdapterPreTestVerifier</a:t>
            </a:r>
            <a:endParaRPr lang="mr-IN" dirty="0"/>
          </a:p>
        </p:txBody>
      </p:sp>
      <p:sp>
        <p:nvSpPr>
          <p:cNvPr id="40" name="TextBox 39"/>
          <p:cNvSpPr txBox="1"/>
          <p:nvPr/>
        </p:nvSpPr>
        <p:spPr>
          <a:xfrm>
            <a:off x="6421120" y="4949258"/>
            <a:ext cx="2875280" cy="369332"/>
          </a:xfrm>
          <a:prstGeom prst="rect">
            <a:avLst/>
          </a:prstGeom>
          <a:noFill/>
        </p:spPr>
        <p:txBody>
          <a:bodyPr wrap="square" rtlCol="0">
            <a:spAutoFit/>
          </a:bodyPr>
          <a:lstStyle/>
          <a:p>
            <a:r>
              <a:rPr lang="en-US" dirty="0" err="1" smtClean="0"/>
              <a:t>GraphicsCardPreTestVerifier</a:t>
            </a:r>
            <a:endParaRPr lang="mr-IN" dirty="0"/>
          </a:p>
        </p:txBody>
      </p:sp>
      <p:sp>
        <p:nvSpPr>
          <p:cNvPr id="41" name="TextBox 40"/>
          <p:cNvSpPr txBox="1"/>
          <p:nvPr/>
        </p:nvSpPr>
        <p:spPr>
          <a:xfrm>
            <a:off x="6421120" y="6029682"/>
            <a:ext cx="2875280" cy="369332"/>
          </a:xfrm>
          <a:prstGeom prst="rect">
            <a:avLst/>
          </a:prstGeom>
          <a:noFill/>
        </p:spPr>
        <p:txBody>
          <a:bodyPr wrap="square" rtlCol="0">
            <a:spAutoFit/>
          </a:bodyPr>
          <a:lstStyle/>
          <a:p>
            <a:r>
              <a:rPr lang="en-US" dirty="0" err="1" smtClean="0"/>
              <a:t>HDDPreTestVerifier</a:t>
            </a:r>
            <a:endParaRPr lang="mr-IN" dirty="0"/>
          </a:p>
        </p:txBody>
      </p:sp>
      <p:cxnSp>
        <p:nvCxnSpPr>
          <p:cNvPr id="43" name="Straight Connector 42"/>
          <p:cNvCxnSpPr/>
          <p:nvPr/>
        </p:nvCxnSpPr>
        <p:spPr>
          <a:xfrm>
            <a:off x="5801360" y="512911"/>
            <a:ext cx="35560" cy="584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9" idx="1"/>
          </p:cNvCxnSpPr>
          <p:nvPr/>
        </p:nvCxnSpPr>
        <p:spPr>
          <a:xfrm>
            <a:off x="5801360" y="512911"/>
            <a:ext cx="52832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819140" y="1427310"/>
            <a:ext cx="571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26" idx="1"/>
          </p:cNvCxnSpPr>
          <p:nvPr/>
        </p:nvCxnSpPr>
        <p:spPr>
          <a:xfrm>
            <a:off x="5801360" y="2351871"/>
            <a:ext cx="57912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28" idx="1"/>
          </p:cNvCxnSpPr>
          <p:nvPr/>
        </p:nvCxnSpPr>
        <p:spPr>
          <a:xfrm>
            <a:off x="5819140" y="3367871"/>
            <a:ext cx="56134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30" idx="1"/>
          </p:cNvCxnSpPr>
          <p:nvPr/>
        </p:nvCxnSpPr>
        <p:spPr>
          <a:xfrm>
            <a:off x="5843270" y="4302591"/>
            <a:ext cx="5473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32" idx="1"/>
          </p:cNvCxnSpPr>
          <p:nvPr/>
        </p:nvCxnSpPr>
        <p:spPr>
          <a:xfrm>
            <a:off x="5850255" y="5298271"/>
            <a:ext cx="56070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828348" y="6354911"/>
            <a:ext cx="592772"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a:xfrm rot="16200000">
            <a:off x="3653413" y="1680584"/>
            <a:ext cx="587495" cy="3759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2" name="Straight Connector 61"/>
          <p:cNvCxnSpPr>
            <a:stCxn id="60" idx="3"/>
          </p:cNvCxnSpPr>
          <p:nvPr/>
        </p:nvCxnSpPr>
        <p:spPr>
          <a:xfrm flipV="1">
            <a:off x="4135120" y="1834049"/>
            <a:ext cx="1666240" cy="34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 idx="0"/>
            <a:endCxn id="13" idx="2"/>
          </p:cNvCxnSpPr>
          <p:nvPr/>
        </p:nvCxnSpPr>
        <p:spPr>
          <a:xfrm flipV="1">
            <a:off x="2377440" y="2529840"/>
            <a:ext cx="0" cy="56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flipV="1">
            <a:off x="3718560" y="3952240"/>
            <a:ext cx="10160" cy="9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3728720" y="643989"/>
            <a:ext cx="2580640" cy="3318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718560" y="1574796"/>
            <a:ext cx="2621280" cy="2400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26" idx="1"/>
          </p:cNvCxnSpPr>
          <p:nvPr/>
        </p:nvCxnSpPr>
        <p:spPr>
          <a:xfrm flipV="1">
            <a:off x="3718560" y="2351872"/>
            <a:ext cx="2661920" cy="1647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718560" y="3508434"/>
            <a:ext cx="2661920" cy="524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759200" y="4033183"/>
            <a:ext cx="2590800" cy="40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718560" y="4089568"/>
            <a:ext cx="2661920" cy="1330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34" idx="1"/>
          </p:cNvCxnSpPr>
          <p:nvPr/>
        </p:nvCxnSpPr>
        <p:spPr>
          <a:xfrm>
            <a:off x="3718560" y="4077282"/>
            <a:ext cx="2702560" cy="227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396240" y="6187440"/>
            <a:ext cx="4653280" cy="369332"/>
          </a:xfrm>
          <a:prstGeom prst="rect">
            <a:avLst/>
          </a:prstGeom>
          <a:noFill/>
        </p:spPr>
        <p:txBody>
          <a:bodyPr wrap="square" rtlCol="0">
            <a:spAutoFit/>
          </a:bodyPr>
          <a:lstStyle/>
          <a:p>
            <a:r>
              <a:rPr lang="en-US" dirty="0" smtClean="0"/>
              <a:t>Static Factory</a:t>
            </a:r>
            <a:endParaRPr lang="mr-IN" dirty="0"/>
          </a:p>
        </p:txBody>
      </p:sp>
    </p:spTree>
    <p:extLst>
      <p:ext uri="{BB962C8B-B14F-4D97-AF65-F5344CB8AC3E}">
        <p14:creationId xmlns:p14="http://schemas.microsoft.com/office/powerpoint/2010/main" val="17800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101"/>
            <a:ext cx="10515600" cy="1325563"/>
          </a:xfrm>
        </p:spPr>
        <p:txBody>
          <a:bodyPr/>
          <a:lstStyle/>
          <a:p>
            <a:r>
              <a:rPr lang="en-US" dirty="0" smtClean="0"/>
              <a:t>Pre-Requisite : Basics of Java and OOAD</a:t>
            </a:r>
            <a:endParaRPr lang="en-US" dirty="0"/>
          </a:p>
        </p:txBody>
      </p:sp>
      <p:sp>
        <p:nvSpPr>
          <p:cNvPr id="3" name="Content Placeholder 2"/>
          <p:cNvSpPr>
            <a:spLocks noGrp="1"/>
          </p:cNvSpPr>
          <p:nvPr>
            <p:ph idx="1"/>
          </p:nvPr>
        </p:nvSpPr>
        <p:spPr>
          <a:xfrm>
            <a:off x="838200" y="1316736"/>
            <a:ext cx="10515600" cy="4860227"/>
          </a:xfrm>
        </p:spPr>
        <p:txBody>
          <a:bodyPr>
            <a:normAutofit lnSpcReduction="10000"/>
          </a:bodyPr>
          <a:lstStyle/>
          <a:p>
            <a:r>
              <a:rPr lang="en-US" dirty="0" smtClean="0"/>
              <a:t>Abstract class is an abstraction of a class hierarchy where the default state and few behaviors may have been implemented and the remaining are left for the derived classes to implement/override.</a:t>
            </a:r>
          </a:p>
          <a:p>
            <a:pPr marL="0" indent="0">
              <a:buNone/>
            </a:pPr>
            <a:r>
              <a:rPr lang="en-US" dirty="0" smtClean="0"/>
              <a:t>	public abstract class A</a:t>
            </a:r>
          </a:p>
          <a:p>
            <a:pPr marL="0" indent="0">
              <a:buNone/>
            </a:pPr>
            <a:r>
              <a:rPr lang="en-US" dirty="0" smtClean="0"/>
              <a:t>	public class B </a:t>
            </a:r>
            <a:r>
              <a:rPr lang="en-US" b="1" dirty="0" smtClean="0"/>
              <a:t>extends A</a:t>
            </a:r>
          </a:p>
          <a:p>
            <a:r>
              <a:rPr lang="en-US" dirty="0" smtClean="0"/>
              <a:t>Interface: It is an abstraction of a class hierarchy where only mandatory contract has been defined(with one or more default implementations for some of the behavior).It does not have any state definitions.</a:t>
            </a:r>
          </a:p>
          <a:p>
            <a:pPr marL="0" indent="0">
              <a:buNone/>
            </a:pPr>
            <a:r>
              <a:rPr lang="en-US" dirty="0"/>
              <a:t>	</a:t>
            </a:r>
            <a:r>
              <a:rPr lang="en-US" dirty="0" smtClean="0"/>
              <a:t>public interface X</a:t>
            </a:r>
          </a:p>
          <a:p>
            <a:pPr marL="0" indent="0">
              <a:buNone/>
            </a:pPr>
            <a:r>
              <a:rPr lang="en-US" dirty="0"/>
              <a:t>	</a:t>
            </a:r>
            <a:r>
              <a:rPr lang="en-US" dirty="0" smtClean="0"/>
              <a:t>public class Y </a:t>
            </a:r>
            <a:r>
              <a:rPr lang="en-US" b="1" dirty="0" smtClean="0"/>
              <a:t>implements X</a:t>
            </a:r>
            <a:endParaRPr lang="en-US" b="1" dirty="0"/>
          </a:p>
        </p:txBody>
      </p:sp>
    </p:spTree>
    <p:extLst>
      <p:ext uri="{BB962C8B-B14F-4D97-AF65-F5344CB8AC3E}">
        <p14:creationId xmlns:p14="http://schemas.microsoft.com/office/powerpoint/2010/main" val="18544921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7200" y="1920240"/>
            <a:ext cx="222504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 name="Straight Connector 4"/>
          <p:cNvCxnSpPr>
            <a:stCxn id="4" idx="1"/>
          </p:cNvCxnSpPr>
          <p:nvPr/>
        </p:nvCxnSpPr>
        <p:spPr>
          <a:xfrm flipV="1">
            <a:off x="1727200" y="2269252"/>
            <a:ext cx="2225040" cy="9253"/>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96720" y="1869440"/>
            <a:ext cx="2174240" cy="369332"/>
          </a:xfrm>
          <a:prstGeom prst="rect">
            <a:avLst/>
          </a:prstGeom>
          <a:noFill/>
        </p:spPr>
        <p:txBody>
          <a:bodyPr wrap="square" rtlCol="0">
            <a:spAutoFit/>
          </a:bodyPr>
          <a:lstStyle/>
          <a:p>
            <a:r>
              <a:rPr lang="en-US" dirty="0" err="1" smtClean="0"/>
              <a:t>AssemblyComponent</a:t>
            </a:r>
            <a:endParaRPr lang="mr-IN" dirty="0"/>
          </a:p>
        </p:txBody>
      </p:sp>
      <p:sp>
        <p:nvSpPr>
          <p:cNvPr id="7" name="Rectangle 6"/>
          <p:cNvSpPr/>
          <p:nvPr/>
        </p:nvSpPr>
        <p:spPr>
          <a:xfrm>
            <a:off x="2810256" y="3495378"/>
            <a:ext cx="2169162" cy="700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8" name="Straight Connector 7"/>
          <p:cNvCxnSpPr/>
          <p:nvPr/>
        </p:nvCxnSpPr>
        <p:spPr>
          <a:xfrm>
            <a:off x="2810256" y="3791218"/>
            <a:ext cx="216916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33040" y="3423920"/>
            <a:ext cx="2621280" cy="369332"/>
          </a:xfrm>
          <a:prstGeom prst="rect">
            <a:avLst/>
          </a:prstGeom>
          <a:noFill/>
        </p:spPr>
        <p:txBody>
          <a:bodyPr wrap="square" rtlCol="0">
            <a:spAutoFit/>
          </a:bodyPr>
          <a:lstStyle/>
          <a:p>
            <a:r>
              <a:rPr lang="en-US" dirty="0" err="1" smtClean="0"/>
              <a:t>CompositeComponent</a:t>
            </a:r>
            <a:endParaRPr lang="mr-IN" dirty="0"/>
          </a:p>
        </p:txBody>
      </p:sp>
      <p:sp>
        <p:nvSpPr>
          <p:cNvPr id="10" name="Rectangle 9"/>
          <p:cNvSpPr/>
          <p:nvPr/>
        </p:nvSpPr>
        <p:spPr>
          <a:xfrm>
            <a:off x="188976" y="3559075"/>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1" name="Straight Connector 10"/>
          <p:cNvCxnSpPr>
            <a:endCxn id="10" idx="3"/>
          </p:cNvCxnSpPr>
          <p:nvPr/>
        </p:nvCxnSpPr>
        <p:spPr>
          <a:xfrm flipV="1">
            <a:off x="188976" y="3791218"/>
            <a:ext cx="1670304" cy="153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3495040"/>
            <a:ext cx="1706880" cy="369332"/>
          </a:xfrm>
          <a:prstGeom prst="rect">
            <a:avLst/>
          </a:prstGeom>
          <a:noFill/>
        </p:spPr>
        <p:txBody>
          <a:bodyPr wrap="square" rtlCol="0">
            <a:spAutoFit/>
          </a:bodyPr>
          <a:lstStyle/>
          <a:p>
            <a:r>
              <a:rPr lang="en-US" dirty="0" err="1" smtClean="0"/>
              <a:t>LeafComponent</a:t>
            </a:r>
            <a:endParaRPr lang="mr-IN" dirty="0"/>
          </a:p>
        </p:txBody>
      </p:sp>
      <p:sp>
        <p:nvSpPr>
          <p:cNvPr id="13" name="Isosceles Triangle 12"/>
          <p:cNvSpPr/>
          <p:nvPr/>
        </p:nvSpPr>
        <p:spPr>
          <a:xfrm>
            <a:off x="2314448" y="2654133"/>
            <a:ext cx="666496" cy="3906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4" name="Elbow Connector 13"/>
          <p:cNvCxnSpPr>
            <a:stCxn id="13" idx="3"/>
            <a:endCxn id="10" idx="0"/>
          </p:cNvCxnSpPr>
          <p:nvPr/>
        </p:nvCxnSpPr>
        <p:spPr>
          <a:xfrm rot="5400000">
            <a:off x="1578757" y="2490135"/>
            <a:ext cx="514311" cy="16235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H="1">
            <a:off x="3030053" y="2368973"/>
            <a:ext cx="620097" cy="1368552"/>
          </a:xfrm>
          <a:prstGeom prst="bentConnector3">
            <a:avLst>
              <a:gd name="adj1" fmla="val 82769"/>
            </a:avLst>
          </a:prstGeom>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rot="16200000">
            <a:off x="4163695" y="1946358"/>
            <a:ext cx="49149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7" name="Elbow Connector 16"/>
          <p:cNvCxnSpPr>
            <a:stCxn id="16" idx="2"/>
            <a:endCxn id="7" idx="3"/>
          </p:cNvCxnSpPr>
          <p:nvPr/>
        </p:nvCxnSpPr>
        <p:spPr>
          <a:xfrm>
            <a:off x="4866640" y="2403558"/>
            <a:ext cx="112778" cy="1441892"/>
          </a:xfrm>
          <a:prstGeom prst="bentConnector3">
            <a:avLst>
              <a:gd name="adj1" fmla="val 302699"/>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54960" y="5781040"/>
            <a:ext cx="5963920" cy="461665"/>
          </a:xfrm>
          <a:prstGeom prst="rect">
            <a:avLst/>
          </a:prstGeom>
          <a:noFill/>
        </p:spPr>
        <p:txBody>
          <a:bodyPr wrap="square" rtlCol="0">
            <a:spAutoFit/>
          </a:bodyPr>
          <a:lstStyle/>
          <a:p>
            <a:pPr algn="ctr"/>
            <a:r>
              <a:rPr lang="en-US" sz="2400" dirty="0" smtClean="0"/>
              <a:t>Visitor</a:t>
            </a:r>
            <a:endParaRPr lang="mr-IN" sz="2400" dirty="0"/>
          </a:p>
        </p:txBody>
      </p:sp>
      <p:sp>
        <p:nvSpPr>
          <p:cNvPr id="19" name="Rectangle 18"/>
          <p:cNvSpPr/>
          <p:nvPr/>
        </p:nvSpPr>
        <p:spPr>
          <a:xfrm>
            <a:off x="1580896" y="345777"/>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0" name="Straight Connector 19"/>
          <p:cNvCxnSpPr/>
          <p:nvPr/>
        </p:nvCxnSpPr>
        <p:spPr>
          <a:xfrm>
            <a:off x="1595120" y="751840"/>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59280" y="426720"/>
            <a:ext cx="1828800" cy="369332"/>
          </a:xfrm>
          <a:prstGeom prst="rect">
            <a:avLst/>
          </a:prstGeom>
          <a:noFill/>
        </p:spPr>
        <p:txBody>
          <a:bodyPr wrap="square" rtlCol="0">
            <a:spAutoFit/>
          </a:bodyPr>
          <a:lstStyle/>
          <a:p>
            <a:r>
              <a:rPr lang="en-US" dirty="0" err="1" smtClean="0"/>
              <a:t>IVisitable</a:t>
            </a:r>
            <a:endParaRPr lang="mr-IN" dirty="0"/>
          </a:p>
        </p:txBody>
      </p:sp>
      <p:sp>
        <p:nvSpPr>
          <p:cNvPr id="22" name="TextBox 21"/>
          <p:cNvSpPr txBox="1"/>
          <p:nvPr/>
        </p:nvSpPr>
        <p:spPr>
          <a:xfrm>
            <a:off x="1727200" y="796052"/>
            <a:ext cx="1747520" cy="369332"/>
          </a:xfrm>
          <a:prstGeom prst="rect">
            <a:avLst/>
          </a:prstGeom>
          <a:noFill/>
        </p:spPr>
        <p:txBody>
          <a:bodyPr wrap="square" rtlCol="0">
            <a:spAutoFit/>
          </a:bodyPr>
          <a:lstStyle/>
          <a:p>
            <a:r>
              <a:rPr lang="en-US" dirty="0"/>
              <a:t>a</a:t>
            </a:r>
            <a:r>
              <a:rPr lang="en-US" dirty="0" smtClean="0"/>
              <a:t>ccept(</a:t>
            </a:r>
            <a:r>
              <a:rPr lang="en-US" dirty="0" err="1" smtClean="0"/>
              <a:t>Ivisitor</a:t>
            </a:r>
            <a:r>
              <a:rPr lang="en-US" dirty="0" smtClean="0"/>
              <a:t>)</a:t>
            </a:r>
            <a:endParaRPr lang="mr-IN" dirty="0"/>
          </a:p>
        </p:txBody>
      </p:sp>
      <p:sp>
        <p:nvSpPr>
          <p:cNvPr id="23" name="Isosceles Triangle 22"/>
          <p:cNvSpPr/>
          <p:nvPr/>
        </p:nvSpPr>
        <p:spPr>
          <a:xfrm>
            <a:off x="222300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4" name="Straight Connector 23"/>
          <p:cNvCxnSpPr>
            <a:stCxn id="23" idx="3"/>
          </p:cNvCxnSpPr>
          <p:nvPr/>
        </p:nvCxnSpPr>
        <p:spPr>
          <a:xfrm>
            <a:off x="2538984" y="1498292"/>
            <a:ext cx="1016" cy="37114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240016" y="301565"/>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26" name="Straight Connector 25"/>
          <p:cNvCxnSpPr/>
          <p:nvPr/>
        </p:nvCxnSpPr>
        <p:spPr>
          <a:xfrm>
            <a:off x="7254240" y="707628"/>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294880" y="382508"/>
            <a:ext cx="1828800" cy="369332"/>
          </a:xfrm>
          <a:prstGeom prst="rect">
            <a:avLst/>
          </a:prstGeom>
          <a:noFill/>
        </p:spPr>
        <p:txBody>
          <a:bodyPr wrap="square" rtlCol="0">
            <a:spAutoFit/>
          </a:bodyPr>
          <a:lstStyle/>
          <a:p>
            <a:r>
              <a:rPr lang="en-US" dirty="0" err="1" smtClean="0"/>
              <a:t>IVisitor</a:t>
            </a:r>
            <a:endParaRPr lang="mr-IN" dirty="0"/>
          </a:p>
        </p:txBody>
      </p:sp>
      <p:sp>
        <p:nvSpPr>
          <p:cNvPr id="28" name="TextBox 27"/>
          <p:cNvSpPr txBox="1"/>
          <p:nvPr/>
        </p:nvSpPr>
        <p:spPr>
          <a:xfrm>
            <a:off x="7193280" y="751840"/>
            <a:ext cx="1747520" cy="369332"/>
          </a:xfrm>
          <a:prstGeom prst="rect">
            <a:avLst/>
          </a:prstGeom>
          <a:noFill/>
        </p:spPr>
        <p:txBody>
          <a:bodyPr wrap="square" rtlCol="0">
            <a:spAutoFit/>
          </a:bodyPr>
          <a:lstStyle/>
          <a:p>
            <a:r>
              <a:rPr lang="en-US" dirty="0" smtClean="0"/>
              <a:t>visit(</a:t>
            </a:r>
            <a:r>
              <a:rPr lang="en-US" dirty="0" err="1" smtClean="0"/>
              <a:t>Ivisitable</a:t>
            </a:r>
            <a:r>
              <a:rPr lang="en-US" dirty="0" smtClean="0"/>
              <a:t>)</a:t>
            </a:r>
            <a:endParaRPr lang="mr-IN" dirty="0"/>
          </a:p>
        </p:txBody>
      </p:sp>
      <p:sp>
        <p:nvSpPr>
          <p:cNvPr id="29" name="Rectangle 28"/>
          <p:cNvSpPr/>
          <p:nvPr/>
        </p:nvSpPr>
        <p:spPr>
          <a:xfrm>
            <a:off x="7112000" y="2072640"/>
            <a:ext cx="2651760" cy="1718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0" name="Straight Connector 29"/>
          <p:cNvCxnSpPr/>
          <p:nvPr/>
        </p:nvCxnSpPr>
        <p:spPr>
          <a:xfrm>
            <a:off x="7112000" y="2386810"/>
            <a:ext cx="23876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274560" y="2076532"/>
            <a:ext cx="2153920" cy="369332"/>
          </a:xfrm>
          <a:prstGeom prst="rect">
            <a:avLst/>
          </a:prstGeom>
          <a:noFill/>
        </p:spPr>
        <p:txBody>
          <a:bodyPr wrap="square" rtlCol="0">
            <a:spAutoFit/>
          </a:bodyPr>
          <a:lstStyle/>
          <a:p>
            <a:r>
              <a:rPr lang="en-US" dirty="0" err="1" smtClean="0"/>
              <a:t>PreTestDecorator</a:t>
            </a:r>
            <a:endParaRPr lang="mr-IN" dirty="0"/>
          </a:p>
        </p:txBody>
      </p:sp>
      <p:sp>
        <p:nvSpPr>
          <p:cNvPr id="32" name="Isosceles Triangle 31"/>
          <p:cNvSpPr/>
          <p:nvPr/>
        </p:nvSpPr>
        <p:spPr>
          <a:xfrm>
            <a:off x="802436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3" name="Straight Connector 32"/>
          <p:cNvCxnSpPr>
            <a:stCxn id="32" idx="3"/>
            <a:endCxn id="31" idx="0"/>
          </p:cNvCxnSpPr>
          <p:nvPr/>
        </p:nvCxnSpPr>
        <p:spPr>
          <a:xfrm>
            <a:off x="8340344" y="1498292"/>
            <a:ext cx="11176" cy="57824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81520" y="2334343"/>
            <a:ext cx="2783840" cy="1754326"/>
          </a:xfrm>
          <a:prstGeom prst="rect">
            <a:avLst/>
          </a:prstGeom>
          <a:noFill/>
        </p:spPr>
        <p:txBody>
          <a:bodyPr wrap="square" rtlCol="0">
            <a:spAutoFit/>
          </a:bodyPr>
          <a:lstStyle/>
          <a:p>
            <a:r>
              <a:rPr lang="en-US" dirty="0"/>
              <a:t>visit(</a:t>
            </a:r>
            <a:r>
              <a:rPr lang="en-US" dirty="0" err="1"/>
              <a:t>Ivisitable</a:t>
            </a:r>
            <a:r>
              <a:rPr lang="en-US" dirty="0" smtClean="0"/>
              <a:t>)</a:t>
            </a:r>
          </a:p>
          <a:p>
            <a:r>
              <a:rPr lang="en-US" dirty="0" smtClean="0"/>
              <a:t>{</a:t>
            </a:r>
          </a:p>
          <a:p>
            <a:r>
              <a:rPr lang="en-US" dirty="0" smtClean="0"/>
              <a:t>Obtain appropriate verifier and verify component</a:t>
            </a:r>
          </a:p>
          <a:p>
            <a:r>
              <a:rPr lang="en-US" dirty="0" smtClean="0"/>
              <a:t>}</a:t>
            </a:r>
            <a:endParaRPr lang="mr-IN" dirty="0"/>
          </a:p>
          <a:p>
            <a:endParaRPr lang="mr-IN" dirty="0"/>
          </a:p>
        </p:txBody>
      </p:sp>
      <p:sp>
        <p:nvSpPr>
          <p:cNvPr id="35" name="Rectangle 34"/>
          <p:cNvSpPr/>
          <p:nvPr/>
        </p:nvSpPr>
        <p:spPr>
          <a:xfrm>
            <a:off x="30480" y="1949685"/>
            <a:ext cx="129032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36" name="Straight Connector 35"/>
          <p:cNvCxnSpPr/>
          <p:nvPr/>
        </p:nvCxnSpPr>
        <p:spPr>
          <a:xfrm>
            <a:off x="30480" y="2218772"/>
            <a:ext cx="1270000" cy="1373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88976" y="1949685"/>
            <a:ext cx="1050544" cy="369332"/>
          </a:xfrm>
          <a:prstGeom prst="rect">
            <a:avLst/>
          </a:prstGeom>
          <a:noFill/>
        </p:spPr>
        <p:txBody>
          <a:bodyPr wrap="square" rtlCol="0">
            <a:spAutoFit/>
          </a:bodyPr>
          <a:lstStyle/>
          <a:p>
            <a:r>
              <a:rPr lang="en-US" dirty="0" smtClean="0"/>
              <a:t>Client</a:t>
            </a:r>
            <a:endParaRPr lang="mr-IN" dirty="0"/>
          </a:p>
        </p:txBody>
      </p:sp>
      <p:cxnSp>
        <p:nvCxnSpPr>
          <p:cNvPr id="38" name="Straight Arrow Connector 37"/>
          <p:cNvCxnSpPr>
            <a:stCxn id="35" idx="3"/>
            <a:endCxn id="4" idx="1"/>
          </p:cNvCxnSpPr>
          <p:nvPr/>
        </p:nvCxnSpPr>
        <p:spPr>
          <a:xfrm flipV="1">
            <a:off x="1320800" y="2278505"/>
            <a:ext cx="406400" cy="29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982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Post Assembly Testing - Test Entire assembled laptop</a:t>
            </a:r>
            <a:endParaRPr lang="mr-IN" dirty="0"/>
          </a:p>
        </p:txBody>
      </p:sp>
      <p:sp>
        <p:nvSpPr>
          <p:cNvPr id="5" name="Subtitle 4"/>
          <p:cNvSpPr>
            <a:spLocks noGrp="1"/>
          </p:cNvSpPr>
          <p:nvPr>
            <p:ph type="subTitle" idx="1"/>
          </p:nvPr>
        </p:nvSpPr>
        <p:spPr/>
        <p:txBody>
          <a:bodyPr/>
          <a:lstStyle/>
          <a:p>
            <a:r>
              <a:rPr lang="en-US" dirty="0"/>
              <a:t>Case Study </a:t>
            </a:r>
            <a:r>
              <a:rPr lang="en-US" dirty="0" smtClean="0"/>
              <a:t>Part V</a:t>
            </a:r>
            <a:endParaRPr lang="mr-IN" dirty="0"/>
          </a:p>
        </p:txBody>
      </p:sp>
    </p:spTree>
    <p:extLst>
      <p:ext uri="{BB962C8B-B14F-4D97-AF65-F5344CB8AC3E}">
        <p14:creationId xmlns:p14="http://schemas.microsoft.com/office/powerpoint/2010/main" val="23356280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 </a:t>
            </a:r>
            <a:r>
              <a:rPr lang="en-US" dirty="0" smtClean="0"/>
              <a:t>6- Test assembled laptop for its entire functionality</a:t>
            </a:r>
            <a:endParaRPr lang="mr-IN" dirty="0"/>
          </a:p>
        </p:txBody>
      </p:sp>
      <p:sp>
        <p:nvSpPr>
          <p:cNvPr id="3" name="Content Placeholder 2"/>
          <p:cNvSpPr>
            <a:spLocks noGrp="1"/>
          </p:cNvSpPr>
          <p:nvPr>
            <p:ph idx="1"/>
          </p:nvPr>
        </p:nvSpPr>
        <p:spPr/>
        <p:txBody>
          <a:bodyPr/>
          <a:lstStyle/>
          <a:p>
            <a:r>
              <a:rPr lang="en-US" dirty="0"/>
              <a:t>Problem Statement: </a:t>
            </a:r>
          </a:p>
          <a:p>
            <a:pPr lvl="1"/>
            <a:r>
              <a:rPr lang="en-US" dirty="0" smtClean="0"/>
              <a:t>Once laptop is assembled using selected components, it needs to be tested for proper functioning</a:t>
            </a:r>
          </a:p>
          <a:p>
            <a:pPr lvl="1"/>
            <a:r>
              <a:rPr lang="en-US" dirty="0" smtClean="0"/>
              <a:t>There is a minimum mandatory tests applicable for all laptop types, regardless of ingredient components.</a:t>
            </a:r>
          </a:p>
          <a:p>
            <a:pPr lvl="1"/>
            <a:r>
              <a:rPr lang="en-US" dirty="0" smtClean="0"/>
              <a:t>Some tests are applicable only if few specific components are added to the assembly; ex: Gaming Graphics Card.</a:t>
            </a:r>
          </a:p>
          <a:p>
            <a:pPr lvl="1"/>
            <a:r>
              <a:rPr lang="en-US" dirty="0" smtClean="0"/>
              <a:t>Appropriate tests should be dynamically added when required. </a:t>
            </a:r>
            <a:endParaRPr lang="mr-IN" dirty="0"/>
          </a:p>
          <a:p>
            <a:endParaRPr lang="mr-IN" dirty="0"/>
          </a:p>
        </p:txBody>
      </p:sp>
    </p:spTree>
    <p:extLst>
      <p:ext uri="{BB962C8B-B14F-4D97-AF65-F5344CB8AC3E}">
        <p14:creationId xmlns:p14="http://schemas.microsoft.com/office/powerpoint/2010/main" val="21150832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2804160" y="1920240"/>
            <a:ext cx="2225040" cy="71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45" name="Straight Connector 44"/>
          <p:cNvCxnSpPr>
            <a:stCxn id="44" idx="1"/>
          </p:cNvCxnSpPr>
          <p:nvPr/>
        </p:nvCxnSpPr>
        <p:spPr>
          <a:xfrm flipV="1">
            <a:off x="2804160" y="2269252"/>
            <a:ext cx="2225040" cy="925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773680" y="1869440"/>
            <a:ext cx="2174240" cy="369332"/>
          </a:xfrm>
          <a:prstGeom prst="rect">
            <a:avLst/>
          </a:prstGeom>
          <a:noFill/>
        </p:spPr>
        <p:txBody>
          <a:bodyPr wrap="square" rtlCol="0">
            <a:spAutoFit/>
          </a:bodyPr>
          <a:lstStyle/>
          <a:p>
            <a:r>
              <a:rPr lang="en-US" dirty="0" err="1" smtClean="0"/>
              <a:t>AssemblyComponent</a:t>
            </a:r>
            <a:endParaRPr lang="mr-IN" dirty="0"/>
          </a:p>
        </p:txBody>
      </p:sp>
      <p:sp>
        <p:nvSpPr>
          <p:cNvPr id="47" name="Rectangle 46"/>
          <p:cNvSpPr/>
          <p:nvPr/>
        </p:nvSpPr>
        <p:spPr>
          <a:xfrm>
            <a:off x="3887216" y="3495378"/>
            <a:ext cx="2169162" cy="700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48" name="Straight Connector 47"/>
          <p:cNvCxnSpPr/>
          <p:nvPr/>
        </p:nvCxnSpPr>
        <p:spPr>
          <a:xfrm>
            <a:off x="3887216" y="3791218"/>
            <a:ext cx="2169162"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810000" y="3423920"/>
            <a:ext cx="2621280" cy="369332"/>
          </a:xfrm>
          <a:prstGeom prst="rect">
            <a:avLst/>
          </a:prstGeom>
          <a:noFill/>
        </p:spPr>
        <p:txBody>
          <a:bodyPr wrap="square" rtlCol="0">
            <a:spAutoFit/>
          </a:bodyPr>
          <a:lstStyle/>
          <a:p>
            <a:r>
              <a:rPr lang="en-US" dirty="0" err="1" smtClean="0"/>
              <a:t>CompositeComponent</a:t>
            </a:r>
            <a:endParaRPr lang="mr-IN" dirty="0"/>
          </a:p>
        </p:txBody>
      </p:sp>
      <p:sp>
        <p:nvSpPr>
          <p:cNvPr id="50" name="Rectangle 49"/>
          <p:cNvSpPr/>
          <p:nvPr/>
        </p:nvSpPr>
        <p:spPr>
          <a:xfrm>
            <a:off x="1265936" y="3559075"/>
            <a:ext cx="1670304" cy="46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1" name="Straight Connector 50"/>
          <p:cNvCxnSpPr>
            <a:endCxn id="50" idx="3"/>
          </p:cNvCxnSpPr>
          <p:nvPr/>
        </p:nvCxnSpPr>
        <p:spPr>
          <a:xfrm flipV="1">
            <a:off x="1265936" y="3791218"/>
            <a:ext cx="1670304" cy="1536"/>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29360" y="3495040"/>
            <a:ext cx="1706880" cy="369332"/>
          </a:xfrm>
          <a:prstGeom prst="rect">
            <a:avLst/>
          </a:prstGeom>
          <a:noFill/>
        </p:spPr>
        <p:txBody>
          <a:bodyPr wrap="square" rtlCol="0">
            <a:spAutoFit/>
          </a:bodyPr>
          <a:lstStyle/>
          <a:p>
            <a:r>
              <a:rPr lang="en-US" dirty="0" err="1" smtClean="0"/>
              <a:t>LeafComponent</a:t>
            </a:r>
            <a:endParaRPr lang="mr-IN" dirty="0"/>
          </a:p>
        </p:txBody>
      </p:sp>
      <p:sp>
        <p:nvSpPr>
          <p:cNvPr id="53" name="Isosceles Triangle 52"/>
          <p:cNvSpPr/>
          <p:nvPr/>
        </p:nvSpPr>
        <p:spPr>
          <a:xfrm>
            <a:off x="3391408" y="2654133"/>
            <a:ext cx="666496" cy="3906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4" name="Elbow Connector 53"/>
          <p:cNvCxnSpPr>
            <a:stCxn id="53" idx="3"/>
            <a:endCxn id="50" idx="0"/>
          </p:cNvCxnSpPr>
          <p:nvPr/>
        </p:nvCxnSpPr>
        <p:spPr>
          <a:xfrm rot="5400000">
            <a:off x="2655717" y="2490135"/>
            <a:ext cx="514311" cy="16235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endCxn id="49" idx="0"/>
          </p:cNvCxnSpPr>
          <p:nvPr/>
        </p:nvCxnSpPr>
        <p:spPr>
          <a:xfrm>
            <a:off x="3641346" y="3286348"/>
            <a:ext cx="1479294" cy="13757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rot="16200000">
            <a:off x="5240655" y="1946358"/>
            <a:ext cx="49149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7" name="Elbow Connector 56"/>
          <p:cNvCxnSpPr>
            <a:stCxn id="56" idx="2"/>
            <a:endCxn id="47" idx="3"/>
          </p:cNvCxnSpPr>
          <p:nvPr/>
        </p:nvCxnSpPr>
        <p:spPr>
          <a:xfrm>
            <a:off x="5943600" y="2403558"/>
            <a:ext cx="112778" cy="1441892"/>
          </a:xfrm>
          <a:prstGeom prst="bentConnector3">
            <a:avLst>
              <a:gd name="adj1" fmla="val 302699"/>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657856" y="345777"/>
            <a:ext cx="1964944" cy="843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59" name="Straight Connector 58"/>
          <p:cNvCxnSpPr/>
          <p:nvPr/>
        </p:nvCxnSpPr>
        <p:spPr>
          <a:xfrm>
            <a:off x="2672080" y="751840"/>
            <a:ext cx="195072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936240" y="426720"/>
            <a:ext cx="1828800" cy="369332"/>
          </a:xfrm>
          <a:prstGeom prst="rect">
            <a:avLst/>
          </a:prstGeom>
          <a:noFill/>
        </p:spPr>
        <p:txBody>
          <a:bodyPr wrap="square" rtlCol="0">
            <a:spAutoFit/>
          </a:bodyPr>
          <a:lstStyle/>
          <a:p>
            <a:r>
              <a:rPr lang="en-US" dirty="0" err="1" smtClean="0"/>
              <a:t>IVisitable</a:t>
            </a:r>
            <a:endParaRPr lang="mr-IN" dirty="0"/>
          </a:p>
        </p:txBody>
      </p:sp>
      <p:sp>
        <p:nvSpPr>
          <p:cNvPr id="61" name="TextBox 60"/>
          <p:cNvSpPr txBox="1"/>
          <p:nvPr/>
        </p:nvSpPr>
        <p:spPr>
          <a:xfrm>
            <a:off x="2804160" y="796052"/>
            <a:ext cx="1747520" cy="369332"/>
          </a:xfrm>
          <a:prstGeom prst="rect">
            <a:avLst/>
          </a:prstGeom>
          <a:noFill/>
        </p:spPr>
        <p:txBody>
          <a:bodyPr wrap="square" rtlCol="0">
            <a:spAutoFit/>
          </a:bodyPr>
          <a:lstStyle/>
          <a:p>
            <a:r>
              <a:rPr lang="en-US" dirty="0"/>
              <a:t>a</a:t>
            </a:r>
            <a:r>
              <a:rPr lang="en-US" dirty="0" smtClean="0"/>
              <a:t>ccept(</a:t>
            </a:r>
            <a:r>
              <a:rPr lang="en-US" dirty="0" err="1" smtClean="0"/>
              <a:t>Ivisitor</a:t>
            </a:r>
            <a:r>
              <a:rPr lang="en-US" dirty="0" smtClean="0"/>
              <a:t>)</a:t>
            </a:r>
            <a:endParaRPr lang="mr-IN" dirty="0"/>
          </a:p>
        </p:txBody>
      </p:sp>
      <p:sp>
        <p:nvSpPr>
          <p:cNvPr id="62" name="Isosceles Triangle 61"/>
          <p:cNvSpPr/>
          <p:nvPr/>
        </p:nvSpPr>
        <p:spPr>
          <a:xfrm>
            <a:off x="3299968" y="1201253"/>
            <a:ext cx="631952" cy="2970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63" name="Straight Connector 62"/>
          <p:cNvCxnSpPr>
            <a:stCxn id="62" idx="3"/>
          </p:cNvCxnSpPr>
          <p:nvPr/>
        </p:nvCxnSpPr>
        <p:spPr>
          <a:xfrm>
            <a:off x="3615944" y="1498292"/>
            <a:ext cx="1016" cy="371148"/>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660896" y="3514300"/>
            <a:ext cx="3539744" cy="700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72" name="Straight Connector 71"/>
          <p:cNvCxnSpPr>
            <a:stCxn id="68" idx="1"/>
            <a:endCxn id="68" idx="3"/>
          </p:cNvCxnSpPr>
          <p:nvPr/>
        </p:nvCxnSpPr>
        <p:spPr>
          <a:xfrm>
            <a:off x="6660896" y="3864372"/>
            <a:ext cx="3539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53" idx="3"/>
            <a:endCxn id="68" idx="0"/>
          </p:cNvCxnSpPr>
          <p:nvPr/>
        </p:nvCxnSpPr>
        <p:spPr>
          <a:xfrm rot="16200000" flipH="1">
            <a:off x="5842944" y="926476"/>
            <a:ext cx="469536" cy="470611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604000" y="3545840"/>
            <a:ext cx="4328160" cy="369332"/>
          </a:xfrm>
          <a:prstGeom prst="rect">
            <a:avLst/>
          </a:prstGeom>
          <a:noFill/>
        </p:spPr>
        <p:txBody>
          <a:bodyPr wrap="square" rtlCol="0">
            <a:spAutoFit/>
          </a:bodyPr>
          <a:lstStyle/>
          <a:p>
            <a:r>
              <a:rPr lang="en-US" dirty="0" err="1" smtClean="0"/>
              <a:t>AssemblyComponentBaseDecorator</a:t>
            </a:r>
            <a:endParaRPr lang="mr-IN" dirty="0"/>
          </a:p>
        </p:txBody>
      </p:sp>
      <p:cxnSp>
        <p:nvCxnSpPr>
          <p:cNvPr id="85" name="Elbow Connector 84"/>
          <p:cNvCxnSpPr>
            <a:stCxn id="56" idx="2"/>
            <a:endCxn id="68" idx="3"/>
          </p:cNvCxnSpPr>
          <p:nvPr/>
        </p:nvCxnSpPr>
        <p:spPr>
          <a:xfrm>
            <a:off x="5943600" y="2403558"/>
            <a:ext cx="4257040" cy="1460814"/>
          </a:xfrm>
          <a:prstGeom prst="bentConnector3">
            <a:avLst>
              <a:gd name="adj1" fmla="val 105370"/>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936240" y="2278505"/>
            <a:ext cx="1920240" cy="369332"/>
          </a:xfrm>
          <a:prstGeom prst="rect">
            <a:avLst/>
          </a:prstGeom>
          <a:noFill/>
        </p:spPr>
        <p:txBody>
          <a:bodyPr wrap="square" rtlCol="0">
            <a:spAutoFit/>
          </a:bodyPr>
          <a:lstStyle/>
          <a:p>
            <a:r>
              <a:rPr lang="en-US" dirty="0" smtClean="0"/>
              <a:t>assemble()</a:t>
            </a:r>
            <a:endParaRPr lang="mr-IN" dirty="0"/>
          </a:p>
        </p:txBody>
      </p:sp>
      <p:sp>
        <p:nvSpPr>
          <p:cNvPr id="88" name="Rectangle 87"/>
          <p:cNvSpPr/>
          <p:nvPr/>
        </p:nvSpPr>
        <p:spPr>
          <a:xfrm>
            <a:off x="6736080" y="4805680"/>
            <a:ext cx="3464560" cy="67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0" name="Straight Connector 89"/>
          <p:cNvCxnSpPr>
            <a:stCxn id="88" idx="1"/>
            <a:endCxn id="88" idx="3"/>
          </p:cNvCxnSpPr>
          <p:nvPr/>
        </p:nvCxnSpPr>
        <p:spPr>
          <a:xfrm>
            <a:off x="6736080" y="5140960"/>
            <a:ext cx="3464560"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959600" y="4805680"/>
            <a:ext cx="2895600" cy="369332"/>
          </a:xfrm>
          <a:prstGeom prst="rect">
            <a:avLst/>
          </a:prstGeom>
          <a:noFill/>
        </p:spPr>
        <p:txBody>
          <a:bodyPr wrap="square" rtlCol="0">
            <a:spAutoFit/>
          </a:bodyPr>
          <a:lstStyle/>
          <a:p>
            <a:r>
              <a:rPr lang="en-US" dirty="0" err="1" smtClean="0"/>
              <a:t>PostTestDecorator</a:t>
            </a:r>
            <a:endParaRPr lang="mr-IN" dirty="0"/>
          </a:p>
        </p:txBody>
      </p:sp>
      <p:sp>
        <p:nvSpPr>
          <p:cNvPr id="92" name="TextBox 91"/>
          <p:cNvSpPr txBox="1"/>
          <p:nvPr/>
        </p:nvSpPr>
        <p:spPr>
          <a:xfrm>
            <a:off x="7189218" y="5140520"/>
            <a:ext cx="1920240" cy="369332"/>
          </a:xfrm>
          <a:prstGeom prst="rect">
            <a:avLst/>
          </a:prstGeom>
          <a:noFill/>
        </p:spPr>
        <p:txBody>
          <a:bodyPr wrap="square" rtlCol="0">
            <a:spAutoFit/>
          </a:bodyPr>
          <a:lstStyle/>
          <a:p>
            <a:r>
              <a:rPr lang="en-US" dirty="0" smtClean="0"/>
              <a:t>assemble()</a:t>
            </a:r>
            <a:endParaRPr lang="mr-IN" dirty="0"/>
          </a:p>
        </p:txBody>
      </p:sp>
      <p:sp>
        <p:nvSpPr>
          <p:cNvPr id="93" name="Rectangle 92"/>
          <p:cNvSpPr/>
          <p:nvPr/>
        </p:nvSpPr>
        <p:spPr>
          <a:xfrm>
            <a:off x="1257808" y="4805680"/>
            <a:ext cx="3356864" cy="67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5" name="Straight Connector 94"/>
          <p:cNvCxnSpPr>
            <a:stCxn id="93" idx="1"/>
            <a:endCxn id="93" idx="3"/>
          </p:cNvCxnSpPr>
          <p:nvPr/>
        </p:nvCxnSpPr>
        <p:spPr>
          <a:xfrm>
            <a:off x="1257808" y="5140960"/>
            <a:ext cx="335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265936" y="4785360"/>
            <a:ext cx="3133344" cy="369332"/>
          </a:xfrm>
          <a:prstGeom prst="rect">
            <a:avLst/>
          </a:prstGeom>
          <a:noFill/>
        </p:spPr>
        <p:txBody>
          <a:bodyPr wrap="square" rtlCol="0">
            <a:spAutoFit/>
          </a:bodyPr>
          <a:lstStyle/>
          <a:p>
            <a:r>
              <a:rPr lang="en-US" dirty="0" err="1" smtClean="0"/>
              <a:t>AssemblyComponentVerifier</a:t>
            </a:r>
            <a:endParaRPr lang="mr-IN" dirty="0"/>
          </a:p>
        </p:txBody>
      </p:sp>
      <p:sp>
        <p:nvSpPr>
          <p:cNvPr id="97" name="Rectangle 96"/>
          <p:cNvSpPr/>
          <p:nvPr/>
        </p:nvSpPr>
        <p:spPr>
          <a:xfrm>
            <a:off x="1265936" y="5751118"/>
            <a:ext cx="3356864" cy="670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99" name="Straight Connector 98"/>
          <p:cNvCxnSpPr>
            <a:stCxn id="97" idx="1"/>
            <a:endCxn id="97" idx="3"/>
          </p:cNvCxnSpPr>
          <p:nvPr/>
        </p:nvCxnSpPr>
        <p:spPr>
          <a:xfrm>
            <a:off x="1265936" y="6086398"/>
            <a:ext cx="3356864"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229360" y="5720080"/>
            <a:ext cx="3342640" cy="369332"/>
          </a:xfrm>
          <a:prstGeom prst="rect">
            <a:avLst/>
          </a:prstGeom>
          <a:noFill/>
        </p:spPr>
        <p:txBody>
          <a:bodyPr wrap="square" rtlCol="0">
            <a:spAutoFit/>
          </a:bodyPr>
          <a:lstStyle/>
          <a:p>
            <a:r>
              <a:rPr lang="en-US" dirty="0" err="1" smtClean="0"/>
              <a:t>LaptopAssemblyPostTestVerifier</a:t>
            </a:r>
            <a:endParaRPr lang="mr-IN" dirty="0"/>
          </a:p>
        </p:txBody>
      </p:sp>
      <p:sp>
        <p:nvSpPr>
          <p:cNvPr id="101" name="Isosceles Triangle 100"/>
          <p:cNvSpPr/>
          <p:nvPr/>
        </p:nvSpPr>
        <p:spPr>
          <a:xfrm>
            <a:off x="2273808" y="5414560"/>
            <a:ext cx="885952" cy="35028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r-IN"/>
          </a:p>
        </p:txBody>
      </p:sp>
      <p:cxnSp>
        <p:nvCxnSpPr>
          <p:cNvPr id="103" name="Straight Arrow Connector 102"/>
          <p:cNvCxnSpPr>
            <a:stCxn id="88" idx="1"/>
            <a:endCxn id="93" idx="3"/>
          </p:cNvCxnSpPr>
          <p:nvPr/>
        </p:nvCxnSpPr>
        <p:spPr>
          <a:xfrm flipH="1">
            <a:off x="4614672" y="5140960"/>
            <a:ext cx="2121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608320" y="6086398"/>
            <a:ext cx="6156960" cy="523220"/>
          </a:xfrm>
          <a:prstGeom prst="rect">
            <a:avLst/>
          </a:prstGeom>
          <a:noFill/>
        </p:spPr>
        <p:txBody>
          <a:bodyPr wrap="square" rtlCol="0">
            <a:spAutoFit/>
          </a:bodyPr>
          <a:lstStyle/>
          <a:p>
            <a:pPr algn="ctr"/>
            <a:r>
              <a:rPr lang="en-US" sz="2800" b="1" dirty="0" smtClean="0"/>
              <a:t>Decorator</a:t>
            </a:r>
            <a:endParaRPr lang="mr-IN" sz="2800" b="1" dirty="0"/>
          </a:p>
        </p:txBody>
      </p:sp>
    </p:spTree>
    <p:extLst>
      <p:ext uri="{BB962C8B-B14F-4D97-AF65-F5344CB8AC3E}">
        <p14:creationId xmlns:p14="http://schemas.microsoft.com/office/powerpoint/2010/main" val="312031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 Basics of Java and OOAD</a:t>
            </a:r>
            <a:endParaRPr lang="en-US" dirty="0"/>
          </a:p>
        </p:txBody>
      </p:sp>
      <p:sp>
        <p:nvSpPr>
          <p:cNvPr id="3" name="Content Placeholder 2"/>
          <p:cNvSpPr>
            <a:spLocks noGrp="1"/>
          </p:cNvSpPr>
          <p:nvPr>
            <p:ph idx="1"/>
          </p:nvPr>
        </p:nvSpPr>
        <p:spPr/>
        <p:txBody>
          <a:bodyPr/>
          <a:lstStyle/>
          <a:p>
            <a:r>
              <a:rPr lang="en-US" dirty="0" smtClean="0"/>
              <a:t>Basic OO concepts : Abstraction, Polymorphism, Encapsulation</a:t>
            </a:r>
          </a:p>
          <a:p>
            <a:r>
              <a:rPr lang="en-US" dirty="0" smtClean="0"/>
              <a:t>OOAD principles: </a:t>
            </a:r>
          </a:p>
          <a:p>
            <a:pPr lvl="1"/>
            <a:r>
              <a:rPr lang="en-US" b="1" dirty="0" smtClean="0"/>
              <a:t>S</a:t>
            </a:r>
            <a:r>
              <a:rPr lang="en-US" dirty="0" smtClean="0"/>
              <a:t>ingle Responsibility</a:t>
            </a:r>
          </a:p>
          <a:p>
            <a:pPr lvl="1"/>
            <a:r>
              <a:rPr lang="en-US" b="1" dirty="0" smtClean="0"/>
              <a:t>O</a:t>
            </a:r>
            <a:r>
              <a:rPr lang="en-US" dirty="0" smtClean="0"/>
              <a:t>pen Close</a:t>
            </a:r>
          </a:p>
          <a:p>
            <a:pPr lvl="1"/>
            <a:r>
              <a:rPr lang="en-US" b="1" dirty="0" err="1" smtClean="0"/>
              <a:t>L</a:t>
            </a:r>
            <a:r>
              <a:rPr lang="en-US" dirty="0" err="1" smtClean="0"/>
              <a:t>iskov</a:t>
            </a:r>
            <a:r>
              <a:rPr lang="en-US" dirty="0" smtClean="0"/>
              <a:t> substitution</a:t>
            </a:r>
          </a:p>
          <a:p>
            <a:pPr lvl="1"/>
            <a:r>
              <a:rPr lang="en-US" b="1" dirty="0" smtClean="0"/>
              <a:t>I</a:t>
            </a:r>
            <a:r>
              <a:rPr lang="en-US" dirty="0" smtClean="0"/>
              <a:t>nterface Segregation</a:t>
            </a:r>
          </a:p>
          <a:p>
            <a:pPr lvl="1"/>
            <a:r>
              <a:rPr lang="en-US" b="1" dirty="0" smtClean="0"/>
              <a:t>D</a:t>
            </a:r>
            <a:r>
              <a:rPr lang="en-US" dirty="0" smtClean="0"/>
              <a:t>ependency Inversion</a:t>
            </a:r>
          </a:p>
          <a:p>
            <a:pPr lvl="1"/>
            <a:endParaRPr lang="en-US" dirty="0"/>
          </a:p>
        </p:txBody>
      </p:sp>
    </p:spTree>
    <p:extLst>
      <p:ext uri="{BB962C8B-B14F-4D97-AF65-F5344CB8AC3E}">
        <p14:creationId xmlns:p14="http://schemas.microsoft.com/office/powerpoint/2010/main" val="3408801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3711</TotalTime>
  <Words>5092</Words>
  <Application>Microsoft Office PowerPoint</Application>
  <PresentationFormat>Widescreen</PresentationFormat>
  <Paragraphs>552</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Calibri Light</vt:lpstr>
      <vt:lpstr>Mangal</vt:lpstr>
      <vt:lpstr>Times New Roman</vt:lpstr>
      <vt:lpstr>Office Theme</vt:lpstr>
      <vt:lpstr>Design Patterns</vt:lpstr>
      <vt:lpstr>Introduction </vt:lpstr>
      <vt:lpstr>Why Design Patterns are important???</vt:lpstr>
      <vt:lpstr>Types of Design Patterns </vt:lpstr>
      <vt:lpstr>RECAP - Class Diagram</vt:lpstr>
      <vt:lpstr>Class Associations</vt:lpstr>
      <vt:lpstr>Class Associations</vt:lpstr>
      <vt:lpstr>Pre-Requisite : Basics of Java and OOAD</vt:lpstr>
      <vt:lpstr>Pre-Requisite : Basics of Java and OOAD</vt:lpstr>
      <vt:lpstr>Garments Factory- a real world example</vt:lpstr>
      <vt:lpstr>Garments Factory- a real world example - 1</vt:lpstr>
      <vt:lpstr>Process Flow – Shirt/Blazer example</vt:lpstr>
      <vt:lpstr>Garments Factory- a real world example - 2</vt:lpstr>
      <vt:lpstr>Garments Factory- a real world example - 2</vt:lpstr>
      <vt:lpstr>Garments Factory- a real world example - 3</vt:lpstr>
      <vt:lpstr>Garments Factory- a real world example - 3</vt:lpstr>
      <vt:lpstr>Garments Factory- a real world example - 4</vt:lpstr>
      <vt:lpstr>Garments Factory- a real world example - 5</vt:lpstr>
      <vt:lpstr>Singleton</vt:lpstr>
      <vt:lpstr>PowerPoint Presentation</vt:lpstr>
      <vt:lpstr>Singleton - Exceptions</vt:lpstr>
      <vt:lpstr>Factory Method</vt:lpstr>
      <vt:lpstr>Factory Method</vt:lpstr>
      <vt:lpstr>Factory Method</vt:lpstr>
      <vt:lpstr>PowerPoint Presentation</vt:lpstr>
      <vt:lpstr>PowerPoint Presentation</vt:lpstr>
      <vt:lpstr>PowerPoint Presentation</vt:lpstr>
      <vt:lpstr>PowerPoint Presentation</vt:lpstr>
      <vt:lpstr>Observer Pattern</vt:lpstr>
      <vt:lpstr>Observer</vt:lpstr>
      <vt:lpstr>Applicability</vt:lpstr>
      <vt:lpstr>Participants</vt:lpstr>
      <vt:lpstr>PowerPoint Presentation</vt:lpstr>
      <vt:lpstr>PowerPoint Presentation</vt:lpstr>
      <vt:lpstr>PowerPoint Presentation</vt:lpstr>
      <vt:lpstr>Decorator</vt:lpstr>
      <vt:lpstr>Decorator</vt:lpstr>
      <vt:lpstr>Decorator - Problem Statement</vt:lpstr>
      <vt:lpstr>Decorator case study : Fund Transfer</vt:lpstr>
      <vt:lpstr>Strategy</vt:lpstr>
      <vt:lpstr>Strategy</vt:lpstr>
      <vt:lpstr>Strategy – International Income Tax Calculator</vt:lpstr>
      <vt:lpstr>International Income Tax Calculator – typical implementation</vt:lpstr>
      <vt:lpstr>International Tax Calculator – A Better Approach</vt:lpstr>
      <vt:lpstr>Proxy Pattern</vt:lpstr>
      <vt:lpstr>Proxy</vt:lpstr>
      <vt:lpstr>Proxy</vt:lpstr>
      <vt:lpstr>Proxy - Problem Statement</vt:lpstr>
      <vt:lpstr>Proxy – Example Implementation</vt:lpstr>
      <vt:lpstr>State Pattern</vt:lpstr>
      <vt:lpstr>State</vt:lpstr>
      <vt:lpstr>Facade</vt:lpstr>
      <vt:lpstr>Facade</vt:lpstr>
      <vt:lpstr>PowerPoint Presentation</vt:lpstr>
      <vt:lpstr>PowerPoint Presentation</vt:lpstr>
      <vt:lpstr>PowerPoint Presentation</vt:lpstr>
      <vt:lpstr>Quiz </vt:lpstr>
      <vt:lpstr>Quiz</vt:lpstr>
      <vt:lpstr>Quiz</vt:lpstr>
      <vt:lpstr>Quiz</vt:lpstr>
      <vt:lpstr>Made to Order Laptop manufacturing- Problem Statement</vt:lpstr>
      <vt:lpstr>Case Study –Fit for purpose Laptop manufacturing</vt:lpstr>
      <vt:lpstr>Revision in specifications</vt:lpstr>
      <vt:lpstr>Define assembly of laptop for chosen category</vt:lpstr>
      <vt:lpstr>Aspect 1 -  Selection of Assemblies</vt:lpstr>
      <vt:lpstr>Design-  Budget based selection of assemblies</vt:lpstr>
      <vt:lpstr>Aspect 2- Selection of family of compatible components </vt:lpstr>
      <vt:lpstr>Design – Selection of family of compatible components</vt:lpstr>
      <vt:lpstr>Aspect 3- Laptop is a composition of components </vt:lpstr>
      <vt:lpstr>PowerPoint Presentation</vt:lpstr>
      <vt:lpstr>Print Specifications</vt:lpstr>
      <vt:lpstr>Aspect 4- Print component-wise specification</vt:lpstr>
      <vt:lpstr>PowerPoint Presentation</vt:lpstr>
      <vt:lpstr>Upgrade Assembly configuration</vt:lpstr>
      <vt:lpstr>Aspect 5- Change of selection of a component may changes entire assembly</vt:lpstr>
      <vt:lpstr>PowerPoint Presentation</vt:lpstr>
      <vt:lpstr>Pre Assembly Testing - Test selected assembly components</vt:lpstr>
      <vt:lpstr>Aspect 6- Test each component of the selected assembly</vt:lpstr>
      <vt:lpstr>PowerPoint Presentation</vt:lpstr>
      <vt:lpstr>PowerPoint Presentation</vt:lpstr>
      <vt:lpstr>Post Assembly Testing - Test Entire assembled laptop</vt:lpstr>
      <vt:lpstr>Aspect 6- Test assembled laptop for its entire functionality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Mandar Kulkarni</dc:creator>
  <cp:lastModifiedBy>Mandar Kulkarni</cp:lastModifiedBy>
  <cp:revision>199</cp:revision>
  <dcterms:created xsi:type="dcterms:W3CDTF">2018-09-08T04:50:44Z</dcterms:created>
  <dcterms:modified xsi:type="dcterms:W3CDTF">2019-11-11T06:29:03Z</dcterms:modified>
</cp:coreProperties>
</file>