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Economica" panose="020B0604020202020204" charset="0"/>
      <p:regular r:id="rId20"/>
      <p:bold r:id="rId21"/>
      <p:italic r:id="rId22"/>
      <p:boldItalic r:id="rId23"/>
    </p:embeddedFont>
    <p:embeddedFont>
      <p:font typeface="Ope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MIN\Downloads\DS_ASSIGNMENT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'[DS_ASSIGNMENT1.xlsx]Case Study 1'!$J$18</c:f>
              <c:strCache>
                <c:ptCount val="1"/>
                <c:pt idx="0">
                  <c:v>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'[DS_ASSIGNMENT1.xlsx]Case Study 1'!$I$19:$I$21</c:f>
              <c:strCache>
                <c:ptCount val="3"/>
                <c:pt idx="0">
                  <c:v>Month 1</c:v>
                </c:pt>
                <c:pt idx="1">
                  <c:v>Month 2</c:v>
                </c:pt>
                <c:pt idx="2">
                  <c:v>Month 3</c:v>
                </c:pt>
              </c:strCache>
            </c:strRef>
          </c:cat>
          <c:val>
            <c:numRef>
              <c:f>'[DS_ASSIGNMENT1.xlsx]Case Study 1'!$J$19:$J$21</c:f>
              <c:numCache>
                <c:formatCode>General</c:formatCode>
                <c:ptCount val="3"/>
                <c:pt idx="0">
                  <c:v>97366</c:v>
                </c:pt>
                <c:pt idx="1">
                  <c:v>89206</c:v>
                </c:pt>
                <c:pt idx="2">
                  <c:v>113459</c:v>
                </c:pt>
              </c:numCache>
            </c:numRef>
          </c:val>
          <c:smooth val="0"/>
        </c:ser>
        <c:ser>
          <c:idx val="1"/>
          <c:order val="1"/>
          <c:tx>
            <c:strRef>
              <c:f>'[DS_ASSIGNMENT1.xlsx]Case Study 1'!$K$18</c:f>
              <c:strCache>
                <c:ptCount val="1"/>
                <c:pt idx="0">
                  <c:v>Profit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'[DS_ASSIGNMENT1.xlsx]Case Study 1'!$I$19:$I$21</c:f>
              <c:strCache>
                <c:ptCount val="3"/>
                <c:pt idx="0">
                  <c:v>Month 1</c:v>
                </c:pt>
                <c:pt idx="1">
                  <c:v>Month 2</c:v>
                </c:pt>
                <c:pt idx="2">
                  <c:v>Month 3</c:v>
                </c:pt>
              </c:strCache>
            </c:strRef>
          </c:cat>
          <c:val>
            <c:numRef>
              <c:f>'[DS_ASSIGNMENT1.xlsx]Case Study 1'!$K$19:$K$21</c:f>
              <c:numCache>
                <c:formatCode>General</c:formatCode>
                <c:ptCount val="3"/>
                <c:pt idx="0">
                  <c:v>26883</c:v>
                </c:pt>
                <c:pt idx="1">
                  <c:v>53594</c:v>
                </c:pt>
                <c:pt idx="2">
                  <c:v>20372</c:v>
                </c:pt>
              </c:numCache>
            </c:numRef>
          </c:val>
          <c:smooth val="0"/>
        </c:ser>
        <c:dLbls>
          <c:showLegendKey val="0"/>
          <c:showVal val="0"/>
          <c:showCatName val="0"/>
          <c:showSerName val="0"/>
          <c:showPercent val="0"/>
          <c:showBubbleSize val="0"/>
        </c:dLbls>
        <c:marker val="1"/>
        <c:smooth val="0"/>
        <c:axId val="1708609088"/>
        <c:axId val="1708604736"/>
      </c:lineChart>
      <c:catAx>
        <c:axId val="1708609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604736"/>
        <c:crosses val="autoZero"/>
        <c:auto val="1"/>
        <c:lblAlgn val="ctr"/>
        <c:lblOffset val="100"/>
        <c:noMultiLvlLbl val="0"/>
      </c:catAx>
      <c:valAx>
        <c:axId val="170860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609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76227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79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d72ca42ff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d72ca42ff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72ca42ff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72ca42ff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28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d72ca42f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d72ca42f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157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d72ca42ff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d72ca42ff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68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6a3a8b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6a3a8b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65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6a3a8b1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6a3a8b1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015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d72ca42ff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d72ca42ff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27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d72ca42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d72ca42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56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d72ca42ff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d72ca42ff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2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72ca42ff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72ca42ff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7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72ca42f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72ca42f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96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72ca42ff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72ca42ff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24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d72ca42ff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d72ca42f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74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d72ca42ff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d72ca42ff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71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d72ca42ff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d72ca42ff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02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11708" y="5191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Assignments and Case Studies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Solution</a:t>
            </a:r>
            <a:endParaRPr/>
          </a:p>
        </p:txBody>
      </p:sp>
      <p:sp>
        <p:nvSpPr>
          <p:cNvPr id="109" name="Google Shape;109;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457200" lvl="0" indent="-381317" algn="l" rtl="0">
              <a:spcBef>
                <a:spcPts val="0"/>
              </a:spcBef>
              <a:spcAft>
                <a:spcPts val="0"/>
              </a:spcAft>
              <a:buSzPct val="108333"/>
              <a:buChar char="●"/>
            </a:pPr>
            <a:r>
              <a:rPr lang="en" sz="2400"/>
              <a:t>Concentrate on improvement of food quality.</a:t>
            </a:r>
            <a:endParaRPr sz="2400"/>
          </a:p>
          <a:p>
            <a:pPr marL="457200" lvl="0" indent="-369570" algn="l" rtl="0">
              <a:spcBef>
                <a:spcPts val="0"/>
              </a:spcBef>
              <a:spcAft>
                <a:spcPts val="0"/>
              </a:spcAft>
              <a:buSzPct val="100000"/>
              <a:buChar char="●"/>
            </a:pPr>
            <a:r>
              <a:rPr lang="en" sz="2400"/>
              <a:t>Check on service improvement.</a:t>
            </a:r>
            <a:endParaRPr sz="2400"/>
          </a:p>
          <a:p>
            <a:pPr marL="457200" lvl="0" indent="-369570" algn="l" rtl="0">
              <a:spcBef>
                <a:spcPts val="0"/>
              </a:spcBef>
              <a:spcAft>
                <a:spcPts val="0"/>
              </a:spcAft>
              <a:buSzPct val="100000"/>
              <a:buChar char="●"/>
            </a:pPr>
            <a:r>
              <a:rPr lang="en" sz="2400"/>
              <a:t>Change the way of approach for your service.</a:t>
            </a:r>
            <a:endParaRPr sz="2400"/>
          </a:p>
          <a:p>
            <a:pPr marL="457200" lvl="0" indent="-369570" algn="l" rtl="0">
              <a:spcBef>
                <a:spcPts val="0"/>
              </a:spcBef>
              <a:spcAft>
                <a:spcPts val="0"/>
              </a:spcAft>
              <a:buSzPct val="100000"/>
              <a:buChar char="●"/>
            </a:pPr>
            <a:r>
              <a:rPr lang="en" sz="2400"/>
              <a:t>Improve customer experience.</a:t>
            </a:r>
            <a:endParaRPr sz="2400"/>
          </a:p>
          <a:p>
            <a:pPr marL="457200" lvl="0" indent="-369570" algn="l" rtl="0">
              <a:spcBef>
                <a:spcPts val="0"/>
              </a:spcBef>
              <a:spcAft>
                <a:spcPts val="0"/>
              </a:spcAft>
              <a:buSzPct val="100000"/>
              <a:buChar char="●"/>
            </a:pPr>
            <a:r>
              <a:rPr lang="en" sz="2400"/>
              <a:t>Identify and fix income leakage.</a:t>
            </a:r>
            <a:endParaRPr sz="2400"/>
          </a:p>
          <a:p>
            <a:pPr marL="457200" lvl="0" indent="-369570" algn="l" rtl="0">
              <a:spcBef>
                <a:spcPts val="0"/>
              </a:spcBef>
              <a:spcAft>
                <a:spcPts val="0"/>
              </a:spcAft>
              <a:buSzPct val="100000"/>
              <a:buChar char="●"/>
            </a:pPr>
            <a:r>
              <a:rPr lang="en" sz="2400"/>
              <a:t>Observe weather any new hotels are opened nearby so that to be aware of the competition around so as to take appropriate action.</a:t>
            </a:r>
            <a:endParaRPr sz="2400"/>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340500" y="1723950"/>
            <a:ext cx="2463000" cy="84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CASE STUDY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120" name="Google Shape;120;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man wants to open a Wada Pav Shop near Shivaji Nagar in Pune. He has got a location where there are other 4 more wada pav shops. He is not able to understand what will be the strategy to take over his clients.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 and Data Source</a:t>
            </a:r>
            <a:endParaRPr/>
          </a:p>
        </p:txBody>
      </p:sp>
      <p:sp>
        <p:nvSpPr>
          <p:cNvPr id="126" name="Google Shape;126;p24"/>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560"/>
              <a:t>A man wants to open a Wada Pav Shop near Shivaji Nagar in Pune. He has got a location where there are other 4 more wada pav shops. He is not able to understand what will be the strategy to take over his clients.</a:t>
            </a:r>
            <a:endParaRPr sz="1560"/>
          </a:p>
          <a:p>
            <a:pPr marL="0" lvl="0" indent="0" algn="l" rtl="0">
              <a:lnSpc>
                <a:spcPct val="105000"/>
              </a:lnSpc>
              <a:spcBef>
                <a:spcPts val="1200"/>
              </a:spcBef>
              <a:spcAft>
                <a:spcPts val="0"/>
              </a:spcAft>
              <a:buSzPts val="770"/>
              <a:buNone/>
            </a:pPr>
            <a:r>
              <a:rPr lang="en" sz="1560"/>
              <a:t> a. What will be the price of each Wada Pav? </a:t>
            </a:r>
            <a:endParaRPr sz="1560"/>
          </a:p>
          <a:p>
            <a:pPr marL="0" lvl="0" indent="0" algn="l" rtl="0">
              <a:lnSpc>
                <a:spcPct val="105000"/>
              </a:lnSpc>
              <a:spcBef>
                <a:spcPts val="1200"/>
              </a:spcBef>
              <a:spcAft>
                <a:spcPts val="0"/>
              </a:spcAft>
              <a:buSzPts val="770"/>
              <a:buNone/>
            </a:pPr>
            <a:r>
              <a:rPr lang="en" sz="1560"/>
              <a:t>b. How will he differentiate from the other competitors? </a:t>
            </a:r>
            <a:endParaRPr sz="1560"/>
          </a:p>
          <a:p>
            <a:pPr marL="0" lvl="0" indent="0" algn="l" rtl="0">
              <a:lnSpc>
                <a:spcPct val="105000"/>
              </a:lnSpc>
              <a:spcBef>
                <a:spcPts val="1200"/>
              </a:spcBef>
              <a:spcAft>
                <a:spcPts val="0"/>
              </a:spcAft>
              <a:buSzPts val="770"/>
              <a:buNone/>
            </a:pPr>
            <a:r>
              <a:rPr lang="en" sz="1560"/>
              <a:t>c. How will you bring insights when he has no data of his shop? </a:t>
            </a:r>
            <a:endParaRPr sz="1560"/>
          </a:p>
          <a:p>
            <a:pPr marL="0" lvl="0" indent="0" algn="l" rtl="0">
              <a:lnSpc>
                <a:spcPct val="105000"/>
              </a:lnSpc>
              <a:spcBef>
                <a:spcPts val="1200"/>
              </a:spcBef>
              <a:spcAft>
                <a:spcPts val="0"/>
              </a:spcAft>
              <a:buSzPts val="770"/>
              <a:buNone/>
            </a:pPr>
            <a:r>
              <a:rPr lang="en" sz="1560"/>
              <a:t>d. Why will be the Customer comes to your shop? (What will be the positioning) </a:t>
            </a:r>
            <a:endParaRPr sz="1560"/>
          </a:p>
          <a:p>
            <a:pPr marL="0" lvl="0" indent="0" algn="l" rtl="0">
              <a:lnSpc>
                <a:spcPct val="105000"/>
              </a:lnSpc>
              <a:spcBef>
                <a:spcPts val="1200"/>
              </a:spcBef>
              <a:spcAft>
                <a:spcPts val="0"/>
              </a:spcAft>
              <a:buSzPts val="770"/>
              <a:buNone/>
            </a:pPr>
            <a:r>
              <a:rPr lang="en" sz="1560"/>
              <a:t>e. What Machine Learning Models you will used to take to solve this Problem Statement?</a:t>
            </a:r>
            <a:endParaRPr sz="1560"/>
          </a:p>
          <a:p>
            <a:pPr marL="0" lvl="0" indent="0" algn="l" rtl="0">
              <a:lnSpc>
                <a:spcPct val="105000"/>
              </a:lnSpc>
              <a:spcBef>
                <a:spcPts val="1200"/>
              </a:spcBef>
              <a:spcAft>
                <a:spcPts val="0"/>
              </a:spcAft>
              <a:buSzPts val="770"/>
              <a:buNone/>
            </a:pPr>
            <a:endParaRPr sz="1560"/>
          </a:p>
          <a:p>
            <a:pPr marL="0" lvl="0" indent="0" algn="l" rtl="0">
              <a:lnSpc>
                <a:spcPct val="105000"/>
              </a:lnSpc>
              <a:spcBef>
                <a:spcPts val="1200"/>
              </a:spcBef>
              <a:spcAft>
                <a:spcPts val="1200"/>
              </a:spcAft>
              <a:buSzPts val="770"/>
              <a:buNone/>
            </a:pPr>
            <a:r>
              <a:rPr lang="en" sz="1560"/>
              <a:t> Whether Data Science is really required or not? How will you come to a solutions which will make him an entrepreneur and will help him to grow?</a:t>
            </a:r>
            <a:endParaRPr sz="156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a:t>
            </a:r>
            <a:endParaRPr/>
          </a:p>
        </p:txBody>
      </p:sp>
      <p:sp>
        <p:nvSpPr>
          <p:cNvPr id="132" name="Google Shape;132;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sz="2100"/>
              <a:t>To identify solutions which will make the business of the vendor grow and make him a good entrepreneur.</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Solution</a:t>
            </a:r>
            <a:endParaRPr/>
          </a:p>
        </p:txBody>
      </p:sp>
      <p:sp>
        <p:nvSpPr>
          <p:cNvPr id="138" name="Google Shape;138;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price of each vadapav should be reasonable compared to other 4 vendors.</a:t>
            </a:r>
            <a:endParaRPr/>
          </a:p>
          <a:p>
            <a:pPr marL="457200" lvl="0" indent="-342900" algn="l" rtl="0">
              <a:spcBef>
                <a:spcPts val="0"/>
              </a:spcBef>
              <a:spcAft>
                <a:spcPts val="0"/>
              </a:spcAft>
              <a:buSzPts val="1800"/>
              <a:buChar char="●"/>
            </a:pPr>
            <a:r>
              <a:rPr lang="en"/>
              <a:t>There should be different and unique varieties of vadapav at his shop so as to attract more customers.</a:t>
            </a:r>
            <a:endParaRPr/>
          </a:p>
          <a:p>
            <a:pPr marL="457200" lvl="0" indent="-342900" algn="l" rtl="0">
              <a:spcBef>
                <a:spcPts val="0"/>
              </a:spcBef>
              <a:spcAft>
                <a:spcPts val="0"/>
              </a:spcAft>
              <a:buSzPts val="1800"/>
              <a:buChar char="●"/>
            </a:pPr>
            <a:r>
              <a:rPr lang="en"/>
              <a:t>Insights can be bought by making attractive marketing strategies.</a:t>
            </a:r>
            <a:endParaRPr/>
          </a:p>
          <a:p>
            <a:pPr marL="457200" lvl="0" indent="-342900" algn="l" rtl="0">
              <a:spcBef>
                <a:spcPts val="0"/>
              </a:spcBef>
              <a:spcAft>
                <a:spcPts val="0"/>
              </a:spcAft>
              <a:buSzPts val="1800"/>
              <a:buChar char="●"/>
            </a:pPr>
            <a:r>
              <a:rPr lang="en"/>
              <a:t>Customers should get attracted to the shop by its service, food quality, variety, taste, cleanliness, hygiene, attractive shop,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Impact</a:t>
            </a:r>
            <a:endParaRPr/>
          </a:p>
        </p:txBody>
      </p:sp>
      <p:sp>
        <p:nvSpPr>
          <p:cNvPr id="144" name="Google Shape;144;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impact after using these marketing strategies will help the vadapav vendor grow is business and become a successful entrepreneur.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309850" y="309850"/>
            <a:ext cx="3048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Open Sans"/>
                <a:ea typeface="Open Sans"/>
                <a:cs typeface="Open Sans"/>
                <a:sym typeface="Open Sans"/>
              </a:rPr>
              <a:t>AGENDA</a:t>
            </a:r>
            <a:endParaRPr sz="2400" b="1">
              <a:latin typeface="Open Sans"/>
              <a:ea typeface="Open Sans"/>
              <a:cs typeface="Open Sans"/>
              <a:sym typeface="Open Sans"/>
            </a:endParaRPr>
          </a:p>
        </p:txBody>
      </p:sp>
      <p:sp>
        <p:nvSpPr>
          <p:cNvPr id="68" name="Google Shape;68;p14"/>
          <p:cNvSpPr txBox="1"/>
          <p:nvPr/>
        </p:nvSpPr>
        <p:spPr>
          <a:xfrm>
            <a:off x="483375" y="1003900"/>
            <a:ext cx="7895100" cy="1647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Introduction</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Problem Statement and Data Source</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Objective</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Solution Description</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Impact</a:t>
            </a:r>
            <a:endParaRPr sz="19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340500" y="1723950"/>
            <a:ext cx="2463000" cy="84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CASE STUDY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9" name="Google Shape;79;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man has took a shop on rent near BTM Layout, Bangalore, not onb the main road but local shop. The rent of the shop is 14000 per month. The man took the shop to sell fast food like - Biryani, Maggi, Egg Bhujiya, Omlets, Chicken Kabab,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 and  Data Source</a:t>
            </a:r>
            <a:endParaRPr/>
          </a:p>
        </p:txBody>
      </p:sp>
      <p:sp>
        <p:nvSpPr>
          <p:cNvPr id="85" name="Google Shape;85;p17"/>
          <p:cNvSpPr txBox="1">
            <a:spLocks noGrp="1"/>
          </p:cNvSpPr>
          <p:nvPr>
            <p:ph type="body" idx="1"/>
          </p:nvPr>
        </p:nvSpPr>
        <p:spPr>
          <a:xfrm>
            <a:off x="211125" y="1210850"/>
            <a:ext cx="8520600" cy="3354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556"/>
              <a:t>A man has took a shop in Rent near BTM Layout, Bangalore, not in the main road but as a local shop. The rent of the shop is 14000 per month. The man took the shop to sell fast food like - Biryani, Maggie, Egg Bhurjia, Omllettes, Chicken Kabab etc.</a:t>
            </a:r>
            <a:endParaRPr sz="1556"/>
          </a:p>
          <a:p>
            <a:pPr marL="0" lvl="0" indent="0" algn="l" rtl="0">
              <a:lnSpc>
                <a:spcPct val="95000"/>
              </a:lnSpc>
              <a:spcBef>
                <a:spcPts val="1200"/>
              </a:spcBef>
              <a:spcAft>
                <a:spcPts val="0"/>
              </a:spcAft>
              <a:buSzPts val="605"/>
              <a:buNone/>
            </a:pPr>
            <a:r>
              <a:rPr lang="en" sz="1556"/>
              <a:t> a. In the first 3 months he make a profit of around 100000, with a sales of around 300000. </a:t>
            </a:r>
            <a:endParaRPr sz="1556"/>
          </a:p>
          <a:p>
            <a:pPr marL="0" lvl="0" indent="0" algn="l" rtl="0">
              <a:lnSpc>
                <a:spcPct val="95000"/>
              </a:lnSpc>
              <a:spcBef>
                <a:spcPts val="1200"/>
              </a:spcBef>
              <a:spcAft>
                <a:spcPts val="0"/>
              </a:spcAft>
              <a:buSzPts val="605"/>
              <a:buNone/>
            </a:pPr>
            <a:r>
              <a:rPr lang="en" sz="1556"/>
              <a:t>b. In the 1st month he was selling veg food also, but he stopped after the 2nd month as it stock was not getting out.</a:t>
            </a:r>
            <a:endParaRPr sz="1556"/>
          </a:p>
          <a:p>
            <a:pPr marL="0" lvl="0" indent="0" algn="l" rtl="0">
              <a:lnSpc>
                <a:spcPct val="95000"/>
              </a:lnSpc>
              <a:spcBef>
                <a:spcPts val="1200"/>
              </a:spcBef>
              <a:spcAft>
                <a:spcPts val="0"/>
              </a:spcAft>
              <a:buSzPts val="605"/>
              <a:buNone/>
            </a:pPr>
            <a:r>
              <a:rPr lang="en" sz="1556"/>
              <a:t> c. After 4 – 5 months down the line the man is making a huge loss in his investment. He has a due of 2 months to pay the rent.</a:t>
            </a:r>
            <a:endParaRPr sz="1556"/>
          </a:p>
          <a:p>
            <a:pPr marL="0" lvl="0" indent="0" algn="l" rtl="0">
              <a:lnSpc>
                <a:spcPct val="95000"/>
              </a:lnSpc>
              <a:spcBef>
                <a:spcPts val="1200"/>
              </a:spcBef>
              <a:spcAft>
                <a:spcPts val="0"/>
              </a:spcAft>
              <a:buSzPts val="605"/>
              <a:buNone/>
            </a:pPr>
            <a:r>
              <a:rPr lang="en" sz="1556"/>
              <a:t>d. The sale has drastically gone down and he is thinking to close the shop. </a:t>
            </a:r>
            <a:endParaRPr sz="1556"/>
          </a:p>
          <a:p>
            <a:pPr marL="0" lvl="0" indent="0" algn="l" rtl="0">
              <a:lnSpc>
                <a:spcPct val="95000"/>
              </a:lnSpc>
              <a:spcBef>
                <a:spcPts val="1200"/>
              </a:spcBef>
              <a:spcAft>
                <a:spcPts val="0"/>
              </a:spcAft>
              <a:buSzPts val="605"/>
              <a:buNone/>
            </a:pPr>
            <a:endParaRPr sz="1556"/>
          </a:p>
          <a:p>
            <a:pPr marL="0" lvl="0" indent="0" algn="l" rtl="0">
              <a:lnSpc>
                <a:spcPct val="95000"/>
              </a:lnSpc>
              <a:spcBef>
                <a:spcPts val="1200"/>
              </a:spcBef>
              <a:spcAft>
                <a:spcPts val="1200"/>
              </a:spcAft>
              <a:buSzPts val="605"/>
              <a:buNone/>
            </a:pPr>
            <a:r>
              <a:rPr lang="en" sz="1556"/>
              <a:t>How will you tackle a situation of this kind? Write a solution to this kind of problem. Give a Fact-full answer by understanding the critical problems</a:t>
            </a:r>
            <a:endParaRPr sz="1556"/>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a:t>
            </a:r>
            <a:endParaRPr/>
          </a:p>
        </p:txBody>
      </p:sp>
      <p:sp>
        <p:nvSpPr>
          <p:cNvPr id="91" name="Google Shape;91;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b="1"/>
          </a:p>
          <a:p>
            <a:pPr marL="0" lvl="0" indent="0" algn="l" rtl="0">
              <a:spcBef>
                <a:spcPts val="1200"/>
              </a:spcBef>
              <a:spcAft>
                <a:spcPts val="1200"/>
              </a:spcAft>
              <a:buNone/>
            </a:pPr>
            <a:r>
              <a:rPr lang="en" sz="2100"/>
              <a:t>To understand what will be solution for the problems faced by vendor using the available data.</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72350" y="79025"/>
            <a:ext cx="4062242" cy="2492725"/>
          </a:xfrm>
          <a:prstGeom prst="rect">
            <a:avLst/>
          </a:prstGeom>
          <a:noFill/>
          <a:ln>
            <a:noFill/>
          </a:ln>
        </p:spPr>
      </p:pic>
      <p:pic>
        <p:nvPicPr>
          <p:cNvPr id="97" name="Google Shape;97;p19"/>
          <p:cNvPicPr preferRelativeResize="0"/>
          <p:nvPr/>
        </p:nvPicPr>
        <p:blipFill>
          <a:blip r:embed="rId4">
            <a:alphaModFix/>
          </a:blip>
          <a:stretch>
            <a:fillRect/>
          </a:stretch>
        </p:blipFill>
        <p:spPr>
          <a:xfrm>
            <a:off x="5028268" y="79025"/>
            <a:ext cx="3934507" cy="2419350"/>
          </a:xfrm>
          <a:prstGeom prst="rect">
            <a:avLst/>
          </a:prstGeom>
          <a:noFill/>
          <a:ln>
            <a:noFill/>
          </a:ln>
        </p:spPr>
      </p:pic>
      <p:pic>
        <p:nvPicPr>
          <p:cNvPr id="98" name="Google Shape;98;p19"/>
          <p:cNvPicPr preferRelativeResize="0"/>
          <p:nvPr/>
        </p:nvPicPr>
        <p:blipFill>
          <a:blip r:embed="rId5">
            <a:alphaModFix/>
          </a:blip>
          <a:stretch>
            <a:fillRect/>
          </a:stretch>
        </p:blipFill>
        <p:spPr>
          <a:xfrm>
            <a:off x="3147592" y="2663175"/>
            <a:ext cx="3798103" cy="234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576775" y="102825"/>
            <a:ext cx="7990450" cy="480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559381544"/>
              </p:ext>
            </p:extLst>
          </p:nvPr>
        </p:nvGraphicFramePr>
        <p:xfrm>
          <a:off x="1520575" y="1530848"/>
          <a:ext cx="5835722" cy="301032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42481" y="503434"/>
            <a:ext cx="7089168" cy="584775"/>
          </a:xfrm>
          <a:prstGeom prst="rect">
            <a:avLst/>
          </a:prstGeom>
          <a:noFill/>
        </p:spPr>
        <p:txBody>
          <a:bodyPr wrap="square" rtlCol="0">
            <a:spAutoFit/>
          </a:bodyPr>
          <a:lstStyle/>
          <a:p>
            <a:pPr algn="ctr"/>
            <a:r>
              <a:rPr lang="en-IN" sz="3200" b="1" dirty="0" smtClean="0"/>
              <a:t>Sales and Profit trends</a:t>
            </a:r>
            <a:endParaRPr lang="en-IN" sz="3200" b="1" dirty="0"/>
          </a:p>
        </p:txBody>
      </p:sp>
    </p:spTree>
    <p:extLst>
      <p:ext uri="{BB962C8B-B14F-4D97-AF65-F5344CB8AC3E}">
        <p14:creationId xmlns:p14="http://schemas.microsoft.com/office/powerpoint/2010/main" val="337166369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On-screen Show (16:9)</PresentationFormat>
  <Paragraphs>53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Economica</vt:lpstr>
      <vt:lpstr>Open Sans</vt:lpstr>
      <vt:lpstr>Luxe</vt:lpstr>
      <vt:lpstr>Assignments and Case Studies</vt:lpstr>
      <vt:lpstr>PowerPoint Presentation</vt:lpstr>
      <vt:lpstr>CASE STUDY 1</vt:lpstr>
      <vt:lpstr>Introduction</vt:lpstr>
      <vt:lpstr>Problem Statement and  Data Source</vt:lpstr>
      <vt:lpstr>Objective </vt:lpstr>
      <vt:lpstr>PowerPoint Presentation</vt:lpstr>
      <vt:lpstr>PowerPoint Presentation</vt:lpstr>
      <vt:lpstr>PowerPoint Presentation</vt:lpstr>
      <vt:lpstr>Solution</vt:lpstr>
      <vt:lpstr>CASE STUDY 2</vt:lpstr>
      <vt:lpstr>Introduction</vt:lpstr>
      <vt:lpstr>Problem Statement and Data Source</vt:lpstr>
      <vt:lpstr>Objective </vt:lpstr>
      <vt:lpstr>Solution</vt:lpstr>
      <vt:lpstr>Impact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Assignments and Case Studies</dc:title>
  <cp:lastModifiedBy>HP</cp:lastModifiedBy>
  <cp:revision>1</cp:revision>
  <dcterms:modified xsi:type="dcterms:W3CDTF">2021-05-31T17:49:05Z</dcterms:modified>
</cp:coreProperties>
</file>