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18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F60548B-AAC3-E3A0-5B56-460A2DC91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A172EBF-4959-DF4A-B7E1-1615C576F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D44B290-EC1E-E22B-0773-DB647C8C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92-1ACE-4F46-909C-AF9625132F6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F9C8C27-A6A5-1689-A485-BA0BAE36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90C97E4-0B81-7AB8-362D-0EEAE500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B354-EE6E-4DAA-AC90-364D498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6C6CE62-AD69-7011-9455-3E80EBA1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E9573D5-8307-FE77-05C6-ACE627C95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5A5E8AA-7777-E24B-233A-A8C6166E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92-1ACE-4F46-909C-AF9625132F6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3A5F21A-3874-6A0E-6EAB-76EA0112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2A84D56-AC68-EF10-743F-6B901C78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B354-EE6E-4DAA-AC90-364D498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0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F1EA5B07-3BB8-3C8F-3AF1-48B8E975B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761B3DD-9E27-3655-A0C8-4BC089DEB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FEA78B1-1C0E-47F8-85EA-A3D76089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92-1ACE-4F46-909C-AF9625132F6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11B4ED0-049A-2573-3E8B-E0784DAE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CF32832-0426-8D4D-F776-CA962638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B354-EE6E-4DAA-AC90-364D498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5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E41A743-8B6A-5084-7015-C4042729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1A4C214-08CB-AED3-2C95-C703DF58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7FC23C5-C751-DC7F-3D66-ED46D12B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92-1ACE-4F46-909C-AF9625132F6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7CB8919-5F8D-E934-9658-5E135B23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073DDBA-EE7B-EB4D-4AEF-281A6027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B354-EE6E-4DAA-AC90-364D498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51F833B-76B2-E7C5-FE97-07F81BE9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22CA032-AAEB-5EB7-DC74-D23390E78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59470BE-2713-BEAC-54EC-50B01382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92-1ACE-4F46-909C-AF9625132F6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E04A04E-67D8-54B2-757D-B8F412ED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335C020-7DA5-99C5-40CF-19D8279F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B354-EE6E-4DAA-AC90-364D498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93BBAAE-1880-EB88-DE32-E8716353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1438F9D-2C3B-9B6B-747B-75B432BB9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045EBD8-D53C-60D5-6340-9F87BAF4A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3CBA004-3662-5795-7ECA-F2FDF317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92-1ACE-4F46-909C-AF9625132F6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606682D-08F7-19DD-D00B-72CABA5B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ED2DF8F-53FC-BE69-E990-B2F6A88D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B354-EE6E-4DAA-AC90-364D498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0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54834A2-2B45-DAF2-2433-148D2A8A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5272AE4-6523-EFB0-F8DC-F85DC6EC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3266FE1-6679-52DA-36FF-81ADBABE0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B29A9D74-BA85-32D5-E77E-EFF0D2EAA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9A7F7A8-34E9-98F3-DA51-733DBE7F0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C6AF333-FFEC-5D2B-CC46-4A87C63E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92-1ACE-4F46-909C-AF9625132F6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587DA280-C235-FC71-BC0E-E0B2AEB6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B8D11B78-BCB4-33EC-B8EF-8CA49966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B354-EE6E-4DAA-AC90-364D498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DE4EAA7-8AE3-8B7F-47AC-3A3227F2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9E82ACE-BC5B-0FB7-01B8-3984ADA7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92-1ACE-4F46-909C-AF9625132F6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814736A8-BF74-C95B-AAD6-05DA2630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99E5642B-CCA1-CAA9-F103-309C5606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B354-EE6E-4DAA-AC90-364D498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5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5D2AFAD1-44CF-2273-C1BD-0DE3F6AD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92-1ACE-4F46-909C-AF9625132F6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7A75DA34-B221-C4E6-6212-8101D454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BA99CAC-5559-C1F2-02F7-F247FDDB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B354-EE6E-4DAA-AC90-364D498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2482CDF-C999-244D-0BDA-7939E8D7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F17445F-593D-BDAC-FD89-9B757967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4009219-FEB0-C2DC-E510-F882A3CD8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628D49B-3D0D-67E0-2D1C-DABAB6B2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92-1ACE-4F46-909C-AF9625132F6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A51B5E9-CF87-3AAB-C4E8-BD5E34A6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AFD125A-B2D9-F508-BFC7-3DA177BE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B354-EE6E-4DAA-AC90-364D498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4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578A6E-8E46-3BAF-F6B9-F0058F9E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C271BE73-0ABB-0876-B4B4-C1D2AB698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9621859-61B3-E0C2-E165-A3BCCDA07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678633D-CBC7-C849-BD3F-A4B014B4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AF92-1ACE-4F46-909C-AF9625132F6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31FB5DA-8BEC-5874-60E9-10916451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F7ED33A-D424-1532-0435-DEBD66B7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B354-EE6E-4DAA-AC90-364D498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1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65DE378D-F759-257A-3438-CF276671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81381AE-03EA-F889-963B-ACFB3CF4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5314153-F98B-1F72-195D-F151A7A0C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AF92-1ACE-4F46-909C-AF9625132F6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97E7592-4899-3461-6FC3-CE02B61E9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D82F474-BA76-B8BA-5565-F1158B9C3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FB354-EE6E-4DAA-AC90-364D49801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CBD1DC1-41A2-ABC0-6911-E5AC42EA9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Linear</a:t>
            </a:r>
            <a:r>
              <a:rPr lang="fi-FI" dirty="0"/>
              <a:t> Kalman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>
                <a:highlight>
                  <a:srgbClr val="FFFF00"/>
                </a:highlight>
              </a:rPr>
              <a:t>averaging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728DE8ED-0881-D126-2AF9-9F7A8B8A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692" y="471389"/>
            <a:ext cx="2952750" cy="219075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42975ACC-9181-7175-1119-D1B3658EDB2F}"/>
              </a:ext>
            </a:extLst>
          </p:cNvPr>
          <p:cNvSpPr txBox="1"/>
          <p:nvPr/>
        </p:nvSpPr>
        <p:spPr>
          <a:xfrm>
            <a:off x="3595456" y="1260629"/>
            <a:ext cx="523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Measurements</a:t>
            </a:r>
            <a:r>
              <a:rPr lang="fi-FI" dirty="0"/>
              <a:t> made inside </a:t>
            </a:r>
            <a:r>
              <a:rPr lang="fi-FI" dirty="0" err="1"/>
              <a:t>small</a:t>
            </a:r>
            <a:r>
              <a:rPr lang="fi-FI" dirty="0"/>
              <a:t> room. </a:t>
            </a:r>
            <a:r>
              <a:rPr lang="fi-FI" dirty="0" err="1"/>
              <a:t>Lots</a:t>
            </a:r>
            <a:r>
              <a:rPr lang="fi-FI" dirty="0"/>
              <a:t> of </a:t>
            </a:r>
            <a:r>
              <a:rPr lang="fi-FI" dirty="0" err="1"/>
              <a:t>echos</a:t>
            </a:r>
            <a:endParaRPr lang="en-US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3896BC0B-CAFC-9D1C-F4FE-ABE42B140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55" y="818736"/>
            <a:ext cx="5172075" cy="533400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6FE60BD9-6C6B-34D4-F632-95BFF1CEA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982" y="3648229"/>
            <a:ext cx="3616170" cy="2746300"/>
          </a:xfrm>
          <a:prstGeom prst="rect">
            <a:avLst/>
          </a:prstGeom>
        </p:spPr>
      </p:pic>
      <p:sp>
        <p:nvSpPr>
          <p:cNvPr id="11" name="Tekstiruutu 10">
            <a:extLst>
              <a:ext uri="{FF2B5EF4-FFF2-40B4-BE49-F238E27FC236}">
                <a16:creationId xmlns:a16="http://schemas.microsoft.com/office/drawing/2014/main" id="{CE17F9AA-338D-FAF4-689B-0F1DD9C30560}"/>
              </a:ext>
            </a:extLst>
          </p:cNvPr>
          <p:cNvSpPr txBox="1"/>
          <p:nvPr/>
        </p:nvSpPr>
        <p:spPr>
          <a:xfrm>
            <a:off x="0" y="0"/>
            <a:ext cx="17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On Laptop ~3FPS</a:t>
            </a:r>
          </a:p>
        </p:txBody>
      </p:sp>
    </p:spTree>
    <p:extLst>
      <p:ext uri="{BB962C8B-B14F-4D97-AF65-F5344CB8AC3E}">
        <p14:creationId xmlns:p14="http://schemas.microsoft.com/office/powerpoint/2010/main" val="160369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AC8DD7CD-885F-E3D3-57A1-400C9C413259}"/>
              </a:ext>
            </a:extLst>
          </p:cNvPr>
          <p:cNvSpPr txBox="1"/>
          <p:nvPr/>
        </p:nvSpPr>
        <p:spPr>
          <a:xfrm>
            <a:off x="11571578" y="440985"/>
            <a:ext cx="124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2/2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08361F53-F707-36B0-66F3-9CB092F04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3" y="267392"/>
            <a:ext cx="5972175" cy="1085850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9E2DC81A-F8AD-8FBC-1D66-7C6638D5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91" y="1567542"/>
            <a:ext cx="5400675" cy="457200"/>
          </a:xfrm>
          <a:prstGeom prst="rect">
            <a:avLst/>
          </a:prstGeom>
        </p:spPr>
      </p:pic>
      <p:sp>
        <p:nvSpPr>
          <p:cNvPr id="9" name="Tekstiruutu 8">
            <a:extLst>
              <a:ext uri="{FF2B5EF4-FFF2-40B4-BE49-F238E27FC236}">
                <a16:creationId xmlns:a16="http://schemas.microsoft.com/office/drawing/2014/main" id="{06B25DBD-940A-426B-0F65-23A8CA3C9E34}"/>
              </a:ext>
            </a:extLst>
          </p:cNvPr>
          <p:cNvSpPr txBox="1"/>
          <p:nvPr/>
        </p:nvSpPr>
        <p:spPr>
          <a:xfrm>
            <a:off x="779169" y="2319548"/>
            <a:ext cx="8831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Tried</a:t>
            </a:r>
            <a:r>
              <a:rPr lang="fi-FI" dirty="0"/>
              <a:t> </a:t>
            </a:r>
            <a:r>
              <a:rPr lang="fi-FI" dirty="0" err="1"/>
              <a:t>fitting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residual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depth</a:t>
            </a:r>
            <a:r>
              <a:rPr lang="fi-FI" dirty="0"/>
              <a:t> is </a:t>
            </a:r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really</a:t>
            </a:r>
            <a:r>
              <a:rPr lang="fi-FI" dirty="0"/>
              <a:t> </a:t>
            </a:r>
            <a:r>
              <a:rPr lang="fi-FI" dirty="0" err="1"/>
              <a:t>smooth</a:t>
            </a:r>
            <a:r>
              <a:rPr lang="fi-FI" dirty="0"/>
              <a:t>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lags</a:t>
            </a:r>
            <a:r>
              <a:rPr lang="fi-FI" dirty="0"/>
              <a:t> </a:t>
            </a:r>
            <a:r>
              <a:rPr lang="fi-FI" dirty="0" err="1"/>
              <a:t>behind</a:t>
            </a:r>
            <a:r>
              <a:rPr lang="fi-FI" dirty="0"/>
              <a:t>. </a:t>
            </a:r>
            <a:r>
              <a:rPr lang="fi-FI" dirty="0" err="1"/>
              <a:t>Speed</a:t>
            </a:r>
            <a:r>
              <a:rPr lang="fi-FI" dirty="0"/>
              <a:t> </a:t>
            </a:r>
            <a:r>
              <a:rPr lang="fi-FI" dirty="0" err="1"/>
              <a:t>measurement</a:t>
            </a:r>
            <a:r>
              <a:rPr lang="fi-FI" dirty="0"/>
              <a:t> is </a:t>
            </a:r>
            <a:r>
              <a:rPr lang="fi-FI" dirty="0" err="1"/>
              <a:t>trusted</a:t>
            </a:r>
            <a:r>
              <a:rPr lang="fi-FI" dirty="0"/>
              <a:t> </a:t>
            </a:r>
            <a:r>
              <a:rPr lang="fi-FI" dirty="0" err="1"/>
              <a:t>outright</a:t>
            </a:r>
            <a:r>
              <a:rPr lang="fi-FI" dirty="0"/>
              <a:t>. </a:t>
            </a:r>
            <a:r>
              <a:rPr lang="fi-FI" dirty="0" err="1"/>
              <a:t>This</a:t>
            </a:r>
            <a:r>
              <a:rPr lang="fi-FI" dirty="0"/>
              <a:t>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really</a:t>
            </a:r>
            <a:r>
              <a:rPr lang="fi-FI" dirty="0"/>
              <a:t>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either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say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accuray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a </a:t>
            </a:r>
            <a:r>
              <a:rPr lang="fi-FI" dirty="0" err="1"/>
              <a:t>liner</a:t>
            </a:r>
            <a:r>
              <a:rPr lang="fi-FI" dirty="0"/>
              <a:t> </a:t>
            </a:r>
            <a:r>
              <a:rPr lang="fi-FI" dirty="0" err="1"/>
              <a:t>filter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sufficed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UKF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really</a:t>
            </a:r>
            <a:r>
              <a:rPr lang="fi-FI" dirty="0"/>
              <a:t> </a:t>
            </a:r>
          </a:p>
          <a:p>
            <a:r>
              <a:rPr lang="fi-FI" dirty="0" err="1"/>
              <a:t>Giving</a:t>
            </a:r>
            <a:r>
              <a:rPr lang="fi-FI" dirty="0"/>
              <a:t> us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/>
              <a:t>results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3101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ABC0915E-E140-1BAA-F526-74C5BDBE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29514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01E384EA-EE57-5075-60EF-A333105A0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34" y="3566614"/>
            <a:ext cx="12192000" cy="3684213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3B0AB584-2958-04F7-D279-8AED4426D336}"/>
              </a:ext>
            </a:extLst>
          </p:cNvPr>
          <p:cNvSpPr txBox="1"/>
          <p:nvPr/>
        </p:nvSpPr>
        <p:spPr>
          <a:xfrm>
            <a:off x="26634" y="3429000"/>
            <a:ext cx="532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JetBrains Mono"/>
              </a:rPr>
              <a:t>kalman_results_new1.npy</a:t>
            </a: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DB4EA5EF-FE4F-CCD2-570A-AAD638DCE60E}"/>
              </a:ext>
            </a:extLst>
          </p:cNvPr>
          <p:cNvSpPr txBox="1"/>
          <p:nvPr/>
        </p:nvSpPr>
        <p:spPr>
          <a:xfrm>
            <a:off x="932156" y="328474"/>
            <a:ext cx="1757779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i-FI" dirty="0" err="1"/>
              <a:t>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0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>
            <a:extLst>
              <a:ext uri="{FF2B5EF4-FFF2-40B4-BE49-F238E27FC236}">
                <a16:creationId xmlns:a16="http://schemas.microsoft.com/office/drawing/2014/main" id="{6E1CBE0F-BF6F-6F56-A5CC-A9A8EB7C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8740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70154B1B-21A6-C386-8C00-B167E37C3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5106"/>
            <a:ext cx="12192000" cy="3744983"/>
          </a:xfrm>
          <a:prstGeom prst="rect">
            <a:avLst/>
          </a:prstGeom>
        </p:spPr>
      </p:pic>
      <p:sp>
        <p:nvSpPr>
          <p:cNvPr id="10" name="Tekstiruutu 9">
            <a:extLst>
              <a:ext uri="{FF2B5EF4-FFF2-40B4-BE49-F238E27FC236}">
                <a16:creationId xmlns:a16="http://schemas.microsoft.com/office/drawing/2014/main" id="{282BE5D6-B6D8-CF70-A537-2F57C0E09748}"/>
              </a:ext>
            </a:extLst>
          </p:cNvPr>
          <p:cNvSpPr txBox="1"/>
          <p:nvPr/>
        </p:nvSpPr>
        <p:spPr>
          <a:xfrm>
            <a:off x="932156" y="328474"/>
            <a:ext cx="175777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i-FI" dirty="0" err="1"/>
              <a:t>Unscented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3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F9E31AAC-33A2-3723-4F7B-8A61A2E86745}"/>
              </a:ext>
            </a:extLst>
          </p:cNvPr>
          <p:cNvSpPr txBox="1"/>
          <p:nvPr/>
        </p:nvSpPr>
        <p:spPr>
          <a:xfrm>
            <a:off x="905521" y="781235"/>
            <a:ext cx="101382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given</a:t>
            </a:r>
            <a:r>
              <a:rPr lang="fi-FI" dirty="0"/>
              <a:t> to </a:t>
            </a:r>
            <a:r>
              <a:rPr lang="fi-FI" dirty="0" err="1"/>
              <a:t>Unscented</a:t>
            </a:r>
            <a:r>
              <a:rPr lang="fi-FI" dirty="0"/>
              <a:t> Kalman </a:t>
            </a:r>
            <a:r>
              <a:rPr lang="fi-FI" dirty="0" err="1"/>
              <a:t>Filter</a:t>
            </a:r>
            <a:r>
              <a:rPr lang="fi-FI" dirty="0"/>
              <a:t> to 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results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better</a:t>
            </a:r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variances</a:t>
            </a:r>
            <a:r>
              <a:rPr lang="fi-FI" dirty="0"/>
              <a:t> 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predictions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actually</a:t>
            </a:r>
            <a:r>
              <a:rPr lang="fi-FI" dirty="0"/>
              <a:t> WORSE </a:t>
            </a:r>
            <a:r>
              <a:rPr lang="fi-FI" dirty="0" err="1"/>
              <a:t>with</a:t>
            </a:r>
            <a:r>
              <a:rPr lang="fi-FI" dirty="0"/>
              <a:t> UKF</a:t>
            </a:r>
          </a:p>
          <a:p>
            <a:r>
              <a:rPr lang="fi-FI" dirty="0"/>
              <a:t>	</a:t>
            </a:r>
            <a:r>
              <a:rPr lang="fi-FI" dirty="0" err="1"/>
              <a:t>Residual</a:t>
            </a:r>
            <a:r>
              <a:rPr lang="fi-FI" dirty="0"/>
              <a:t> </a:t>
            </a:r>
            <a:r>
              <a:rPr lang="fi-FI" dirty="0" err="1"/>
              <a:t>however</a:t>
            </a:r>
            <a:r>
              <a:rPr lang="fi-FI" dirty="0"/>
              <a:t> </a:t>
            </a:r>
            <a:r>
              <a:rPr lang="fi-FI" dirty="0" err="1"/>
              <a:t>says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velocity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predicted</a:t>
            </a:r>
            <a:r>
              <a:rPr lang="fi-FI" dirty="0"/>
              <a:t> </a:t>
            </a:r>
            <a:r>
              <a:rPr lang="fi-FI" dirty="0" err="1"/>
              <a:t>better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Maybe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UKF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tuned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?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as in </a:t>
            </a:r>
            <a:r>
              <a:rPr lang="fi-FI" dirty="0" err="1"/>
              <a:t>Linear</a:t>
            </a:r>
            <a:r>
              <a:rPr lang="fi-FI" dirty="0"/>
              <a:t> </a:t>
            </a:r>
            <a:r>
              <a:rPr lang="fi-FI" dirty="0" err="1"/>
              <a:t>approach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 err="1"/>
              <a:t>Lets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tuning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UKF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followin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model</a:t>
            </a:r>
            <a:r>
              <a:rPr lang="fi-FI" dirty="0"/>
              <a:t>: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6624C8FC-7AAE-E0D5-844E-B6C7D6B6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72" y="3568361"/>
            <a:ext cx="5886450" cy="1123950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D10E6FC3-05AB-5C5F-DEE8-811EFFB5D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150" y="5371313"/>
            <a:ext cx="5400675" cy="447675"/>
          </a:xfrm>
          <a:prstGeom prst="rect">
            <a:avLst/>
          </a:prstGeom>
        </p:spPr>
      </p:pic>
      <p:sp>
        <p:nvSpPr>
          <p:cNvPr id="9" name="Tekstiruutu 8">
            <a:extLst>
              <a:ext uri="{FF2B5EF4-FFF2-40B4-BE49-F238E27FC236}">
                <a16:creationId xmlns:a16="http://schemas.microsoft.com/office/drawing/2014/main" id="{A554B490-971D-6337-D6A6-3CD293BD4660}"/>
              </a:ext>
            </a:extLst>
          </p:cNvPr>
          <p:cNvSpPr txBox="1"/>
          <p:nvPr/>
        </p:nvSpPr>
        <p:spPr>
          <a:xfrm>
            <a:off x="5869618" y="5818988"/>
            <a:ext cx="1013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average</a:t>
            </a:r>
            <a:endParaRPr lang="fi-FI" dirty="0"/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0DDB61D8-F403-18E3-FEF3-EDF65FE598FC}"/>
              </a:ext>
            </a:extLst>
          </p:cNvPr>
          <p:cNvSpPr txBox="1"/>
          <p:nvPr/>
        </p:nvSpPr>
        <p:spPr>
          <a:xfrm>
            <a:off x="7669749" y="3366558"/>
            <a:ext cx="10138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If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measurements</a:t>
            </a:r>
            <a:r>
              <a:rPr lang="fi-FI" dirty="0"/>
              <a:t> </a:t>
            </a:r>
            <a:r>
              <a:rPr lang="fi-FI" dirty="0" err="1"/>
              <a:t>are</a:t>
            </a:r>
            <a:endParaRPr lang="fi-FI" dirty="0"/>
          </a:p>
          <a:p>
            <a:r>
              <a:rPr lang="fi-FI" dirty="0" err="1"/>
              <a:t>Nonlinear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non</a:t>
            </a:r>
            <a:r>
              <a:rPr lang="fi-FI" dirty="0"/>
              <a:t> </a:t>
            </a:r>
            <a:r>
              <a:rPr lang="fi-FI" dirty="0" err="1"/>
              <a:t>gaussian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</a:p>
          <a:p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</a:t>
            </a:r>
            <a:r>
              <a:rPr lang="fi-FI" dirty="0" err="1"/>
              <a:t>achieve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/>
              <a:t>results</a:t>
            </a:r>
            <a:r>
              <a:rPr lang="fi-FI" dirty="0"/>
              <a:t>.</a:t>
            </a:r>
          </a:p>
          <a:p>
            <a:r>
              <a:rPr lang="fi-FI" dirty="0" err="1"/>
              <a:t>Since</a:t>
            </a:r>
            <a:r>
              <a:rPr lang="fi-FI" dirty="0"/>
              <a:t> radar </a:t>
            </a:r>
            <a:r>
              <a:rPr lang="fi-FI" dirty="0" err="1"/>
              <a:t>depth</a:t>
            </a:r>
            <a:r>
              <a:rPr lang="fi-FI" dirty="0"/>
              <a:t> is </a:t>
            </a:r>
            <a:r>
              <a:rPr lang="fi-FI" dirty="0" err="1"/>
              <a:t>cut</a:t>
            </a:r>
            <a:r>
              <a:rPr lang="fi-FI" dirty="0"/>
              <a:t> </a:t>
            </a:r>
            <a:r>
              <a:rPr lang="fi-FI" dirty="0" err="1"/>
              <a:t>off</a:t>
            </a:r>
            <a:r>
              <a:rPr lang="fi-FI" dirty="0"/>
              <a:t> at 0 and </a:t>
            </a:r>
          </a:p>
          <a:p>
            <a:r>
              <a:rPr lang="fi-FI" dirty="0"/>
              <a:t>Cant go </a:t>
            </a:r>
            <a:r>
              <a:rPr lang="fi-FI" dirty="0" err="1"/>
              <a:t>negative</a:t>
            </a:r>
            <a:r>
              <a:rPr lang="fi-FI" dirty="0"/>
              <a:t>, it IS </a:t>
            </a:r>
            <a:r>
              <a:rPr lang="fi-FI" dirty="0" err="1"/>
              <a:t>non</a:t>
            </a:r>
            <a:r>
              <a:rPr lang="fi-FI" dirty="0"/>
              <a:t> </a:t>
            </a:r>
            <a:r>
              <a:rPr lang="fi-FI" dirty="0" err="1"/>
              <a:t>gaussian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1812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78E5288C-24B4-9F8C-A675-744F938511EE}"/>
              </a:ext>
            </a:extLst>
          </p:cNvPr>
          <p:cNvSpPr txBox="1"/>
          <p:nvPr/>
        </p:nvSpPr>
        <p:spPr>
          <a:xfrm>
            <a:off x="483507" y="648979"/>
            <a:ext cx="1013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Look at 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it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diverge</a:t>
            </a:r>
            <a:endParaRPr lang="fi-FI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85D969F5-BBAB-3F0E-487A-FB73057B14B8}"/>
              </a:ext>
            </a:extLst>
          </p:cNvPr>
          <p:cNvSpPr txBox="1"/>
          <p:nvPr/>
        </p:nvSpPr>
        <p:spPr>
          <a:xfrm>
            <a:off x="483508" y="279647"/>
            <a:ext cx="1013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Test</a:t>
            </a:r>
            <a:r>
              <a:rPr lang="fi-FI" dirty="0"/>
              <a:t>: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sensor</a:t>
            </a:r>
            <a:r>
              <a:rPr lang="fi-FI" dirty="0"/>
              <a:t> to </a:t>
            </a:r>
            <a:r>
              <a:rPr lang="fi-FI" dirty="0" err="1"/>
              <a:t>trust</a:t>
            </a:r>
            <a:r>
              <a:rPr lang="fi-FI" dirty="0"/>
              <a:t> </a:t>
            </a:r>
            <a:r>
              <a:rPr lang="fi-FI" dirty="0" err="1"/>
              <a:t>more</a:t>
            </a:r>
            <a:endParaRPr lang="fi-FI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6FCE0AE9-76E1-C8DB-7FC1-B51610A0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025"/>
            <a:ext cx="12192000" cy="3500257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7E1987C9-C001-6C8C-F9AF-9A0B52DFF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227" y="160670"/>
            <a:ext cx="4486275" cy="390525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E58BF60A-68D3-B090-D97B-9DB0FD6B2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78399"/>
            <a:ext cx="12192000" cy="3685761"/>
          </a:xfrm>
          <a:prstGeom prst="rect">
            <a:avLst/>
          </a:prstGeom>
        </p:spPr>
      </p:pic>
      <p:pic>
        <p:nvPicPr>
          <p:cNvPr id="13" name="Kuva 12">
            <a:extLst>
              <a:ext uri="{FF2B5EF4-FFF2-40B4-BE49-F238E27FC236}">
                <a16:creationId xmlns:a16="http://schemas.microsoft.com/office/drawing/2014/main" id="{44B70145-7061-27AB-8E08-A26E55313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918" y="4487678"/>
            <a:ext cx="27717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7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iruutu 1">
            <a:extLst>
              <a:ext uri="{FF2B5EF4-FFF2-40B4-BE49-F238E27FC236}">
                <a16:creationId xmlns:a16="http://schemas.microsoft.com/office/drawing/2014/main" id="{35BC47C4-B568-09AE-3C42-DA3A7CC71AA2}"/>
              </a:ext>
            </a:extLst>
          </p:cNvPr>
          <p:cNvSpPr txBox="1"/>
          <p:nvPr/>
        </p:nvSpPr>
        <p:spPr>
          <a:xfrm>
            <a:off x="447997" y="226381"/>
            <a:ext cx="10138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learned</a:t>
            </a:r>
            <a:r>
              <a:rPr lang="fi-FI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Its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to </a:t>
            </a:r>
            <a:r>
              <a:rPr lang="fi-FI" dirty="0" err="1"/>
              <a:t>trust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err="1"/>
              <a:t>velocity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filter</a:t>
            </a:r>
            <a:r>
              <a:rPr lang="fi-FI" dirty="0"/>
              <a:t> WILL </a:t>
            </a:r>
            <a:r>
              <a:rPr lang="fi-FI" dirty="0" err="1"/>
              <a:t>quicly</a:t>
            </a:r>
            <a:r>
              <a:rPr lang="fi-FI" dirty="0"/>
              <a:t> </a:t>
            </a:r>
            <a:r>
              <a:rPr lang="fi-FI" dirty="0" err="1"/>
              <a:t>converge</a:t>
            </a:r>
            <a:r>
              <a:rPr lang="fi-FI" dirty="0"/>
              <a:t> to P = Q </a:t>
            </a:r>
            <a:r>
              <a:rPr lang="fi-FI" dirty="0" err="1"/>
              <a:t>hoods</a:t>
            </a:r>
            <a:r>
              <a:rPr lang="fi-FI" dirty="0"/>
              <a:t>. So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noise</a:t>
            </a:r>
            <a:r>
              <a:rPr lang="fi-FI" dirty="0"/>
              <a:t> it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lowest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noise</a:t>
            </a:r>
            <a:r>
              <a:rPr lang="fi-FI" dirty="0"/>
              <a:t>. And it is </a:t>
            </a:r>
            <a:r>
              <a:rPr lang="fi-FI" dirty="0" err="1"/>
              <a:t>reached</a:t>
            </a:r>
            <a:r>
              <a:rPr lang="fi-FI" dirty="0"/>
              <a:t> </a:t>
            </a:r>
            <a:r>
              <a:rPr lang="fi-FI" dirty="0" err="1"/>
              <a:t>failrly</a:t>
            </a:r>
            <a:r>
              <a:rPr lang="fi-FI" dirty="0"/>
              <a:t> </a:t>
            </a:r>
            <a:r>
              <a:rPr lang="fi-FI" dirty="0" err="1"/>
              <a:t>fast</a:t>
            </a:r>
            <a:r>
              <a:rPr lang="fi-FI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Low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noise</a:t>
            </a:r>
            <a:r>
              <a:rPr lang="fi-FI" dirty="0"/>
              <a:t> </a:t>
            </a:r>
            <a:r>
              <a:rPr lang="fi-FI" dirty="0" err="1"/>
              <a:t>gives</a:t>
            </a:r>
            <a:r>
              <a:rPr lang="fi-FI" dirty="0"/>
              <a:t> </a:t>
            </a:r>
            <a:r>
              <a:rPr lang="fi-FI" dirty="0" err="1"/>
              <a:t>problems</a:t>
            </a:r>
            <a:r>
              <a:rPr lang="fi-FI" dirty="0"/>
              <a:t> to </a:t>
            </a:r>
            <a:r>
              <a:rPr lang="fi-FI" dirty="0" err="1"/>
              <a:t>gating</a:t>
            </a: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Gate </a:t>
            </a:r>
            <a:r>
              <a:rPr lang="fi-FI" dirty="0" err="1"/>
              <a:t>must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expanded</a:t>
            </a:r>
            <a:r>
              <a:rPr lang="fi-FI" dirty="0"/>
              <a:t> </a:t>
            </a:r>
            <a:r>
              <a:rPr lang="fi-FI" dirty="0" err="1"/>
              <a:t>because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detections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within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believed</a:t>
            </a:r>
            <a:r>
              <a:rPr lang="fi-FI" dirty="0"/>
              <a:t> </a:t>
            </a:r>
            <a:r>
              <a:rPr lang="fi-FI" dirty="0" err="1"/>
              <a:t>standard</a:t>
            </a:r>
            <a:r>
              <a:rPr lang="fi-FI" dirty="0"/>
              <a:t> </a:t>
            </a:r>
            <a:r>
              <a:rPr lang="fi-FI" dirty="0" err="1"/>
              <a:t>deviations</a:t>
            </a:r>
            <a:r>
              <a:rPr lang="fi-FI" dirty="0"/>
              <a:t> </a:t>
            </a:r>
            <a:r>
              <a:rPr lang="fi-FI" dirty="0" err="1"/>
              <a:t>but</a:t>
            </a:r>
            <a:r>
              <a:rPr lang="fi-FI" dirty="0"/>
              <a:t> outside </a:t>
            </a:r>
            <a:r>
              <a:rPr lang="fi-FI" dirty="0" err="1"/>
              <a:t>them</a:t>
            </a:r>
            <a:r>
              <a:rPr lang="fi-FI" dirty="0"/>
              <a:t>.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undestanding</a:t>
            </a:r>
            <a:r>
              <a:rPr lang="fi-FI" dirty="0"/>
              <a:t> of </a:t>
            </a:r>
            <a:r>
              <a:rPr lang="fi-FI" dirty="0" err="1"/>
              <a:t>variance</a:t>
            </a:r>
            <a:r>
              <a:rPr lang="fi-FI" dirty="0"/>
              <a:t> is BAD.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6138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0D4D44E5-67EF-E0AD-4362-77A51FA0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794"/>
            <a:ext cx="12192000" cy="3796412"/>
          </a:xfrm>
          <a:prstGeom prst="rect">
            <a:avLst/>
          </a:prstGeom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28215F77-4880-2405-C395-E93F14EA0192}"/>
              </a:ext>
            </a:extLst>
          </p:cNvPr>
          <p:cNvSpPr txBox="1"/>
          <p:nvPr/>
        </p:nvSpPr>
        <p:spPr>
          <a:xfrm>
            <a:off x="447997" y="226381"/>
            <a:ext cx="10138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Curiosity</a:t>
            </a:r>
            <a:r>
              <a:rPr lang="fi-FI" dirty="0"/>
              <a:t>: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depth</a:t>
            </a:r>
            <a:r>
              <a:rPr lang="fi-FI" dirty="0"/>
              <a:t> to </a:t>
            </a:r>
            <a:r>
              <a:rPr lang="fi-FI" dirty="0" err="1"/>
              <a:t>calculate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 (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trust</a:t>
            </a:r>
            <a:r>
              <a:rPr lang="fi-FI" dirty="0"/>
              <a:t> in </a:t>
            </a:r>
            <a:r>
              <a:rPr lang="fi-FI" dirty="0" err="1"/>
              <a:t>depth</a:t>
            </a:r>
            <a:r>
              <a:rPr lang="fi-FI" dirty="0"/>
              <a:t>)</a:t>
            </a:r>
          </a:p>
          <a:p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standard</a:t>
            </a:r>
            <a:r>
              <a:rPr lang="fi-FI" dirty="0"/>
              <a:t> </a:t>
            </a:r>
            <a:r>
              <a:rPr lang="fi-FI" dirty="0" err="1"/>
              <a:t>deviations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VERY </a:t>
            </a:r>
            <a:r>
              <a:rPr lang="fi-FI" dirty="0" err="1"/>
              <a:t>wrong</a:t>
            </a:r>
            <a:r>
              <a:rPr lang="fi-FI" dirty="0"/>
              <a:t>. 10std </a:t>
            </a:r>
            <a:r>
              <a:rPr lang="fi-FI" dirty="0" err="1"/>
              <a:t>wont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allow</a:t>
            </a:r>
            <a:r>
              <a:rPr lang="fi-FI" dirty="0"/>
              <a:t> us to </a:t>
            </a:r>
            <a:r>
              <a:rPr lang="fi-FI" dirty="0" err="1"/>
              <a:t>include</a:t>
            </a:r>
            <a:r>
              <a:rPr lang="fi-FI" dirty="0"/>
              <a:t> OK </a:t>
            </a:r>
            <a:r>
              <a:rPr lang="fi-FI" dirty="0" err="1"/>
              <a:t>measurements</a:t>
            </a:r>
            <a:r>
              <a:rPr lang="fi-FI" dirty="0"/>
              <a:t>&lt;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55CCBF1E-CA2E-2BE6-2876-60FF0C153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19" y="5519506"/>
            <a:ext cx="5791200" cy="1181100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15DDA064-0250-DA47-F526-5A13BAF89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526" y="6110056"/>
            <a:ext cx="55911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7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1BE84A21-0E1A-F33B-6BB4-4BD7DE0F6234}"/>
              </a:ext>
            </a:extLst>
          </p:cNvPr>
          <p:cNvSpPr txBox="1"/>
          <p:nvPr/>
        </p:nvSpPr>
        <p:spPr>
          <a:xfrm>
            <a:off x="475989" y="207720"/>
            <a:ext cx="10138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OK! </a:t>
            </a:r>
            <a:r>
              <a:rPr lang="fi-FI" dirty="0" err="1"/>
              <a:t>Since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decide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is </a:t>
            </a:r>
            <a:r>
              <a:rPr lang="fi-FI" dirty="0" err="1"/>
              <a:t>going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smoother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and </a:t>
            </a:r>
            <a:r>
              <a:rPr lang="fi-FI" dirty="0" err="1"/>
              <a:t>which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responsive</a:t>
            </a:r>
            <a:r>
              <a:rPr lang="fi-FI" dirty="0"/>
              <a:t> </a:t>
            </a:r>
            <a:r>
              <a:rPr lang="fi-FI" dirty="0" err="1"/>
              <a:t>one</a:t>
            </a:r>
            <a:endParaRPr lang="fi-FI" dirty="0"/>
          </a:p>
          <a:p>
            <a:endParaRPr lang="fi-FI" dirty="0"/>
          </a:p>
          <a:p>
            <a:r>
              <a:rPr lang="fi-FI" dirty="0"/>
              <a:t>I </a:t>
            </a:r>
            <a:r>
              <a:rPr lang="fi-FI" dirty="0" err="1"/>
              <a:t>say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depth</a:t>
            </a:r>
            <a:r>
              <a:rPr lang="fi-FI" dirty="0"/>
              <a:t> </a:t>
            </a:r>
            <a:r>
              <a:rPr lang="fi-FI" dirty="0" err="1"/>
              <a:t>smoother</a:t>
            </a:r>
            <a:r>
              <a:rPr lang="fi-FI" dirty="0"/>
              <a:t> as it is </a:t>
            </a:r>
            <a:r>
              <a:rPr lang="fi-FI" dirty="0" err="1"/>
              <a:t>used</a:t>
            </a:r>
            <a:r>
              <a:rPr lang="fi-FI" dirty="0"/>
              <a:t> in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calculations</a:t>
            </a:r>
            <a:r>
              <a:rPr lang="fi-FI" dirty="0"/>
              <a:t> to ”</a:t>
            </a:r>
            <a:r>
              <a:rPr lang="fi-FI" dirty="0" err="1"/>
              <a:t>cut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ray</a:t>
            </a:r>
            <a:r>
              <a:rPr lang="fi-FI" dirty="0"/>
              <a:t>”.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velocity</a:t>
            </a:r>
            <a:r>
              <a:rPr lang="fi-FI" dirty="0"/>
              <a:t> is </a:t>
            </a:r>
            <a:r>
              <a:rPr lang="fi-FI" dirty="0" err="1"/>
              <a:t>also</a:t>
            </a:r>
            <a:endParaRPr lang="fi-FI" dirty="0"/>
          </a:p>
          <a:p>
            <a:r>
              <a:rPr lang="fi-FI" dirty="0"/>
              <a:t>-just </a:t>
            </a:r>
            <a:r>
              <a:rPr lang="fi-FI" dirty="0" err="1"/>
              <a:t>like</a:t>
            </a:r>
            <a:r>
              <a:rPr lang="fi-FI" dirty="0"/>
              <a:t> in </a:t>
            </a:r>
            <a:r>
              <a:rPr lang="fi-FI" dirty="0" err="1"/>
              <a:t>nature</a:t>
            </a:r>
            <a:r>
              <a:rPr lang="fi-FI" dirty="0"/>
              <a:t>- a </a:t>
            </a:r>
            <a:r>
              <a:rPr lang="fi-FI" dirty="0" err="1"/>
              <a:t>parameter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changes</a:t>
            </a:r>
            <a:r>
              <a:rPr lang="fi-FI" dirty="0"/>
              <a:t> </a:t>
            </a:r>
            <a:r>
              <a:rPr lang="fi-FI" dirty="0" err="1"/>
              <a:t>faster</a:t>
            </a:r>
            <a:r>
              <a:rPr lang="fi-FI" dirty="0"/>
              <a:t>. By definition it IS a </a:t>
            </a:r>
            <a:r>
              <a:rPr lang="fi-FI" dirty="0" err="1"/>
              <a:t>derivative</a:t>
            </a:r>
            <a:r>
              <a:rPr lang="fi-FI" dirty="0"/>
              <a:t>. </a:t>
            </a:r>
            <a:r>
              <a:rPr lang="fi-FI" dirty="0" err="1"/>
              <a:t>This</a:t>
            </a:r>
            <a:r>
              <a:rPr lang="fi-FI" dirty="0"/>
              <a:t> is </a:t>
            </a:r>
            <a:r>
              <a:rPr lang="fi-FI" dirty="0" err="1"/>
              <a:t>why</a:t>
            </a:r>
            <a:r>
              <a:rPr lang="fi-FI" dirty="0"/>
              <a:t> i </a:t>
            </a:r>
            <a:r>
              <a:rPr lang="fi-FI" dirty="0" err="1"/>
              <a:t>sould</a:t>
            </a:r>
            <a:r>
              <a:rPr lang="fi-FI" dirty="0"/>
              <a:t> </a:t>
            </a:r>
            <a:r>
              <a:rPr lang="fi-FI" dirty="0" err="1"/>
              <a:t>allow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jumpy</a:t>
            </a:r>
            <a:r>
              <a:rPr lang="fi-FI" dirty="0"/>
              <a:t> </a:t>
            </a:r>
            <a:r>
              <a:rPr lang="fi-FI" dirty="0" err="1"/>
              <a:t>velocity</a:t>
            </a:r>
            <a:r>
              <a:rPr lang="fi-FI" dirty="0"/>
              <a:t> </a:t>
            </a:r>
            <a:r>
              <a:rPr lang="fi-FI" dirty="0" err="1"/>
              <a:t>measurement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7270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F8E4EED2-7B12-8F48-3C58-92BA3BB7F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43085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0701AAC9-349B-D41D-5DED-FD0174924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3329"/>
            <a:ext cx="12192000" cy="3895472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D5A5CFC9-F63F-50B5-A73B-E853BB485657}"/>
              </a:ext>
            </a:extLst>
          </p:cNvPr>
          <p:cNvSpPr txBox="1"/>
          <p:nvPr/>
        </p:nvSpPr>
        <p:spPr>
          <a:xfrm>
            <a:off x="11571578" y="440985"/>
            <a:ext cx="124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6531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377</Words>
  <Application>Microsoft Office PowerPoint</Application>
  <PresentationFormat>Laajakuva</PresentationFormat>
  <Paragraphs>42</Paragraphs>
  <Slides>10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Office-teema</vt:lpstr>
      <vt:lpstr>Linear Kalman with averaging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Kalman with averaging</dc:title>
  <dc:creator>Kalle Paasio</dc:creator>
  <cp:lastModifiedBy>Kalle Paasio</cp:lastModifiedBy>
  <cp:revision>13</cp:revision>
  <dcterms:created xsi:type="dcterms:W3CDTF">2023-08-04T10:51:21Z</dcterms:created>
  <dcterms:modified xsi:type="dcterms:W3CDTF">2023-08-07T06:55:15Z</dcterms:modified>
</cp:coreProperties>
</file>