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ABE9DA-DD49-7B09-01B7-9BA47EC5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0FE0453-05E6-98AD-767E-C82FBD43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BEF4F94-A610-50AF-0DB7-86933538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C4E4FE1-845D-DF4E-4387-57E9CFA7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7D26519-B602-2A1B-5C44-2854143D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4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CBFEA0-53CD-1245-29D6-0E7E2075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E621A92-67E9-C05E-0009-8027B8111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995DF4E-FC5E-0198-916B-A92BA5FF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095C3BE-DABB-16D8-2B6D-AE462706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B8B8D7-2D45-D166-DC44-C9203C53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6CCDA54-AE7D-5632-6125-53E94BF4E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C4FFFB1-168A-9CC5-9CAE-F6E3C711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DBF47A-4FB0-E529-83D1-C2FCB7A5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2512EA5-95C8-74D8-5D03-C7B30AC2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5888ACB-2E8C-6C6E-E7A6-82325D9A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2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DE63314-126A-56C6-F681-2C6587B8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9746384-7316-983C-D293-7CE44821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F1C3170-8F78-90E6-46A8-506E68C3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D41D1B1-9D2E-30A4-623C-9B2A6D6A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2593159-BDEC-DC79-802D-AE58F8C7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5AF3050-FD5C-9F7A-3FF0-11652F0E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5572B2D-7155-92D0-3954-EC33065C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3CF6F7B-D9FF-BED7-79E9-F38500C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28682FB-8777-260D-110E-9D7D5153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BD59E57-740A-DAF9-6B5D-B3FE1292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28F5FFC-BF8A-E947-92E5-F62DBAAF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AE9A9B5-0D41-5A3E-DBF1-9FAE9D8E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017D764-CCAC-4BC5-63D4-E1CF036B8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FAE39B9-3F4E-EF8C-E2ED-B78DAE7C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0E93C78-8D85-B671-74E4-A3F25B93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3438FE8-D66B-6377-9114-99BCAD5C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F0546B-3CBC-2B81-FF42-F3CE1C59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CC6A04D-803C-0EE6-9082-A4DAA73D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FCAAFBE-FD9A-32C9-3D1B-6E9FA736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17BB47F-EAD6-7849-F6B6-BA995478E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466FC784-55AE-E708-65CA-50EC2B798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79C647F-AB30-1F83-E4F8-DCAA6174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E1BC22C-A580-57E0-D351-8702F35C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8885625-14B7-BFC0-C930-2F02EBD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2BF1B9E-9647-2766-3B41-01624D9C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C5837C5-B343-ACC8-6F63-640E5651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7E58F5B-B8C2-3D36-27A6-987858E6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14BEF4B-9099-8F2B-F054-5C69307F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26EA819-EB43-4EA4-A6CD-EC508D0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AF42F99-6AAB-5BF3-9080-4BD77624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18BEFEB-5977-B57B-022F-1FAAD9B3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8EC0BA5-419E-A426-12A5-B70B6AFF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8CE50B7-1B8F-696C-FD81-8D0B76A8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19975C2-5CED-36C6-AA94-A1F1681A8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CFA779A-2A2D-54BC-E191-AB4BB35B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762972F-C4FC-222E-8353-FCC30A60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4F23B0F-CE18-9E6C-0BAF-40C65B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A9BBD1-21F9-2D56-4C91-32E14446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D144B2A-AE39-8053-9A97-2FBFEC8B1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4DE01E2-1D63-A17D-AFF1-F9126C5BC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34B5FAE-D0A6-DFF5-D103-F319EAEC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3EE1B83-CC1D-32AB-623A-0EC25DE8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CA00959-BD78-E2BE-5245-9EF35871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2A21E5B-9382-18C9-614B-74AE28C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EDC69E9-5235-2905-087A-0184B8BD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D5C3305-A1FB-A9ED-3996-D122781A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7E48-2480-40A8-8F87-0FE9461C389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13585F9-3CAF-D263-0315-5D9511187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EA1B527-603B-608A-8163-1A6008A60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F6DB-3B4A-4D7A-A8DE-E752079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49D3B0-CFEC-8B53-D7B5-F4004A6CE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GPU </a:t>
            </a:r>
            <a:r>
              <a:rPr lang="fi-FI" dirty="0" err="1"/>
              <a:t>machine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AD8A5A7-EDCA-A1C3-4A4B-2BA501E74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FPS~20</a:t>
            </a:r>
          </a:p>
          <a:p>
            <a:r>
              <a:rPr lang="fi-FI" dirty="0" err="1"/>
              <a:t>The</a:t>
            </a:r>
            <a:r>
              <a:rPr lang="fi-FI" dirty="0"/>
              <a:t> Kalman </a:t>
            </a:r>
            <a:r>
              <a:rPr lang="fi-FI" dirty="0" err="1"/>
              <a:t>filter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NOT </a:t>
            </a:r>
            <a:r>
              <a:rPr lang="fi-FI" dirty="0" err="1"/>
              <a:t>work</a:t>
            </a:r>
            <a:r>
              <a:rPr lang="fi-FI" dirty="0"/>
              <a:t> on GPU </a:t>
            </a:r>
            <a:r>
              <a:rPr lang="fi-FI" dirty="0" err="1"/>
              <a:t>machine</a:t>
            </a:r>
            <a:r>
              <a:rPr lang="fi-FI" dirty="0"/>
              <a:t>. It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converge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look at </a:t>
            </a:r>
            <a:r>
              <a:rPr lang="fi-FI" dirty="0" err="1"/>
              <a:t>fitting</a:t>
            </a:r>
            <a:r>
              <a:rPr lang="fi-FI" dirty="0"/>
              <a:t> Kalman for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on </a:t>
            </a: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4DCFFA67-C575-72E5-D4CC-666CF0F424EF}"/>
              </a:ext>
            </a:extLst>
          </p:cNvPr>
          <p:cNvSpPr txBox="1"/>
          <p:nvPr/>
        </p:nvSpPr>
        <p:spPr>
          <a:xfrm>
            <a:off x="143522" y="194198"/>
            <a:ext cx="1022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Lets</a:t>
            </a:r>
            <a:r>
              <a:rPr lang="fi-FI" dirty="0"/>
              <a:t> </a:t>
            </a:r>
            <a:r>
              <a:rPr lang="fi-FI" dirty="0" err="1"/>
              <a:t>measure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visually</a:t>
            </a:r>
            <a:r>
              <a:rPr lang="fi-FI" dirty="0"/>
              <a:t> </a:t>
            </a:r>
            <a:r>
              <a:rPr lang="fi-FI" dirty="0" err="1"/>
              <a:t>selected</a:t>
            </a:r>
            <a:r>
              <a:rPr lang="fi-FI" dirty="0"/>
              <a:t> </a:t>
            </a:r>
            <a:r>
              <a:rPr lang="fi-FI" dirty="0" err="1">
                <a:highlight>
                  <a:srgbClr val="FFFF00"/>
                </a:highlight>
              </a:rPr>
              <a:t>correct</a:t>
            </a:r>
            <a:r>
              <a:rPr lang="fi-FI" dirty="0">
                <a:highlight>
                  <a:srgbClr val="FFFF00"/>
                </a:highlight>
              </a:rPr>
              <a:t> ”</a:t>
            </a:r>
            <a:r>
              <a:rPr lang="fi-FI" dirty="0" err="1">
                <a:highlight>
                  <a:srgbClr val="FFFF00"/>
                </a:highlight>
              </a:rPr>
              <a:t>perfect</a:t>
            </a:r>
            <a:r>
              <a:rPr lang="fi-FI" dirty="0">
                <a:highlight>
                  <a:srgbClr val="FFFF00"/>
                </a:highlight>
              </a:rPr>
              <a:t>” </a:t>
            </a:r>
            <a:r>
              <a:rPr lang="fi-FI" dirty="0" err="1"/>
              <a:t>samples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dots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for sure THIS </a:t>
            </a:r>
            <a:r>
              <a:rPr lang="fi-FI" dirty="0" err="1"/>
              <a:t>object</a:t>
            </a:r>
            <a:r>
              <a:rPr lang="fi-FI" dirty="0"/>
              <a:t> and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reflections</a:t>
            </a:r>
            <a:r>
              <a:rPr lang="fi-FI" dirty="0"/>
              <a:t>),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variance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sensors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funtion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absolute</a:t>
            </a:r>
            <a:r>
              <a:rPr lang="fi-FI" dirty="0"/>
              <a:t> </a:t>
            </a:r>
            <a:r>
              <a:rPr lang="fi-FI" dirty="0" err="1"/>
              <a:t>lowest</a:t>
            </a:r>
            <a:r>
              <a:rPr lang="fi-FI" dirty="0"/>
              <a:t> </a:t>
            </a:r>
            <a:r>
              <a:rPr lang="fi-FI" dirty="0" err="1"/>
              <a:t>confidence</a:t>
            </a:r>
            <a:r>
              <a:rPr lang="fi-FI" dirty="0"/>
              <a:t> </a:t>
            </a:r>
            <a:r>
              <a:rPr lang="fi-FI" dirty="0" err="1"/>
              <a:t>level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give</a:t>
            </a:r>
            <a:r>
              <a:rPr lang="fi-FI" dirty="0"/>
              <a:t> us some idea into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numbers</a:t>
            </a:r>
            <a:r>
              <a:rPr lang="fi-FI" dirty="0"/>
              <a:t> </a:t>
            </a:r>
            <a:r>
              <a:rPr lang="fi-FI" dirty="0" err="1"/>
              <a:t>ought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for </a:t>
            </a:r>
            <a:r>
              <a:rPr lang="fi-FI" dirty="0" err="1"/>
              <a:t>measurement</a:t>
            </a:r>
            <a:r>
              <a:rPr lang="fi-FI" dirty="0"/>
              <a:t> </a:t>
            </a:r>
            <a:r>
              <a:rPr lang="fi-FI" dirty="0" err="1"/>
              <a:t>noise</a:t>
            </a:r>
            <a:endParaRPr lang="fi-FI" dirty="0"/>
          </a:p>
          <a:p>
            <a:endParaRPr lang="en-US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3AA13840-E4EC-A81E-32F9-C90C1894BCB4}"/>
              </a:ext>
            </a:extLst>
          </p:cNvPr>
          <p:cNvSpPr txBox="1"/>
          <p:nvPr/>
        </p:nvSpPr>
        <p:spPr>
          <a:xfrm>
            <a:off x="213064" y="180401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../measurements/kalman_results_gpu0.npy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0.4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0.6</a:t>
            </a:r>
            <a:endParaRPr lang="en-US" dirty="0"/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24A2E065-B47A-AC86-7B55-41962075D3E3}"/>
              </a:ext>
            </a:extLst>
          </p:cNvPr>
          <p:cNvSpPr txBox="1"/>
          <p:nvPr/>
        </p:nvSpPr>
        <p:spPr>
          <a:xfrm>
            <a:off x="213064" y="272734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../measurements/kalman_results_gpu1.npy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0.6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0.7</a:t>
            </a:r>
            <a:endParaRPr lang="en-US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4D439F34-3F4E-0AE0-3ADC-88C54552D0B6}"/>
              </a:ext>
            </a:extLst>
          </p:cNvPr>
          <p:cNvSpPr txBox="1"/>
          <p:nvPr/>
        </p:nvSpPr>
        <p:spPr>
          <a:xfrm>
            <a:off x="143522" y="365067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../measurements/kalman_results_gpu2.npy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0.3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0.6</a:t>
            </a:r>
            <a:endParaRPr lang="en-US" dirty="0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B4148C26-3FD7-1CDB-6774-EDB39DAEFFA1}"/>
              </a:ext>
            </a:extLst>
          </p:cNvPr>
          <p:cNvSpPr txBox="1"/>
          <p:nvPr/>
        </p:nvSpPr>
        <p:spPr>
          <a:xfrm>
            <a:off x="178293" y="457400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../measurements/kalman_results_gpu3.npy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1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</a:t>
            </a:r>
            <a:r>
              <a:rPr lang="en-US" dirty="0">
                <a:latin typeface="JetBrains Mono"/>
              </a:rPr>
              <a:t>0.3</a:t>
            </a:r>
            <a:endParaRPr lang="en-US" dirty="0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0DA3E4D6-B23C-6F8C-A96E-725F515975F5}"/>
              </a:ext>
            </a:extLst>
          </p:cNvPr>
          <p:cNvSpPr txBox="1"/>
          <p:nvPr/>
        </p:nvSpPr>
        <p:spPr>
          <a:xfrm>
            <a:off x="213064" y="549733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../measurements/kalman_results_gpu4.npy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0.4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0.4</a:t>
            </a:r>
            <a:endParaRPr lang="en-US" dirty="0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753C27FB-7F61-2FCF-F9CE-928F152762C0}"/>
              </a:ext>
            </a:extLst>
          </p:cNvPr>
          <p:cNvSpPr txBox="1"/>
          <p:nvPr/>
        </p:nvSpPr>
        <p:spPr>
          <a:xfrm>
            <a:off x="5860742" y="172120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../measurements/kalman_results_gpu5.npy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0.2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0.4</a:t>
            </a:r>
            <a:endParaRPr lang="en-US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69DABB6F-A765-E4EE-3F3E-2FFD46B202D7}"/>
              </a:ext>
            </a:extLst>
          </p:cNvPr>
          <p:cNvSpPr txBox="1"/>
          <p:nvPr/>
        </p:nvSpPr>
        <p:spPr>
          <a:xfrm>
            <a:off x="5860742" y="264453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../measurements/kalman_results_gpu6.npy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0.5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0.5</a:t>
            </a:r>
            <a:endParaRPr lang="en-US" dirty="0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3992D6F4-4DB0-1CD0-0F78-6C646E75AC71}"/>
              </a:ext>
            </a:extLst>
          </p:cNvPr>
          <p:cNvSpPr txBox="1"/>
          <p:nvPr/>
        </p:nvSpPr>
        <p:spPr>
          <a:xfrm>
            <a:off x="5791200" y="356786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../measurements/kalman_results_gpu7.npy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0.3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0.9</a:t>
            </a:r>
            <a:endParaRPr lang="en-US" dirty="0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1988C16D-1E0D-3A19-5730-F0A88804B7B3}"/>
              </a:ext>
            </a:extLst>
          </p:cNvPr>
          <p:cNvSpPr txBox="1"/>
          <p:nvPr/>
        </p:nvSpPr>
        <p:spPr>
          <a:xfrm>
            <a:off x="5825971" y="449119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../measurements/kalman_results_gpu8.npy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1.5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</a:t>
            </a:r>
            <a:r>
              <a:rPr lang="en-US" dirty="0">
                <a:latin typeface="JetBrains Mono"/>
              </a:rPr>
              <a:t>1</a:t>
            </a:r>
            <a:endParaRPr lang="en-US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6674E52-A01A-1D4F-EE3F-368C884707E4}"/>
              </a:ext>
            </a:extLst>
          </p:cNvPr>
          <p:cNvSpPr txBox="1"/>
          <p:nvPr/>
        </p:nvSpPr>
        <p:spPr>
          <a:xfrm>
            <a:off x="5860742" y="541452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../measurements/kalman_results_gpu9.npy</a:t>
            </a:r>
          </a:p>
          <a:p>
            <a:r>
              <a:rPr lang="en-US" dirty="0" err="1">
                <a:latin typeface="JetBrains Mono"/>
              </a:rPr>
              <a:t>STD_depth</a:t>
            </a:r>
            <a:r>
              <a:rPr lang="en-US" dirty="0">
                <a:latin typeface="JetBrains Mono"/>
              </a:rPr>
              <a:t> = 0.3</a:t>
            </a:r>
          </a:p>
          <a:p>
            <a:r>
              <a:rPr lang="en-US" dirty="0" err="1">
                <a:effectLst/>
                <a:latin typeface="JetBrains Mono"/>
              </a:rPr>
              <a:t>STD_speed</a:t>
            </a:r>
            <a:r>
              <a:rPr lang="en-US" dirty="0">
                <a:effectLst/>
                <a:latin typeface="JetBrains Mono"/>
              </a:rPr>
              <a:t> = 0.6</a:t>
            </a:r>
            <a:endParaRPr lang="en-US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53F48321-3FF6-B932-C112-934DBD023CB7}"/>
              </a:ext>
            </a:extLst>
          </p:cNvPr>
          <p:cNvSpPr txBox="1"/>
          <p:nvPr/>
        </p:nvSpPr>
        <p:spPr>
          <a:xfrm>
            <a:off x="9245610" y="1091437"/>
            <a:ext cx="7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accent2"/>
                </a:solidFill>
                <a:latin typeface="JetBrains Mono"/>
              </a:rPr>
              <a:t>M</a:t>
            </a:r>
            <a:r>
              <a:rPr lang="en-US" dirty="0" err="1">
                <a:solidFill>
                  <a:schemeClr val="accent2"/>
                </a:solidFill>
                <a:latin typeface="JetBrains Mono"/>
              </a:rPr>
              <a:t>axDepth</a:t>
            </a:r>
            <a:r>
              <a:rPr lang="en-US" dirty="0">
                <a:solidFill>
                  <a:schemeClr val="accent2"/>
                </a:solidFill>
                <a:latin typeface="JetBrains Mono"/>
              </a:rPr>
              <a:t>=12</a:t>
            </a:r>
          </a:p>
          <a:p>
            <a:r>
              <a:rPr lang="en-US" dirty="0" err="1">
                <a:solidFill>
                  <a:schemeClr val="accent2"/>
                </a:solidFill>
                <a:latin typeface="JetBrains Mono"/>
              </a:rPr>
              <a:t>MaxSpeed</a:t>
            </a:r>
            <a:r>
              <a:rPr lang="en-US" dirty="0">
                <a:solidFill>
                  <a:schemeClr val="accent2"/>
                </a:solidFill>
                <a:latin typeface="JetBrains Mono"/>
              </a:rPr>
              <a:t>=0.6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72BC91-0296-B757-BAE8-53CC4893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above</a:t>
            </a:r>
            <a:r>
              <a:rPr lang="fi-FI" dirty="0"/>
              <a:t> PERFECT </a:t>
            </a:r>
            <a:r>
              <a:rPr lang="fi-FI" dirty="0" err="1"/>
              <a:t>measurements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HUGE </a:t>
            </a:r>
            <a:r>
              <a:rPr lang="fi-FI" dirty="0" err="1"/>
              <a:t>problem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9DCF29E-7B05-5E9D-2981-E9A1719E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into </a:t>
            </a:r>
            <a:r>
              <a:rPr lang="fi-FI" dirty="0" err="1"/>
              <a:t>account</a:t>
            </a:r>
            <a:endParaRPr lang="fi-FI" dirty="0"/>
          </a:p>
          <a:p>
            <a:pPr lvl="1"/>
            <a:r>
              <a:rPr lang="fi-FI" dirty="0" err="1"/>
              <a:t>Longer</a:t>
            </a:r>
            <a:r>
              <a:rPr lang="fi-FI" dirty="0"/>
              <a:t> </a:t>
            </a:r>
            <a:r>
              <a:rPr lang="fi-FI" dirty="0" err="1"/>
              <a:t>propagation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fi-FI" dirty="0"/>
          </a:p>
          <a:p>
            <a:pPr lvl="1"/>
            <a:r>
              <a:rPr lang="fi-FI" dirty="0" err="1"/>
              <a:t>Reflections</a:t>
            </a:r>
            <a:endParaRPr lang="fi-FI" dirty="0"/>
          </a:p>
          <a:p>
            <a:pPr lvl="1"/>
            <a:r>
              <a:rPr lang="fi-FI" dirty="0" err="1"/>
              <a:t>Wrong</a:t>
            </a:r>
            <a:r>
              <a:rPr lang="fi-FI" dirty="0"/>
              <a:t> </a:t>
            </a:r>
            <a:r>
              <a:rPr lang="fi-FI" dirty="0" err="1"/>
              <a:t>fusion</a:t>
            </a:r>
            <a:endParaRPr lang="fi-FI" dirty="0"/>
          </a:p>
          <a:p>
            <a:pPr lvl="2"/>
            <a:r>
              <a:rPr lang="fi-FI" dirty="0" err="1"/>
              <a:t>We</a:t>
            </a:r>
            <a:r>
              <a:rPr lang="fi-FI" dirty="0"/>
              <a:t> got </a:t>
            </a:r>
            <a:r>
              <a:rPr lang="fi-FI" dirty="0" err="1"/>
              <a:t>reflection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object</a:t>
            </a:r>
            <a:endParaRPr lang="fi-FI" dirty="0"/>
          </a:p>
          <a:p>
            <a:pPr marL="914400" lvl="2" indent="0">
              <a:buNone/>
            </a:pP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THIS </a:t>
            </a:r>
            <a:r>
              <a:rPr lang="fi-FI" dirty="0" err="1"/>
              <a:t>object</a:t>
            </a:r>
            <a:r>
              <a:rPr lang="fi-FI" dirty="0"/>
              <a:t>,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though</a:t>
            </a:r>
            <a:endParaRPr lang="fi-FI" dirty="0"/>
          </a:p>
          <a:p>
            <a:pPr marL="914400" lvl="2" indent="0">
              <a:buNone/>
            </a:pPr>
            <a:r>
              <a:rPr lang="fi-FI" dirty="0"/>
              <a:t>It </a:t>
            </a:r>
            <a:r>
              <a:rPr lang="fi-FI" dirty="0" err="1"/>
              <a:t>was</a:t>
            </a:r>
            <a:r>
              <a:rPr lang="fi-FI" dirty="0"/>
              <a:t> inside of </a:t>
            </a:r>
            <a:r>
              <a:rPr lang="fi-FI" dirty="0" err="1"/>
              <a:t>the</a:t>
            </a:r>
            <a:r>
              <a:rPr lang="fi-FI" dirty="0"/>
              <a:t> person as </a:t>
            </a:r>
            <a:r>
              <a:rPr lang="fi-FI" dirty="0" err="1"/>
              <a:t>viewed</a:t>
            </a:r>
            <a:r>
              <a:rPr lang="fi-FI" dirty="0"/>
              <a:t> in </a:t>
            </a:r>
            <a:r>
              <a:rPr lang="fi-FI" dirty="0" err="1"/>
              <a:t>camera</a:t>
            </a:r>
            <a:endParaRPr lang="fi-FI" dirty="0"/>
          </a:p>
          <a:p>
            <a:pPr lvl="1"/>
            <a:endParaRPr lang="en-US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CA59C800-5DFF-4CE6-A8D0-2A8DFAFD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93" y="1027906"/>
            <a:ext cx="5105400" cy="286702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8087C21A-6191-D7DF-F779-05287B530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33" y="3940645"/>
            <a:ext cx="4038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8A34A0-B5DA-9C7B-85D7-1FC2C3BA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Note</a:t>
            </a:r>
            <a:r>
              <a:rPr lang="fi-FI" dirty="0"/>
              <a:t>: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2A987C-FEE1-D449-00FF-A2472B2E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ground</a:t>
            </a:r>
            <a:r>
              <a:rPr lang="fi-FI" dirty="0"/>
              <a:t> </a:t>
            </a:r>
            <a:r>
              <a:rPr lang="fi-FI" dirty="0" err="1"/>
              <a:t>truth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measure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standard</a:t>
            </a:r>
            <a:r>
              <a:rPr lang="fi-FI" dirty="0"/>
              <a:t> </a:t>
            </a:r>
            <a:r>
              <a:rPr lang="fi-FI" dirty="0" err="1"/>
              <a:t>deviation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above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measured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eye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Eye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of STD is </a:t>
            </a:r>
            <a:r>
              <a:rPr lang="fi-FI" dirty="0" err="1"/>
              <a:t>possible</a:t>
            </a:r>
            <a:r>
              <a:rPr lang="fi-FI" dirty="0"/>
              <a:t> for </a:t>
            </a:r>
            <a:r>
              <a:rPr lang="fi-FI" dirty="0" err="1"/>
              <a:t>small</a:t>
            </a:r>
            <a:r>
              <a:rPr lang="fi-FI" dirty="0"/>
              <a:t> </a:t>
            </a:r>
            <a:r>
              <a:rPr lang="fi-FI" dirty="0" err="1"/>
              <a:t>deviations</a:t>
            </a:r>
            <a:r>
              <a:rPr lang="fi-FI" dirty="0"/>
              <a:t>…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large</a:t>
            </a:r>
            <a:r>
              <a:rPr lang="fi-FI" dirty="0"/>
              <a:t> </a:t>
            </a:r>
            <a:r>
              <a:rPr lang="fi-FI" dirty="0" err="1"/>
              <a:t>ones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COULD </a:t>
            </a:r>
            <a:r>
              <a:rPr lang="fi-FI" dirty="0" err="1"/>
              <a:t>measure</a:t>
            </a:r>
            <a:r>
              <a:rPr lang="fi-FI" dirty="0"/>
              <a:t> STD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knew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ground</a:t>
            </a:r>
            <a:r>
              <a:rPr lang="fi-FI" dirty="0"/>
              <a:t> </a:t>
            </a:r>
            <a:r>
              <a:rPr lang="fi-FI" dirty="0" err="1"/>
              <a:t>truth</a:t>
            </a:r>
            <a:r>
              <a:rPr lang="fi-FI" dirty="0"/>
              <a:t>.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experiment</a:t>
            </a:r>
            <a:r>
              <a:rPr lang="fi-FI" dirty="0"/>
              <a:t>: </a:t>
            </a:r>
            <a:r>
              <a:rPr lang="fi-FI" dirty="0" err="1"/>
              <a:t>Stay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in </a:t>
            </a:r>
            <a:r>
              <a:rPr lang="fi-FI" dirty="0" err="1"/>
              <a:t>front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radar. How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measurements</a:t>
            </a:r>
            <a:r>
              <a:rPr lang="fi-FI" dirty="0"/>
              <a:t> </a:t>
            </a:r>
            <a:r>
              <a:rPr lang="fi-FI" dirty="0" err="1"/>
              <a:t>sway</a:t>
            </a:r>
            <a:r>
              <a:rPr lang="fi-FI" dirty="0"/>
              <a:t>?</a:t>
            </a:r>
          </a:p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: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STD formula: </a:t>
            </a:r>
          </a:p>
          <a:p>
            <a:pPr lvl="1"/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track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ground</a:t>
            </a:r>
            <a:r>
              <a:rPr lang="fi-FI" dirty="0"/>
              <a:t> </a:t>
            </a:r>
            <a:r>
              <a:rPr lang="fi-FI" dirty="0" err="1"/>
              <a:t>truth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hand</a:t>
            </a:r>
            <a:endParaRPr lang="fi-FI" dirty="0"/>
          </a:p>
          <a:p>
            <a:pPr lvl="1"/>
            <a:r>
              <a:rPr lang="fi-FI" dirty="0" err="1"/>
              <a:t>Ground</a:t>
            </a:r>
            <a:r>
              <a:rPr lang="fi-FI" dirty="0"/>
              <a:t> </a:t>
            </a:r>
            <a:r>
              <a:rPr lang="fi-FI" dirty="0" err="1"/>
              <a:t>truth</a:t>
            </a:r>
            <a:r>
              <a:rPr lang="fi-FI" dirty="0"/>
              <a:t> = median -&gt;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calculate</a:t>
            </a:r>
            <a:r>
              <a:rPr lang="fi-FI" dirty="0"/>
              <a:t> STD</a:t>
            </a:r>
          </a:p>
          <a:p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: </a:t>
            </a:r>
            <a:r>
              <a:rPr lang="fi-FI" dirty="0" err="1"/>
              <a:t>Trust</a:t>
            </a:r>
            <a:r>
              <a:rPr lang="fi-FI" dirty="0"/>
              <a:t> std </a:t>
            </a:r>
            <a:r>
              <a:rPr lang="fi-FI" dirty="0" err="1"/>
              <a:t>from</a:t>
            </a:r>
            <a:r>
              <a:rPr lang="fi-FI" dirty="0"/>
              <a:t> Kalman</a:t>
            </a:r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2CD4FE99-9F53-A3CC-D65D-9F859543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08" y="4385254"/>
            <a:ext cx="2066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0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D6BE66-0A71-3DD0-369C-0973F650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ways</a:t>
            </a:r>
            <a:r>
              <a:rPr lang="fi-FI" dirty="0"/>
              <a:t> to </a:t>
            </a:r>
            <a:r>
              <a:rPr lang="fi-FI" dirty="0" err="1"/>
              <a:t>measure</a:t>
            </a:r>
            <a:r>
              <a:rPr lang="fi-FI" dirty="0"/>
              <a:t> ”</a:t>
            </a:r>
            <a:r>
              <a:rPr lang="fi-FI" dirty="0" err="1"/>
              <a:t>goodness</a:t>
            </a:r>
            <a:r>
              <a:rPr lang="fi-FI" dirty="0"/>
              <a:t>”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76E8D8-1D89-F453-7F0D-78822958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Maximum </a:t>
            </a:r>
            <a:r>
              <a:rPr lang="fi-FI" dirty="0" err="1"/>
              <a:t>errors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easy</a:t>
            </a:r>
            <a:r>
              <a:rPr lang="fi-FI" dirty="0"/>
              <a:t> to </a:t>
            </a:r>
            <a:r>
              <a:rPr lang="fi-FI" dirty="0" err="1"/>
              <a:t>interpret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eye</a:t>
            </a:r>
            <a:r>
              <a:rPr lang="fi-FI" dirty="0"/>
              <a:t>. </a:t>
            </a:r>
            <a:r>
              <a:rPr lang="fi-FI" dirty="0" err="1"/>
              <a:t>Measurement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</a:t>
            </a:r>
            <a:r>
              <a:rPr lang="fi-FI" dirty="0" err="1"/>
              <a:t>actual</a:t>
            </a:r>
            <a:r>
              <a:rPr lang="fi-FI" dirty="0"/>
              <a:t> </a:t>
            </a:r>
            <a:r>
              <a:rPr lang="fi-FI" dirty="0" err="1"/>
              <a:t>place</a:t>
            </a:r>
            <a:r>
              <a:rPr lang="fi-FI" dirty="0"/>
              <a:t>. </a:t>
            </a:r>
            <a:r>
              <a:rPr lang="fi-FI" dirty="0" err="1"/>
              <a:t>However</a:t>
            </a:r>
            <a:r>
              <a:rPr lang="fi-FI" dirty="0"/>
              <a:t> it is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hard</a:t>
            </a:r>
            <a:r>
              <a:rPr lang="fi-FI" dirty="0"/>
              <a:t> to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out in </a:t>
            </a:r>
            <a:r>
              <a:rPr lang="fi-FI" dirty="0" err="1"/>
              <a:t>ones</a:t>
            </a:r>
            <a:r>
              <a:rPr lang="fi-FI" dirty="0"/>
              <a:t> </a:t>
            </a:r>
            <a:r>
              <a:rPr lang="fi-FI" dirty="0" err="1"/>
              <a:t>head</a:t>
            </a:r>
            <a:r>
              <a:rPr lang="fi-FI" dirty="0"/>
              <a:t>.</a:t>
            </a:r>
          </a:p>
          <a:p>
            <a:r>
              <a:rPr lang="fi-FI" dirty="0"/>
              <a:t>In </a:t>
            </a:r>
            <a:r>
              <a:rPr lang="fi-FI" dirty="0" err="1"/>
              <a:t>order</a:t>
            </a:r>
            <a:r>
              <a:rPr lang="fi-FI" dirty="0"/>
              <a:t> to </a:t>
            </a:r>
            <a:r>
              <a:rPr lang="fi-FI" dirty="0" err="1"/>
              <a:t>calculate</a:t>
            </a:r>
            <a:r>
              <a:rPr lang="fi-FI" dirty="0"/>
              <a:t> </a:t>
            </a:r>
            <a:r>
              <a:rPr lang="fi-FI" dirty="0" err="1"/>
              <a:t>averages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plot</a:t>
            </a:r>
            <a:r>
              <a:rPr lang="fi-FI" dirty="0"/>
              <a:t> out </a:t>
            </a:r>
            <a:r>
              <a:rPr lang="fi-FI" dirty="0" err="1"/>
              <a:t>ground</a:t>
            </a:r>
            <a:r>
              <a:rPr lang="fi-FI" dirty="0"/>
              <a:t> </a:t>
            </a:r>
            <a:r>
              <a:rPr lang="fi-FI" dirty="0" err="1"/>
              <a:t>truth</a:t>
            </a:r>
            <a:r>
              <a:rPr lang="fi-FI" dirty="0"/>
              <a:t> </a:t>
            </a:r>
            <a:r>
              <a:rPr lang="fi-FI" dirty="0" err="1"/>
              <a:t>again</a:t>
            </a:r>
            <a:r>
              <a:rPr lang="fi-FI" dirty="0"/>
              <a:t>. I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, as it </a:t>
            </a:r>
            <a:r>
              <a:rPr lang="fi-FI" dirty="0" err="1"/>
              <a:t>takes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hand</a:t>
            </a:r>
            <a:r>
              <a:rPr lang="fi-FI" dirty="0"/>
              <a:t> </a:t>
            </a:r>
            <a:r>
              <a:rPr lang="fi-FI" dirty="0" err="1"/>
              <a:t>selecting</a:t>
            </a:r>
            <a:r>
              <a:rPr lang="fi-FI"/>
              <a:t>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3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EA7B66-7648-1CA4-8698-A42D15D1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max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of ALL </a:t>
            </a:r>
            <a:r>
              <a:rPr lang="fi-FI" dirty="0" err="1"/>
              <a:t>points</a:t>
            </a:r>
            <a:endParaRPr lang="en-US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20F1BB57-EC4F-1F94-8ACD-FEA9F3D1ECF0}"/>
              </a:ext>
            </a:extLst>
          </p:cNvPr>
          <p:cNvSpPr txBox="1"/>
          <p:nvPr/>
        </p:nvSpPr>
        <p:spPr>
          <a:xfrm>
            <a:off x="213064" y="180401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../measurements/kalman_results_gpu0.npy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CD2D9923-FFAB-94BB-16D4-CEBF8EC1717A}"/>
              </a:ext>
            </a:extLst>
          </p:cNvPr>
          <p:cNvSpPr txBox="1"/>
          <p:nvPr/>
        </p:nvSpPr>
        <p:spPr>
          <a:xfrm>
            <a:off x="213064" y="272734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../measurements/kalman_results_gpu1.npy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B895B9AC-E243-AFBA-9D0E-30A962F03269}"/>
              </a:ext>
            </a:extLst>
          </p:cNvPr>
          <p:cNvSpPr txBox="1"/>
          <p:nvPr/>
        </p:nvSpPr>
        <p:spPr>
          <a:xfrm>
            <a:off x="143522" y="365067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../measurements/kalman_results_gpu2.npy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841E551E-397C-0DFE-CA3A-B6E5C206EE8E}"/>
              </a:ext>
            </a:extLst>
          </p:cNvPr>
          <p:cNvSpPr txBox="1"/>
          <p:nvPr/>
        </p:nvSpPr>
        <p:spPr>
          <a:xfrm>
            <a:off x="178293" y="457400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../measurements/kalman_results_gpu3.npy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38432272-732D-B2D3-FAFC-C4B98C99718D}"/>
              </a:ext>
            </a:extLst>
          </p:cNvPr>
          <p:cNvSpPr txBox="1"/>
          <p:nvPr/>
        </p:nvSpPr>
        <p:spPr>
          <a:xfrm>
            <a:off x="213064" y="5497330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../measurements/kalman_results_gpu4.npy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6E4A8A2B-2498-C5F5-7F18-9407529D6F45}"/>
              </a:ext>
            </a:extLst>
          </p:cNvPr>
          <p:cNvSpPr txBox="1"/>
          <p:nvPr/>
        </p:nvSpPr>
        <p:spPr>
          <a:xfrm>
            <a:off x="5860742" y="172120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../measurements/kalman_results_gpu5.npy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F51D4DF6-EC91-9AA3-7D64-7CB160523D86}"/>
              </a:ext>
            </a:extLst>
          </p:cNvPr>
          <p:cNvSpPr txBox="1"/>
          <p:nvPr/>
        </p:nvSpPr>
        <p:spPr>
          <a:xfrm>
            <a:off x="5860742" y="264453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../measurements/kalman_results_gpu6.npy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A2C03EEE-AB04-CA1F-F94F-9DADAF474275}"/>
              </a:ext>
            </a:extLst>
          </p:cNvPr>
          <p:cNvSpPr txBox="1"/>
          <p:nvPr/>
        </p:nvSpPr>
        <p:spPr>
          <a:xfrm>
            <a:off x="5791200" y="356786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../measurements/kalman_results_gpu7.npy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F723D223-0250-4AFB-60DC-48A188F65AD0}"/>
              </a:ext>
            </a:extLst>
          </p:cNvPr>
          <p:cNvSpPr txBox="1"/>
          <p:nvPr/>
        </p:nvSpPr>
        <p:spPr>
          <a:xfrm>
            <a:off x="5825971" y="449119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../measurements/kalman_results_gpu8.npy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7007633A-C09B-BC46-326D-6AA57936B655}"/>
              </a:ext>
            </a:extLst>
          </p:cNvPr>
          <p:cNvSpPr txBox="1"/>
          <p:nvPr/>
        </p:nvSpPr>
        <p:spPr>
          <a:xfrm>
            <a:off x="5860742" y="5414522"/>
            <a:ext cx="75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../measurements/kalman_results_gpu9.npy</a:t>
            </a:r>
          </a:p>
          <a:p>
            <a:r>
              <a:rPr lang="en-US" dirty="0" err="1">
                <a:latin typeface="JetBrains Mono"/>
              </a:rPr>
              <a:t>Avg_max_error_in_depth</a:t>
            </a:r>
            <a:r>
              <a:rPr lang="en-US" dirty="0">
                <a:latin typeface="JetBrains Mono"/>
              </a:rPr>
              <a:t> = </a:t>
            </a:r>
          </a:p>
          <a:p>
            <a:r>
              <a:rPr lang="en-US" dirty="0" err="1">
                <a:latin typeface="JetBrains Mono"/>
              </a:rPr>
              <a:t>Avg_max_error_in</a:t>
            </a:r>
            <a:r>
              <a:rPr lang="en-US" dirty="0">
                <a:latin typeface="JetBrains Mono"/>
              </a:rPr>
              <a:t> </a:t>
            </a:r>
            <a:r>
              <a:rPr lang="en-US" dirty="0">
                <a:effectLst/>
                <a:latin typeface="JetBrains Mono"/>
              </a:rPr>
              <a:t>_speed = </a:t>
            </a:r>
            <a:endParaRPr lang="en-US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B483D7DC-EA0D-E9D4-CD48-D097B34D772B}"/>
              </a:ext>
            </a:extLst>
          </p:cNvPr>
          <p:cNvSpPr txBox="1"/>
          <p:nvPr/>
        </p:nvSpPr>
        <p:spPr>
          <a:xfrm>
            <a:off x="9245610" y="1091437"/>
            <a:ext cx="7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accent2"/>
                </a:solidFill>
                <a:latin typeface="JetBrains Mono"/>
              </a:rPr>
              <a:t>M</a:t>
            </a:r>
            <a:r>
              <a:rPr lang="en-US" dirty="0" err="1">
                <a:solidFill>
                  <a:schemeClr val="accent2"/>
                </a:solidFill>
                <a:latin typeface="JetBrains Mono"/>
              </a:rPr>
              <a:t>axDepth</a:t>
            </a:r>
            <a:r>
              <a:rPr lang="en-US" dirty="0">
                <a:solidFill>
                  <a:schemeClr val="accent2"/>
                </a:solidFill>
                <a:latin typeface="JetBrains Mono"/>
              </a:rPr>
              <a:t>=12</a:t>
            </a:r>
          </a:p>
          <a:p>
            <a:r>
              <a:rPr lang="en-US" dirty="0" err="1">
                <a:solidFill>
                  <a:schemeClr val="accent2"/>
                </a:solidFill>
                <a:latin typeface="JetBrains Mono"/>
              </a:rPr>
              <a:t>MaxSpeed</a:t>
            </a:r>
            <a:r>
              <a:rPr lang="en-US" dirty="0">
                <a:solidFill>
                  <a:schemeClr val="accent2"/>
                </a:solidFill>
                <a:latin typeface="JetBrains Mono"/>
              </a:rPr>
              <a:t>=0.6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526514D6-3120-B6D7-C1E8-925A57778888}"/>
              </a:ext>
            </a:extLst>
          </p:cNvPr>
          <p:cNvSpPr txBox="1"/>
          <p:nvPr/>
        </p:nvSpPr>
        <p:spPr>
          <a:xfrm>
            <a:off x="1268895" y="1310466"/>
            <a:ext cx="754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accent2"/>
                </a:solidFill>
                <a:latin typeface="JetBrains Mono"/>
              </a:rPr>
              <a:t>As </a:t>
            </a:r>
            <a:r>
              <a:rPr lang="fi-FI" dirty="0" err="1">
                <a:solidFill>
                  <a:schemeClr val="accent2"/>
                </a:solidFill>
                <a:latin typeface="JetBrains Mono"/>
              </a:rPr>
              <a:t>defined</a:t>
            </a:r>
            <a:r>
              <a:rPr lang="fi-FI" dirty="0">
                <a:solidFill>
                  <a:schemeClr val="accent2"/>
                </a:solidFill>
                <a:latin typeface="JetBrains Mono"/>
              </a:rPr>
              <a:t> </a:t>
            </a:r>
            <a:r>
              <a:rPr lang="fi-FI" dirty="0" err="1">
                <a:solidFill>
                  <a:schemeClr val="accent2"/>
                </a:solidFill>
                <a:latin typeface="JetBrains Mono"/>
              </a:rPr>
              <a:t>above</a:t>
            </a:r>
            <a:r>
              <a:rPr lang="fi-FI" dirty="0">
                <a:solidFill>
                  <a:schemeClr val="accent2"/>
                </a:solidFill>
                <a:latin typeface="JetBrains Mono"/>
              </a:rPr>
              <a:t> as ”</a:t>
            </a:r>
            <a:r>
              <a:rPr lang="fi-FI" dirty="0" err="1">
                <a:solidFill>
                  <a:schemeClr val="accent2"/>
                </a:solidFill>
                <a:latin typeface="JetBrains Mono"/>
              </a:rPr>
              <a:t>real</a:t>
            </a:r>
            <a:r>
              <a:rPr lang="fi-FI" dirty="0">
                <a:solidFill>
                  <a:schemeClr val="accent2"/>
                </a:solidFill>
                <a:latin typeface="JetBrains Mono"/>
              </a:rPr>
              <a:t>”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1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829</Words>
  <Application>Microsoft Office PowerPoint</Application>
  <PresentationFormat>Laajakuva</PresentationFormat>
  <Paragraphs>90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Office-teema</vt:lpstr>
      <vt:lpstr>GPU machine</vt:lpstr>
      <vt:lpstr>PowerPoint-esitys</vt:lpstr>
      <vt:lpstr>The above PERFECT measurements have a HUGE problem</vt:lpstr>
      <vt:lpstr>Note:</vt:lpstr>
      <vt:lpstr>Other ways to measure ”goodness”</vt:lpstr>
      <vt:lpstr>Average max error of ALL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machine</dc:title>
  <dc:creator>Kalle Paasio</dc:creator>
  <cp:lastModifiedBy>Kalle Paasio</cp:lastModifiedBy>
  <cp:revision>19</cp:revision>
  <dcterms:created xsi:type="dcterms:W3CDTF">2023-08-14T07:08:47Z</dcterms:created>
  <dcterms:modified xsi:type="dcterms:W3CDTF">2023-08-14T12:12:08Z</dcterms:modified>
</cp:coreProperties>
</file>