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7" r:id="rId2"/>
    <p:sldId id="292" r:id="rId3"/>
    <p:sldId id="258" r:id="rId4"/>
    <p:sldId id="259" r:id="rId5"/>
    <p:sldId id="275" r:id="rId6"/>
    <p:sldId id="277" r:id="rId7"/>
    <p:sldId id="278" r:id="rId8"/>
    <p:sldId id="279" r:id="rId9"/>
    <p:sldId id="262" r:id="rId10"/>
    <p:sldId id="280" r:id="rId11"/>
    <p:sldId id="281" r:id="rId12"/>
    <p:sldId id="282" r:id="rId13"/>
    <p:sldId id="283" r:id="rId14"/>
    <p:sldId id="285" r:id="rId15"/>
    <p:sldId id="264" r:id="rId16"/>
    <p:sldId id="293" r:id="rId17"/>
    <p:sldId id="265" r:id="rId18"/>
    <p:sldId id="267" r:id="rId19"/>
    <p:sldId id="269" r:id="rId20"/>
    <p:sldId id="289"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286"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DA7648-700D-4167-AC93-24310F0A7B44}" type="datetimeFigureOut">
              <a:rPr lang="en-US" smtClean="0"/>
              <a:pPr/>
              <a:t>1/21/2020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EE3893-458F-45FB-8B43-EFB2F62F55B7}" type="slidenum">
              <a:rPr lang="en-US" smtClean="0"/>
              <a:pPr/>
              <a:t>‹#›</a:t>
            </a:fld>
            <a:endParaRPr lang="en-US"/>
          </a:p>
        </p:txBody>
      </p:sp>
    </p:spTree>
    <p:extLst>
      <p:ext uri="{BB962C8B-B14F-4D97-AF65-F5344CB8AC3E}">
        <p14:creationId xmlns="" xmlns:p14="http://schemas.microsoft.com/office/powerpoint/2010/main" val="213618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EE3893-458F-45FB-8B43-EFB2F62F55B7}" type="slidenum">
              <a:rPr lang="en-US" smtClean="0"/>
              <a:pPr/>
              <a:t>3</a:t>
            </a:fld>
            <a:endParaRPr lang="en-US"/>
          </a:p>
        </p:txBody>
      </p:sp>
    </p:spTree>
    <p:extLst>
      <p:ext uri="{BB962C8B-B14F-4D97-AF65-F5344CB8AC3E}">
        <p14:creationId xmlns="" xmlns:p14="http://schemas.microsoft.com/office/powerpoint/2010/main" val="33308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EE3893-458F-45FB-8B43-EFB2F62F55B7}" type="slidenum">
              <a:rPr lang="en-US" smtClean="0"/>
              <a:pPr/>
              <a:t>11</a:t>
            </a:fld>
            <a:endParaRPr lang="en-US"/>
          </a:p>
        </p:txBody>
      </p:sp>
    </p:spTree>
    <p:extLst>
      <p:ext uri="{BB962C8B-B14F-4D97-AF65-F5344CB8AC3E}">
        <p14:creationId xmlns="" xmlns:p14="http://schemas.microsoft.com/office/powerpoint/2010/main" val="2629018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EE3893-458F-45FB-8B43-EFB2F62F55B7}" type="slidenum">
              <a:rPr lang="en-US" smtClean="0"/>
              <a:pPr/>
              <a:t>12</a:t>
            </a:fld>
            <a:endParaRPr lang="en-US"/>
          </a:p>
        </p:txBody>
      </p:sp>
    </p:spTree>
    <p:extLst>
      <p:ext uri="{BB962C8B-B14F-4D97-AF65-F5344CB8AC3E}">
        <p14:creationId xmlns="" xmlns:p14="http://schemas.microsoft.com/office/powerpoint/2010/main" val="117627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63F75E9-628D-4EDF-AE8E-3AECFF63CB7B}" type="datetimeFigureOut">
              <a:rPr lang="en-US" smtClean="0"/>
              <a:pPr/>
              <a:t>1/21/2020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E6168CB-8386-4AF2-9D41-24C8A4DADF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3F75E9-628D-4EDF-AE8E-3AECFF63CB7B}"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168CB-8386-4AF2-9D41-24C8A4DADF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3F75E9-628D-4EDF-AE8E-3AECFF63CB7B}"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6168CB-8386-4AF2-9D41-24C8A4DADF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63F75E9-628D-4EDF-AE8E-3AECFF63CB7B}" type="datetimeFigureOut">
              <a:rPr lang="en-US" smtClean="0"/>
              <a:pPr/>
              <a:t>1/21/2020</a:t>
            </a:fld>
            <a:endParaRPr lang="en-US"/>
          </a:p>
        </p:txBody>
      </p:sp>
      <p:sp>
        <p:nvSpPr>
          <p:cNvPr id="9" name="Slide Number Placeholder 8"/>
          <p:cNvSpPr>
            <a:spLocks noGrp="1"/>
          </p:cNvSpPr>
          <p:nvPr>
            <p:ph type="sldNum" sz="quarter" idx="15"/>
          </p:nvPr>
        </p:nvSpPr>
        <p:spPr/>
        <p:txBody>
          <a:bodyPr rtlCol="0"/>
          <a:lstStyle/>
          <a:p>
            <a:fld id="{7E6168CB-8386-4AF2-9D41-24C8A4DADF1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63F75E9-628D-4EDF-AE8E-3AECFF63CB7B}" type="datetimeFigureOut">
              <a:rPr lang="en-US" smtClean="0"/>
              <a:pPr/>
              <a:t>1/21/2020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E6168CB-8386-4AF2-9D41-24C8A4DADF1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63F75E9-628D-4EDF-AE8E-3AECFF63CB7B}"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6168CB-8386-4AF2-9D41-24C8A4DADF1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63F75E9-628D-4EDF-AE8E-3AECFF63CB7B}" type="datetimeFigureOut">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6168CB-8386-4AF2-9D41-24C8A4DADF1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63F75E9-628D-4EDF-AE8E-3AECFF63CB7B}" type="datetimeFigureOut">
              <a:rPr lang="en-US" smtClean="0"/>
              <a:pPr/>
              <a:t>1/21/2020</a:t>
            </a:fld>
            <a:endParaRPr lang="en-US"/>
          </a:p>
        </p:txBody>
      </p:sp>
      <p:sp>
        <p:nvSpPr>
          <p:cNvPr id="7" name="Slide Number Placeholder 6"/>
          <p:cNvSpPr>
            <a:spLocks noGrp="1"/>
          </p:cNvSpPr>
          <p:nvPr>
            <p:ph type="sldNum" sz="quarter" idx="11"/>
          </p:nvPr>
        </p:nvSpPr>
        <p:spPr/>
        <p:txBody>
          <a:bodyPr rtlCol="0"/>
          <a:lstStyle/>
          <a:p>
            <a:fld id="{7E6168CB-8386-4AF2-9D41-24C8A4DADF1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F75E9-628D-4EDF-AE8E-3AECFF63CB7B}"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6168CB-8386-4AF2-9D41-24C8A4DADF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63F75E9-628D-4EDF-AE8E-3AECFF63CB7B}" type="datetimeFigureOut">
              <a:rPr lang="en-US" smtClean="0"/>
              <a:pPr/>
              <a:t>1/21/2020</a:t>
            </a:fld>
            <a:endParaRPr lang="en-US"/>
          </a:p>
        </p:txBody>
      </p:sp>
      <p:sp>
        <p:nvSpPr>
          <p:cNvPr id="22" name="Slide Number Placeholder 21"/>
          <p:cNvSpPr>
            <a:spLocks noGrp="1"/>
          </p:cNvSpPr>
          <p:nvPr>
            <p:ph type="sldNum" sz="quarter" idx="15"/>
          </p:nvPr>
        </p:nvSpPr>
        <p:spPr/>
        <p:txBody>
          <a:bodyPr rtlCol="0"/>
          <a:lstStyle/>
          <a:p>
            <a:fld id="{7E6168CB-8386-4AF2-9D41-24C8A4DADF1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63F75E9-628D-4EDF-AE8E-3AECFF63CB7B}" type="datetimeFigureOut">
              <a:rPr lang="en-US" smtClean="0"/>
              <a:pPr/>
              <a:t>1/21/2020</a:t>
            </a:fld>
            <a:endParaRPr lang="en-US"/>
          </a:p>
        </p:txBody>
      </p:sp>
      <p:sp>
        <p:nvSpPr>
          <p:cNvPr id="18" name="Slide Number Placeholder 17"/>
          <p:cNvSpPr>
            <a:spLocks noGrp="1"/>
          </p:cNvSpPr>
          <p:nvPr>
            <p:ph type="sldNum" sz="quarter" idx="11"/>
          </p:nvPr>
        </p:nvSpPr>
        <p:spPr/>
        <p:txBody>
          <a:bodyPr rtlCol="0"/>
          <a:lstStyle/>
          <a:p>
            <a:fld id="{7E6168CB-8386-4AF2-9D41-24C8A4DADF1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63F75E9-628D-4EDF-AE8E-3AECFF63CB7B}" type="datetimeFigureOut">
              <a:rPr lang="en-US" smtClean="0"/>
              <a:pPr/>
              <a:t>1/21/2020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E6168CB-8386-4AF2-9D41-24C8A4DADF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ossy_compression" TargetMode="External"/><Relationship Id="rId2" Type="http://schemas.openxmlformats.org/officeDocument/2006/relationships/hyperlink" Target="https://techdifferences.com/difference-between-steganography-and-cryptography.html" TargetMode="External"/><Relationship Id="rId1" Type="http://schemas.openxmlformats.org/officeDocument/2006/relationships/slideLayout" Target="../slideLayouts/slideLayout2.xml"/><Relationship Id="rId6" Type="http://schemas.openxmlformats.org/officeDocument/2006/relationships/hyperlink" Target="https://www.slideshare.net/SreelekshmiSree1/image-steganography-using-lsb" TargetMode="External"/><Relationship Id="rId5" Type="http://schemas.openxmlformats.org/officeDocument/2006/relationships/hyperlink" Target="https://shodhganga.inflibnet.ac.in/bitstream/10603/92404/12/15.chapter%206.pdf" TargetMode="External"/><Relationship Id="rId4" Type="http://schemas.openxmlformats.org/officeDocument/2006/relationships/hyperlink" Target="https://www.geeksforgeeks.org/image-steganography-in-cryptograph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rmAutofit fontScale="90000"/>
          </a:bodyPr>
          <a:lstStyle/>
          <a:p>
            <a:r>
              <a:rPr lang="en-US" b="1" u="sng" dirty="0" smtClean="0"/>
              <a:t/>
            </a:r>
            <a:br>
              <a:rPr lang="en-US" b="1" u="sng" dirty="0" smtClean="0"/>
            </a:br>
            <a:r>
              <a:rPr lang="en-US" b="1" u="sng" dirty="0" smtClean="0">
                <a:solidFill>
                  <a:schemeClr val="accent4">
                    <a:lumMod val="50000"/>
                  </a:schemeClr>
                </a:solidFill>
              </a:rPr>
              <a:t>IMAGE STEGANOGRAPHY USING LEAST SIGNIFICANT BIT</a:t>
            </a:r>
            <a:r>
              <a:rPr lang="en-US" b="1" u="sng" dirty="0" smtClean="0"/>
              <a:t> </a:t>
            </a:r>
            <a:r>
              <a:rPr lang="en-US" dirty="0" smtClean="0"/>
              <a:t/>
            </a:r>
            <a:br>
              <a:rPr lang="en-US" dirty="0" smtClean="0"/>
            </a:br>
            <a:endParaRPr lang="en-US" dirty="0"/>
          </a:p>
        </p:txBody>
      </p:sp>
      <p:sp>
        <p:nvSpPr>
          <p:cNvPr id="5" name="Subtitle 4"/>
          <p:cNvSpPr>
            <a:spLocks noGrp="1"/>
          </p:cNvSpPr>
          <p:nvPr>
            <p:ph type="subTitle" idx="1"/>
          </p:nvPr>
        </p:nvSpPr>
        <p:spPr>
          <a:xfrm>
            <a:off x="1371600" y="3352800"/>
            <a:ext cx="6858000" cy="1066800"/>
          </a:xfrm>
        </p:spPr>
        <p:txBody>
          <a:bodyPr>
            <a:normAutofit fontScale="62500" lnSpcReduction="20000"/>
          </a:bodyPr>
          <a:lstStyle/>
          <a:p>
            <a:r>
              <a:rPr lang="en-US" sz="4200" dirty="0" smtClean="0">
                <a:solidFill>
                  <a:schemeClr val="tx1"/>
                </a:solidFill>
              </a:rPr>
              <a:t>MINOR PROJECT PRESENTATION</a:t>
            </a:r>
          </a:p>
          <a:p>
            <a:r>
              <a:rPr lang="en-US" sz="4200" dirty="0" smtClean="0">
                <a:solidFill>
                  <a:schemeClr val="tx1"/>
                </a:solidFill>
              </a:rPr>
              <a:t>SEMESTER III (2019-2020)</a:t>
            </a:r>
          </a:p>
          <a:p>
            <a:endParaRPr lang="en-US" dirty="0"/>
          </a:p>
        </p:txBody>
      </p:sp>
      <p:sp>
        <p:nvSpPr>
          <p:cNvPr id="7" name="TextBox 6"/>
          <p:cNvSpPr txBox="1"/>
          <p:nvPr/>
        </p:nvSpPr>
        <p:spPr>
          <a:xfrm>
            <a:off x="609600" y="5791200"/>
            <a:ext cx="2553007" cy="646331"/>
          </a:xfrm>
          <a:prstGeom prst="rect">
            <a:avLst/>
          </a:prstGeom>
          <a:noFill/>
        </p:spPr>
        <p:txBody>
          <a:bodyPr wrap="none" rtlCol="0">
            <a:spAutoFit/>
          </a:bodyPr>
          <a:lstStyle/>
          <a:p>
            <a:r>
              <a:rPr lang="en-US" dirty="0" smtClean="0"/>
              <a:t>SUBMITTED TO</a:t>
            </a:r>
          </a:p>
          <a:p>
            <a:r>
              <a:rPr lang="en-US" dirty="0" smtClean="0"/>
              <a:t>Prof. Sunil Kumar </a:t>
            </a:r>
            <a:r>
              <a:rPr lang="en-US" dirty="0" err="1" smtClean="0"/>
              <a:t>Muttoo</a:t>
            </a:r>
            <a:endParaRPr lang="en-US" dirty="0"/>
          </a:p>
        </p:txBody>
      </p:sp>
      <p:sp>
        <p:nvSpPr>
          <p:cNvPr id="8" name="TextBox 7"/>
          <p:cNvSpPr txBox="1"/>
          <p:nvPr/>
        </p:nvSpPr>
        <p:spPr>
          <a:xfrm>
            <a:off x="5752793" y="5754469"/>
            <a:ext cx="2487412" cy="923330"/>
          </a:xfrm>
          <a:prstGeom prst="rect">
            <a:avLst/>
          </a:prstGeom>
          <a:noFill/>
        </p:spPr>
        <p:txBody>
          <a:bodyPr wrap="none" rtlCol="0">
            <a:spAutoFit/>
          </a:bodyPr>
          <a:lstStyle/>
          <a:p>
            <a:r>
              <a:rPr lang="en-US" dirty="0" smtClean="0"/>
              <a:t>SUBMITTED BY</a:t>
            </a:r>
          </a:p>
          <a:p>
            <a:r>
              <a:rPr lang="en-US" dirty="0" err="1" smtClean="0"/>
              <a:t>Kulpreet</a:t>
            </a:r>
            <a:r>
              <a:rPr lang="en-US" dirty="0" smtClean="0"/>
              <a:t> </a:t>
            </a:r>
            <a:r>
              <a:rPr lang="en-US" dirty="0" err="1" smtClean="0"/>
              <a:t>Kour</a:t>
            </a:r>
            <a:r>
              <a:rPr lang="en-US" dirty="0" smtClean="0"/>
              <a:t> (1893904)</a:t>
            </a:r>
          </a:p>
          <a:p>
            <a:r>
              <a:rPr lang="en-US" dirty="0" err="1" smtClean="0"/>
              <a:t>Moni</a:t>
            </a:r>
            <a:r>
              <a:rPr lang="en-US" dirty="0" smtClean="0"/>
              <a:t> </a:t>
            </a:r>
            <a:r>
              <a:rPr lang="en-US" dirty="0" err="1" smtClean="0"/>
              <a:t>Tripathi</a:t>
            </a:r>
            <a:r>
              <a:rPr lang="en-US" dirty="0" smtClean="0"/>
              <a:t> (1893908)</a:t>
            </a:r>
          </a:p>
        </p:txBody>
      </p:sp>
    </p:spTree>
    <p:extLst>
      <p:ext uri="{BB962C8B-B14F-4D97-AF65-F5344CB8AC3E}">
        <p14:creationId xmlns="" xmlns:p14="http://schemas.microsoft.com/office/powerpoint/2010/main" val="3435199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85800"/>
            <a:ext cx="8229600" cy="5715000"/>
          </a:xfrm>
        </p:spPr>
        <p:txBody>
          <a:bodyPr>
            <a:normAutofit/>
          </a:bodyPr>
          <a:lstStyle/>
          <a:p>
            <a:pPr marL="0" indent="0">
              <a:buNone/>
            </a:pPr>
            <a:r>
              <a:rPr lang="en-US" sz="2000" dirty="0">
                <a:latin typeface="Times New Roman" pitchFamily="18" charset="0"/>
                <a:cs typeface="Times New Roman" pitchFamily="18" charset="0"/>
              </a:rPr>
              <a:t>Images are used as the message carriers. </a:t>
            </a:r>
          </a:p>
          <a:p>
            <a:pPr marL="0" indent="0">
              <a:buNone/>
            </a:pPr>
            <a:r>
              <a:rPr lang="en-US" sz="2000" dirty="0">
                <a:latin typeface="Times New Roman" pitchFamily="18" charset="0"/>
                <a:cs typeface="Times New Roman" pitchFamily="18" charset="0"/>
              </a:rPr>
              <a:t>Images are the most popular cover objects used for steganography.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Image </a:t>
            </a:r>
            <a:r>
              <a:rPr lang="en-US" sz="2000" dirty="0">
                <a:latin typeface="Times New Roman" pitchFamily="18" charset="0"/>
                <a:cs typeface="Times New Roman" pitchFamily="18" charset="0"/>
              </a:rPr>
              <a:t>Steganography refers to the process of hiding data within an image file. The image selected for this purpose is called the cover-image and the image obtained after steganography is called the </a:t>
            </a:r>
            <a:r>
              <a:rPr lang="en-US" sz="2000" dirty="0" err="1">
                <a:latin typeface="Times New Roman" pitchFamily="18" charset="0"/>
                <a:cs typeface="Times New Roman" pitchFamily="18" charset="0"/>
              </a:rPr>
              <a:t>stego</a:t>
            </a:r>
            <a:r>
              <a:rPr lang="en-US" sz="2000" dirty="0">
                <a:latin typeface="Times New Roman" pitchFamily="18" charset="0"/>
                <a:cs typeface="Times New Roman" pitchFamily="18" charset="0"/>
              </a:rPr>
              <a:t>-image</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Image Steganography requires following elements  to carry out the work</a:t>
            </a:r>
            <a:r>
              <a:rPr lang="en-US" sz="2000" b="1"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b="1" u="sng" dirty="0">
                <a:latin typeface="Times New Roman" pitchFamily="18" charset="0"/>
                <a:cs typeface="Times New Roman" pitchFamily="18" charset="0"/>
              </a:rPr>
              <a:t>Cover medium</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an image that holds  secret message</a:t>
            </a:r>
            <a:r>
              <a:rPr lang="en-US" sz="2000" dirty="0" smtClean="0">
                <a:latin typeface="Times New Roman" pitchFamily="18" charset="0"/>
                <a:cs typeface="Times New Roman" pitchFamily="18" charset="0"/>
              </a:rPr>
              <a:t>.</a:t>
            </a:r>
          </a:p>
          <a:p>
            <a:pPr marL="0" indent="0">
              <a:buNone/>
            </a:pPr>
            <a:r>
              <a:rPr lang="en-US" sz="2000" b="1" u="sng" dirty="0">
                <a:latin typeface="Times New Roman" pitchFamily="18" charset="0"/>
                <a:cs typeface="Times New Roman" pitchFamily="18" charset="0"/>
              </a:rPr>
              <a:t>The Secret message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message to be  transmitted. It can be plain or encrypted text,  images or any other data.</a:t>
            </a:r>
          </a:p>
          <a:p>
            <a:pPr marL="0" indent="0">
              <a:buNone/>
            </a:pPr>
            <a:r>
              <a:rPr lang="en-US" sz="2000" b="1" u="sng" dirty="0">
                <a:latin typeface="Times New Roman" pitchFamily="18" charset="0"/>
                <a:cs typeface="Times New Roman" pitchFamily="18" charset="0"/>
              </a:rPr>
              <a:t>The </a:t>
            </a:r>
            <a:r>
              <a:rPr lang="en-US" sz="2000" b="1" u="sng" dirty="0" err="1">
                <a:latin typeface="Times New Roman" pitchFamily="18" charset="0"/>
                <a:cs typeface="Times New Roman" pitchFamily="18" charset="0"/>
              </a:rPr>
              <a:t>Stego</a:t>
            </a:r>
            <a:r>
              <a:rPr lang="en-US" sz="2000" b="1" u="sng" dirty="0">
                <a:latin typeface="Times New Roman" pitchFamily="18" charset="0"/>
                <a:cs typeface="Times New Roman" pitchFamily="18" charset="0"/>
              </a:rPr>
              <a:t>-key</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key used to hide the  message (May or may not be used).</a:t>
            </a:r>
          </a:p>
          <a:p>
            <a:pPr marL="0" indent="0">
              <a:buNone/>
            </a:pPr>
            <a:endParaRPr lang="en-US" sz="2000" dirty="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1936603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66800"/>
            <a:ext cx="8229600" cy="4525963"/>
          </a:xfrm>
        </p:spPr>
        <p:txBody>
          <a:bodyPr/>
          <a:lstStyle/>
          <a:p>
            <a:pPr marL="0" indent="0">
              <a:buNone/>
            </a:pPr>
            <a:r>
              <a:rPr lang="en-US" b="1" dirty="0"/>
              <a:t> </a:t>
            </a:r>
            <a:r>
              <a:rPr lang="en-US" b="1" dirty="0" smtClean="0"/>
              <a:t>                           How </a:t>
            </a:r>
            <a:r>
              <a:rPr lang="en-US" b="1" dirty="0"/>
              <a:t>is it done</a:t>
            </a:r>
            <a:r>
              <a:rPr lang="en-US" b="1" dirty="0" smtClean="0"/>
              <a:t>?</a:t>
            </a:r>
          </a:p>
          <a:p>
            <a:pPr marL="0" indent="0">
              <a:buNone/>
            </a:pPr>
            <a:endParaRPr lang="en-US" dirty="0"/>
          </a:p>
          <a:p>
            <a:pPr marL="0" indent="0">
              <a:buNone/>
            </a:pPr>
            <a:r>
              <a:rPr lang="en-US" sz="2000" dirty="0">
                <a:latin typeface="Times New Roman" pitchFamily="18" charset="0"/>
                <a:cs typeface="Times New Roman" pitchFamily="18" charset="0"/>
              </a:rPr>
              <a:t>An image is represented as an N*M (in case of </a:t>
            </a:r>
            <a:r>
              <a:rPr lang="en-US" sz="2000" dirty="0" err="1">
                <a:latin typeface="Times New Roman" pitchFamily="18" charset="0"/>
                <a:cs typeface="Times New Roman" pitchFamily="18" charset="0"/>
              </a:rPr>
              <a:t>greyscale</a:t>
            </a:r>
            <a:r>
              <a:rPr lang="en-US" sz="2000" dirty="0">
                <a:latin typeface="Times New Roman" pitchFamily="18" charset="0"/>
                <a:cs typeface="Times New Roman" pitchFamily="18" charset="0"/>
              </a:rPr>
              <a:t> images) or N*M*3 (in case of </a:t>
            </a:r>
            <a:r>
              <a:rPr lang="en-US" sz="2000" dirty="0" err="1">
                <a:latin typeface="Times New Roman" pitchFamily="18" charset="0"/>
                <a:cs typeface="Times New Roman" pitchFamily="18" charset="0"/>
              </a:rPr>
              <a:t>colour</a:t>
            </a:r>
            <a:r>
              <a:rPr lang="en-US" sz="2000" dirty="0">
                <a:latin typeface="Times New Roman" pitchFamily="18" charset="0"/>
                <a:cs typeface="Times New Roman" pitchFamily="18" charset="0"/>
              </a:rPr>
              <a:t> images) matrix in memory, with each </a:t>
            </a:r>
            <a:r>
              <a:rPr lang="en-US" sz="2000" dirty="0" smtClean="0">
                <a:latin typeface="Times New Roman" pitchFamily="18" charset="0"/>
                <a:cs typeface="Times New Roman" pitchFamily="18" charset="0"/>
              </a:rPr>
              <a:t>entry representing </a:t>
            </a:r>
            <a:r>
              <a:rPr lang="en-US" sz="2000" dirty="0">
                <a:latin typeface="Times New Roman" pitchFamily="18" charset="0"/>
                <a:cs typeface="Times New Roman" pitchFamily="18" charset="0"/>
              </a:rPr>
              <a:t>the intensity value of a pixel. In image steganography, a message is embedded into an image by altering the values of some pixels, which are chosen by an encryption algorithm. The recipient of the image must be aware of the same algorithm in order to known which pixels he or she must select to extract the message.</a:t>
            </a:r>
          </a:p>
          <a:p>
            <a:pPr marL="0" indent="0">
              <a:buNone/>
            </a:pPr>
            <a:endParaRPr lang="en-US" sz="2000" dirty="0"/>
          </a:p>
        </p:txBody>
      </p:sp>
    </p:spTree>
    <p:extLst>
      <p:ext uri="{BB962C8B-B14F-4D97-AF65-F5344CB8AC3E}">
        <p14:creationId xmlns="" xmlns:p14="http://schemas.microsoft.com/office/powerpoint/2010/main" val="557440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5719" cy="45719"/>
          </a:xfrm>
        </p:spPr>
        <p:txBody>
          <a:bodyPr>
            <a:normAutofit fontScale="90000"/>
          </a:bodyPr>
          <a:lstStyle/>
          <a:p>
            <a:endParaRPr lang="en-US" dirty="0"/>
          </a:p>
        </p:txBody>
      </p:sp>
      <p:sp>
        <p:nvSpPr>
          <p:cNvPr id="4" name="object 12"/>
          <p:cNvSpPr>
            <a:spLocks noGrp="1"/>
          </p:cNvSpPr>
          <p:nvPr>
            <p:ph sz="quarter" idx="1"/>
          </p:nvPr>
        </p:nvSpPr>
        <p:spPr>
          <a:xfrm>
            <a:off x="381000" y="609600"/>
            <a:ext cx="8229600" cy="5592763"/>
          </a:xfrm>
          <a:prstGeom prst="rect">
            <a:avLst/>
          </a:prstGeom>
          <a:blipFill>
            <a:blip r:embed="rId3" cstate="print"/>
            <a:stretch>
              <a:fillRect/>
            </a:stretch>
          </a:blipFill>
        </p:spPr>
        <p:txBody>
          <a:bodyPr wrap="square" lIns="0" tIns="0" rIns="0" bIns="0" rtlCol="0"/>
          <a:lstStyle/>
          <a:p>
            <a:endParaRPr lang="en-US" dirty="0"/>
          </a:p>
        </p:txBody>
      </p:sp>
    </p:spTree>
    <p:extLst>
      <p:ext uri="{BB962C8B-B14F-4D97-AF65-F5344CB8AC3E}">
        <p14:creationId xmlns="" xmlns:p14="http://schemas.microsoft.com/office/powerpoint/2010/main" val="1379287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u="sng" dirty="0"/>
              <a:t>IMAGE STEGANOGRAPHY   TECHNIQUES</a:t>
            </a:r>
            <a:r>
              <a:rPr lang="en-US" sz="3200" dirty="0"/>
              <a:t/>
            </a:r>
            <a:br>
              <a:rPr lang="en-US" sz="3200" dirty="0"/>
            </a:br>
            <a:endParaRPr lang="en-US" sz="3200" dirty="0"/>
          </a:p>
        </p:txBody>
      </p:sp>
      <p:sp>
        <p:nvSpPr>
          <p:cNvPr id="3" name="Content Placeholder 2"/>
          <p:cNvSpPr>
            <a:spLocks noGrp="1"/>
          </p:cNvSpPr>
          <p:nvPr>
            <p:ph sz="quarter" idx="1"/>
          </p:nvPr>
        </p:nvSpPr>
        <p:spPr/>
        <p:txBody>
          <a:bodyPr/>
          <a:lstStyle/>
          <a:p>
            <a:pPr lvl="0"/>
            <a:r>
              <a:rPr lang="en-US" dirty="0">
                <a:latin typeface="Times New Roman" pitchFamily="18" charset="0"/>
                <a:cs typeface="Times New Roman" pitchFamily="18" charset="0"/>
              </a:rPr>
              <a:t>By using LSB(Least Significant Bit algorithm</a:t>
            </a:r>
            <a:r>
              <a:rPr lang="en-US" dirty="0" smtClean="0">
                <a:latin typeface="Times New Roman" pitchFamily="18" charset="0"/>
                <a:cs typeface="Times New Roman" pitchFamily="18" charset="0"/>
              </a:rPr>
              <a:t>)</a:t>
            </a:r>
          </a:p>
          <a:p>
            <a:pPr marL="0" lvl="0" indent="0">
              <a:buNone/>
            </a:pP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Masking and </a:t>
            </a:r>
            <a:r>
              <a:rPr lang="en-US" dirty="0" smtClean="0">
                <a:latin typeface="Times New Roman" pitchFamily="18" charset="0"/>
                <a:cs typeface="Times New Roman" pitchFamily="18" charset="0"/>
              </a:rPr>
              <a:t>Filtering</a:t>
            </a:r>
          </a:p>
          <a:p>
            <a:pPr marL="0" lvl="0" indent="0">
              <a:buNone/>
            </a:pPr>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Algorithms and Transformation</a:t>
            </a:r>
          </a:p>
          <a:p>
            <a:endParaRPr lang="en-US" dirty="0"/>
          </a:p>
        </p:txBody>
      </p:sp>
    </p:spTree>
    <p:extLst>
      <p:ext uri="{BB962C8B-B14F-4D97-AF65-F5344CB8AC3E}">
        <p14:creationId xmlns="" xmlns:p14="http://schemas.microsoft.com/office/powerpoint/2010/main" val="1361431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u="sng" dirty="0"/>
              <a:t>Image Steganography using LSB </a:t>
            </a:r>
            <a:r>
              <a:rPr lang="en-US" sz="3200" b="1" u="sng" dirty="0" smtClean="0"/>
              <a:t> </a:t>
            </a:r>
            <a:r>
              <a:rPr lang="en-US" sz="3200" b="1" u="sng" dirty="0"/>
              <a:t>algorithm</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a:bodyPr>
          <a:lstStyle/>
          <a:p>
            <a:pPr lvl="0" algn="just"/>
            <a:r>
              <a:rPr lang="en-US" sz="2000" dirty="0">
                <a:latin typeface="Times New Roman" pitchFamily="18" charset="0"/>
                <a:cs typeface="Times New Roman" pitchFamily="18" charset="0"/>
              </a:rPr>
              <a:t>The most common and popular method of modern day steganography is to make use of LSB of picture’s pixel </a:t>
            </a:r>
            <a:r>
              <a:rPr lang="en-US" sz="2000" dirty="0" smtClean="0">
                <a:latin typeface="Times New Roman" pitchFamily="18" charset="0"/>
                <a:cs typeface="Times New Roman" pitchFamily="18" charset="0"/>
              </a:rPr>
              <a:t>information</a:t>
            </a:r>
          </a:p>
          <a:p>
            <a:pPr marL="0" lvl="0" indent="0">
              <a:buNone/>
            </a:pPr>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This technique works best when the file is longer than the message file and if image is </a:t>
            </a:r>
            <a:r>
              <a:rPr lang="en-US" sz="2000" dirty="0" smtClean="0">
                <a:latin typeface="Times New Roman" pitchFamily="18" charset="0"/>
                <a:cs typeface="Times New Roman" pitchFamily="18" charset="0"/>
              </a:rPr>
              <a:t>gray scale.</a:t>
            </a:r>
          </a:p>
          <a:p>
            <a:pPr marL="0" lvl="0" indent="0">
              <a:buNone/>
            </a:pPr>
            <a:endParaRPr lang="en-US"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When applying LSB techniques to each byte of a 24 bit image, three bits can be encoded into each pixel</a:t>
            </a:r>
            <a:r>
              <a:rPr lang="en-US" sz="2000" dirty="0" smtClean="0">
                <a:latin typeface="Times New Roman" pitchFamily="18" charset="0"/>
                <a:cs typeface="Times New Roman" pitchFamily="18" charset="0"/>
              </a:rPr>
              <a:t>.</a:t>
            </a:r>
          </a:p>
          <a:p>
            <a:pPr marL="0" lvl="0" indent="0">
              <a:buNone/>
            </a:pPr>
            <a:endParaRPr lang="en-US"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If the LSB of the pixel value of cover image C(I ,j) is equal to the message bit SM of secret massage to be embedded, C(i ,j) remain unchanged; if not, set the LSB of C(i, j) to SM</a:t>
            </a:r>
            <a:r>
              <a:rPr lang="en-US" sz="2000" dirty="0" smtClean="0">
                <a:latin typeface="Times New Roman" pitchFamily="18" charset="0"/>
                <a:cs typeface="Times New Roman" pitchFamily="18" charset="0"/>
              </a:rPr>
              <a:t>.</a:t>
            </a:r>
          </a:p>
          <a:p>
            <a:pPr marL="0" indent="0">
              <a:buNone/>
            </a:pPr>
            <a:endParaRPr lang="en-US" sz="2000" dirty="0"/>
          </a:p>
          <a:p>
            <a:pPr marL="0" indent="0">
              <a:buNone/>
            </a:pPr>
            <a:endParaRPr lang="en-US" sz="2000" dirty="0"/>
          </a:p>
          <a:p>
            <a:pPr marL="0" lvl="0" indent="0">
              <a:buNone/>
            </a:pPr>
            <a:endParaRPr lang="en-US" sz="2000" dirty="0"/>
          </a:p>
          <a:p>
            <a:endParaRPr lang="en-US" dirty="0"/>
          </a:p>
        </p:txBody>
      </p:sp>
    </p:spTree>
    <p:extLst>
      <p:ext uri="{BB962C8B-B14F-4D97-AF65-F5344CB8AC3E}">
        <p14:creationId xmlns="" xmlns:p14="http://schemas.microsoft.com/office/powerpoint/2010/main" val="1232253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09600"/>
            <a:ext cx="8229600" cy="4525963"/>
          </a:xfrm>
        </p:spPr>
        <p:txBody>
          <a:bodyPr>
            <a:normAutofit/>
          </a:bodyPr>
          <a:lstStyle/>
          <a:p>
            <a:pPr marL="0" indent="0">
              <a:buNone/>
            </a:pPr>
            <a:r>
              <a:rPr lang="en-US" sz="2000" spc="65" dirty="0" smtClean="0">
                <a:latin typeface="Times New Roman"/>
                <a:cs typeface="Times New Roman"/>
              </a:rPr>
              <a:t>message</a:t>
            </a:r>
            <a:r>
              <a:rPr lang="en-US" sz="2000" spc="-125" dirty="0" smtClean="0">
                <a:latin typeface="Times New Roman"/>
                <a:cs typeface="Times New Roman"/>
              </a:rPr>
              <a:t> </a:t>
            </a:r>
            <a:r>
              <a:rPr lang="en-US" sz="2000" spc="114" dirty="0" smtClean="0">
                <a:latin typeface="Times New Roman"/>
                <a:cs typeface="Times New Roman"/>
              </a:rPr>
              <a:t>embedding</a:t>
            </a:r>
            <a:r>
              <a:rPr lang="en-US" sz="2000" spc="15" dirty="0" smtClean="0">
                <a:latin typeface="Times New Roman"/>
                <a:cs typeface="Times New Roman"/>
              </a:rPr>
              <a:t> </a:t>
            </a:r>
            <a:r>
              <a:rPr lang="en-US" sz="2000" spc="90" dirty="0" smtClean="0">
                <a:latin typeface="Times New Roman"/>
                <a:cs typeface="Times New Roman"/>
              </a:rPr>
              <a:t>Procedure</a:t>
            </a:r>
            <a:r>
              <a:rPr lang="en-US" sz="2000" spc="-50" dirty="0" smtClean="0">
                <a:latin typeface="Times New Roman"/>
                <a:cs typeface="Times New Roman"/>
              </a:rPr>
              <a:t> </a:t>
            </a:r>
            <a:r>
              <a:rPr lang="en-US" sz="2000" spc="25" dirty="0" smtClean="0">
                <a:latin typeface="Times New Roman"/>
                <a:cs typeface="Times New Roman"/>
              </a:rPr>
              <a:t>is</a:t>
            </a:r>
            <a:r>
              <a:rPr lang="en-US" sz="2000" spc="-125" dirty="0" smtClean="0">
                <a:latin typeface="Times New Roman"/>
                <a:cs typeface="Times New Roman"/>
              </a:rPr>
              <a:t> </a:t>
            </a:r>
            <a:r>
              <a:rPr lang="en-US" sz="2000" spc="40" dirty="0" smtClean="0">
                <a:latin typeface="Times New Roman"/>
                <a:cs typeface="Times New Roman"/>
              </a:rPr>
              <a:t>given</a:t>
            </a:r>
            <a:r>
              <a:rPr lang="en-US" sz="2000" spc="-50" dirty="0" smtClean="0">
                <a:latin typeface="Times New Roman"/>
                <a:cs typeface="Times New Roman"/>
              </a:rPr>
              <a:t> </a:t>
            </a:r>
            <a:r>
              <a:rPr lang="en-US" sz="2000" spc="35" dirty="0" smtClean="0">
                <a:latin typeface="Times New Roman"/>
                <a:cs typeface="Times New Roman"/>
              </a:rPr>
              <a:t>below:</a:t>
            </a:r>
            <a:endParaRPr lang="en-US" sz="2000" dirty="0" smtClean="0">
              <a:latin typeface="Times New Roman"/>
              <a:cs typeface="Times New Roman"/>
            </a:endParaRPr>
          </a:p>
          <a:p>
            <a:pPr marL="0" indent="0">
              <a:buNone/>
            </a:pPr>
            <a:endParaRPr lang="en-US" sz="2000" b="1" spc="5" dirty="0" smtClean="0">
              <a:latin typeface="Times New Roman"/>
              <a:cs typeface="Times New Roman"/>
            </a:endParaRPr>
          </a:p>
          <a:p>
            <a:pPr marL="0" indent="0">
              <a:buNone/>
            </a:pPr>
            <a:r>
              <a:rPr lang="en-US" sz="2000" b="1" spc="5" dirty="0" smtClean="0">
                <a:latin typeface="Times New Roman"/>
                <a:cs typeface="Times New Roman"/>
              </a:rPr>
              <a:t>S(</a:t>
            </a:r>
            <a:r>
              <a:rPr lang="en-US" sz="2000" b="1" spc="5" dirty="0" err="1" smtClean="0">
                <a:latin typeface="Times New Roman"/>
                <a:cs typeface="Times New Roman"/>
              </a:rPr>
              <a:t>i,j</a:t>
            </a:r>
            <a:r>
              <a:rPr lang="en-US" sz="2000" b="1" spc="5" dirty="0" smtClean="0">
                <a:latin typeface="Times New Roman"/>
                <a:cs typeface="Times New Roman"/>
              </a:rPr>
              <a:t>) </a:t>
            </a:r>
            <a:r>
              <a:rPr lang="en-US" sz="2000" b="1" spc="-30" dirty="0" smtClean="0">
                <a:latin typeface="Times New Roman"/>
                <a:cs typeface="Times New Roman"/>
              </a:rPr>
              <a:t>= </a:t>
            </a:r>
            <a:r>
              <a:rPr lang="en-US" sz="2000" b="1" spc="15" dirty="0" smtClean="0">
                <a:latin typeface="Times New Roman"/>
                <a:cs typeface="Times New Roman"/>
              </a:rPr>
              <a:t>C(</a:t>
            </a:r>
            <a:r>
              <a:rPr lang="en-US" sz="2000" b="1" spc="15" dirty="0" err="1" smtClean="0">
                <a:latin typeface="Times New Roman"/>
                <a:cs typeface="Times New Roman"/>
              </a:rPr>
              <a:t>i,j</a:t>
            </a:r>
            <a:r>
              <a:rPr lang="en-US" sz="2000" b="1" spc="15" dirty="0" smtClean="0">
                <a:latin typeface="Times New Roman"/>
                <a:cs typeface="Times New Roman"/>
              </a:rPr>
              <a:t>) </a:t>
            </a:r>
            <a:r>
              <a:rPr lang="en-US" sz="2000" b="1" spc="60" dirty="0" smtClean="0">
                <a:latin typeface="Times New Roman"/>
                <a:cs typeface="Times New Roman"/>
              </a:rPr>
              <a:t>- </a:t>
            </a:r>
            <a:r>
              <a:rPr lang="en-US" sz="2000" b="1" spc="-220" dirty="0" smtClean="0">
                <a:latin typeface="Times New Roman"/>
                <a:cs typeface="Times New Roman"/>
              </a:rPr>
              <a:t>1, </a:t>
            </a:r>
            <a:r>
              <a:rPr lang="en-US" sz="2000" b="1" spc="-20" dirty="0" smtClean="0">
                <a:latin typeface="Times New Roman"/>
                <a:cs typeface="Times New Roman"/>
              </a:rPr>
              <a:t>if </a:t>
            </a:r>
            <a:r>
              <a:rPr lang="en-US" sz="2000" b="1" spc="-15" dirty="0" smtClean="0">
                <a:latin typeface="Times New Roman"/>
                <a:cs typeface="Times New Roman"/>
              </a:rPr>
              <a:t>LSB(C(</a:t>
            </a:r>
            <a:r>
              <a:rPr lang="en-US" sz="2000" b="1" spc="-15" dirty="0" err="1" smtClean="0">
                <a:latin typeface="Times New Roman"/>
                <a:cs typeface="Times New Roman"/>
              </a:rPr>
              <a:t>i,j</a:t>
            </a:r>
            <a:r>
              <a:rPr lang="en-US" sz="2000" b="1" spc="-15" dirty="0" smtClean="0">
                <a:latin typeface="Times New Roman"/>
                <a:cs typeface="Times New Roman"/>
              </a:rPr>
              <a:t>)) </a:t>
            </a:r>
            <a:r>
              <a:rPr lang="en-US" sz="2000" b="1" spc="-30" dirty="0" smtClean="0">
                <a:latin typeface="Times New Roman"/>
                <a:cs typeface="Times New Roman"/>
              </a:rPr>
              <a:t>= </a:t>
            </a:r>
            <a:r>
              <a:rPr lang="en-US" sz="2000" b="1" spc="-450" dirty="0" smtClean="0">
                <a:latin typeface="Times New Roman"/>
                <a:cs typeface="Times New Roman"/>
              </a:rPr>
              <a:t>1        </a:t>
            </a:r>
            <a:r>
              <a:rPr lang="en-US" sz="2000" b="1" spc="145" dirty="0" smtClean="0">
                <a:latin typeface="Times New Roman"/>
                <a:cs typeface="Times New Roman"/>
              </a:rPr>
              <a:t>and </a:t>
            </a:r>
            <a:r>
              <a:rPr lang="en-US" sz="2000" b="1" spc="-40" dirty="0" smtClean="0">
                <a:latin typeface="Times New Roman"/>
                <a:cs typeface="Times New Roman"/>
              </a:rPr>
              <a:t>SM </a:t>
            </a:r>
            <a:r>
              <a:rPr lang="en-US" sz="2000" b="1" spc="-30" dirty="0" smtClean="0">
                <a:latin typeface="Times New Roman"/>
                <a:cs typeface="Times New Roman"/>
              </a:rPr>
              <a:t>=</a:t>
            </a:r>
            <a:r>
              <a:rPr lang="en-US" sz="2000" b="1" spc="-270" dirty="0" smtClean="0">
                <a:latin typeface="Times New Roman"/>
                <a:cs typeface="Times New Roman"/>
              </a:rPr>
              <a:t> </a:t>
            </a:r>
            <a:r>
              <a:rPr lang="en-US" sz="2000" b="1" spc="90" dirty="0" smtClean="0">
                <a:latin typeface="Times New Roman"/>
                <a:cs typeface="Times New Roman"/>
              </a:rPr>
              <a:t>0</a:t>
            </a:r>
          </a:p>
          <a:p>
            <a:pPr marL="0" indent="0">
              <a:buNone/>
            </a:pPr>
            <a:endParaRPr lang="en-US" sz="2000" b="1" dirty="0" smtClean="0">
              <a:latin typeface="Times New Roman"/>
              <a:cs typeface="Times New Roman"/>
            </a:endParaRPr>
          </a:p>
          <a:p>
            <a:pPr marL="0" indent="0">
              <a:buNone/>
            </a:pPr>
            <a:r>
              <a:rPr lang="en-US" sz="2000" b="1" spc="5" dirty="0" smtClean="0">
                <a:latin typeface="Times New Roman"/>
                <a:cs typeface="Times New Roman"/>
              </a:rPr>
              <a:t>S(</a:t>
            </a:r>
            <a:r>
              <a:rPr lang="en-US" sz="2000" b="1" spc="5" dirty="0" err="1" smtClean="0">
                <a:latin typeface="Times New Roman"/>
                <a:cs typeface="Times New Roman"/>
              </a:rPr>
              <a:t>i,j</a:t>
            </a:r>
            <a:r>
              <a:rPr lang="en-US" sz="2000" b="1" spc="5" dirty="0" smtClean="0">
                <a:latin typeface="Times New Roman"/>
                <a:cs typeface="Times New Roman"/>
              </a:rPr>
              <a:t>) </a:t>
            </a:r>
            <a:r>
              <a:rPr lang="en-US" sz="2000" b="1" spc="-30" dirty="0" smtClean="0">
                <a:latin typeface="Times New Roman"/>
                <a:cs typeface="Times New Roman"/>
              </a:rPr>
              <a:t>= </a:t>
            </a:r>
            <a:r>
              <a:rPr lang="en-US" sz="2000" b="1" spc="15" dirty="0" smtClean="0">
                <a:latin typeface="Times New Roman"/>
                <a:cs typeface="Times New Roman"/>
              </a:rPr>
              <a:t>C(</a:t>
            </a:r>
            <a:r>
              <a:rPr lang="en-US" sz="2000" b="1" spc="15" dirty="0" err="1" smtClean="0">
                <a:latin typeface="Times New Roman"/>
                <a:cs typeface="Times New Roman"/>
              </a:rPr>
              <a:t>i,j</a:t>
            </a:r>
            <a:r>
              <a:rPr lang="en-US" sz="2000" b="1" spc="15" dirty="0" smtClean="0">
                <a:latin typeface="Times New Roman"/>
                <a:cs typeface="Times New Roman"/>
              </a:rPr>
              <a:t>) </a:t>
            </a:r>
            <a:r>
              <a:rPr lang="en-US" sz="2000" b="1" spc="-30" dirty="0" smtClean="0">
                <a:latin typeface="Times New Roman"/>
                <a:cs typeface="Times New Roman"/>
              </a:rPr>
              <a:t>+ </a:t>
            </a:r>
            <a:r>
              <a:rPr lang="en-US" sz="2000" b="1" spc="-220" dirty="0" smtClean="0">
                <a:latin typeface="Times New Roman"/>
                <a:cs typeface="Times New Roman"/>
              </a:rPr>
              <a:t>1, </a:t>
            </a:r>
            <a:r>
              <a:rPr lang="en-US" sz="2000" b="1" spc="-25" dirty="0" smtClean="0">
                <a:latin typeface="Times New Roman"/>
                <a:cs typeface="Times New Roman"/>
              </a:rPr>
              <a:t>if </a:t>
            </a:r>
            <a:r>
              <a:rPr lang="en-US" sz="2000" b="1" spc="-15" dirty="0" smtClean="0">
                <a:latin typeface="Times New Roman"/>
                <a:cs typeface="Times New Roman"/>
              </a:rPr>
              <a:t>LSB(C(</a:t>
            </a:r>
            <a:r>
              <a:rPr lang="en-US" sz="2000" b="1" spc="-15" dirty="0" err="1" smtClean="0">
                <a:latin typeface="Times New Roman"/>
                <a:cs typeface="Times New Roman"/>
              </a:rPr>
              <a:t>i,j</a:t>
            </a:r>
            <a:r>
              <a:rPr lang="en-US" sz="2000" b="1" spc="-15" dirty="0" smtClean="0">
                <a:latin typeface="Times New Roman"/>
                <a:cs typeface="Times New Roman"/>
              </a:rPr>
              <a:t>)) </a:t>
            </a:r>
            <a:r>
              <a:rPr lang="en-US" sz="2000" b="1" spc="-30" dirty="0" smtClean="0">
                <a:latin typeface="Times New Roman"/>
                <a:cs typeface="Times New Roman"/>
              </a:rPr>
              <a:t>= </a:t>
            </a:r>
            <a:r>
              <a:rPr lang="en-US" sz="2000" b="1" spc="90" dirty="0" smtClean="0">
                <a:latin typeface="Times New Roman"/>
                <a:cs typeface="Times New Roman"/>
              </a:rPr>
              <a:t>0 </a:t>
            </a:r>
            <a:r>
              <a:rPr lang="en-US" sz="2000" b="1" spc="145" dirty="0" smtClean="0">
                <a:latin typeface="Times New Roman"/>
                <a:cs typeface="Times New Roman"/>
              </a:rPr>
              <a:t>and </a:t>
            </a:r>
            <a:r>
              <a:rPr lang="en-US" sz="2000" b="1" spc="-40" dirty="0" smtClean="0">
                <a:latin typeface="Times New Roman"/>
                <a:cs typeface="Times New Roman"/>
              </a:rPr>
              <a:t>SM </a:t>
            </a:r>
            <a:r>
              <a:rPr lang="en-US" sz="2000" b="1" spc="-30" dirty="0" smtClean="0">
                <a:latin typeface="Times New Roman"/>
                <a:cs typeface="Times New Roman"/>
              </a:rPr>
              <a:t>=</a:t>
            </a:r>
            <a:r>
              <a:rPr lang="en-US" sz="2000" b="1" spc="-280" dirty="0" smtClean="0">
                <a:latin typeface="Times New Roman"/>
                <a:cs typeface="Times New Roman"/>
              </a:rPr>
              <a:t> </a:t>
            </a:r>
            <a:r>
              <a:rPr lang="en-US" sz="2000" b="1" spc="-450" dirty="0" smtClean="0">
                <a:latin typeface="Times New Roman"/>
                <a:cs typeface="Times New Roman"/>
              </a:rPr>
              <a:t>1</a:t>
            </a:r>
          </a:p>
          <a:p>
            <a:pPr marL="0" indent="0">
              <a:buNone/>
            </a:pPr>
            <a:endParaRPr lang="en-US" sz="2000" b="1" dirty="0" smtClean="0">
              <a:latin typeface="Times New Roman"/>
              <a:cs typeface="Times New Roman"/>
            </a:endParaRPr>
          </a:p>
          <a:p>
            <a:pPr marL="0" indent="0">
              <a:buNone/>
            </a:pPr>
            <a:r>
              <a:rPr lang="pl-PL" sz="2000" b="1" spc="5" dirty="0" smtClean="0">
                <a:latin typeface="Times New Roman"/>
                <a:cs typeface="Times New Roman"/>
              </a:rPr>
              <a:t>S(</a:t>
            </a:r>
            <a:r>
              <a:rPr lang="en-US" sz="2000" b="1" spc="5" dirty="0" err="1" smtClean="0">
                <a:latin typeface="Times New Roman"/>
                <a:cs typeface="Times New Roman"/>
              </a:rPr>
              <a:t>i</a:t>
            </a:r>
            <a:r>
              <a:rPr lang="pl-PL" sz="2000" b="1" spc="5" dirty="0" smtClean="0">
                <a:latin typeface="Times New Roman"/>
                <a:cs typeface="Times New Roman"/>
              </a:rPr>
              <a:t>,j</a:t>
            </a:r>
            <a:r>
              <a:rPr lang="pl-PL" sz="2000" b="1" spc="5" dirty="0" smtClean="0">
                <a:latin typeface="Times New Roman"/>
                <a:cs typeface="Times New Roman"/>
              </a:rPr>
              <a:t>) </a:t>
            </a:r>
            <a:r>
              <a:rPr lang="pl-PL" sz="2000" b="1" spc="-30" dirty="0" smtClean="0">
                <a:latin typeface="Times New Roman"/>
                <a:cs typeface="Times New Roman"/>
              </a:rPr>
              <a:t>= </a:t>
            </a:r>
            <a:r>
              <a:rPr lang="pl-PL" sz="2000" b="1" spc="15" dirty="0" smtClean="0">
                <a:latin typeface="Times New Roman"/>
                <a:cs typeface="Times New Roman"/>
              </a:rPr>
              <a:t>C(i,j), </a:t>
            </a:r>
            <a:r>
              <a:rPr lang="pl-PL" sz="2000" b="1" spc="-25" dirty="0" smtClean="0">
                <a:latin typeface="Times New Roman"/>
                <a:cs typeface="Times New Roman"/>
              </a:rPr>
              <a:t>if </a:t>
            </a:r>
            <a:r>
              <a:rPr lang="pl-PL" sz="2000" b="1" spc="-15" dirty="0" smtClean="0">
                <a:latin typeface="Times New Roman"/>
                <a:cs typeface="Times New Roman"/>
              </a:rPr>
              <a:t>LSB(C(i,j)) </a:t>
            </a:r>
            <a:r>
              <a:rPr lang="pl-PL" sz="2000" b="1" spc="-30" dirty="0" smtClean="0">
                <a:latin typeface="Times New Roman"/>
                <a:cs typeface="Times New Roman"/>
              </a:rPr>
              <a:t>=</a:t>
            </a:r>
            <a:r>
              <a:rPr lang="pl-PL" sz="2000" b="1" spc="95" dirty="0" smtClean="0">
                <a:latin typeface="Times New Roman"/>
                <a:cs typeface="Times New Roman"/>
              </a:rPr>
              <a:t> </a:t>
            </a:r>
            <a:r>
              <a:rPr lang="pl-PL" sz="2000" b="1" spc="-40" dirty="0" smtClean="0">
                <a:latin typeface="Times New Roman"/>
                <a:cs typeface="Times New Roman"/>
              </a:rPr>
              <a:t>SM</a:t>
            </a:r>
            <a:endParaRPr lang="en-US" sz="2000" b="1" spc="-40" dirty="0" smtClean="0">
              <a:latin typeface="Times New Roman"/>
              <a:cs typeface="Times New Roman"/>
            </a:endParaRPr>
          </a:p>
          <a:p>
            <a:pPr marL="0" indent="0">
              <a:buNone/>
            </a:pPr>
            <a:endParaRPr lang="pl-PL" sz="2000" dirty="0" smtClean="0">
              <a:latin typeface="Times New Roman"/>
              <a:cs typeface="Times New Roman"/>
            </a:endParaRPr>
          </a:p>
          <a:p>
            <a:pPr marL="0" indent="0">
              <a:buNone/>
            </a:pPr>
            <a:r>
              <a:rPr lang="en-US" sz="2000" spc="125" dirty="0" smtClean="0">
                <a:latin typeface="Times New Roman"/>
                <a:cs typeface="Times New Roman"/>
              </a:rPr>
              <a:t>Where </a:t>
            </a:r>
            <a:r>
              <a:rPr lang="en-US" sz="2000" spc="-35" dirty="0" smtClean="0">
                <a:latin typeface="Times New Roman"/>
                <a:cs typeface="Times New Roman"/>
              </a:rPr>
              <a:t>LSB(C(i, </a:t>
            </a:r>
            <a:r>
              <a:rPr lang="en-US" sz="2000" spc="45" dirty="0" smtClean="0">
                <a:latin typeface="Times New Roman"/>
                <a:cs typeface="Times New Roman"/>
              </a:rPr>
              <a:t>j)) </a:t>
            </a:r>
            <a:r>
              <a:rPr lang="en-US" sz="2000" spc="114" dirty="0" smtClean="0">
                <a:latin typeface="Times New Roman"/>
                <a:cs typeface="Times New Roman"/>
              </a:rPr>
              <a:t>stands </a:t>
            </a:r>
            <a:r>
              <a:rPr lang="en-US" sz="2000" spc="45" dirty="0" smtClean="0">
                <a:latin typeface="Times New Roman"/>
                <a:cs typeface="Times New Roman"/>
              </a:rPr>
              <a:t>for </a:t>
            </a:r>
            <a:r>
              <a:rPr lang="en-US" sz="2000" spc="145" dirty="0" smtClean="0">
                <a:latin typeface="Times New Roman"/>
                <a:cs typeface="Times New Roman"/>
              </a:rPr>
              <a:t>the </a:t>
            </a:r>
            <a:r>
              <a:rPr lang="en-US" sz="2000" spc="-140" dirty="0" smtClean="0">
                <a:latin typeface="Times New Roman"/>
                <a:cs typeface="Times New Roman"/>
              </a:rPr>
              <a:t>LSB </a:t>
            </a:r>
            <a:r>
              <a:rPr lang="en-US" sz="2000" spc="15" dirty="0" smtClean="0">
                <a:latin typeface="Times New Roman"/>
                <a:cs typeface="Times New Roman"/>
              </a:rPr>
              <a:t>of </a:t>
            </a:r>
            <a:r>
              <a:rPr lang="en-US" sz="2000" spc="30" dirty="0" smtClean="0">
                <a:latin typeface="Times New Roman"/>
                <a:cs typeface="Times New Roman"/>
              </a:rPr>
              <a:t>cover </a:t>
            </a:r>
            <a:r>
              <a:rPr lang="en-US" sz="2000" spc="65" dirty="0" smtClean="0">
                <a:latin typeface="Times New Roman"/>
                <a:cs typeface="Times New Roman"/>
              </a:rPr>
              <a:t>image  </a:t>
            </a:r>
            <a:r>
              <a:rPr lang="en-US" sz="2000" spc="20" dirty="0" smtClean="0">
                <a:latin typeface="Times New Roman"/>
                <a:cs typeface="Times New Roman"/>
              </a:rPr>
              <a:t>C(</a:t>
            </a:r>
            <a:r>
              <a:rPr lang="en-US" sz="2000" spc="20" dirty="0" err="1" smtClean="0">
                <a:latin typeface="Times New Roman"/>
                <a:cs typeface="Times New Roman"/>
              </a:rPr>
              <a:t>i,j</a:t>
            </a:r>
            <a:r>
              <a:rPr lang="en-US" sz="2000" spc="20" dirty="0" smtClean="0">
                <a:latin typeface="Times New Roman"/>
                <a:cs typeface="Times New Roman"/>
              </a:rPr>
              <a:t>) </a:t>
            </a:r>
            <a:r>
              <a:rPr lang="en-US" sz="2000" spc="145" dirty="0" smtClean="0">
                <a:latin typeface="Times New Roman"/>
                <a:cs typeface="Times New Roman"/>
              </a:rPr>
              <a:t>and </a:t>
            </a:r>
            <a:r>
              <a:rPr lang="en-US" sz="2000" spc="-120" dirty="0" smtClean="0">
                <a:latin typeface="Times New Roman"/>
                <a:cs typeface="Times New Roman"/>
              </a:rPr>
              <a:t>“SM” </a:t>
            </a:r>
            <a:r>
              <a:rPr lang="en-US" sz="2000" spc="25" dirty="0" smtClean="0">
                <a:latin typeface="Times New Roman"/>
                <a:cs typeface="Times New Roman"/>
              </a:rPr>
              <a:t>is </a:t>
            </a:r>
            <a:r>
              <a:rPr lang="en-US" sz="2000" spc="145" dirty="0" smtClean="0">
                <a:latin typeface="Times New Roman"/>
                <a:cs typeface="Times New Roman"/>
              </a:rPr>
              <a:t>the </a:t>
            </a:r>
            <a:r>
              <a:rPr lang="en-US" sz="2000" spc="100" dirty="0" smtClean="0">
                <a:latin typeface="Times New Roman"/>
                <a:cs typeface="Times New Roman"/>
              </a:rPr>
              <a:t>next </a:t>
            </a:r>
            <a:r>
              <a:rPr lang="en-US" sz="2000" spc="65" dirty="0" smtClean="0">
                <a:latin typeface="Times New Roman"/>
                <a:cs typeface="Times New Roman"/>
              </a:rPr>
              <a:t>message </a:t>
            </a:r>
            <a:r>
              <a:rPr lang="en-US" sz="2000" spc="105" dirty="0" smtClean="0">
                <a:latin typeface="Times New Roman"/>
                <a:cs typeface="Times New Roman"/>
              </a:rPr>
              <a:t>bit </a:t>
            </a:r>
            <a:r>
              <a:rPr lang="en-US" sz="2000" spc="120" dirty="0" smtClean="0">
                <a:latin typeface="Times New Roman"/>
                <a:cs typeface="Times New Roman"/>
              </a:rPr>
              <a:t>to </a:t>
            </a:r>
            <a:r>
              <a:rPr lang="en-US" sz="2000" spc="100" dirty="0" smtClean="0">
                <a:latin typeface="Times New Roman"/>
                <a:cs typeface="Times New Roman"/>
              </a:rPr>
              <a:t>be  </a:t>
            </a:r>
            <a:r>
              <a:rPr lang="en-US" sz="2000" spc="120" dirty="0" smtClean="0">
                <a:latin typeface="Times New Roman"/>
                <a:cs typeface="Times New Roman"/>
              </a:rPr>
              <a:t>embedded. </a:t>
            </a:r>
            <a:r>
              <a:rPr lang="en-US" sz="2000" spc="5" dirty="0" smtClean="0">
                <a:latin typeface="Times New Roman"/>
                <a:cs typeface="Times New Roman"/>
              </a:rPr>
              <a:t>S(</a:t>
            </a:r>
            <a:r>
              <a:rPr lang="en-US" sz="2000" spc="5" dirty="0" err="1" smtClean="0">
                <a:latin typeface="Times New Roman"/>
                <a:cs typeface="Times New Roman"/>
              </a:rPr>
              <a:t>i,j</a:t>
            </a:r>
            <a:r>
              <a:rPr lang="en-US" sz="2000" spc="5" dirty="0" smtClean="0">
                <a:latin typeface="Times New Roman"/>
                <a:cs typeface="Times New Roman"/>
              </a:rPr>
              <a:t>) </a:t>
            </a:r>
            <a:r>
              <a:rPr lang="en-US" sz="2000" spc="25" dirty="0" smtClean="0">
                <a:latin typeface="Times New Roman"/>
                <a:cs typeface="Times New Roman"/>
              </a:rPr>
              <a:t>is </a:t>
            </a:r>
            <a:r>
              <a:rPr lang="en-US" sz="2000" spc="145" dirty="0" smtClean="0">
                <a:latin typeface="Times New Roman"/>
                <a:cs typeface="Times New Roman"/>
              </a:rPr>
              <a:t>the </a:t>
            </a:r>
            <a:r>
              <a:rPr lang="en-US" sz="2000" spc="-450" dirty="0" smtClean="0">
                <a:latin typeface="Times New Roman"/>
                <a:cs typeface="Times New Roman"/>
              </a:rPr>
              <a:t> </a:t>
            </a:r>
            <a:r>
              <a:rPr lang="en-US" sz="2000" spc="65" dirty="0" err="1" smtClean="0">
                <a:latin typeface="Times New Roman"/>
                <a:cs typeface="Times New Roman"/>
              </a:rPr>
              <a:t>stego</a:t>
            </a:r>
            <a:r>
              <a:rPr lang="en-US" sz="2000" spc="65" dirty="0" smtClean="0">
                <a:latin typeface="Times New Roman"/>
                <a:cs typeface="Times New Roman"/>
              </a:rPr>
              <a:t> </a:t>
            </a:r>
            <a:r>
              <a:rPr lang="en-US" sz="2000" spc="55" dirty="0" smtClean="0">
                <a:latin typeface="Times New Roman"/>
                <a:cs typeface="Times New Roman"/>
              </a:rPr>
              <a:t>image.</a:t>
            </a:r>
            <a:endParaRPr lang="en-US" sz="2000" dirty="0" smtClean="0">
              <a:latin typeface="Times New Roman"/>
              <a:cs typeface="Times New Roman"/>
            </a:endParaRPr>
          </a:p>
          <a:p>
            <a:pPr marL="0" indent="0">
              <a:buNone/>
            </a:pPr>
            <a:endParaRPr lang="en-US" dirty="0"/>
          </a:p>
        </p:txBody>
      </p:sp>
    </p:spTree>
    <p:extLst>
      <p:ext uri="{BB962C8B-B14F-4D97-AF65-F5344CB8AC3E}">
        <p14:creationId xmlns="" xmlns:p14="http://schemas.microsoft.com/office/powerpoint/2010/main" val="1724795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685800"/>
            <a:ext cx="8534400"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Implementation</a:t>
            </a:r>
            <a:endParaRPr kumimoji="0" lang="en-US" sz="3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Language used</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python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Platform used</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Anaconda</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IDE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Jupyter</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notebook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Packages used: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Numpy</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Math</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PIL</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Cv2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Matplotlib</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Skimage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pc="114" dirty="0" smtClean="0">
                <a:solidFill>
                  <a:schemeClr val="tx1"/>
                </a:solidFill>
                <a:latin typeface="Times New Roman"/>
                <a:cs typeface="Times New Roman"/>
              </a:rPr>
              <a:t>Data </a:t>
            </a:r>
            <a:r>
              <a:rPr lang="en-US" sz="3200" b="1" spc="140" dirty="0" smtClean="0">
                <a:solidFill>
                  <a:schemeClr val="tx1"/>
                </a:solidFill>
                <a:latin typeface="Times New Roman"/>
                <a:cs typeface="Times New Roman"/>
              </a:rPr>
              <a:t>Embedding</a:t>
            </a:r>
            <a:r>
              <a:rPr lang="en-US" sz="3200" b="1" spc="-360" dirty="0" smtClean="0">
                <a:solidFill>
                  <a:schemeClr val="tx1"/>
                </a:solidFill>
                <a:latin typeface="Times New Roman"/>
                <a:cs typeface="Times New Roman"/>
              </a:rPr>
              <a:t> </a:t>
            </a:r>
            <a:r>
              <a:rPr lang="en-US" sz="3200" b="1" spc="114" dirty="0" smtClean="0">
                <a:solidFill>
                  <a:schemeClr val="tx1"/>
                </a:solidFill>
                <a:latin typeface="Times New Roman"/>
                <a:cs typeface="Times New Roman"/>
              </a:rPr>
              <a:t>Algorithm</a:t>
            </a:r>
            <a:endParaRPr lang="en-US" sz="3200" dirty="0">
              <a:solidFill>
                <a:schemeClr val="tx1"/>
              </a:solidFill>
            </a:endParaRPr>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2000" spc="70" dirty="0" smtClean="0">
                <a:latin typeface="Times New Roman"/>
                <a:cs typeface="Times New Roman"/>
              </a:rPr>
              <a:t>Step</a:t>
            </a:r>
            <a:r>
              <a:rPr lang="en-US" sz="2000" spc="-100" dirty="0" smtClean="0">
                <a:latin typeface="Times New Roman"/>
                <a:cs typeface="Times New Roman"/>
              </a:rPr>
              <a:t> </a:t>
            </a:r>
            <a:r>
              <a:rPr lang="en-US" sz="2000" spc="-275" dirty="0" smtClean="0">
                <a:latin typeface="Times New Roman"/>
                <a:cs typeface="Times New Roman"/>
              </a:rPr>
              <a:t>1:</a:t>
            </a:r>
            <a:r>
              <a:rPr lang="en-US" sz="2000" spc="-15" dirty="0" smtClean="0">
                <a:latin typeface="Times New Roman"/>
                <a:cs typeface="Times New Roman"/>
              </a:rPr>
              <a:t> </a:t>
            </a:r>
            <a:r>
              <a:rPr lang="en-US" sz="2000" spc="70" dirty="0" smtClean="0">
                <a:latin typeface="Times New Roman"/>
                <a:cs typeface="Times New Roman"/>
              </a:rPr>
              <a:t>Extract</a:t>
            </a:r>
            <a:r>
              <a:rPr lang="en-US" sz="2000" spc="-110" dirty="0" smtClean="0">
                <a:latin typeface="Times New Roman"/>
                <a:cs typeface="Times New Roman"/>
              </a:rPr>
              <a:t> </a:t>
            </a:r>
            <a:r>
              <a:rPr lang="en-US" sz="2000" spc="160" dirty="0" smtClean="0">
                <a:latin typeface="Times New Roman"/>
                <a:cs typeface="Times New Roman"/>
              </a:rPr>
              <a:t>the</a:t>
            </a:r>
            <a:r>
              <a:rPr lang="en-US" sz="2000" spc="-100" dirty="0" smtClean="0">
                <a:latin typeface="Times New Roman"/>
                <a:cs typeface="Times New Roman"/>
              </a:rPr>
              <a:t> </a:t>
            </a:r>
            <a:r>
              <a:rPr lang="en-US" sz="2000" spc="30" dirty="0" smtClean="0">
                <a:latin typeface="Times New Roman"/>
                <a:cs typeface="Times New Roman"/>
              </a:rPr>
              <a:t>pixels</a:t>
            </a:r>
            <a:r>
              <a:rPr lang="en-US" sz="2000" spc="-130" dirty="0" smtClean="0">
                <a:latin typeface="Times New Roman"/>
                <a:cs typeface="Times New Roman"/>
              </a:rPr>
              <a:t> </a:t>
            </a:r>
            <a:r>
              <a:rPr lang="en-US" sz="2000" spc="20" dirty="0" smtClean="0">
                <a:latin typeface="Times New Roman"/>
                <a:cs typeface="Times New Roman"/>
              </a:rPr>
              <a:t>of</a:t>
            </a:r>
            <a:r>
              <a:rPr lang="en-US" sz="2000" spc="25" dirty="0" smtClean="0">
                <a:latin typeface="Times New Roman"/>
                <a:cs typeface="Times New Roman"/>
              </a:rPr>
              <a:t> </a:t>
            </a:r>
            <a:r>
              <a:rPr lang="en-US" sz="2000" spc="160" dirty="0" smtClean="0">
                <a:latin typeface="Times New Roman"/>
                <a:cs typeface="Times New Roman"/>
              </a:rPr>
              <a:t>the</a:t>
            </a:r>
            <a:r>
              <a:rPr lang="en-US" sz="2000" spc="-140" dirty="0" smtClean="0">
                <a:latin typeface="Times New Roman"/>
                <a:cs typeface="Times New Roman"/>
              </a:rPr>
              <a:t> </a:t>
            </a:r>
            <a:r>
              <a:rPr lang="en-US" sz="2000" spc="35" dirty="0" smtClean="0">
                <a:latin typeface="Times New Roman"/>
                <a:cs typeface="Times New Roman"/>
              </a:rPr>
              <a:t>cover</a:t>
            </a:r>
            <a:r>
              <a:rPr lang="en-US" sz="2000" spc="-105" dirty="0" smtClean="0">
                <a:latin typeface="Times New Roman"/>
                <a:cs typeface="Times New Roman"/>
              </a:rPr>
              <a:t> </a:t>
            </a:r>
            <a:r>
              <a:rPr lang="en-US" sz="2000" spc="65" dirty="0" smtClean="0">
                <a:latin typeface="Times New Roman"/>
                <a:cs typeface="Times New Roman"/>
              </a:rPr>
              <a:t>image.</a:t>
            </a:r>
          </a:p>
          <a:p>
            <a:pPr marL="0" indent="0">
              <a:buNone/>
            </a:pPr>
            <a:endParaRPr lang="en-US" sz="2000" dirty="0" smtClean="0">
              <a:latin typeface="Times New Roman"/>
              <a:cs typeface="Times New Roman"/>
            </a:endParaRPr>
          </a:p>
          <a:p>
            <a:pPr marL="0" indent="0">
              <a:buNone/>
            </a:pPr>
            <a:r>
              <a:rPr lang="en-US" sz="2000" spc="75" dirty="0" smtClean="0">
                <a:latin typeface="Times New Roman"/>
                <a:cs typeface="Times New Roman"/>
              </a:rPr>
              <a:t>Step</a:t>
            </a:r>
            <a:r>
              <a:rPr lang="en-US" sz="2000" spc="-100" dirty="0" smtClean="0">
                <a:latin typeface="Times New Roman"/>
                <a:cs typeface="Times New Roman"/>
              </a:rPr>
              <a:t> </a:t>
            </a:r>
            <a:r>
              <a:rPr lang="en-US" sz="2000" spc="-50" dirty="0" smtClean="0">
                <a:latin typeface="Times New Roman"/>
                <a:cs typeface="Times New Roman"/>
              </a:rPr>
              <a:t>2:</a:t>
            </a:r>
            <a:r>
              <a:rPr lang="en-US" sz="2000" dirty="0" smtClean="0">
                <a:latin typeface="Times New Roman"/>
                <a:cs typeface="Times New Roman"/>
              </a:rPr>
              <a:t> </a:t>
            </a:r>
            <a:r>
              <a:rPr lang="en-US" sz="2000" spc="70" dirty="0" smtClean="0">
                <a:latin typeface="Times New Roman"/>
                <a:cs typeface="Times New Roman"/>
              </a:rPr>
              <a:t>Extract</a:t>
            </a:r>
            <a:r>
              <a:rPr lang="en-US" sz="2000" spc="-110" dirty="0" smtClean="0">
                <a:latin typeface="Times New Roman"/>
                <a:cs typeface="Times New Roman"/>
              </a:rPr>
              <a:t> </a:t>
            </a:r>
            <a:r>
              <a:rPr lang="en-US" sz="2000" spc="-110" dirty="0" smtClean="0">
                <a:latin typeface="Times New Roman"/>
                <a:cs typeface="Times New Roman"/>
              </a:rPr>
              <a:t> </a:t>
            </a:r>
            <a:r>
              <a:rPr lang="en-US" sz="2000" spc="160" dirty="0" smtClean="0">
                <a:latin typeface="Times New Roman"/>
                <a:cs typeface="Times New Roman"/>
              </a:rPr>
              <a:t>the</a:t>
            </a:r>
            <a:r>
              <a:rPr lang="en-US" sz="2000" spc="-140" dirty="0" smtClean="0">
                <a:latin typeface="Times New Roman"/>
                <a:cs typeface="Times New Roman"/>
              </a:rPr>
              <a:t> </a:t>
            </a:r>
            <a:r>
              <a:rPr lang="en-US" sz="2000" spc="95" dirty="0" smtClean="0">
                <a:latin typeface="Times New Roman"/>
                <a:cs typeface="Times New Roman"/>
              </a:rPr>
              <a:t>characters</a:t>
            </a:r>
            <a:r>
              <a:rPr lang="en-US" sz="2000" spc="-120" dirty="0" smtClean="0">
                <a:latin typeface="Times New Roman"/>
                <a:cs typeface="Times New Roman"/>
              </a:rPr>
              <a:t> </a:t>
            </a:r>
            <a:r>
              <a:rPr lang="en-US" sz="2000" spc="20" dirty="0" smtClean="0">
                <a:latin typeface="Times New Roman"/>
                <a:cs typeface="Times New Roman"/>
              </a:rPr>
              <a:t>of</a:t>
            </a:r>
            <a:r>
              <a:rPr lang="en-US" sz="2000" spc="30" dirty="0" smtClean="0">
                <a:latin typeface="Times New Roman"/>
                <a:cs typeface="Times New Roman"/>
              </a:rPr>
              <a:t> </a:t>
            </a:r>
            <a:r>
              <a:rPr lang="en-US" sz="2000" spc="160" dirty="0" smtClean="0">
                <a:latin typeface="Times New Roman"/>
                <a:cs typeface="Times New Roman"/>
              </a:rPr>
              <a:t>the</a:t>
            </a:r>
            <a:r>
              <a:rPr lang="en-US" sz="2000" spc="-95" dirty="0" smtClean="0">
                <a:latin typeface="Times New Roman"/>
                <a:cs typeface="Times New Roman"/>
              </a:rPr>
              <a:t> </a:t>
            </a:r>
            <a:r>
              <a:rPr lang="en-US" sz="2000" spc="100" dirty="0" smtClean="0">
                <a:latin typeface="Times New Roman"/>
                <a:cs typeface="Times New Roman"/>
              </a:rPr>
              <a:t>text</a:t>
            </a:r>
            <a:r>
              <a:rPr lang="en-US" sz="2000" spc="-90" dirty="0" smtClean="0">
                <a:latin typeface="Times New Roman"/>
                <a:cs typeface="Times New Roman"/>
              </a:rPr>
              <a:t> </a:t>
            </a:r>
            <a:r>
              <a:rPr lang="en-US" sz="2000" spc="40" dirty="0" smtClean="0">
                <a:latin typeface="Times New Roman"/>
                <a:cs typeface="Times New Roman"/>
              </a:rPr>
              <a:t>.</a:t>
            </a:r>
          </a:p>
          <a:p>
            <a:pPr marL="0" indent="0">
              <a:buNone/>
            </a:pPr>
            <a:endParaRPr lang="en-US" sz="2000" dirty="0" smtClean="0">
              <a:latin typeface="Times New Roman"/>
              <a:cs typeface="Times New Roman"/>
            </a:endParaRPr>
          </a:p>
          <a:p>
            <a:pPr marL="0" indent="0">
              <a:buNone/>
            </a:pPr>
            <a:r>
              <a:rPr lang="en-US" sz="2000" spc="70" dirty="0" smtClean="0">
                <a:latin typeface="Times New Roman"/>
                <a:cs typeface="Times New Roman"/>
              </a:rPr>
              <a:t>Step</a:t>
            </a:r>
            <a:r>
              <a:rPr lang="en-US" sz="2000" spc="-95" dirty="0" smtClean="0">
                <a:latin typeface="Times New Roman"/>
                <a:cs typeface="Times New Roman"/>
              </a:rPr>
              <a:t> </a:t>
            </a:r>
            <a:r>
              <a:rPr lang="en-US" sz="2000" spc="-85" dirty="0" smtClean="0">
                <a:latin typeface="Times New Roman"/>
                <a:cs typeface="Times New Roman"/>
              </a:rPr>
              <a:t>3:</a:t>
            </a:r>
            <a:r>
              <a:rPr lang="en-US" sz="2000" spc="-10" dirty="0" smtClean="0">
                <a:latin typeface="Times New Roman"/>
                <a:cs typeface="Times New Roman"/>
              </a:rPr>
              <a:t> </a:t>
            </a:r>
            <a:r>
              <a:rPr lang="en-US" sz="2000" spc="70" dirty="0" smtClean="0">
                <a:latin typeface="Times New Roman"/>
                <a:cs typeface="Times New Roman"/>
              </a:rPr>
              <a:t>Extract</a:t>
            </a:r>
            <a:r>
              <a:rPr lang="en-US" sz="2000" spc="-105" dirty="0" smtClean="0">
                <a:latin typeface="Times New Roman"/>
                <a:cs typeface="Times New Roman"/>
              </a:rPr>
              <a:t> </a:t>
            </a:r>
            <a:r>
              <a:rPr lang="en-US" sz="2000" spc="160" dirty="0" smtClean="0">
                <a:latin typeface="Times New Roman"/>
                <a:cs typeface="Times New Roman"/>
              </a:rPr>
              <a:t>the</a:t>
            </a:r>
            <a:r>
              <a:rPr lang="en-US" sz="2000" spc="-120" dirty="0" smtClean="0">
                <a:latin typeface="Times New Roman"/>
                <a:cs typeface="Times New Roman"/>
              </a:rPr>
              <a:t> </a:t>
            </a:r>
            <a:r>
              <a:rPr lang="en-US" sz="2000" spc="95" dirty="0" smtClean="0">
                <a:latin typeface="Times New Roman"/>
                <a:cs typeface="Times New Roman"/>
              </a:rPr>
              <a:t>characters</a:t>
            </a:r>
            <a:r>
              <a:rPr lang="en-US" sz="2000" spc="-60" dirty="0" smtClean="0">
                <a:latin typeface="Times New Roman"/>
                <a:cs typeface="Times New Roman"/>
              </a:rPr>
              <a:t> </a:t>
            </a:r>
            <a:r>
              <a:rPr lang="en-US" sz="2000" spc="90" dirty="0" smtClean="0">
                <a:latin typeface="Times New Roman"/>
                <a:cs typeface="Times New Roman"/>
              </a:rPr>
              <a:t>from</a:t>
            </a:r>
            <a:r>
              <a:rPr lang="en-US" sz="2000" spc="-85" dirty="0" smtClean="0">
                <a:latin typeface="Times New Roman"/>
                <a:cs typeface="Times New Roman"/>
              </a:rPr>
              <a:t> </a:t>
            </a:r>
            <a:r>
              <a:rPr lang="en-US" sz="2000" spc="160" dirty="0" smtClean="0">
                <a:latin typeface="Times New Roman"/>
                <a:cs typeface="Times New Roman"/>
              </a:rPr>
              <a:t>the</a:t>
            </a:r>
            <a:r>
              <a:rPr lang="en-US" sz="2000" spc="-65" dirty="0" smtClean="0">
                <a:latin typeface="Times New Roman"/>
                <a:cs typeface="Times New Roman"/>
              </a:rPr>
              <a:t> </a:t>
            </a:r>
            <a:r>
              <a:rPr lang="en-US" sz="2000" spc="40" dirty="0" err="1" smtClean="0">
                <a:latin typeface="Times New Roman"/>
                <a:cs typeface="Times New Roman"/>
              </a:rPr>
              <a:t>Stego</a:t>
            </a:r>
            <a:r>
              <a:rPr lang="en-US" sz="2000" spc="-90" dirty="0" smtClean="0">
                <a:latin typeface="Times New Roman"/>
                <a:cs typeface="Times New Roman"/>
              </a:rPr>
              <a:t> </a:t>
            </a:r>
            <a:r>
              <a:rPr lang="en-US" sz="2000" spc="-45" dirty="0" smtClean="0">
                <a:latin typeface="Times New Roman"/>
                <a:cs typeface="Times New Roman"/>
              </a:rPr>
              <a:t>key.</a:t>
            </a:r>
          </a:p>
          <a:p>
            <a:pPr marL="0" indent="0">
              <a:buNone/>
            </a:pPr>
            <a:endParaRPr lang="en-US" sz="2000" dirty="0" smtClean="0">
              <a:latin typeface="Times New Roman"/>
              <a:cs typeface="Times New Roman"/>
            </a:endParaRPr>
          </a:p>
          <a:p>
            <a:pPr marL="0" indent="0">
              <a:buNone/>
            </a:pPr>
            <a:r>
              <a:rPr lang="en-US" sz="2000" spc="70" dirty="0" smtClean="0">
                <a:latin typeface="Times New Roman"/>
                <a:cs typeface="Times New Roman"/>
              </a:rPr>
              <a:t>Step </a:t>
            </a:r>
            <a:r>
              <a:rPr lang="en-US" sz="2000" dirty="0" smtClean="0">
                <a:latin typeface="Times New Roman"/>
                <a:cs typeface="Times New Roman"/>
              </a:rPr>
              <a:t>4: </a:t>
            </a:r>
            <a:r>
              <a:rPr lang="en-US" sz="2000" spc="80" dirty="0" smtClean="0">
                <a:latin typeface="Times New Roman"/>
                <a:cs typeface="Times New Roman"/>
              </a:rPr>
              <a:t>Choose </a:t>
            </a:r>
            <a:r>
              <a:rPr lang="en-US" sz="2000" spc="70" dirty="0" smtClean="0">
                <a:latin typeface="Times New Roman"/>
                <a:cs typeface="Times New Roman"/>
              </a:rPr>
              <a:t>first </a:t>
            </a:r>
            <a:r>
              <a:rPr lang="en-US" sz="2000" spc="30" dirty="0" smtClean="0">
                <a:latin typeface="Times New Roman"/>
                <a:cs typeface="Times New Roman"/>
              </a:rPr>
              <a:t>pixel </a:t>
            </a:r>
            <a:r>
              <a:rPr lang="en-US" sz="2000" spc="155" dirty="0" smtClean="0">
                <a:latin typeface="Times New Roman"/>
                <a:cs typeface="Times New Roman"/>
              </a:rPr>
              <a:t>and </a:t>
            </a:r>
            <a:r>
              <a:rPr lang="en-US" sz="2000" spc="65" dirty="0" smtClean="0">
                <a:latin typeface="Times New Roman"/>
                <a:cs typeface="Times New Roman"/>
              </a:rPr>
              <a:t>place </a:t>
            </a:r>
            <a:r>
              <a:rPr lang="en-US" sz="2000" spc="100" dirty="0" smtClean="0">
                <a:latin typeface="Times New Roman"/>
                <a:cs typeface="Times New Roman"/>
              </a:rPr>
              <a:t>it </a:t>
            </a:r>
            <a:r>
              <a:rPr lang="en-US" sz="2000" spc="110" dirty="0" smtClean="0">
                <a:latin typeface="Times New Roman"/>
                <a:cs typeface="Times New Roman"/>
              </a:rPr>
              <a:t>in </a:t>
            </a:r>
            <a:r>
              <a:rPr lang="en-US" sz="2000" spc="70" dirty="0" smtClean="0">
                <a:latin typeface="Times New Roman"/>
                <a:cs typeface="Times New Roman"/>
              </a:rPr>
              <a:t>first </a:t>
            </a:r>
            <a:r>
              <a:rPr lang="en-US" sz="2000" spc="135" dirty="0" smtClean="0">
                <a:latin typeface="Times New Roman"/>
                <a:cs typeface="Times New Roman"/>
              </a:rPr>
              <a:t>component </a:t>
            </a:r>
            <a:r>
              <a:rPr lang="en-US" sz="2000" spc="15" dirty="0" smtClean="0">
                <a:latin typeface="Times New Roman"/>
                <a:cs typeface="Times New Roman"/>
              </a:rPr>
              <a:t>of  </a:t>
            </a:r>
            <a:r>
              <a:rPr lang="en-US" sz="2000" spc="25" dirty="0" smtClean="0">
                <a:latin typeface="Times New Roman"/>
                <a:cs typeface="Times New Roman"/>
              </a:rPr>
              <a:t>pixel.</a:t>
            </a:r>
          </a:p>
          <a:p>
            <a:pPr marL="0" indent="0">
              <a:buNone/>
            </a:pPr>
            <a:endParaRPr lang="en-US" sz="2000" spc="25" dirty="0" smtClean="0">
              <a:latin typeface="Times New Roman"/>
              <a:cs typeface="Times New Roman"/>
            </a:endParaRPr>
          </a:p>
          <a:p>
            <a:pPr marL="0" indent="0">
              <a:buNone/>
            </a:pPr>
            <a:r>
              <a:rPr lang="en-US" sz="2000" dirty="0"/>
              <a:t>Step 5: Place some terminating symbol to indicate end of the key. 0 has been used as a terminating symbol in this algorithm. </a:t>
            </a:r>
            <a:endParaRPr lang="en-US" sz="2000" dirty="0" smtClean="0"/>
          </a:p>
          <a:p>
            <a:pPr marL="0" indent="0">
              <a:buNone/>
            </a:pPr>
            <a:endParaRPr lang="en-US" sz="2000" dirty="0"/>
          </a:p>
          <a:p>
            <a:pPr marL="0" indent="0">
              <a:buNone/>
            </a:pPr>
            <a:r>
              <a:rPr lang="en-US" sz="2000" dirty="0"/>
              <a:t>Step 6: Insert characters of text in each component of next pixels by replacing it</a:t>
            </a:r>
            <a:r>
              <a:rPr lang="en-US" sz="2000" dirty="0" smtClean="0"/>
              <a:t>.</a:t>
            </a:r>
          </a:p>
          <a:p>
            <a:pPr marL="0" indent="0">
              <a:buNone/>
            </a:pPr>
            <a:endParaRPr lang="en-US" sz="2000" dirty="0"/>
          </a:p>
          <a:p>
            <a:pPr marL="0" indent="0">
              <a:buNone/>
            </a:pPr>
            <a:r>
              <a:rPr lang="en-US" sz="2000" dirty="0"/>
              <a:t>Step 7: Repeat step 6 till all the characters has been embedded.</a:t>
            </a:r>
          </a:p>
          <a:p>
            <a:pPr marL="0" indent="0">
              <a:buNone/>
            </a:pPr>
            <a:endParaRPr lang="en-US" sz="2000" dirty="0" smtClean="0">
              <a:latin typeface="Times New Roman"/>
              <a:cs typeface="Times New Roman"/>
            </a:endParaRPr>
          </a:p>
          <a:p>
            <a:pPr marL="0" indent="0">
              <a:buNone/>
            </a:pPr>
            <a:endParaRPr lang="en-US" spc="95" dirty="0" smtClean="0">
              <a:latin typeface="Times New Roman"/>
              <a:cs typeface="Times New Roman"/>
            </a:endParaRPr>
          </a:p>
          <a:p>
            <a:endParaRPr lang="en-US" spc="95" dirty="0" smtClean="0">
              <a:latin typeface="Times New Roman"/>
              <a:cs typeface="Times New Roman"/>
            </a:endParaRPr>
          </a:p>
          <a:p>
            <a:endParaRPr lang="en-US" dirty="0" smtClean="0">
              <a:latin typeface="Times New Roman"/>
              <a:cs typeface="Times New Roman"/>
            </a:endParaRPr>
          </a:p>
          <a:p>
            <a:endParaRPr lang="en-US" dirty="0"/>
          </a:p>
        </p:txBody>
      </p:sp>
    </p:spTree>
    <p:extLst>
      <p:ext uri="{BB962C8B-B14F-4D97-AF65-F5344CB8AC3E}">
        <p14:creationId xmlns="" xmlns:p14="http://schemas.microsoft.com/office/powerpoint/2010/main" val="3310663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spc="114" dirty="0" smtClean="0">
                <a:solidFill>
                  <a:srgbClr val="000000"/>
                </a:solidFill>
                <a:latin typeface="Times New Roman"/>
                <a:cs typeface="Times New Roman"/>
              </a:rPr>
              <a:t>Data </a:t>
            </a:r>
            <a:r>
              <a:rPr lang="en-US" sz="3200" b="1" spc="95" dirty="0" smtClean="0">
                <a:solidFill>
                  <a:srgbClr val="000000"/>
                </a:solidFill>
                <a:latin typeface="Times New Roman"/>
                <a:cs typeface="Times New Roman"/>
              </a:rPr>
              <a:t>Extraction</a:t>
            </a:r>
            <a:r>
              <a:rPr lang="en-US" sz="3200" b="1" spc="-415" dirty="0" smtClean="0">
                <a:solidFill>
                  <a:srgbClr val="000000"/>
                </a:solidFill>
                <a:latin typeface="Times New Roman"/>
                <a:cs typeface="Times New Roman"/>
              </a:rPr>
              <a:t> </a:t>
            </a:r>
            <a:r>
              <a:rPr lang="en-US" sz="3200" b="1" spc="114" dirty="0" smtClean="0">
                <a:solidFill>
                  <a:srgbClr val="000000"/>
                </a:solidFill>
                <a:latin typeface="Times New Roman"/>
                <a:cs typeface="Times New Roman"/>
              </a:rPr>
              <a:t>Algorithm</a:t>
            </a:r>
            <a:endParaRPr lang="en-US" sz="3200" dirty="0"/>
          </a:p>
        </p:txBody>
      </p:sp>
      <p:sp>
        <p:nvSpPr>
          <p:cNvPr id="3" name="Content Placeholder 2"/>
          <p:cNvSpPr>
            <a:spLocks noGrp="1"/>
          </p:cNvSpPr>
          <p:nvPr>
            <p:ph sz="quarter" idx="1"/>
          </p:nvPr>
        </p:nvSpPr>
        <p:spPr/>
        <p:txBody>
          <a:bodyPr>
            <a:normAutofit fontScale="92500"/>
          </a:bodyPr>
          <a:lstStyle/>
          <a:p>
            <a:pPr marL="0" indent="0">
              <a:buNone/>
            </a:pPr>
            <a:r>
              <a:rPr lang="en-US" sz="2000" spc="70" dirty="0" smtClean="0">
                <a:latin typeface="Times New Roman"/>
                <a:cs typeface="Times New Roman"/>
              </a:rPr>
              <a:t>Step</a:t>
            </a:r>
            <a:r>
              <a:rPr lang="en-US" sz="2000" spc="-100" dirty="0" smtClean="0">
                <a:latin typeface="Times New Roman"/>
                <a:cs typeface="Times New Roman"/>
              </a:rPr>
              <a:t> </a:t>
            </a:r>
            <a:r>
              <a:rPr lang="en-US" sz="2000" spc="-275" dirty="0" smtClean="0">
                <a:latin typeface="Times New Roman"/>
                <a:cs typeface="Times New Roman"/>
              </a:rPr>
              <a:t>1:</a:t>
            </a:r>
            <a:r>
              <a:rPr lang="en-US" sz="2000" spc="-10" dirty="0" smtClean="0">
                <a:latin typeface="Times New Roman"/>
                <a:cs typeface="Times New Roman"/>
              </a:rPr>
              <a:t> </a:t>
            </a:r>
            <a:r>
              <a:rPr lang="en-US" sz="2000" spc="70" dirty="0" smtClean="0">
                <a:latin typeface="Times New Roman"/>
                <a:cs typeface="Times New Roman"/>
              </a:rPr>
              <a:t>Extract</a:t>
            </a:r>
            <a:r>
              <a:rPr lang="en-US" sz="2000" spc="-110" dirty="0" smtClean="0">
                <a:latin typeface="Times New Roman"/>
                <a:cs typeface="Times New Roman"/>
              </a:rPr>
              <a:t> </a:t>
            </a:r>
            <a:r>
              <a:rPr lang="en-US" sz="2000" spc="160" dirty="0" smtClean="0">
                <a:latin typeface="Times New Roman"/>
                <a:cs typeface="Times New Roman"/>
              </a:rPr>
              <a:t>the</a:t>
            </a:r>
            <a:r>
              <a:rPr lang="en-US" sz="2000" spc="-100" dirty="0" smtClean="0">
                <a:latin typeface="Times New Roman"/>
                <a:cs typeface="Times New Roman"/>
              </a:rPr>
              <a:t> </a:t>
            </a:r>
            <a:r>
              <a:rPr lang="en-US" sz="2000" spc="30" dirty="0" smtClean="0">
                <a:latin typeface="Times New Roman"/>
                <a:cs typeface="Times New Roman"/>
              </a:rPr>
              <a:t>pixels</a:t>
            </a:r>
            <a:r>
              <a:rPr lang="en-US" sz="2000" spc="-125" dirty="0" smtClean="0">
                <a:latin typeface="Times New Roman"/>
                <a:cs typeface="Times New Roman"/>
              </a:rPr>
              <a:t> </a:t>
            </a:r>
            <a:r>
              <a:rPr lang="en-US" sz="2000" spc="20" dirty="0" smtClean="0">
                <a:latin typeface="Times New Roman"/>
                <a:cs typeface="Times New Roman"/>
              </a:rPr>
              <a:t>of</a:t>
            </a:r>
            <a:r>
              <a:rPr lang="en-US" sz="2000" spc="25" dirty="0" smtClean="0">
                <a:latin typeface="Times New Roman"/>
                <a:cs typeface="Times New Roman"/>
              </a:rPr>
              <a:t> </a:t>
            </a:r>
            <a:r>
              <a:rPr lang="en-US" sz="2000" spc="160" dirty="0" smtClean="0">
                <a:latin typeface="Times New Roman"/>
                <a:cs typeface="Times New Roman"/>
              </a:rPr>
              <a:t>the</a:t>
            </a:r>
            <a:r>
              <a:rPr lang="en-US" sz="2000" spc="-125" dirty="0" smtClean="0">
                <a:latin typeface="Times New Roman"/>
                <a:cs typeface="Times New Roman"/>
              </a:rPr>
              <a:t> </a:t>
            </a:r>
            <a:r>
              <a:rPr lang="en-US" sz="2000" spc="70" dirty="0" err="1" smtClean="0">
                <a:latin typeface="Times New Roman"/>
                <a:cs typeface="Times New Roman"/>
              </a:rPr>
              <a:t>stego</a:t>
            </a:r>
            <a:r>
              <a:rPr lang="en-US" sz="2000" spc="-80" dirty="0" smtClean="0">
                <a:latin typeface="Times New Roman"/>
                <a:cs typeface="Times New Roman"/>
              </a:rPr>
              <a:t> </a:t>
            </a:r>
            <a:r>
              <a:rPr lang="en-US" sz="2000" spc="65" dirty="0" smtClean="0">
                <a:latin typeface="Times New Roman"/>
                <a:cs typeface="Times New Roman"/>
              </a:rPr>
              <a:t>image.</a:t>
            </a:r>
            <a:br>
              <a:rPr lang="en-US" sz="2000" spc="65" dirty="0" smtClean="0">
                <a:latin typeface="Times New Roman"/>
                <a:cs typeface="Times New Roman"/>
              </a:rPr>
            </a:br>
            <a:endParaRPr lang="en-US" sz="2000" dirty="0" smtClean="0">
              <a:latin typeface="Times New Roman"/>
              <a:cs typeface="Times New Roman"/>
            </a:endParaRPr>
          </a:p>
          <a:p>
            <a:pPr marL="0" indent="0">
              <a:buNone/>
            </a:pPr>
            <a:r>
              <a:rPr lang="en-US" sz="2000" spc="70" dirty="0" smtClean="0">
                <a:latin typeface="Times New Roman"/>
                <a:cs typeface="Times New Roman"/>
              </a:rPr>
              <a:t>Step </a:t>
            </a:r>
            <a:r>
              <a:rPr lang="en-US" sz="2000" spc="-50" dirty="0" smtClean="0">
                <a:latin typeface="Times New Roman"/>
                <a:cs typeface="Times New Roman"/>
              </a:rPr>
              <a:t>2: </a:t>
            </a:r>
            <a:r>
              <a:rPr lang="en-US" sz="2000" spc="-35" dirty="0" smtClean="0">
                <a:latin typeface="Times New Roman"/>
                <a:cs typeface="Times New Roman"/>
              </a:rPr>
              <a:t>Now, </a:t>
            </a:r>
            <a:r>
              <a:rPr lang="en-US" sz="2000" spc="130" dirty="0" smtClean="0">
                <a:latin typeface="Times New Roman"/>
                <a:cs typeface="Times New Roman"/>
              </a:rPr>
              <a:t>start </a:t>
            </a:r>
            <a:r>
              <a:rPr lang="en-US" sz="2000" spc="85" dirty="0" smtClean="0">
                <a:latin typeface="Times New Roman"/>
                <a:cs typeface="Times New Roman"/>
              </a:rPr>
              <a:t>from </a:t>
            </a:r>
            <a:r>
              <a:rPr lang="en-US" sz="2000" spc="70" dirty="0" smtClean="0">
                <a:latin typeface="Times New Roman"/>
                <a:cs typeface="Times New Roman"/>
              </a:rPr>
              <a:t>first </a:t>
            </a:r>
            <a:r>
              <a:rPr lang="en-US" sz="2000" spc="30" dirty="0" smtClean="0">
                <a:latin typeface="Times New Roman"/>
                <a:cs typeface="Times New Roman"/>
              </a:rPr>
              <a:t>pixel </a:t>
            </a:r>
            <a:r>
              <a:rPr lang="en-US" sz="2000" spc="160" dirty="0" smtClean="0">
                <a:latin typeface="Times New Roman"/>
                <a:cs typeface="Times New Roman"/>
              </a:rPr>
              <a:t>and </a:t>
            </a:r>
            <a:r>
              <a:rPr lang="en-US" sz="2000" spc="95" dirty="0" smtClean="0">
                <a:latin typeface="Times New Roman"/>
                <a:cs typeface="Times New Roman"/>
              </a:rPr>
              <a:t>extract</a:t>
            </a:r>
            <a:r>
              <a:rPr lang="en-US" sz="2000" spc="-229" dirty="0" smtClean="0">
                <a:latin typeface="Times New Roman"/>
                <a:cs typeface="Times New Roman"/>
              </a:rPr>
              <a:t> </a:t>
            </a:r>
            <a:r>
              <a:rPr lang="en-US" sz="2000" spc="65" dirty="0" err="1" smtClean="0">
                <a:latin typeface="Times New Roman"/>
                <a:cs typeface="Times New Roman"/>
              </a:rPr>
              <a:t>stego</a:t>
            </a:r>
            <a:r>
              <a:rPr lang="en-US" sz="2000" spc="65" dirty="0" smtClean="0">
                <a:latin typeface="Times New Roman"/>
                <a:cs typeface="Times New Roman"/>
              </a:rPr>
              <a:t>  </a:t>
            </a:r>
            <a:r>
              <a:rPr lang="en-US" sz="2000" spc="25" dirty="0" smtClean="0">
                <a:latin typeface="Times New Roman"/>
                <a:cs typeface="Times New Roman"/>
              </a:rPr>
              <a:t>key </a:t>
            </a:r>
            <a:r>
              <a:rPr lang="en-US" sz="2000" spc="95" dirty="0" smtClean="0">
                <a:latin typeface="Times New Roman"/>
                <a:cs typeface="Times New Roman"/>
              </a:rPr>
              <a:t>characters </a:t>
            </a:r>
            <a:r>
              <a:rPr lang="en-US" sz="2000" spc="85" dirty="0" smtClean="0">
                <a:latin typeface="Times New Roman"/>
                <a:cs typeface="Times New Roman"/>
              </a:rPr>
              <a:t>from </a:t>
            </a:r>
            <a:r>
              <a:rPr lang="en-US" sz="2000" spc="70" dirty="0" smtClean="0">
                <a:latin typeface="Times New Roman"/>
                <a:cs typeface="Times New Roman"/>
              </a:rPr>
              <a:t>first </a:t>
            </a:r>
            <a:r>
              <a:rPr lang="en-US" sz="2000" spc="140" dirty="0" smtClean="0">
                <a:latin typeface="Times New Roman"/>
                <a:cs typeface="Times New Roman"/>
              </a:rPr>
              <a:t>component </a:t>
            </a:r>
            <a:r>
              <a:rPr lang="en-US" sz="2000" spc="20" dirty="0" smtClean="0">
                <a:latin typeface="Times New Roman"/>
                <a:cs typeface="Times New Roman"/>
              </a:rPr>
              <a:t>of </a:t>
            </a:r>
            <a:r>
              <a:rPr lang="en-US" sz="2000" spc="160" dirty="0" smtClean="0">
                <a:latin typeface="Times New Roman"/>
                <a:cs typeface="Times New Roman"/>
              </a:rPr>
              <a:t>the </a:t>
            </a:r>
            <a:r>
              <a:rPr lang="en-US" sz="2000" spc="20" dirty="0" smtClean="0">
                <a:latin typeface="Times New Roman"/>
                <a:cs typeface="Times New Roman"/>
              </a:rPr>
              <a:t>pixels. </a:t>
            </a:r>
            <a:r>
              <a:rPr lang="en-US" sz="2000" spc="5" dirty="0" smtClean="0">
                <a:latin typeface="Times New Roman"/>
                <a:cs typeface="Times New Roman"/>
              </a:rPr>
              <a:t>Follow </a:t>
            </a:r>
            <a:r>
              <a:rPr lang="en-US" sz="2000" spc="30" dirty="0" smtClean="0">
                <a:latin typeface="Times New Roman"/>
                <a:cs typeface="Times New Roman"/>
              </a:rPr>
              <a:t>Step3 </a:t>
            </a:r>
            <a:r>
              <a:rPr lang="en-US" sz="2000" spc="160" dirty="0" smtClean="0">
                <a:latin typeface="Times New Roman"/>
                <a:cs typeface="Times New Roman"/>
              </a:rPr>
              <a:t>up </a:t>
            </a:r>
            <a:r>
              <a:rPr lang="en-US" sz="2000" spc="125" dirty="0" smtClean="0">
                <a:latin typeface="Times New Roman"/>
                <a:cs typeface="Times New Roman"/>
              </a:rPr>
              <a:t>to terminating </a:t>
            </a:r>
            <a:r>
              <a:rPr lang="en-US" sz="2000" spc="65" dirty="0" smtClean="0">
                <a:latin typeface="Times New Roman"/>
                <a:cs typeface="Times New Roman"/>
              </a:rPr>
              <a:t>symbol,  </a:t>
            </a:r>
            <a:r>
              <a:rPr lang="en-US" sz="2000" spc="100" dirty="0" smtClean="0">
                <a:latin typeface="Times New Roman"/>
                <a:cs typeface="Times New Roman"/>
              </a:rPr>
              <a:t>otherwise </a:t>
            </a:r>
            <a:r>
              <a:rPr lang="en-US" sz="2000" spc="15" dirty="0" smtClean="0">
                <a:latin typeface="Times New Roman"/>
                <a:cs typeface="Times New Roman"/>
              </a:rPr>
              <a:t>follow </a:t>
            </a:r>
            <a:r>
              <a:rPr lang="en-US" sz="2000" spc="110" dirty="0" smtClean="0">
                <a:latin typeface="Times New Roman"/>
                <a:cs typeface="Times New Roman"/>
              </a:rPr>
              <a:t>step</a:t>
            </a:r>
            <a:r>
              <a:rPr lang="en-US" sz="2000" spc="-445" dirty="0" smtClean="0">
                <a:latin typeface="Times New Roman"/>
                <a:cs typeface="Times New Roman"/>
              </a:rPr>
              <a:t> </a:t>
            </a:r>
            <a:r>
              <a:rPr lang="en-US" sz="2000" spc="45" dirty="0" smtClean="0">
                <a:latin typeface="Times New Roman"/>
                <a:cs typeface="Times New Roman"/>
              </a:rPr>
              <a:t>4.</a:t>
            </a:r>
          </a:p>
          <a:p>
            <a:pPr marL="0" indent="0">
              <a:buNone/>
            </a:pPr>
            <a:endParaRPr lang="en-US" sz="2000" dirty="0" smtClean="0">
              <a:latin typeface="Times New Roman"/>
              <a:cs typeface="Times New Roman"/>
            </a:endParaRPr>
          </a:p>
          <a:p>
            <a:pPr marL="0" indent="0">
              <a:buNone/>
            </a:pPr>
            <a:r>
              <a:rPr lang="en-US" sz="2000" spc="70" dirty="0" smtClean="0">
                <a:latin typeface="Times New Roman"/>
                <a:cs typeface="Times New Roman"/>
              </a:rPr>
              <a:t>Step </a:t>
            </a:r>
            <a:r>
              <a:rPr lang="en-US" sz="2000" spc="5" dirty="0" smtClean="0">
                <a:latin typeface="Times New Roman"/>
                <a:cs typeface="Times New Roman"/>
              </a:rPr>
              <a:t>4: </a:t>
            </a:r>
            <a:r>
              <a:rPr lang="en-US" sz="2000" spc="-25" dirty="0" smtClean="0">
                <a:latin typeface="Times New Roman"/>
                <a:cs typeface="Times New Roman"/>
              </a:rPr>
              <a:t>If </a:t>
            </a:r>
            <a:r>
              <a:rPr lang="en-US" sz="2000" spc="105" dirty="0" smtClean="0">
                <a:latin typeface="Times New Roman"/>
                <a:cs typeface="Times New Roman"/>
              </a:rPr>
              <a:t>this </a:t>
            </a:r>
            <a:r>
              <a:rPr lang="en-US" sz="2000" spc="95" dirty="0" smtClean="0">
                <a:latin typeface="Times New Roman"/>
                <a:cs typeface="Times New Roman"/>
              </a:rPr>
              <a:t>extracted </a:t>
            </a:r>
            <a:r>
              <a:rPr lang="en-US" sz="2000" spc="25" dirty="0" smtClean="0">
                <a:latin typeface="Times New Roman"/>
                <a:cs typeface="Times New Roman"/>
              </a:rPr>
              <a:t>key </a:t>
            </a:r>
            <a:r>
              <a:rPr lang="en-US" sz="2000" spc="125" dirty="0" smtClean="0">
                <a:latin typeface="Times New Roman"/>
                <a:cs typeface="Times New Roman"/>
              </a:rPr>
              <a:t>matches </a:t>
            </a:r>
            <a:r>
              <a:rPr lang="en-US" sz="2000" spc="105" dirty="0" smtClean="0">
                <a:latin typeface="Times New Roman"/>
                <a:cs typeface="Times New Roman"/>
              </a:rPr>
              <a:t>with </a:t>
            </a:r>
            <a:r>
              <a:rPr lang="en-US" sz="2000" spc="160" dirty="0" smtClean="0">
                <a:latin typeface="Times New Roman"/>
                <a:cs typeface="Times New Roman"/>
              </a:rPr>
              <a:t>the </a:t>
            </a:r>
            <a:r>
              <a:rPr lang="en-US" sz="2000" spc="25" dirty="0" smtClean="0">
                <a:latin typeface="Times New Roman"/>
                <a:cs typeface="Times New Roman"/>
              </a:rPr>
              <a:t>key  </a:t>
            </a:r>
            <a:r>
              <a:rPr lang="en-US" sz="2000" spc="130" dirty="0" smtClean="0">
                <a:latin typeface="Times New Roman"/>
                <a:cs typeface="Times New Roman"/>
              </a:rPr>
              <a:t>entered </a:t>
            </a:r>
            <a:r>
              <a:rPr lang="en-US" sz="2000" spc="30" dirty="0" smtClean="0">
                <a:latin typeface="Times New Roman"/>
                <a:cs typeface="Times New Roman"/>
              </a:rPr>
              <a:t>by </a:t>
            </a:r>
            <a:r>
              <a:rPr lang="en-US" sz="2000" spc="160" dirty="0" smtClean="0">
                <a:latin typeface="Times New Roman"/>
                <a:cs typeface="Times New Roman"/>
              </a:rPr>
              <a:t>the </a:t>
            </a:r>
            <a:r>
              <a:rPr lang="en-US" sz="2000" spc="20" dirty="0" smtClean="0">
                <a:latin typeface="Times New Roman"/>
                <a:cs typeface="Times New Roman"/>
              </a:rPr>
              <a:t>receiver, </a:t>
            </a:r>
            <a:r>
              <a:rPr lang="en-US" sz="2000" spc="175" dirty="0" smtClean="0">
                <a:latin typeface="Times New Roman"/>
                <a:cs typeface="Times New Roman"/>
              </a:rPr>
              <a:t>then </a:t>
            </a:r>
            <a:r>
              <a:rPr lang="en-US" sz="2000" spc="15" dirty="0" smtClean="0">
                <a:latin typeface="Times New Roman"/>
                <a:cs typeface="Times New Roman"/>
              </a:rPr>
              <a:t>follow </a:t>
            </a:r>
            <a:r>
              <a:rPr lang="en-US" sz="2000" spc="70" dirty="0" smtClean="0">
                <a:latin typeface="Times New Roman"/>
                <a:cs typeface="Times New Roman"/>
              </a:rPr>
              <a:t>Step </a:t>
            </a:r>
            <a:r>
              <a:rPr lang="en-US" sz="2000" spc="-35" dirty="0" smtClean="0">
                <a:latin typeface="Times New Roman"/>
                <a:cs typeface="Times New Roman"/>
              </a:rPr>
              <a:t>5,  </a:t>
            </a:r>
            <a:r>
              <a:rPr lang="en-US" sz="2000" spc="100" dirty="0" smtClean="0">
                <a:latin typeface="Times New Roman"/>
                <a:cs typeface="Times New Roman"/>
              </a:rPr>
              <a:t>otherwise</a:t>
            </a:r>
            <a:r>
              <a:rPr lang="en-US" sz="2000" spc="-125" dirty="0" smtClean="0">
                <a:latin typeface="Times New Roman"/>
                <a:cs typeface="Times New Roman"/>
              </a:rPr>
              <a:t> </a:t>
            </a:r>
            <a:r>
              <a:rPr lang="en-US" sz="2000" spc="130" dirty="0" smtClean="0">
                <a:latin typeface="Times New Roman"/>
                <a:cs typeface="Times New Roman"/>
              </a:rPr>
              <a:t>terminate</a:t>
            </a:r>
            <a:r>
              <a:rPr lang="en-US" sz="2000" spc="-100" dirty="0" smtClean="0">
                <a:latin typeface="Times New Roman"/>
                <a:cs typeface="Times New Roman"/>
              </a:rPr>
              <a:t> </a:t>
            </a:r>
            <a:r>
              <a:rPr lang="en-US" sz="2000" spc="160" dirty="0" smtClean="0">
                <a:latin typeface="Times New Roman"/>
                <a:cs typeface="Times New Roman"/>
              </a:rPr>
              <a:t>the</a:t>
            </a:r>
            <a:r>
              <a:rPr lang="en-US" sz="2000" spc="-105" dirty="0" smtClean="0">
                <a:latin typeface="Times New Roman"/>
                <a:cs typeface="Times New Roman"/>
              </a:rPr>
              <a:t> </a:t>
            </a:r>
            <a:r>
              <a:rPr lang="en-US" sz="2000" spc="95" dirty="0" smtClean="0">
                <a:latin typeface="Times New Roman"/>
                <a:cs typeface="Times New Roman"/>
              </a:rPr>
              <a:t>program.</a:t>
            </a:r>
          </a:p>
          <a:p>
            <a:pPr marL="0" indent="0">
              <a:buNone/>
            </a:pPr>
            <a:endParaRPr lang="en-US" sz="2000" spc="95" dirty="0" smtClean="0">
              <a:latin typeface="Times New Roman"/>
              <a:cs typeface="Times New Roman"/>
            </a:endParaRPr>
          </a:p>
          <a:p>
            <a:pPr marL="0" indent="0">
              <a:buNone/>
            </a:pPr>
            <a:r>
              <a:rPr lang="en-US" sz="2000" spc="70" dirty="0">
                <a:latin typeface="Times New Roman"/>
                <a:cs typeface="Times New Roman"/>
              </a:rPr>
              <a:t>Step </a:t>
            </a:r>
            <a:r>
              <a:rPr lang="en-US" sz="2000" spc="-65" dirty="0">
                <a:latin typeface="Times New Roman"/>
                <a:cs typeface="Times New Roman"/>
              </a:rPr>
              <a:t>5: </a:t>
            </a:r>
            <a:r>
              <a:rPr lang="en-US" sz="2000" spc="-20" dirty="0">
                <a:latin typeface="Times New Roman"/>
                <a:cs typeface="Times New Roman"/>
              </a:rPr>
              <a:t>If </a:t>
            </a:r>
            <a:r>
              <a:rPr lang="en-US" sz="2000" spc="160" dirty="0">
                <a:latin typeface="Times New Roman"/>
                <a:cs typeface="Times New Roman"/>
              </a:rPr>
              <a:t>the </a:t>
            </a:r>
            <a:r>
              <a:rPr lang="en-US" sz="2000" spc="25" dirty="0">
                <a:latin typeface="Times New Roman"/>
                <a:cs typeface="Times New Roman"/>
              </a:rPr>
              <a:t>key </a:t>
            </a:r>
            <a:r>
              <a:rPr lang="en-US" sz="2000" spc="20" dirty="0">
                <a:latin typeface="Times New Roman"/>
                <a:cs typeface="Times New Roman"/>
              </a:rPr>
              <a:t>is </a:t>
            </a:r>
            <a:r>
              <a:rPr lang="en-US" sz="2000" spc="85" dirty="0">
                <a:latin typeface="Times New Roman"/>
                <a:cs typeface="Times New Roman"/>
              </a:rPr>
              <a:t>correct, </a:t>
            </a:r>
            <a:r>
              <a:rPr lang="en-US" sz="2000" spc="175" dirty="0">
                <a:latin typeface="Times New Roman"/>
                <a:cs typeface="Times New Roman"/>
              </a:rPr>
              <a:t>then </a:t>
            </a:r>
            <a:r>
              <a:rPr lang="en-US" sz="2000" spc="30" dirty="0">
                <a:latin typeface="Times New Roman"/>
                <a:cs typeface="Times New Roman"/>
              </a:rPr>
              <a:t>go </a:t>
            </a:r>
            <a:r>
              <a:rPr lang="en-US" sz="2000" spc="135" dirty="0">
                <a:latin typeface="Times New Roman"/>
                <a:cs typeface="Times New Roman"/>
              </a:rPr>
              <a:t>to </a:t>
            </a:r>
            <a:r>
              <a:rPr lang="en-US" sz="2000" spc="105" dirty="0">
                <a:latin typeface="Times New Roman"/>
                <a:cs typeface="Times New Roman"/>
              </a:rPr>
              <a:t>next </a:t>
            </a:r>
            <a:r>
              <a:rPr lang="en-US" sz="2000" spc="25" dirty="0">
                <a:latin typeface="Times New Roman"/>
                <a:cs typeface="Times New Roman"/>
              </a:rPr>
              <a:t>pixels  </a:t>
            </a:r>
            <a:r>
              <a:rPr lang="en-US" sz="2000" spc="160" dirty="0">
                <a:latin typeface="Times New Roman"/>
                <a:cs typeface="Times New Roman"/>
              </a:rPr>
              <a:t>and </a:t>
            </a:r>
            <a:r>
              <a:rPr lang="en-US" sz="2000" spc="90" dirty="0">
                <a:latin typeface="Times New Roman"/>
                <a:cs typeface="Times New Roman"/>
              </a:rPr>
              <a:t>extract secret </a:t>
            </a:r>
            <a:r>
              <a:rPr lang="en-US" sz="2000" spc="75" dirty="0">
                <a:latin typeface="Times New Roman"/>
                <a:cs typeface="Times New Roman"/>
              </a:rPr>
              <a:t>message </a:t>
            </a:r>
            <a:r>
              <a:rPr lang="en-US" sz="2000" spc="95" dirty="0">
                <a:latin typeface="Times New Roman"/>
                <a:cs typeface="Times New Roman"/>
              </a:rPr>
              <a:t>characters </a:t>
            </a:r>
            <a:r>
              <a:rPr lang="en-US" sz="2000" spc="85" dirty="0">
                <a:latin typeface="Times New Roman"/>
                <a:cs typeface="Times New Roman"/>
              </a:rPr>
              <a:t>from </a:t>
            </a:r>
            <a:r>
              <a:rPr lang="en-US" sz="2000" spc="70" dirty="0">
                <a:latin typeface="Times New Roman"/>
                <a:cs typeface="Times New Roman"/>
              </a:rPr>
              <a:t>first  </a:t>
            </a:r>
            <a:r>
              <a:rPr lang="en-US" sz="2000" spc="140" dirty="0">
                <a:latin typeface="Times New Roman"/>
                <a:cs typeface="Times New Roman"/>
              </a:rPr>
              <a:t>component </a:t>
            </a:r>
            <a:r>
              <a:rPr lang="en-US" sz="2000" spc="10" dirty="0">
                <a:latin typeface="Times New Roman"/>
                <a:cs typeface="Times New Roman"/>
              </a:rPr>
              <a:t>of </a:t>
            </a:r>
            <a:r>
              <a:rPr lang="en-US" sz="2000" spc="110" dirty="0">
                <a:latin typeface="Times New Roman"/>
                <a:cs typeface="Times New Roman"/>
              </a:rPr>
              <a:t>next </a:t>
            </a:r>
            <a:r>
              <a:rPr lang="en-US" sz="2000" spc="20" dirty="0">
                <a:latin typeface="Times New Roman"/>
                <a:cs typeface="Times New Roman"/>
              </a:rPr>
              <a:t>pixels. </a:t>
            </a:r>
            <a:r>
              <a:rPr lang="en-US" sz="2000" spc="5" dirty="0">
                <a:latin typeface="Times New Roman"/>
                <a:cs typeface="Times New Roman"/>
              </a:rPr>
              <a:t>Follow </a:t>
            </a:r>
            <a:r>
              <a:rPr lang="en-US" sz="2000" spc="65" dirty="0">
                <a:latin typeface="Times New Roman"/>
                <a:cs typeface="Times New Roman"/>
              </a:rPr>
              <a:t>Step </a:t>
            </a:r>
            <a:r>
              <a:rPr lang="en-US" sz="2000" spc="-65" dirty="0">
                <a:latin typeface="Times New Roman"/>
                <a:cs typeface="Times New Roman"/>
              </a:rPr>
              <a:t>5 </a:t>
            </a:r>
            <a:r>
              <a:rPr lang="en-US" sz="2000" spc="50" dirty="0">
                <a:latin typeface="Times New Roman"/>
                <a:cs typeface="Times New Roman"/>
              </a:rPr>
              <a:t>till </a:t>
            </a:r>
            <a:r>
              <a:rPr lang="en-US" sz="2000" spc="160" dirty="0">
                <a:latin typeface="Times New Roman"/>
                <a:cs typeface="Times New Roman"/>
              </a:rPr>
              <a:t>up</a:t>
            </a:r>
            <a:r>
              <a:rPr lang="en-US" sz="2000" spc="-440" dirty="0">
                <a:latin typeface="Times New Roman"/>
                <a:cs typeface="Times New Roman"/>
              </a:rPr>
              <a:t> </a:t>
            </a:r>
            <a:r>
              <a:rPr lang="en-US" sz="2000" spc="114" dirty="0">
                <a:latin typeface="Times New Roman"/>
                <a:cs typeface="Times New Roman"/>
              </a:rPr>
              <a:t>to  </a:t>
            </a:r>
            <a:r>
              <a:rPr lang="en-US" sz="2000" spc="125" dirty="0">
                <a:latin typeface="Times New Roman"/>
                <a:cs typeface="Times New Roman"/>
              </a:rPr>
              <a:t>terminating</a:t>
            </a:r>
            <a:r>
              <a:rPr lang="en-US" sz="2000" spc="-80" dirty="0">
                <a:latin typeface="Times New Roman"/>
                <a:cs typeface="Times New Roman"/>
              </a:rPr>
              <a:t> </a:t>
            </a:r>
            <a:r>
              <a:rPr lang="en-US" sz="2000" spc="70" dirty="0">
                <a:latin typeface="Times New Roman"/>
                <a:cs typeface="Times New Roman"/>
              </a:rPr>
              <a:t>symbol,</a:t>
            </a:r>
            <a:r>
              <a:rPr lang="en-US" sz="2000" spc="-90" dirty="0">
                <a:latin typeface="Times New Roman"/>
                <a:cs typeface="Times New Roman"/>
              </a:rPr>
              <a:t> </a:t>
            </a:r>
            <a:r>
              <a:rPr lang="en-US" sz="2000" spc="100" dirty="0">
                <a:latin typeface="Times New Roman"/>
                <a:cs typeface="Times New Roman"/>
              </a:rPr>
              <a:t>otherwise</a:t>
            </a:r>
            <a:r>
              <a:rPr lang="en-US" sz="2000" spc="-105" dirty="0">
                <a:latin typeface="Times New Roman"/>
                <a:cs typeface="Times New Roman"/>
              </a:rPr>
              <a:t> </a:t>
            </a:r>
            <a:r>
              <a:rPr lang="en-US" sz="2000" spc="15" dirty="0">
                <a:latin typeface="Times New Roman"/>
                <a:cs typeface="Times New Roman"/>
              </a:rPr>
              <a:t>follow</a:t>
            </a:r>
            <a:r>
              <a:rPr lang="en-US" sz="2000" spc="-135" dirty="0">
                <a:latin typeface="Times New Roman"/>
                <a:cs typeface="Times New Roman"/>
              </a:rPr>
              <a:t> </a:t>
            </a:r>
            <a:r>
              <a:rPr lang="en-US" sz="2000" spc="110" dirty="0">
                <a:latin typeface="Times New Roman"/>
                <a:cs typeface="Times New Roman"/>
              </a:rPr>
              <a:t>step</a:t>
            </a:r>
            <a:r>
              <a:rPr lang="en-US" sz="2000" spc="-90" dirty="0">
                <a:latin typeface="Times New Roman"/>
                <a:cs typeface="Times New Roman"/>
              </a:rPr>
              <a:t> </a:t>
            </a:r>
            <a:r>
              <a:rPr lang="en-US" sz="2000" spc="60" dirty="0">
                <a:latin typeface="Times New Roman"/>
                <a:cs typeface="Times New Roman"/>
              </a:rPr>
              <a:t>6</a:t>
            </a:r>
            <a:r>
              <a:rPr lang="en-US" sz="2000" spc="60" dirty="0" smtClean="0">
                <a:latin typeface="Times New Roman"/>
                <a:cs typeface="Times New Roman"/>
              </a:rPr>
              <a:t>.</a:t>
            </a:r>
          </a:p>
          <a:p>
            <a:pPr marL="0" indent="0">
              <a:buNone/>
            </a:pPr>
            <a:endParaRPr lang="en-US" sz="2000" spc="60" dirty="0" smtClean="0">
              <a:latin typeface="Times New Roman"/>
              <a:cs typeface="Times New Roman"/>
            </a:endParaRPr>
          </a:p>
          <a:p>
            <a:pPr marL="0" indent="0">
              <a:buNone/>
            </a:pPr>
            <a:r>
              <a:rPr lang="en-US" sz="2000" spc="70" dirty="0">
                <a:latin typeface="Times New Roman"/>
                <a:cs typeface="Times New Roman"/>
              </a:rPr>
              <a:t>Step </a:t>
            </a:r>
            <a:r>
              <a:rPr lang="en-US" sz="2000" spc="20" dirty="0">
                <a:latin typeface="Times New Roman"/>
                <a:cs typeface="Times New Roman"/>
              </a:rPr>
              <a:t>6: </a:t>
            </a:r>
            <a:r>
              <a:rPr lang="en-US" sz="2000" spc="70" dirty="0">
                <a:latin typeface="Times New Roman"/>
                <a:cs typeface="Times New Roman"/>
              </a:rPr>
              <a:t>Extract </a:t>
            </a:r>
            <a:r>
              <a:rPr lang="en-US" sz="2000" spc="90" dirty="0" smtClean="0">
                <a:latin typeface="Times New Roman"/>
                <a:cs typeface="Times New Roman"/>
              </a:rPr>
              <a:t>secret </a:t>
            </a:r>
            <a:r>
              <a:rPr lang="en-US" sz="2000" spc="-465" dirty="0" smtClean="0">
                <a:latin typeface="Times New Roman"/>
                <a:cs typeface="Times New Roman"/>
              </a:rPr>
              <a:t>     </a:t>
            </a:r>
            <a:r>
              <a:rPr lang="en-US" sz="2000" spc="65" dirty="0" smtClean="0">
                <a:latin typeface="Times New Roman"/>
                <a:cs typeface="Times New Roman"/>
              </a:rPr>
              <a:t>message</a:t>
            </a:r>
            <a:r>
              <a:rPr lang="en-US" sz="2000" spc="65" dirty="0">
                <a:latin typeface="Times New Roman"/>
                <a:cs typeface="Times New Roman"/>
              </a:rPr>
              <a:t>.</a:t>
            </a:r>
            <a:endParaRPr lang="en-US" sz="2000" dirty="0">
              <a:latin typeface="Times New Roman"/>
              <a:cs typeface="Times New Roman"/>
            </a:endParaRPr>
          </a:p>
          <a:p>
            <a:pPr marL="0" indent="0">
              <a:buNone/>
            </a:pPr>
            <a:endParaRPr lang="en-US" sz="2000" dirty="0">
              <a:latin typeface="Times New Roman"/>
              <a:cs typeface="Times New Roman"/>
            </a:endParaRPr>
          </a:p>
          <a:p>
            <a:pPr marL="0" indent="0">
              <a:buNone/>
            </a:pPr>
            <a:endParaRPr lang="en-US" sz="2000" dirty="0" smtClean="0">
              <a:latin typeface="Times New Roman"/>
              <a:cs typeface="Times New Roman"/>
            </a:endParaRPr>
          </a:p>
          <a:p>
            <a:endParaRPr lang="en-US" dirty="0"/>
          </a:p>
        </p:txBody>
      </p:sp>
    </p:spTree>
    <p:extLst>
      <p:ext uri="{BB962C8B-B14F-4D97-AF65-F5344CB8AC3E}">
        <p14:creationId xmlns="" xmlns:p14="http://schemas.microsoft.com/office/powerpoint/2010/main" val="103304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b="1" spc="45" dirty="0" smtClean="0">
                <a:solidFill>
                  <a:srgbClr val="000000"/>
                </a:solidFill>
                <a:latin typeface="Times New Roman"/>
                <a:cs typeface="Times New Roman"/>
              </a:rPr>
              <a:t>Example</a:t>
            </a:r>
            <a:endParaRPr lang="en-US" sz="3200" b="1" dirty="0"/>
          </a:p>
        </p:txBody>
      </p:sp>
      <p:sp>
        <p:nvSpPr>
          <p:cNvPr id="3" name="Content Placeholder 2"/>
          <p:cNvSpPr>
            <a:spLocks noGrp="1"/>
          </p:cNvSpPr>
          <p:nvPr>
            <p:ph sz="quarter" idx="1"/>
          </p:nvPr>
        </p:nvSpPr>
        <p:spPr>
          <a:xfrm>
            <a:off x="457200" y="1447800"/>
            <a:ext cx="8229600" cy="4876800"/>
          </a:xfrm>
        </p:spPr>
        <p:txBody>
          <a:bodyPr>
            <a:normAutofit lnSpcReduction="10000"/>
          </a:bodyPr>
          <a:lstStyle/>
          <a:p>
            <a:r>
              <a:rPr lang="en-US" sz="2000" spc="50" dirty="0" smtClean="0">
                <a:solidFill>
                  <a:srgbClr val="000000"/>
                </a:solidFill>
                <a:latin typeface="Times New Roman" pitchFamily="18" charset="0"/>
                <a:cs typeface="Times New Roman" pitchFamily="18" charset="0"/>
              </a:rPr>
              <a:t>We</a:t>
            </a:r>
            <a:r>
              <a:rPr lang="en-US" sz="2000" spc="-125" dirty="0" smtClean="0">
                <a:solidFill>
                  <a:srgbClr val="000000"/>
                </a:solidFill>
                <a:latin typeface="Times New Roman" pitchFamily="18" charset="0"/>
                <a:cs typeface="Times New Roman" pitchFamily="18" charset="0"/>
              </a:rPr>
              <a:t> </a:t>
            </a:r>
            <a:r>
              <a:rPr lang="en-US" sz="2000" spc="114" dirty="0" smtClean="0">
                <a:solidFill>
                  <a:srgbClr val="000000"/>
                </a:solidFill>
                <a:latin typeface="Times New Roman" pitchFamily="18" charset="0"/>
                <a:cs typeface="Times New Roman" pitchFamily="18" charset="0"/>
              </a:rPr>
              <a:t>can</a:t>
            </a:r>
            <a:r>
              <a:rPr lang="en-US" sz="2000" spc="-85" dirty="0" smtClean="0">
                <a:solidFill>
                  <a:srgbClr val="000000"/>
                </a:solidFill>
                <a:latin typeface="Times New Roman" pitchFamily="18" charset="0"/>
                <a:cs typeface="Times New Roman" pitchFamily="18" charset="0"/>
              </a:rPr>
              <a:t> </a:t>
            </a:r>
            <a:r>
              <a:rPr lang="en-US" sz="2000" spc="100" dirty="0" smtClean="0">
                <a:solidFill>
                  <a:srgbClr val="000000"/>
                </a:solidFill>
                <a:latin typeface="Times New Roman" pitchFamily="18" charset="0"/>
                <a:cs typeface="Times New Roman" pitchFamily="18" charset="0"/>
              </a:rPr>
              <a:t>use</a:t>
            </a:r>
            <a:r>
              <a:rPr lang="en-US" sz="2000" spc="-85" dirty="0" smtClean="0">
                <a:solidFill>
                  <a:srgbClr val="000000"/>
                </a:solidFill>
                <a:latin typeface="Times New Roman" pitchFamily="18" charset="0"/>
                <a:cs typeface="Times New Roman" pitchFamily="18" charset="0"/>
              </a:rPr>
              <a:t> </a:t>
            </a:r>
            <a:r>
              <a:rPr lang="en-US" sz="2000" spc="65" dirty="0" smtClean="0">
                <a:solidFill>
                  <a:srgbClr val="000000"/>
                </a:solidFill>
                <a:latin typeface="Times New Roman" pitchFamily="18" charset="0"/>
                <a:cs typeface="Times New Roman" pitchFamily="18" charset="0"/>
              </a:rPr>
              <a:t>images</a:t>
            </a:r>
            <a:r>
              <a:rPr lang="en-US" sz="2000" spc="-75" dirty="0" smtClean="0">
                <a:solidFill>
                  <a:srgbClr val="000000"/>
                </a:solidFill>
                <a:latin typeface="Times New Roman" pitchFamily="18" charset="0"/>
                <a:cs typeface="Times New Roman" pitchFamily="18" charset="0"/>
              </a:rPr>
              <a:t> </a:t>
            </a:r>
            <a:r>
              <a:rPr lang="en-US" sz="2000" spc="130" dirty="0" smtClean="0">
                <a:solidFill>
                  <a:srgbClr val="000000"/>
                </a:solidFill>
                <a:latin typeface="Times New Roman" pitchFamily="18" charset="0"/>
                <a:cs typeface="Times New Roman" pitchFamily="18" charset="0"/>
              </a:rPr>
              <a:t>to</a:t>
            </a:r>
            <a:r>
              <a:rPr lang="en-US" sz="2000" spc="-90" dirty="0" smtClean="0">
                <a:solidFill>
                  <a:srgbClr val="000000"/>
                </a:solidFill>
                <a:latin typeface="Times New Roman" pitchFamily="18" charset="0"/>
                <a:cs typeface="Times New Roman" pitchFamily="18" charset="0"/>
              </a:rPr>
              <a:t> </a:t>
            </a:r>
            <a:r>
              <a:rPr lang="en-US" sz="2000" spc="120" dirty="0" smtClean="0">
                <a:solidFill>
                  <a:srgbClr val="000000"/>
                </a:solidFill>
                <a:latin typeface="Times New Roman" pitchFamily="18" charset="0"/>
                <a:cs typeface="Times New Roman" pitchFamily="18" charset="0"/>
              </a:rPr>
              <a:t>hide</a:t>
            </a:r>
            <a:r>
              <a:rPr lang="en-US" sz="2000" spc="-80" dirty="0" smtClean="0">
                <a:solidFill>
                  <a:srgbClr val="000000"/>
                </a:solidFill>
                <a:latin typeface="Times New Roman" pitchFamily="18" charset="0"/>
                <a:cs typeface="Times New Roman" pitchFamily="18" charset="0"/>
              </a:rPr>
              <a:t> </a:t>
            </a:r>
            <a:r>
              <a:rPr lang="en-US" sz="2000" spc="110" dirty="0" smtClean="0">
                <a:solidFill>
                  <a:srgbClr val="000000"/>
                </a:solidFill>
                <a:latin typeface="Times New Roman" pitchFamily="18" charset="0"/>
                <a:cs typeface="Times New Roman" pitchFamily="18" charset="0"/>
              </a:rPr>
              <a:t>things</a:t>
            </a:r>
            <a:r>
              <a:rPr lang="en-US" sz="2000" spc="-70" dirty="0" smtClean="0">
                <a:solidFill>
                  <a:srgbClr val="000000"/>
                </a:solidFill>
                <a:latin typeface="Times New Roman" pitchFamily="18" charset="0"/>
                <a:cs typeface="Times New Roman" pitchFamily="18" charset="0"/>
              </a:rPr>
              <a:t> </a:t>
            </a:r>
            <a:r>
              <a:rPr lang="en-US" sz="2000" spc="-25" dirty="0" smtClean="0">
                <a:solidFill>
                  <a:srgbClr val="000000"/>
                </a:solidFill>
                <a:latin typeface="Times New Roman" pitchFamily="18" charset="0"/>
                <a:cs typeface="Times New Roman" pitchFamily="18" charset="0"/>
              </a:rPr>
              <a:t>if</a:t>
            </a:r>
            <a:r>
              <a:rPr lang="en-US" sz="2000" spc="-15" dirty="0" smtClean="0">
                <a:solidFill>
                  <a:srgbClr val="000000"/>
                </a:solidFill>
                <a:latin typeface="Times New Roman" pitchFamily="18" charset="0"/>
                <a:cs typeface="Times New Roman" pitchFamily="18" charset="0"/>
              </a:rPr>
              <a:t> </a:t>
            </a:r>
            <a:r>
              <a:rPr lang="en-US" sz="2000" spc="30" dirty="0" smtClean="0">
                <a:solidFill>
                  <a:srgbClr val="000000"/>
                </a:solidFill>
                <a:latin typeface="Times New Roman" pitchFamily="18" charset="0"/>
                <a:cs typeface="Times New Roman" pitchFamily="18" charset="0"/>
              </a:rPr>
              <a:t>we</a:t>
            </a:r>
            <a:r>
              <a:rPr lang="en-US" sz="2000" spc="-114" dirty="0" smtClean="0">
                <a:solidFill>
                  <a:srgbClr val="000000"/>
                </a:solidFill>
                <a:latin typeface="Times New Roman" pitchFamily="18" charset="0"/>
                <a:cs typeface="Times New Roman" pitchFamily="18" charset="0"/>
              </a:rPr>
              <a:t> </a:t>
            </a:r>
            <a:r>
              <a:rPr lang="en-US" sz="2000" spc="75" dirty="0" smtClean="0">
                <a:solidFill>
                  <a:srgbClr val="000000"/>
                </a:solidFill>
                <a:latin typeface="Times New Roman" pitchFamily="18" charset="0"/>
                <a:cs typeface="Times New Roman" pitchFamily="18" charset="0"/>
              </a:rPr>
              <a:t>replace  </a:t>
            </a:r>
            <a:r>
              <a:rPr lang="en-US" sz="2000" spc="160" dirty="0" smtClean="0">
                <a:solidFill>
                  <a:srgbClr val="000000"/>
                </a:solidFill>
                <a:latin typeface="Times New Roman" pitchFamily="18" charset="0"/>
                <a:cs typeface="Times New Roman" pitchFamily="18" charset="0"/>
              </a:rPr>
              <a:t>the</a:t>
            </a:r>
            <a:r>
              <a:rPr lang="en-US" sz="2000" spc="-75" dirty="0" smtClean="0">
                <a:solidFill>
                  <a:srgbClr val="000000"/>
                </a:solidFill>
                <a:latin typeface="Times New Roman" pitchFamily="18" charset="0"/>
                <a:cs typeface="Times New Roman" pitchFamily="18" charset="0"/>
              </a:rPr>
              <a:t> </a:t>
            </a:r>
            <a:r>
              <a:rPr lang="en-US" sz="2000" spc="85" dirty="0" smtClean="0">
                <a:solidFill>
                  <a:srgbClr val="000000"/>
                </a:solidFill>
                <a:latin typeface="Times New Roman" pitchFamily="18" charset="0"/>
                <a:cs typeface="Times New Roman" pitchFamily="18" charset="0"/>
              </a:rPr>
              <a:t>last</a:t>
            </a:r>
            <a:r>
              <a:rPr lang="en-US" sz="2000" spc="-90" dirty="0" smtClean="0">
                <a:solidFill>
                  <a:srgbClr val="000000"/>
                </a:solidFill>
                <a:latin typeface="Times New Roman" pitchFamily="18" charset="0"/>
                <a:cs typeface="Times New Roman" pitchFamily="18" charset="0"/>
              </a:rPr>
              <a:t> </a:t>
            </a:r>
            <a:r>
              <a:rPr lang="en-US" sz="2000" spc="114" dirty="0" smtClean="0">
                <a:solidFill>
                  <a:srgbClr val="000000"/>
                </a:solidFill>
                <a:latin typeface="Times New Roman" pitchFamily="18" charset="0"/>
                <a:cs typeface="Times New Roman" pitchFamily="18" charset="0"/>
              </a:rPr>
              <a:t>bit</a:t>
            </a:r>
            <a:r>
              <a:rPr lang="en-US" sz="2000" spc="-140" dirty="0" smtClean="0">
                <a:solidFill>
                  <a:srgbClr val="000000"/>
                </a:solidFill>
                <a:latin typeface="Times New Roman" pitchFamily="18" charset="0"/>
                <a:cs typeface="Times New Roman" pitchFamily="18" charset="0"/>
              </a:rPr>
              <a:t> </a:t>
            </a:r>
            <a:r>
              <a:rPr lang="en-US" sz="2000" spc="20" dirty="0" smtClean="0">
                <a:solidFill>
                  <a:srgbClr val="000000"/>
                </a:solidFill>
                <a:latin typeface="Times New Roman" pitchFamily="18" charset="0"/>
                <a:cs typeface="Times New Roman" pitchFamily="18" charset="0"/>
              </a:rPr>
              <a:t>of</a:t>
            </a:r>
            <a:r>
              <a:rPr lang="en-US" sz="2000" spc="-10" dirty="0" smtClean="0">
                <a:solidFill>
                  <a:srgbClr val="000000"/>
                </a:solidFill>
                <a:latin typeface="Times New Roman" pitchFamily="18" charset="0"/>
                <a:cs typeface="Times New Roman" pitchFamily="18" charset="0"/>
              </a:rPr>
              <a:t> </a:t>
            </a:r>
            <a:r>
              <a:rPr lang="en-US" sz="2000" spc="40" dirty="0" smtClean="0">
                <a:solidFill>
                  <a:srgbClr val="000000"/>
                </a:solidFill>
                <a:latin typeface="Times New Roman" pitchFamily="18" charset="0"/>
                <a:cs typeface="Times New Roman" pitchFamily="18" charset="0"/>
              </a:rPr>
              <a:t>every</a:t>
            </a:r>
            <a:r>
              <a:rPr lang="en-US" sz="2000" spc="-145" dirty="0" smtClean="0">
                <a:solidFill>
                  <a:srgbClr val="000000"/>
                </a:solidFill>
                <a:latin typeface="Times New Roman" pitchFamily="18" charset="0"/>
                <a:cs typeface="Times New Roman" pitchFamily="18" charset="0"/>
              </a:rPr>
              <a:t> </a:t>
            </a:r>
            <a:r>
              <a:rPr lang="en-US" sz="2000" spc="-5" dirty="0" smtClean="0">
                <a:solidFill>
                  <a:srgbClr val="000000"/>
                </a:solidFill>
                <a:latin typeface="Times New Roman" pitchFamily="18" charset="0"/>
                <a:cs typeface="Times New Roman" pitchFamily="18" charset="0"/>
              </a:rPr>
              <a:t>color’s</a:t>
            </a:r>
            <a:r>
              <a:rPr lang="en-US" sz="2000" spc="-70" dirty="0" smtClean="0">
                <a:solidFill>
                  <a:srgbClr val="000000"/>
                </a:solidFill>
                <a:latin typeface="Times New Roman" pitchFamily="18" charset="0"/>
                <a:cs typeface="Times New Roman" pitchFamily="18" charset="0"/>
              </a:rPr>
              <a:t> </a:t>
            </a:r>
            <a:r>
              <a:rPr lang="en-US" sz="2000" spc="80" dirty="0" smtClean="0">
                <a:solidFill>
                  <a:srgbClr val="000000"/>
                </a:solidFill>
                <a:latin typeface="Times New Roman" pitchFamily="18" charset="0"/>
                <a:cs typeface="Times New Roman" pitchFamily="18" charset="0"/>
              </a:rPr>
              <a:t>byte</a:t>
            </a:r>
            <a:r>
              <a:rPr lang="en-US" sz="2000" spc="-150" dirty="0" smtClean="0">
                <a:solidFill>
                  <a:srgbClr val="000000"/>
                </a:solidFill>
                <a:latin typeface="Times New Roman" pitchFamily="18" charset="0"/>
                <a:cs typeface="Times New Roman" pitchFamily="18" charset="0"/>
              </a:rPr>
              <a:t> </a:t>
            </a:r>
            <a:r>
              <a:rPr lang="en-US" sz="2000" spc="110" dirty="0" smtClean="0">
                <a:solidFill>
                  <a:srgbClr val="000000"/>
                </a:solidFill>
                <a:latin typeface="Times New Roman" pitchFamily="18" charset="0"/>
                <a:cs typeface="Times New Roman" pitchFamily="18" charset="0"/>
              </a:rPr>
              <a:t>with</a:t>
            </a:r>
            <a:r>
              <a:rPr lang="en-US" sz="2000" spc="-114" dirty="0" smtClean="0">
                <a:solidFill>
                  <a:srgbClr val="000000"/>
                </a:solidFill>
                <a:latin typeface="Times New Roman" pitchFamily="18" charset="0"/>
                <a:cs typeface="Times New Roman" pitchFamily="18" charset="0"/>
              </a:rPr>
              <a:t> </a:t>
            </a:r>
            <a:r>
              <a:rPr lang="en-US" sz="2000" spc="95" dirty="0" smtClean="0">
                <a:solidFill>
                  <a:srgbClr val="000000"/>
                </a:solidFill>
                <a:latin typeface="Times New Roman" pitchFamily="18" charset="0"/>
                <a:cs typeface="Times New Roman" pitchFamily="18" charset="0"/>
              </a:rPr>
              <a:t>a</a:t>
            </a:r>
            <a:r>
              <a:rPr lang="en-US" sz="2000" spc="-60" dirty="0" smtClean="0">
                <a:solidFill>
                  <a:srgbClr val="000000"/>
                </a:solidFill>
                <a:latin typeface="Times New Roman" pitchFamily="18" charset="0"/>
                <a:cs typeface="Times New Roman" pitchFamily="18" charset="0"/>
              </a:rPr>
              <a:t> </a:t>
            </a:r>
            <a:r>
              <a:rPr lang="en-US" sz="2000" spc="114" dirty="0" smtClean="0">
                <a:solidFill>
                  <a:srgbClr val="000000"/>
                </a:solidFill>
                <a:latin typeface="Times New Roman" pitchFamily="18" charset="0"/>
                <a:cs typeface="Times New Roman" pitchFamily="18" charset="0"/>
              </a:rPr>
              <a:t>bit</a:t>
            </a:r>
            <a:r>
              <a:rPr lang="en-US" sz="2000" spc="-80" dirty="0" smtClean="0">
                <a:solidFill>
                  <a:srgbClr val="000000"/>
                </a:solidFill>
                <a:latin typeface="Times New Roman" pitchFamily="18" charset="0"/>
                <a:cs typeface="Times New Roman" pitchFamily="18" charset="0"/>
              </a:rPr>
              <a:t> </a:t>
            </a:r>
            <a:r>
              <a:rPr lang="en-US" sz="2000" spc="90" dirty="0" smtClean="0">
                <a:solidFill>
                  <a:srgbClr val="000000"/>
                </a:solidFill>
                <a:latin typeface="Times New Roman" pitchFamily="18" charset="0"/>
                <a:cs typeface="Times New Roman" pitchFamily="18" charset="0"/>
              </a:rPr>
              <a:t>from  </a:t>
            </a:r>
            <a:r>
              <a:rPr lang="en-US" sz="2000" spc="160" dirty="0" smtClean="0">
                <a:solidFill>
                  <a:srgbClr val="000000"/>
                </a:solidFill>
                <a:latin typeface="Times New Roman" pitchFamily="18" charset="0"/>
                <a:cs typeface="Times New Roman" pitchFamily="18" charset="0"/>
              </a:rPr>
              <a:t>the</a:t>
            </a:r>
            <a:r>
              <a:rPr lang="en-US" sz="2000" spc="-75" dirty="0" smtClean="0">
                <a:solidFill>
                  <a:srgbClr val="000000"/>
                </a:solidFill>
                <a:latin typeface="Times New Roman" pitchFamily="18" charset="0"/>
                <a:cs typeface="Times New Roman" pitchFamily="18" charset="0"/>
              </a:rPr>
              <a:t> </a:t>
            </a:r>
            <a:r>
              <a:rPr lang="en-US" sz="2000" spc="65" dirty="0" smtClean="0">
                <a:solidFill>
                  <a:srgbClr val="000000"/>
                </a:solidFill>
                <a:latin typeface="Times New Roman" pitchFamily="18" charset="0"/>
                <a:cs typeface="Times New Roman" pitchFamily="18" charset="0"/>
              </a:rPr>
              <a:t>message.</a:t>
            </a:r>
          </a:p>
          <a:p>
            <a:pPr marL="0" indent="0">
              <a:buNone/>
            </a:pPr>
            <a:endParaRPr lang="en-US" sz="2000" spc="65" dirty="0" smtClean="0">
              <a:solidFill>
                <a:srgbClr val="000000"/>
              </a:solidFill>
              <a:latin typeface="Times New Roman" pitchFamily="18" charset="0"/>
              <a:cs typeface="Times New Roman" pitchFamily="18" charset="0"/>
            </a:endParaRPr>
          </a:p>
          <a:p>
            <a:r>
              <a:rPr lang="en-US" sz="2000" b="1" spc="45" dirty="0" smtClean="0">
                <a:latin typeface="Times New Roman" pitchFamily="18" charset="0"/>
                <a:cs typeface="Times New Roman" pitchFamily="18" charset="0"/>
              </a:rPr>
              <a:t>Message</a:t>
            </a:r>
            <a:r>
              <a:rPr lang="en-US" sz="2000" spc="-165" dirty="0" smtClean="0">
                <a:latin typeface="Times New Roman" pitchFamily="18" charset="0"/>
                <a:cs typeface="Times New Roman" pitchFamily="18" charset="0"/>
              </a:rPr>
              <a:t> </a:t>
            </a:r>
            <a:r>
              <a:rPr lang="en-US" sz="2000" spc="-45" dirty="0" smtClean="0">
                <a:latin typeface="Times New Roman" pitchFamily="18" charset="0"/>
                <a:cs typeface="Times New Roman" pitchFamily="18" charset="0"/>
              </a:rPr>
              <a:t>A  </a:t>
            </a:r>
            <a:r>
              <a:rPr lang="en-US" sz="2000" spc="-45" dirty="0" smtClean="0">
                <a:solidFill>
                  <a:srgbClr val="C00000"/>
                </a:solidFill>
                <a:latin typeface="Times New Roman" pitchFamily="18" charset="0"/>
                <a:cs typeface="Times New Roman" pitchFamily="18" charset="0"/>
              </a:rPr>
              <a:t>01000001</a:t>
            </a:r>
            <a:endParaRPr lang="en-US" sz="2000" dirty="0" smtClean="0">
              <a:latin typeface="Times New Roman" pitchFamily="18" charset="0"/>
              <a:cs typeface="Times New Roman" pitchFamily="18" charset="0"/>
            </a:endParaRPr>
          </a:p>
          <a:p>
            <a:pPr marL="0" indent="0">
              <a:buNone/>
            </a:pPr>
            <a:r>
              <a:rPr lang="en-US" sz="2000" spc="80" dirty="0" smtClean="0">
                <a:latin typeface="Times New Roman" pitchFamily="18" charset="0"/>
                <a:cs typeface="Times New Roman" pitchFamily="18" charset="0"/>
              </a:rPr>
              <a:t>Image </a:t>
            </a:r>
            <a:r>
              <a:rPr lang="en-US" sz="2000" spc="110" dirty="0" smtClean="0">
                <a:latin typeface="Times New Roman" pitchFamily="18" charset="0"/>
                <a:cs typeface="Times New Roman" pitchFamily="18" charset="0"/>
              </a:rPr>
              <a:t>with </a:t>
            </a:r>
            <a:r>
              <a:rPr lang="en-US" sz="2000" spc="-114" dirty="0" smtClean="0">
                <a:latin typeface="Times New Roman" pitchFamily="18" charset="0"/>
                <a:cs typeface="Times New Roman" pitchFamily="18" charset="0"/>
              </a:rPr>
              <a:t>3</a:t>
            </a:r>
            <a:r>
              <a:rPr lang="en-US" sz="2000" spc="-475" dirty="0" smtClean="0">
                <a:latin typeface="Times New Roman" pitchFamily="18" charset="0"/>
                <a:cs typeface="Times New Roman" pitchFamily="18" charset="0"/>
              </a:rPr>
              <a:t>  </a:t>
            </a:r>
            <a:r>
              <a:rPr lang="en-US" sz="2000" spc="30" dirty="0" smtClean="0">
                <a:latin typeface="Times New Roman" pitchFamily="18" charset="0"/>
                <a:cs typeface="Times New Roman" pitchFamily="18" charset="0"/>
              </a:rPr>
              <a:t>pixels</a:t>
            </a:r>
            <a:endParaRPr lang="en-US" sz="2000" dirty="0" smtClean="0">
              <a:latin typeface="Times New Roman" pitchFamily="18" charset="0"/>
              <a:cs typeface="Times New Roman" pitchFamily="18" charset="0"/>
            </a:endParaRPr>
          </a:p>
          <a:p>
            <a:pPr fontAlgn="t"/>
            <a:r>
              <a:rPr lang="en-US" sz="2000" dirty="0" smtClean="0">
                <a:latin typeface="Times New Roman" pitchFamily="18" charset="0"/>
                <a:cs typeface="Times New Roman" pitchFamily="18" charset="0"/>
              </a:rPr>
              <a:t>Pixel 1</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11111000   11001001   00000011</a:t>
            </a:r>
            <a:endParaRPr lang="en-US" sz="2000" dirty="0">
              <a:latin typeface="Times New Roman" pitchFamily="18" charset="0"/>
              <a:cs typeface="Times New Roman" pitchFamily="18" charset="0"/>
            </a:endParaRPr>
          </a:p>
          <a:p>
            <a:pPr fontAlgn="t"/>
            <a:r>
              <a:rPr lang="en-US" sz="2000" dirty="0" smtClean="0">
                <a:latin typeface="Times New Roman" pitchFamily="18" charset="0"/>
                <a:cs typeface="Times New Roman" pitchFamily="18" charset="0"/>
              </a:rPr>
              <a:t>Pixel 2</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11111000   11001000   00000011</a:t>
            </a:r>
            <a:endParaRPr lang="en-US" sz="2000" dirty="0">
              <a:latin typeface="Times New Roman" pitchFamily="18" charset="0"/>
              <a:cs typeface="Times New Roman" pitchFamily="18" charset="0"/>
            </a:endParaRPr>
          </a:p>
          <a:p>
            <a:pPr fontAlgn="t"/>
            <a:r>
              <a:rPr lang="en-US" sz="2000" dirty="0" smtClean="0">
                <a:latin typeface="Times New Roman" pitchFamily="18" charset="0"/>
                <a:cs typeface="Times New Roman" pitchFamily="18" charset="0"/>
              </a:rPr>
              <a:t>Pixel 3</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11111000   11001001   00000011</a:t>
            </a:r>
          </a:p>
          <a:p>
            <a:pPr marL="0" indent="0">
              <a:buNone/>
            </a:pPr>
            <a:r>
              <a:rPr lang="en-US" sz="2000" spc="35" dirty="0" smtClean="0">
                <a:latin typeface="Times New Roman"/>
                <a:cs typeface="Times New Roman"/>
              </a:rPr>
              <a:t>Now</a:t>
            </a:r>
            <a:r>
              <a:rPr lang="en-US" sz="2000" spc="-140" dirty="0" smtClean="0">
                <a:latin typeface="Times New Roman"/>
                <a:cs typeface="Times New Roman"/>
              </a:rPr>
              <a:t> </a:t>
            </a:r>
            <a:r>
              <a:rPr lang="en-US" sz="2000" spc="30" dirty="0" smtClean="0">
                <a:latin typeface="Times New Roman"/>
                <a:cs typeface="Times New Roman"/>
              </a:rPr>
              <a:t>we</a:t>
            </a:r>
            <a:r>
              <a:rPr lang="en-US" sz="2000" spc="-80" dirty="0" smtClean="0">
                <a:latin typeface="Times New Roman"/>
                <a:cs typeface="Times New Roman"/>
              </a:rPr>
              <a:t> </a:t>
            </a:r>
            <a:r>
              <a:rPr lang="en-US" sz="2000" spc="120" dirty="0" smtClean="0">
                <a:latin typeface="Times New Roman"/>
                <a:cs typeface="Times New Roman"/>
              </a:rPr>
              <a:t>hide</a:t>
            </a:r>
            <a:r>
              <a:rPr lang="en-US" sz="2000" spc="-130" dirty="0" smtClean="0">
                <a:latin typeface="Times New Roman"/>
                <a:cs typeface="Times New Roman"/>
              </a:rPr>
              <a:t> </a:t>
            </a:r>
            <a:r>
              <a:rPr lang="en-US" sz="2000" spc="140" dirty="0" smtClean="0">
                <a:latin typeface="Times New Roman"/>
                <a:cs typeface="Times New Roman"/>
              </a:rPr>
              <a:t>our</a:t>
            </a:r>
            <a:r>
              <a:rPr lang="en-US" sz="2000" spc="-100" dirty="0" smtClean="0">
                <a:latin typeface="Times New Roman"/>
                <a:cs typeface="Times New Roman"/>
              </a:rPr>
              <a:t> </a:t>
            </a:r>
            <a:r>
              <a:rPr lang="en-US" sz="2000" spc="75" dirty="0" smtClean="0">
                <a:latin typeface="Times New Roman"/>
                <a:cs typeface="Times New Roman"/>
              </a:rPr>
              <a:t>message</a:t>
            </a:r>
            <a:r>
              <a:rPr lang="en-US" sz="2000" spc="-80" dirty="0" smtClean="0">
                <a:latin typeface="Times New Roman"/>
                <a:cs typeface="Times New Roman"/>
              </a:rPr>
              <a:t> </a:t>
            </a:r>
            <a:r>
              <a:rPr lang="en-US" sz="2000" spc="110" dirty="0" smtClean="0">
                <a:latin typeface="Times New Roman"/>
                <a:cs typeface="Times New Roman"/>
              </a:rPr>
              <a:t>in</a:t>
            </a:r>
            <a:r>
              <a:rPr lang="en-US" sz="2000" spc="-75" dirty="0" smtClean="0">
                <a:latin typeface="Times New Roman"/>
                <a:cs typeface="Times New Roman"/>
              </a:rPr>
              <a:t> </a:t>
            </a:r>
            <a:r>
              <a:rPr lang="en-US" sz="2000" spc="160" dirty="0" smtClean="0">
                <a:latin typeface="Times New Roman"/>
                <a:cs typeface="Times New Roman"/>
              </a:rPr>
              <a:t>the</a:t>
            </a:r>
            <a:r>
              <a:rPr lang="en-US" sz="2000" spc="-70" dirty="0" smtClean="0">
                <a:latin typeface="Times New Roman"/>
                <a:cs typeface="Times New Roman"/>
              </a:rPr>
              <a:t> </a:t>
            </a:r>
            <a:r>
              <a:rPr lang="en-US" sz="2000" spc="65" dirty="0" smtClean="0">
                <a:latin typeface="Times New Roman"/>
                <a:cs typeface="Times New Roman"/>
              </a:rPr>
              <a:t>image.</a:t>
            </a:r>
            <a:endParaRPr lang="en-US" sz="2000" dirty="0" smtClean="0">
              <a:latin typeface="Times New Roman"/>
              <a:cs typeface="Times New Roman"/>
            </a:endParaRPr>
          </a:p>
          <a:p>
            <a:pPr marL="0" indent="0">
              <a:buNone/>
            </a:pPr>
            <a:r>
              <a:rPr lang="en-US" sz="2000" spc="30" dirty="0" smtClean="0">
                <a:latin typeface="Times New Roman"/>
                <a:cs typeface="Times New Roman"/>
              </a:rPr>
              <a:t>Message:</a:t>
            </a:r>
            <a:r>
              <a:rPr lang="en-US" sz="2000" spc="-40" dirty="0" smtClean="0">
                <a:latin typeface="Times New Roman"/>
                <a:cs typeface="Times New Roman"/>
              </a:rPr>
              <a:t> </a:t>
            </a:r>
            <a:r>
              <a:rPr lang="en-US" sz="2000" b="1" spc="60" dirty="0" smtClean="0">
                <a:solidFill>
                  <a:srgbClr val="666666"/>
                </a:solidFill>
                <a:latin typeface="Times New Roman"/>
                <a:cs typeface="Times New Roman"/>
              </a:rPr>
              <a:t>01000001</a:t>
            </a:r>
            <a:endParaRPr lang="en-US" sz="2000" dirty="0" smtClean="0">
              <a:latin typeface="Times New Roman"/>
              <a:cs typeface="Times New Roman"/>
            </a:endParaRPr>
          </a:p>
          <a:p>
            <a:pPr marL="0" indent="0">
              <a:buNone/>
            </a:pPr>
            <a:r>
              <a:rPr lang="de-DE" sz="2000" spc="10" dirty="0" smtClean="0">
                <a:latin typeface="Times New Roman"/>
                <a:cs typeface="Times New Roman"/>
              </a:rPr>
              <a:t>Pixel 1	</a:t>
            </a:r>
            <a:r>
              <a:rPr lang="de-DE" sz="2000" spc="-210" dirty="0" smtClean="0">
                <a:latin typeface="Times New Roman"/>
                <a:cs typeface="Times New Roman"/>
              </a:rPr>
              <a:t>:   </a:t>
            </a:r>
            <a:r>
              <a:rPr lang="de-DE" sz="2000" spc="-280" dirty="0" smtClean="0">
                <a:solidFill>
                  <a:srgbClr val="FF0000"/>
                </a:solidFill>
                <a:latin typeface="Times New Roman"/>
                <a:cs typeface="Times New Roman"/>
              </a:rPr>
              <a:t>1 1 1 1 1 0 0  </a:t>
            </a:r>
            <a:r>
              <a:rPr lang="de-DE" sz="2000" b="1" spc="-280" dirty="0" smtClean="0">
                <a:solidFill>
                  <a:srgbClr val="666666"/>
                </a:solidFill>
                <a:latin typeface="Times New Roman"/>
                <a:cs typeface="Times New Roman"/>
              </a:rPr>
              <a:t>0                   </a:t>
            </a:r>
            <a:r>
              <a:rPr lang="de-DE" sz="2000" spc="-195" dirty="0" smtClean="0">
                <a:solidFill>
                  <a:srgbClr val="00AF50"/>
                </a:solidFill>
                <a:latin typeface="Times New Roman"/>
                <a:cs typeface="Times New Roman"/>
              </a:rPr>
              <a:t>1 1 0 0 1 0 0 </a:t>
            </a:r>
            <a:r>
              <a:rPr lang="de-DE" sz="2000" b="1" spc="-195" dirty="0" smtClean="0">
                <a:solidFill>
                  <a:srgbClr val="666666"/>
                </a:solidFill>
                <a:latin typeface="Times New Roman"/>
                <a:cs typeface="Times New Roman"/>
              </a:rPr>
              <a:t>1          </a:t>
            </a:r>
            <a:r>
              <a:rPr lang="de-DE" sz="2000" spc="35" dirty="0" smtClean="0">
                <a:solidFill>
                  <a:srgbClr val="00AFEF"/>
                </a:solidFill>
                <a:latin typeface="Times New Roman"/>
                <a:cs typeface="Times New Roman"/>
              </a:rPr>
              <a:t>0000001</a:t>
            </a:r>
            <a:r>
              <a:rPr lang="de-DE" sz="2000" b="1" spc="35" dirty="0" smtClean="0">
                <a:solidFill>
                  <a:srgbClr val="666666"/>
                </a:solidFill>
                <a:latin typeface="Times New Roman"/>
                <a:cs typeface="Times New Roman"/>
              </a:rPr>
              <a:t>0</a:t>
            </a:r>
            <a:endParaRPr lang="de-DE" sz="2000" dirty="0" smtClean="0">
              <a:latin typeface="Times New Roman"/>
              <a:cs typeface="Times New Roman"/>
            </a:endParaRPr>
          </a:p>
          <a:p>
            <a:pPr marL="0" indent="0">
              <a:buNone/>
            </a:pPr>
            <a:r>
              <a:rPr lang="en-US" sz="2000" dirty="0" smtClean="0">
                <a:latin typeface="Times New Roman" pitchFamily="18" charset="0"/>
                <a:cs typeface="Times New Roman" pitchFamily="18" charset="0"/>
              </a:rPr>
              <a:t>Pixel</a:t>
            </a:r>
            <a:r>
              <a:rPr lang="en-US" sz="2000" dirty="0" smtClean="0"/>
              <a:t> 2  :  </a:t>
            </a:r>
            <a:r>
              <a:rPr lang="en-US" sz="2000" spc="-280" dirty="0" smtClean="0">
                <a:solidFill>
                  <a:srgbClr val="FF0000"/>
                </a:solidFill>
                <a:latin typeface="Times New Roman"/>
                <a:cs typeface="Times New Roman"/>
              </a:rPr>
              <a:t>1 1 1 1 1 0 0  </a:t>
            </a:r>
            <a:r>
              <a:rPr lang="en-US" sz="2000" b="1" spc="-280" dirty="0" smtClean="0">
                <a:solidFill>
                  <a:srgbClr val="666666"/>
                </a:solidFill>
                <a:latin typeface="Times New Roman"/>
                <a:cs typeface="Times New Roman"/>
              </a:rPr>
              <a:t>0                   </a:t>
            </a:r>
            <a:r>
              <a:rPr lang="en-US" sz="2000" b="1" spc="-280" dirty="0" smtClean="0">
                <a:solidFill>
                  <a:srgbClr val="00B050"/>
                </a:solidFill>
                <a:latin typeface="Times New Roman"/>
                <a:cs typeface="Times New Roman"/>
              </a:rPr>
              <a:t>1 </a:t>
            </a:r>
            <a:r>
              <a:rPr lang="en-US" sz="2000" b="1" spc="-280" dirty="0" smtClean="0">
                <a:solidFill>
                  <a:srgbClr val="00B050"/>
                </a:solidFill>
                <a:latin typeface="Times New Roman"/>
                <a:cs typeface="Times New Roman"/>
              </a:rPr>
              <a:t>1  0  0  1  0  0  </a:t>
            </a:r>
            <a:r>
              <a:rPr lang="en-US" sz="2000" b="1" spc="-280" dirty="0" smtClean="0">
                <a:latin typeface="Times New Roman"/>
                <a:cs typeface="Times New Roman"/>
              </a:rPr>
              <a:t>0</a:t>
            </a:r>
            <a:r>
              <a:rPr lang="en-US" sz="2000" b="1" spc="-280" dirty="0" smtClean="0">
                <a:solidFill>
                  <a:srgbClr val="666666"/>
                </a:solidFill>
                <a:latin typeface="Times New Roman"/>
                <a:cs typeface="Times New Roman"/>
              </a:rPr>
              <a:t>             </a:t>
            </a:r>
            <a:r>
              <a:rPr lang="en-US" sz="2000" spc="35" dirty="0" smtClean="0">
                <a:solidFill>
                  <a:srgbClr val="00AFEF"/>
                </a:solidFill>
                <a:latin typeface="Times New Roman"/>
                <a:cs typeface="Times New Roman"/>
              </a:rPr>
              <a:t>0000001</a:t>
            </a:r>
            <a:r>
              <a:rPr lang="en-US" sz="2000" b="1" spc="35" dirty="0" smtClean="0">
                <a:solidFill>
                  <a:srgbClr val="666666"/>
                </a:solidFill>
                <a:latin typeface="Times New Roman"/>
                <a:cs typeface="Times New Roman"/>
              </a:rPr>
              <a:t>0</a:t>
            </a:r>
            <a:endParaRPr lang="en-US" sz="2000" dirty="0" smtClean="0"/>
          </a:p>
          <a:p>
            <a:pPr marL="0" indent="0" fontAlgn="t">
              <a:buNone/>
            </a:pPr>
            <a:r>
              <a:rPr lang="en-US" sz="2000" dirty="0" smtClean="0">
                <a:latin typeface="Times New Roman"/>
                <a:cs typeface="Times New Roman"/>
              </a:rPr>
              <a:t>Pixel 3    : </a:t>
            </a:r>
            <a:r>
              <a:rPr lang="en-US" sz="2000" dirty="0" smtClean="0">
                <a:solidFill>
                  <a:srgbClr val="FF0000"/>
                </a:solidFill>
                <a:latin typeface="Times New Roman"/>
                <a:cs typeface="Times New Roman"/>
              </a:rPr>
              <a:t>1111100</a:t>
            </a:r>
            <a:r>
              <a:rPr lang="en-US" sz="2000" dirty="0" smtClean="0">
                <a:latin typeface="Times New Roman"/>
                <a:cs typeface="Times New Roman"/>
              </a:rPr>
              <a:t>0       </a:t>
            </a:r>
            <a:r>
              <a:rPr lang="en-US" sz="2000" dirty="0" smtClean="0">
                <a:latin typeface="Times New Roman"/>
                <a:cs typeface="Times New Roman"/>
              </a:rPr>
              <a:t> </a:t>
            </a:r>
            <a:r>
              <a:rPr lang="en-US" sz="2000" dirty="0" smtClean="0">
                <a:solidFill>
                  <a:srgbClr val="00B050"/>
                </a:solidFill>
                <a:latin typeface="Times New Roman"/>
                <a:cs typeface="Times New Roman"/>
              </a:rPr>
              <a:t>1100100</a:t>
            </a:r>
            <a:r>
              <a:rPr lang="en-US" sz="2000" dirty="0" smtClean="0">
                <a:latin typeface="Times New Roman"/>
                <a:cs typeface="Times New Roman"/>
              </a:rPr>
              <a:t>1        </a:t>
            </a:r>
            <a:r>
              <a:rPr lang="en-US" sz="2000" dirty="0" smtClean="0">
                <a:solidFill>
                  <a:srgbClr val="00B0F0"/>
                </a:solidFill>
                <a:latin typeface="Times New Roman"/>
                <a:cs typeface="Times New Roman"/>
              </a:rPr>
              <a:t>00000011</a:t>
            </a:r>
            <a:endParaRPr lang="en-US" sz="2000" dirty="0" smtClean="0">
              <a:latin typeface="Times New Roman"/>
              <a:cs typeface="Times New Roman"/>
            </a:endParaRPr>
          </a:p>
          <a:p>
            <a:pPr fontAlgn="t"/>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2071787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470025"/>
          </a:xfrm>
        </p:spPr>
        <p:txBody>
          <a:bodyPr/>
          <a:lstStyle/>
          <a:p>
            <a:r>
              <a:rPr lang="en-US" b="1" i="1" spc="-254" dirty="0" smtClean="0">
                <a:latin typeface="Times New Roman"/>
                <a:cs typeface="Times New Roman"/>
              </a:rPr>
              <a:t>CONTENTS</a:t>
            </a:r>
            <a:endParaRPr lang="en-US" dirty="0"/>
          </a:p>
        </p:txBody>
      </p:sp>
      <p:sp>
        <p:nvSpPr>
          <p:cNvPr id="3" name="Subtitle 2"/>
          <p:cNvSpPr>
            <a:spLocks noGrp="1"/>
          </p:cNvSpPr>
          <p:nvPr>
            <p:ph type="subTitle" idx="1"/>
          </p:nvPr>
        </p:nvSpPr>
        <p:spPr>
          <a:xfrm>
            <a:off x="685800" y="2286000"/>
            <a:ext cx="7696200" cy="4191000"/>
          </a:xfrm>
        </p:spPr>
        <p:txBody>
          <a:bodyPr>
            <a:normAutofit/>
          </a:bodyPr>
          <a:lstStyle/>
          <a:p>
            <a:pPr algn="l">
              <a:buFont typeface="Wingdings" pitchFamily="2" charset="2"/>
              <a:buChar char="Ø"/>
            </a:pPr>
            <a:r>
              <a:rPr lang="en-US" dirty="0" smtClean="0">
                <a:solidFill>
                  <a:schemeClr val="tx1"/>
                </a:solidFill>
              </a:rPr>
              <a:t>INTRODUCTION</a:t>
            </a:r>
          </a:p>
          <a:p>
            <a:pPr algn="l">
              <a:buFont typeface="Wingdings" pitchFamily="2" charset="2"/>
              <a:buChar char="Ø"/>
            </a:pPr>
            <a:r>
              <a:rPr lang="en-US" dirty="0" smtClean="0">
                <a:solidFill>
                  <a:schemeClr val="tx1"/>
                </a:solidFill>
              </a:rPr>
              <a:t>STEGANOGRAPHY</a:t>
            </a:r>
          </a:p>
          <a:p>
            <a:pPr algn="l">
              <a:buFont typeface="Wingdings" pitchFamily="2" charset="2"/>
              <a:buChar char="Ø"/>
            </a:pPr>
            <a:r>
              <a:rPr lang="en-US" dirty="0" smtClean="0">
                <a:solidFill>
                  <a:schemeClr val="tx1"/>
                </a:solidFill>
              </a:rPr>
              <a:t>TYPES OF STEGANOGRAPHY</a:t>
            </a:r>
          </a:p>
          <a:p>
            <a:pPr algn="l">
              <a:buFont typeface="Wingdings" pitchFamily="2" charset="2"/>
              <a:buChar char="Ø"/>
            </a:pPr>
            <a:r>
              <a:rPr lang="en-US" dirty="0" smtClean="0">
                <a:solidFill>
                  <a:schemeClr val="tx1"/>
                </a:solidFill>
              </a:rPr>
              <a:t>IMAGE  STEGANOGRAPHY</a:t>
            </a:r>
          </a:p>
          <a:p>
            <a:pPr algn="l">
              <a:buFont typeface="Wingdings" pitchFamily="2" charset="2"/>
              <a:buChar char="Ø"/>
            </a:pPr>
            <a:r>
              <a:rPr lang="en-US" dirty="0" smtClean="0">
                <a:solidFill>
                  <a:schemeClr val="tx1"/>
                </a:solidFill>
              </a:rPr>
              <a:t>LSB ALGORITHM</a:t>
            </a:r>
          </a:p>
          <a:p>
            <a:pPr algn="l">
              <a:buFont typeface="Wingdings" pitchFamily="2" charset="2"/>
              <a:buChar char="Ø"/>
            </a:pPr>
            <a:r>
              <a:rPr lang="en-US" smtClean="0">
                <a:solidFill>
                  <a:schemeClr val="tx1"/>
                </a:solidFill>
              </a:rPr>
              <a:t>IMPLEMENTATION</a:t>
            </a:r>
            <a:endParaRPr lang="en-US" dirty="0" smtClean="0">
              <a:solidFill>
                <a:schemeClr val="tx1"/>
              </a:solidFill>
            </a:endParaRPr>
          </a:p>
          <a:p>
            <a:pPr algn="l">
              <a:buFont typeface="Wingdings" pitchFamily="2" charset="2"/>
              <a:buChar char="Ø"/>
            </a:pPr>
            <a:r>
              <a:rPr lang="en-US" dirty="0" smtClean="0">
                <a:solidFill>
                  <a:schemeClr val="tx1"/>
                </a:solidFill>
              </a:rPr>
              <a:t>CONCLUSION</a:t>
            </a:r>
          </a:p>
          <a:p>
            <a:pPr algn="l">
              <a:buFont typeface="Wingdings" pitchFamily="2" charset="2"/>
              <a:buChar char="Ø"/>
            </a:pPr>
            <a:r>
              <a:rPr lang="en-US" dirty="0" smtClean="0">
                <a:solidFill>
                  <a:schemeClr val="tx1"/>
                </a:solidFill>
              </a:rPr>
              <a:t>REFERENCES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u="sng" dirty="0" smtClean="0"/>
              <a:t>IMPLEMENTATION</a:t>
            </a:r>
            <a:endParaRPr lang="en-US" sz="3200" dirty="0"/>
          </a:p>
        </p:txBody>
      </p:sp>
      <p:sp>
        <p:nvSpPr>
          <p:cNvPr id="3" name="Content Placeholder 2"/>
          <p:cNvSpPr>
            <a:spLocks noGrp="1"/>
          </p:cNvSpPr>
          <p:nvPr>
            <p:ph sz="quarter" idx="1"/>
          </p:nvPr>
        </p:nvSpPr>
        <p:spPr>
          <a:xfrm>
            <a:off x="457200" y="1066800"/>
            <a:ext cx="8229600" cy="5791200"/>
          </a:xfrm>
        </p:spPr>
        <p:txBody>
          <a:bodyPr>
            <a:normAutofit fontScale="70000" lnSpcReduction="20000"/>
          </a:bodyPr>
          <a:lstStyle/>
          <a:p>
            <a:r>
              <a:rPr lang="en-US" sz="2900" b="1" u="sng" dirty="0" smtClean="0">
                <a:latin typeface="Times New Roman" pitchFamily="18" charset="0"/>
                <a:cs typeface="Times New Roman" pitchFamily="18" charset="0"/>
              </a:rPr>
              <a:t>STEGANOGRAPHY FOR  COLORED IMAGE</a:t>
            </a:r>
          </a:p>
          <a:p>
            <a:pPr lvl="0">
              <a:buNone/>
            </a:pPr>
            <a:r>
              <a:rPr lang="en-US" sz="2900" dirty="0" smtClean="0">
                <a:latin typeface="Times New Roman" pitchFamily="18" charset="0"/>
                <a:cs typeface="Times New Roman" pitchFamily="18" charset="0"/>
              </a:rPr>
              <a:t>       We take colored image : flowers.jpg</a:t>
            </a:r>
          </a:p>
          <a:p>
            <a:pPr>
              <a:buNone/>
            </a:pPr>
            <a:r>
              <a:rPr lang="en-US" sz="2900" dirty="0" smtClean="0">
                <a:latin typeface="Times New Roman" pitchFamily="18" charset="0"/>
                <a:cs typeface="Times New Roman" pitchFamily="18" charset="0"/>
              </a:rPr>
              <a:t>#     On red channel/green channel/blue channel</a:t>
            </a:r>
          </a:p>
          <a:p>
            <a:pPr>
              <a:buNone/>
            </a:pPr>
            <a:endParaRPr lang="en-US"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 libraries for importing image</a:t>
            </a:r>
          </a:p>
          <a:p>
            <a:pPr>
              <a:buNone/>
            </a:pPr>
            <a:r>
              <a:rPr lang="en-US" sz="2900" dirty="0" smtClean="0">
                <a:latin typeface="Times New Roman" pitchFamily="18" charset="0"/>
                <a:cs typeface="Times New Roman" pitchFamily="18" charset="0"/>
              </a:rPr>
              <a:t>from PIL import Image, </a:t>
            </a:r>
            <a:r>
              <a:rPr lang="en-US" sz="2900" dirty="0" err="1" smtClean="0">
                <a:latin typeface="Times New Roman" pitchFamily="18" charset="0"/>
                <a:cs typeface="Times New Roman" pitchFamily="18" charset="0"/>
              </a:rPr>
              <a:t>ImageFont</a:t>
            </a: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ImageDraw</a:t>
            </a:r>
            <a:endParaRPr lang="en-US"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import </a:t>
            </a:r>
            <a:r>
              <a:rPr lang="en-US" sz="2900" dirty="0" err="1" smtClean="0">
                <a:latin typeface="Times New Roman" pitchFamily="18" charset="0"/>
                <a:cs typeface="Times New Roman" pitchFamily="18" charset="0"/>
              </a:rPr>
              <a:t>textwrap</a:t>
            </a:r>
            <a:endParaRPr lang="en-US" sz="2900" dirty="0" smtClean="0">
              <a:latin typeface="Times New Roman" pitchFamily="18" charset="0"/>
              <a:cs typeface="Times New Roman" pitchFamily="18" charset="0"/>
            </a:endParaRPr>
          </a:p>
          <a:p>
            <a:pPr>
              <a:buNone/>
            </a:pPr>
            <a:r>
              <a:rPr lang="en-US" sz="2900" dirty="0" smtClean="0">
                <a:latin typeface="Times New Roman" pitchFamily="18" charset="0"/>
                <a:cs typeface="Times New Roman" pitchFamily="18" charset="0"/>
              </a:rPr>
              <a:t> </a:t>
            </a:r>
          </a:p>
          <a:p>
            <a:pPr>
              <a:buNone/>
            </a:pPr>
            <a:r>
              <a:rPr lang="en-US" sz="2900" dirty="0" smtClean="0">
                <a:latin typeface="Times New Roman" pitchFamily="18" charset="0"/>
                <a:cs typeface="Times New Roman" pitchFamily="18" charset="0"/>
              </a:rPr>
              <a:t>def </a:t>
            </a:r>
            <a:r>
              <a:rPr lang="en-US" sz="2900" dirty="0" err="1" smtClean="0">
                <a:latin typeface="Times New Roman" pitchFamily="18" charset="0"/>
                <a:cs typeface="Times New Roman" pitchFamily="18" charset="0"/>
              </a:rPr>
              <a:t>decode_image</a:t>
            </a:r>
            <a:r>
              <a:rPr lang="en-US" sz="2900" dirty="0" smtClean="0">
                <a:latin typeface="Times New Roman" pitchFamily="18" charset="0"/>
                <a:cs typeface="Times New Roman" pitchFamily="18" charset="0"/>
              </a:rPr>
              <a:t>(</a:t>
            </a:r>
            <a:r>
              <a:rPr lang="en-US" sz="2900" dirty="0" err="1" smtClean="0">
                <a:latin typeface="Times New Roman" pitchFamily="18" charset="0"/>
                <a:cs typeface="Times New Roman" pitchFamily="18" charset="0"/>
              </a:rPr>
              <a:t>file_location</a:t>
            </a:r>
            <a:r>
              <a:rPr lang="en-US" sz="2900" dirty="0" smtClean="0">
                <a:latin typeface="Times New Roman" pitchFamily="18" charset="0"/>
                <a:cs typeface="Times New Roman" pitchFamily="18" charset="0"/>
              </a:rPr>
              <a:t>="abc3.png"):</a:t>
            </a:r>
          </a:p>
          <a:p>
            <a:pPr>
              <a:buNone/>
            </a:pPr>
            <a:r>
              <a:rPr lang="en-US" sz="2900" dirty="0" smtClean="0">
                <a:latin typeface="Times New Roman" pitchFamily="18" charset="0"/>
                <a:cs typeface="Times New Roman" pitchFamily="18" charset="0"/>
              </a:rPr>
              <a:t> """Decodes the hidden message in an image</a:t>
            </a:r>
          </a:p>
          <a:p>
            <a:pPr>
              <a:buNone/>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file_location</a:t>
            </a:r>
            <a:r>
              <a:rPr lang="en-US" sz="2900" dirty="0" smtClean="0">
                <a:latin typeface="Times New Roman" pitchFamily="18" charset="0"/>
                <a:cs typeface="Times New Roman" pitchFamily="18" charset="0"/>
              </a:rPr>
              <a:t>: the location of the image file to decode. By default is the provided encoded image in the images folder</a:t>
            </a:r>
          </a:p>
          <a:p>
            <a:pPr>
              <a:buNone/>
            </a:pPr>
            <a:r>
              <a:rPr lang="en-US" sz="2900" dirty="0" smtClean="0">
                <a:latin typeface="Times New Roman" pitchFamily="18" charset="0"/>
                <a:cs typeface="Times New Roman" pitchFamily="18" charset="0"/>
              </a:rPr>
              <a:t>"""</a:t>
            </a:r>
          </a:p>
          <a:p>
            <a:pPr>
              <a:buNone/>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encoded_image</a:t>
            </a:r>
            <a:r>
              <a:rPr lang="en-US" sz="2900" dirty="0" smtClean="0">
                <a:latin typeface="Times New Roman" pitchFamily="18" charset="0"/>
                <a:cs typeface="Times New Roman" pitchFamily="18" charset="0"/>
              </a:rPr>
              <a:t> = </a:t>
            </a:r>
            <a:r>
              <a:rPr lang="en-US" sz="2900" dirty="0" err="1" smtClean="0">
                <a:latin typeface="Times New Roman" pitchFamily="18" charset="0"/>
                <a:cs typeface="Times New Roman" pitchFamily="18" charset="0"/>
              </a:rPr>
              <a:t>Image.open</a:t>
            </a:r>
            <a:r>
              <a:rPr lang="en-US" sz="2900" dirty="0" smtClean="0">
                <a:latin typeface="Times New Roman" pitchFamily="18" charset="0"/>
                <a:cs typeface="Times New Roman" pitchFamily="18" charset="0"/>
              </a:rPr>
              <a:t>(</a:t>
            </a:r>
            <a:r>
              <a:rPr lang="en-US" sz="2900" dirty="0" err="1" smtClean="0">
                <a:latin typeface="Times New Roman" pitchFamily="18" charset="0"/>
                <a:cs typeface="Times New Roman" pitchFamily="18" charset="0"/>
              </a:rPr>
              <a:t>file_location</a:t>
            </a:r>
            <a:r>
              <a:rPr lang="en-US" sz="2900" dirty="0" smtClean="0">
                <a:latin typeface="Times New Roman" pitchFamily="18" charset="0"/>
                <a:cs typeface="Times New Roman" pitchFamily="18" charset="0"/>
              </a:rPr>
              <a:t>)</a:t>
            </a:r>
          </a:p>
          <a:p>
            <a:pPr>
              <a:buNone/>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red_channel</a:t>
            </a:r>
            <a:r>
              <a:rPr lang="en-US" sz="2900" dirty="0" smtClean="0">
                <a:latin typeface="Times New Roman" pitchFamily="18" charset="0"/>
                <a:cs typeface="Times New Roman" pitchFamily="18" charset="0"/>
              </a:rPr>
              <a:t> =  </a:t>
            </a:r>
            <a:r>
              <a:rPr lang="en-US" sz="2900" dirty="0" err="1" smtClean="0">
                <a:latin typeface="Times New Roman" pitchFamily="18" charset="0"/>
                <a:cs typeface="Times New Roman" pitchFamily="18" charset="0"/>
              </a:rPr>
              <a:t>encoded_image.split</a:t>
            </a:r>
            <a:r>
              <a:rPr lang="en-US" sz="2900" dirty="0" smtClean="0">
                <a:latin typeface="Times New Roman" pitchFamily="18" charset="0"/>
                <a:cs typeface="Times New Roman" pitchFamily="18" charset="0"/>
              </a:rPr>
              <a:t>()[0]</a:t>
            </a:r>
          </a:p>
          <a:p>
            <a:pPr>
              <a:buNone/>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x_size</a:t>
            </a:r>
            <a:r>
              <a:rPr lang="en-US" sz="2900" dirty="0" smtClean="0">
                <a:latin typeface="Times New Roman" pitchFamily="18" charset="0"/>
                <a:cs typeface="Times New Roman" pitchFamily="18" charset="0"/>
              </a:rPr>
              <a:t> = </a:t>
            </a:r>
            <a:r>
              <a:rPr lang="en-US" sz="2900" dirty="0" err="1" smtClean="0">
                <a:latin typeface="Times New Roman" pitchFamily="18" charset="0"/>
                <a:cs typeface="Times New Roman" pitchFamily="18" charset="0"/>
              </a:rPr>
              <a:t>encoded_image.size</a:t>
            </a:r>
            <a:r>
              <a:rPr lang="en-US" sz="2900" dirty="0" smtClean="0">
                <a:latin typeface="Times New Roman" pitchFamily="18" charset="0"/>
                <a:cs typeface="Times New Roman" pitchFamily="18" charset="0"/>
              </a:rPr>
              <a:t>[0]</a:t>
            </a:r>
          </a:p>
          <a:p>
            <a:pPr>
              <a:buNone/>
            </a:pPr>
            <a:r>
              <a:rPr lang="en-US" sz="2900" dirty="0" smtClean="0">
                <a:latin typeface="Times New Roman" pitchFamily="18" charset="0"/>
                <a:cs typeface="Times New Roman" pitchFamily="18" charset="0"/>
              </a:rPr>
              <a:t>    </a:t>
            </a:r>
            <a:r>
              <a:rPr lang="en-US" sz="2900" dirty="0" err="1" smtClean="0">
                <a:latin typeface="Times New Roman" pitchFamily="18" charset="0"/>
                <a:cs typeface="Times New Roman" pitchFamily="18" charset="0"/>
              </a:rPr>
              <a:t>y_size</a:t>
            </a:r>
            <a:r>
              <a:rPr lang="en-US" sz="2900" dirty="0" smtClean="0">
                <a:latin typeface="Times New Roman" pitchFamily="18" charset="0"/>
                <a:cs typeface="Times New Roman" pitchFamily="18" charset="0"/>
              </a:rPr>
              <a:t> = </a:t>
            </a:r>
            <a:r>
              <a:rPr lang="en-US" sz="2900" dirty="0" err="1" smtClean="0">
                <a:latin typeface="Times New Roman" pitchFamily="18" charset="0"/>
                <a:cs typeface="Times New Roman" pitchFamily="18" charset="0"/>
              </a:rPr>
              <a:t>encoded_image.size</a:t>
            </a:r>
            <a:r>
              <a:rPr lang="en-US" sz="2900" dirty="0" smtClean="0">
                <a:latin typeface="Times New Roman" pitchFamily="18" charset="0"/>
                <a:cs typeface="Times New Roman" pitchFamily="18" charset="0"/>
              </a:rPr>
              <a:t>[1]</a:t>
            </a:r>
          </a:p>
          <a:p>
            <a:pPr>
              <a:buNone/>
            </a:pPr>
            <a:endParaRPr lang="en-US" sz="2000" dirty="0" smtClean="0"/>
          </a:p>
          <a:p>
            <a:pPr>
              <a:buNone/>
            </a:pPr>
            <a:endParaRPr lang="en-US" sz="2000" dirty="0" smtClean="0">
              <a:latin typeface="Times New Roman" pitchFamily="18" charset="0"/>
              <a:cs typeface="Times New Roman" pitchFamily="18" charset="0"/>
            </a:endParaRPr>
          </a:p>
          <a:p>
            <a:pPr>
              <a:buNone/>
            </a:pPr>
            <a:endParaRPr lang="en-US" dirty="0"/>
          </a:p>
        </p:txBody>
      </p:sp>
    </p:spTree>
    <p:extLst>
      <p:ext uri="{BB962C8B-B14F-4D97-AF65-F5344CB8AC3E}">
        <p14:creationId xmlns="" xmlns:p14="http://schemas.microsoft.com/office/powerpoint/2010/main" val="2489683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1"/>
            <a:ext cx="8686800" cy="99104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decoded_image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Image.new</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("RGB",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encoded_image.size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pixels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decoded_image.load</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range(</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x_size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j in range(</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 bin(</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red_channel.getpixel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j)))[-1] == '0':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pixels[</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j] = (255, 255, 255)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print(pixels[</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j])</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else: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pixels[</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j] = (0,0,0)</a:t>
            </a:r>
          </a:p>
          <a:p>
            <a:endParaRPr lang="en-US" sz="2000" dirty="0" smtClean="0"/>
          </a:p>
          <a:p>
            <a:r>
              <a:rPr lang="en-US" sz="2000" dirty="0" err="1" smtClean="0"/>
              <a:t>green_channel</a:t>
            </a:r>
            <a:r>
              <a:rPr lang="en-US" sz="2000" dirty="0" smtClean="0"/>
              <a:t> = </a:t>
            </a:r>
            <a:r>
              <a:rPr lang="en-US" sz="2000" dirty="0" err="1" smtClean="0"/>
              <a:t>encoded_image.split</a:t>
            </a:r>
            <a:r>
              <a:rPr lang="en-US" sz="2000" dirty="0" smtClean="0"/>
              <a:t>()[1]</a:t>
            </a:r>
          </a:p>
          <a:p>
            <a:r>
              <a:rPr lang="en-US" sz="2000" dirty="0" err="1" smtClean="0"/>
              <a:t>x_size</a:t>
            </a:r>
            <a:r>
              <a:rPr lang="en-US" sz="2000" dirty="0" smtClean="0"/>
              <a:t> = </a:t>
            </a:r>
            <a:r>
              <a:rPr lang="en-US" sz="2000" dirty="0" err="1" smtClean="0"/>
              <a:t>encoded_image.size</a:t>
            </a:r>
            <a:r>
              <a:rPr lang="en-US" sz="2000" dirty="0" smtClean="0"/>
              <a:t>[0]</a:t>
            </a:r>
          </a:p>
          <a:p>
            <a:r>
              <a:rPr lang="en-US" sz="2000" dirty="0" err="1" smtClean="0"/>
              <a:t>y_size</a:t>
            </a:r>
            <a:r>
              <a:rPr lang="en-US" sz="2000" dirty="0" smtClean="0"/>
              <a:t> = </a:t>
            </a:r>
            <a:r>
              <a:rPr lang="en-US" sz="2000" dirty="0" err="1" smtClean="0"/>
              <a:t>encoded_image.size</a:t>
            </a:r>
            <a:r>
              <a:rPr lang="en-US" sz="2000" dirty="0" smtClean="0"/>
              <a:t>[1]</a:t>
            </a:r>
          </a:p>
          <a:p>
            <a:r>
              <a:rPr lang="en-US" sz="2000" dirty="0" smtClean="0"/>
              <a:t> </a:t>
            </a:r>
          </a:p>
          <a:p>
            <a:r>
              <a:rPr lang="en-US" sz="2000" dirty="0" err="1" smtClean="0"/>
              <a:t>decoded_image</a:t>
            </a:r>
            <a:r>
              <a:rPr lang="en-US" sz="2000" dirty="0" smtClean="0"/>
              <a:t> = </a:t>
            </a:r>
            <a:r>
              <a:rPr lang="en-US" sz="2000" dirty="0" err="1" smtClean="0"/>
              <a:t>Image.new</a:t>
            </a:r>
            <a:r>
              <a:rPr lang="en-US" sz="2000" dirty="0" smtClean="0"/>
              <a:t>("RGB", </a:t>
            </a:r>
            <a:r>
              <a:rPr lang="en-US" sz="2000" dirty="0" err="1" smtClean="0"/>
              <a:t>encoded_image.size</a:t>
            </a:r>
            <a:r>
              <a:rPr lang="en-US" sz="2000" dirty="0" smtClean="0"/>
              <a:t>)</a:t>
            </a:r>
          </a:p>
          <a:p>
            <a:r>
              <a:rPr lang="en-US" sz="2000" dirty="0" smtClean="0"/>
              <a:t>pixels = </a:t>
            </a:r>
            <a:r>
              <a:rPr lang="en-US" sz="2000" dirty="0" err="1" smtClean="0"/>
              <a:t>decoded_image.load</a:t>
            </a:r>
            <a:r>
              <a:rPr lang="en-US" sz="2000" dirty="0" smtClean="0"/>
              <a:t>()</a:t>
            </a:r>
          </a:p>
          <a:p>
            <a:r>
              <a:rPr lang="en-US" sz="2000" dirty="0" smtClean="0"/>
              <a:t> </a:t>
            </a:r>
          </a:p>
          <a:p>
            <a:r>
              <a:rPr lang="en-US" sz="2000" dirty="0" smtClean="0"/>
              <a:t>for </a:t>
            </a:r>
            <a:r>
              <a:rPr lang="en-US" sz="2000" dirty="0" err="1" smtClean="0"/>
              <a:t>i</a:t>
            </a:r>
            <a:r>
              <a:rPr lang="en-US" sz="2000" dirty="0" smtClean="0"/>
              <a:t> in range(</a:t>
            </a:r>
            <a:r>
              <a:rPr lang="en-US" sz="2000" dirty="0" err="1" smtClean="0"/>
              <a:t>x_size</a:t>
            </a:r>
            <a:r>
              <a:rPr lang="en-US" sz="2000" dirty="0" smtClean="0"/>
              <a:t>):</a:t>
            </a:r>
          </a:p>
          <a:p>
            <a:r>
              <a:rPr lang="en-US" sz="2000" dirty="0" smtClean="0"/>
              <a:t>for j in range(</a:t>
            </a:r>
            <a:r>
              <a:rPr lang="en-US" sz="2000" dirty="0" err="1" smtClean="0"/>
              <a:t>y_size</a:t>
            </a:r>
            <a:r>
              <a:rPr lang="en-US" sz="2000" dirty="0" smtClean="0"/>
              <a:t>):</a:t>
            </a:r>
          </a:p>
          <a:p>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153400" cy="12157174"/>
          </a:xfrm>
          <a:prstGeom prst="rect">
            <a:avLst/>
          </a:prstGeom>
        </p:spPr>
        <p:txBody>
          <a:bodyPr wrap="square">
            <a:spAutoFit/>
          </a:bodyPr>
          <a:lstStyle/>
          <a:p>
            <a:r>
              <a:rPr lang="en-US" sz="2000" dirty="0" smtClean="0">
                <a:latin typeface="Times New Roman" pitchFamily="18" charset="0"/>
                <a:cs typeface="Times New Roman" pitchFamily="18" charset="0"/>
              </a:rPr>
              <a:t>if (bin(</a:t>
            </a:r>
            <a:r>
              <a:rPr lang="en-US" sz="2000" dirty="0" err="1" smtClean="0">
                <a:latin typeface="Times New Roman" pitchFamily="18" charset="0"/>
                <a:cs typeface="Times New Roman" pitchFamily="18" charset="0"/>
              </a:rPr>
              <a:t>green_channel.getpixel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j)))[-1] == '0':  </a:t>
            </a:r>
          </a:p>
          <a:p>
            <a:r>
              <a:rPr lang="en-US" sz="2000" dirty="0" smtClean="0">
                <a:latin typeface="Times New Roman" pitchFamily="18" charset="0"/>
                <a:cs typeface="Times New Roman" pitchFamily="18" charset="0"/>
              </a:rPr>
              <a:t>pixels[</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 = (255, 255, 255)  </a:t>
            </a:r>
          </a:p>
          <a:p>
            <a:r>
              <a:rPr lang="en-US" sz="2000" dirty="0" smtClean="0">
                <a:latin typeface="Times New Roman" pitchFamily="18" charset="0"/>
                <a:cs typeface="Times New Roman" pitchFamily="18" charset="0"/>
              </a:rPr>
              <a:t>print(pixels[</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a:t>
            </a:r>
          </a:p>
          <a:p>
            <a:r>
              <a:rPr lang="en-US" sz="2000" dirty="0" smtClean="0">
                <a:latin typeface="Times New Roman" pitchFamily="18" charset="0"/>
                <a:cs typeface="Times New Roman" pitchFamily="18" charset="0"/>
              </a:rPr>
              <a:t>else:</a:t>
            </a:r>
          </a:p>
          <a:p>
            <a:r>
              <a:rPr lang="en-US" sz="2000" dirty="0" smtClean="0">
                <a:latin typeface="Times New Roman" pitchFamily="18" charset="0"/>
                <a:cs typeface="Times New Roman" pitchFamily="18" charset="0"/>
              </a:rPr>
              <a:t>pixels[</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 = (0,0,0)</a:t>
            </a:r>
          </a:p>
          <a:p>
            <a:endParaRPr lang="en-US" sz="2000" dirty="0" smtClean="0"/>
          </a:p>
          <a:p>
            <a:r>
              <a:rPr lang="en-US" sz="2000" dirty="0" err="1" smtClean="0">
                <a:latin typeface="Times New Roman" pitchFamily="18" charset="0"/>
                <a:cs typeface="Times New Roman" pitchFamily="18" charset="0"/>
              </a:rPr>
              <a:t>blue_channel</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encoded_image.split</a:t>
            </a:r>
            <a:r>
              <a:rPr lang="en-US" sz="2000" dirty="0" smtClean="0">
                <a:latin typeface="Times New Roman" pitchFamily="18" charset="0"/>
                <a:cs typeface="Times New Roman" pitchFamily="18" charset="0"/>
              </a:rPr>
              <a:t>()[2]</a:t>
            </a:r>
          </a:p>
          <a:p>
            <a:r>
              <a:rPr lang="en-US" sz="2000" dirty="0" err="1" smtClean="0">
                <a:latin typeface="Times New Roman" pitchFamily="18" charset="0"/>
                <a:cs typeface="Times New Roman" pitchFamily="18" charset="0"/>
              </a:rPr>
              <a:t>x_size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encoded_image.size</a:t>
            </a:r>
            <a:r>
              <a:rPr lang="en-US" sz="2000" dirty="0" smtClean="0">
                <a:latin typeface="Times New Roman" pitchFamily="18" charset="0"/>
                <a:cs typeface="Times New Roman" pitchFamily="18" charset="0"/>
              </a:rPr>
              <a:t>[0]</a:t>
            </a:r>
          </a:p>
          <a:p>
            <a:r>
              <a:rPr lang="en-US" sz="2000" dirty="0" err="1" smtClean="0">
                <a:latin typeface="Times New Roman" pitchFamily="18" charset="0"/>
                <a:cs typeface="Times New Roman" pitchFamily="18" charset="0"/>
              </a:rPr>
              <a:t>y_size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encoded_image.size</a:t>
            </a:r>
            <a:r>
              <a:rPr lang="en-US" sz="2000" dirty="0" smtClean="0">
                <a:latin typeface="Times New Roman" pitchFamily="18" charset="0"/>
                <a:cs typeface="Times New Roman" pitchFamily="18" charset="0"/>
              </a:rPr>
              <a:t>[1]</a:t>
            </a:r>
          </a:p>
          <a:p>
            <a:r>
              <a:rPr lang="en-US" sz="2000" dirty="0" smtClean="0">
                <a:latin typeface="Times New Roman" pitchFamily="18" charset="0"/>
                <a:cs typeface="Times New Roman" pitchFamily="18" charset="0"/>
              </a:rPr>
              <a:t> </a:t>
            </a:r>
          </a:p>
          <a:p>
            <a:r>
              <a:rPr lang="en-US" sz="2000" dirty="0" err="1" smtClean="0">
                <a:latin typeface="Times New Roman" pitchFamily="18" charset="0"/>
                <a:cs typeface="Times New Roman" pitchFamily="18" charset="0"/>
              </a:rPr>
              <a:t>decoded_image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Image.new</a:t>
            </a:r>
            <a:r>
              <a:rPr lang="en-US" sz="2000" dirty="0" smtClean="0">
                <a:latin typeface="Times New Roman" pitchFamily="18" charset="0"/>
                <a:cs typeface="Times New Roman" pitchFamily="18" charset="0"/>
              </a:rPr>
              <a:t>("RGB", </a:t>
            </a:r>
            <a:r>
              <a:rPr lang="en-US" sz="2000" dirty="0" err="1" smtClean="0">
                <a:latin typeface="Times New Roman" pitchFamily="18" charset="0"/>
                <a:cs typeface="Times New Roman" pitchFamily="18" charset="0"/>
              </a:rPr>
              <a:t>encoded_image.size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pixels = </a:t>
            </a:r>
            <a:r>
              <a:rPr lang="en-US" sz="2000" dirty="0" err="1" smtClean="0">
                <a:latin typeface="Times New Roman" pitchFamily="18" charset="0"/>
                <a:cs typeface="Times New Roman" pitchFamily="18" charset="0"/>
              </a:rPr>
              <a:t>decoded_image.load</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in range(</a:t>
            </a:r>
            <a:r>
              <a:rPr lang="en-US" sz="2000" dirty="0" err="1" smtClean="0">
                <a:latin typeface="Times New Roman" pitchFamily="18" charset="0"/>
                <a:cs typeface="Times New Roman" pitchFamily="18" charset="0"/>
              </a:rPr>
              <a:t>x_size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for j in range(</a:t>
            </a:r>
            <a:r>
              <a:rPr lang="en-US" sz="2000" dirty="0" err="1" smtClean="0">
                <a:latin typeface="Times New Roman" pitchFamily="18" charset="0"/>
                <a:cs typeface="Times New Roman" pitchFamily="18" charset="0"/>
              </a:rPr>
              <a:t>y_size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if bin(</a:t>
            </a:r>
            <a:r>
              <a:rPr lang="en-US" sz="2000" dirty="0" err="1" smtClean="0">
                <a:latin typeface="Times New Roman" pitchFamily="18" charset="0"/>
                <a:cs typeface="Times New Roman" pitchFamily="18" charset="0"/>
              </a:rPr>
              <a:t>blue_channel.getpixel</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j)))[-1] == '0':  </a:t>
            </a:r>
          </a:p>
          <a:p>
            <a:r>
              <a:rPr lang="en-US" sz="2000" dirty="0" smtClean="0">
                <a:latin typeface="Times New Roman" pitchFamily="18" charset="0"/>
                <a:cs typeface="Times New Roman" pitchFamily="18" charset="0"/>
              </a:rPr>
              <a:t>pixels[</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 = (255, 255, 255)  </a:t>
            </a:r>
          </a:p>
          <a:p>
            <a:r>
              <a:rPr lang="en-US" sz="2000" dirty="0" smtClean="0">
                <a:latin typeface="Times New Roman" pitchFamily="18" charset="0"/>
                <a:cs typeface="Times New Roman" pitchFamily="18" charset="0"/>
              </a:rPr>
              <a:t>print(pixels[</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a:t>
            </a:r>
          </a:p>
          <a:p>
            <a:r>
              <a:rPr lang="en-US" sz="2000" dirty="0" smtClean="0">
                <a:latin typeface="Times New Roman" pitchFamily="18" charset="0"/>
                <a:cs typeface="Times New Roman" pitchFamily="18" charset="0"/>
              </a:rPr>
              <a:t>else:</a:t>
            </a:r>
          </a:p>
          <a:p>
            <a:r>
              <a:rPr lang="en-US" sz="2000" dirty="0" smtClean="0">
                <a:latin typeface="Times New Roman" pitchFamily="18" charset="0"/>
                <a:cs typeface="Times New Roman" pitchFamily="18" charset="0"/>
              </a:rPr>
              <a:t>pixels[</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j] = (0,0,0)</a:t>
            </a:r>
          </a:p>
          <a:p>
            <a:r>
              <a:rPr lang="en-US" sz="2000" dirty="0" err="1" smtClean="0">
                <a:latin typeface="Times New Roman" pitchFamily="18" charset="0"/>
                <a:cs typeface="Times New Roman" pitchFamily="18" charset="0"/>
              </a:rPr>
              <a:t>decoded_image.save</a:t>
            </a:r>
            <a:r>
              <a:rPr lang="en-US" sz="2000" dirty="0" smtClean="0">
                <a:latin typeface="Times New Roman" pitchFamily="18" charset="0"/>
                <a:cs typeface="Times New Roman" pitchFamily="18" charset="0"/>
              </a:rPr>
              <a:t>("abc.png")</a:t>
            </a:r>
          </a:p>
          <a:p>
            <a:endParaRPr lang="en-US" sz="2000" dirty="0" smtClean="0">
              <a:latin typeface="Times New Roman" pitchFamily="18" charset="0"/>
              <a:cs typeface="Times New Roman" pitchFamily="18" charset="0"/>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0" eaLnBrk="0" fontAlgn="base" hangingPunct="0">
              <a:spcBef>
                <a:spcPct val="0"/>
              </a:spcBef>
              <a:spcAft>
                <a:spcPct val="0"/>
              </a:spcAft>
            </a:pPr>
            <a:endParaRPr lang="en-US" dirty="0" smtClean="0">
              <a:latin typeface="Times New Roman" pitchFamily="18"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228600" y="533400"/>
            <a:ext cx="6787371" cy="49552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def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write_text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text_to_write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Writes text to an RGB image. Automatically line wraps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text_to_write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text to write to the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image_text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Image.new</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("RGB",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font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ImageFont.load_default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().font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drawer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ImageDraw.Draw</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image_text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#Text wrapping. Change parameters for different text formatting</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margin = offset = 10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line in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textwrap.wrap</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text_to_write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width=60):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drawer.text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margin,offset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line, font=font)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offset += 10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return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image_text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228600" y="86917"/>
            <a:ext cx="7661136" cy="74481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def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encode_image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text_to_encode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template_image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="flowers.jpg")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Encodes a text message into an image</a:t>
            </a:r>
            <a:endParaRPr lang="en-US" sz="2000" dirty="0" smtClean="0">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text_to_encode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text to encode into the template image</a:t>
            </a:r>
            <a:endParaRPr lang="en-US" sz="2000" dirty="0" smtClean="0">
              <a:latin typeface="Arial" pitchFamily="34" charset="0"/>
              <a:ea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template_image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image to use for encoding. An image is provided by default.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template_image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Image.open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template_image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template_image.split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template_image.split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template_image.split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size of the image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x_size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template_image.size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template_image.size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a:t>
            </a:r>
          </a:p>
          <a:p>
            <a:r>
              <a:rPr lang="en-US" sz="2000" dirty="0" smtClean="0"/>
              <a:t>#text draw</a:t>
            </a:r>
          </a:p>
          <a:p>
            <a:r>
              <a:rPr lang="en-US" sz="2000" dirty="0" smtClean="0"/>
              <a:t>#to hide the text in the image by calling </a:t>
            </a:r>
            <a:r>
              <a:rPr lang="en-US" sz="2000" dirty="0" err="1" smtClean="0"/>
              <a:t>write_text</a:t>
            </a:r>
            <a:r>
              <a:rPr lang="en-US" sz="2000" dirty="0" smtClean="0"/>
              <a:t> function</a:t>
            </a:r>
          </a:p>
          <a:p>
            <a:r>
              <a:rPr lang="en-US" sz="2000" dirty="0" err="1" smtClean="0"/>
              <a:t>image_text</a:t>
            </a:r>
            <a:r>
              <a:rPr lang="en-US" sz="2000" dirty="0" smtClean="0"/>
              <a:t> = </a:t>
            </a:r>
            <a:r>
              <a:rPr lang="en-US" sz="2000" dirty="0" err="1" smtClean="0"/>
              <a:t>write_text</a:t>
            </a:r>
            <a:r>
              <a:rPr lang="en-US" sz="2000" dirty="0" smtClean="0"/>
              <a:t>(</a:t>
            </a:r>
            <a:r>
              <a:rPr lang="en-US" sz="2000" dirty="0" err="1" smtClean="0"/>
              <a:t>text_to_encode</a:t>
            </a:r>
            <a:r>
              <a:rPr lang="en-US" sz="2000" dirty="0" smtClean="0"/>
              <a:t>, </a:t>
            </a:r>
            <a:r>
              <a:rPr lang="en-US" sz="2000" dirty="0" err="1" smtClean="0"/>
              <a:t>template_image.size</a:t>
            </a:r>
            <a:r>
              <a:rPr lang="en-US" sz="2000" dirty="0" smtClean="0"/>
              <a:t>)</a:t>
            </a:r>
          </a:p>
          <a:p>
            <a:r>
              <a:rPr lang="en-US" sz="2000" dirty="0" smtClean="0"/>
              <a:t>print(</a:t>
            </a:r>
            <a:r>
              <a:rPr lang="en-US" sz="2000" dirty="0" err="1" smtClean="0"/>
              <a:t>image_text</a:t>
            </a:r>
            <a:r>
              <a:rPr lang="en-US" sz="2000" dirty="0" smtClean="0"/>
              <a:t>)</a:t>
            </a:r>
          </a:p>
          <a:p>
            <a:r>
              <a:rPr lang="en-US" sz="2000" dirty="0" smtClean="0"/>
              <a:t># convert the hidden text image into grayscale image</a:t>
            </a:r>
          </a:p>
          <a:p>
            <a:r>
              <a:rPr lang="en-US" sz="2000" dirty="0" err="1" smtClean="0"/>
              <a:t>bw_encode</a:t>
            </a:r>
            <a:r>
              <a:rPr lang="en-US" sz="2000" dirty="0" smtClean="0"/>
              <a:t> = </a:t>
            </a:r>
            <a:r>
              <a:rPr lang="en-US" sz="2000" dirty="0" err="1" smtClean="0"/>
              <a:t>image_text.convert</a:t>
            </a:r>
            <a:r>
              <a:rPr lang="en-US" sz="2000" dirty="0" smtClean="0"/>
              <a:t>('1')</a:t>
            </a:r>
          </a:p>
          <a:p>
            <a:r>
              <a:rPr lang="en-US" sz="2000" dirty="0" smtClean="0"/>
              <a:t>print(</a:t>
            </a:r>
            <a:r>
              <a:rPr lang="en-US" sz="2000" dirty="0" err="1" smtClean="0"/>
              <a:t>bw_encode</a:t>
            </a:r>
            <a:r>
              <a:rPr lang="en-US" sz="2000" dirty="0" smtClean="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457200"/>
            <a:ext cx="8763000" cy="5293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#encode text into image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encoded_image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Image.new</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("RGB",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x_size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pixels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encoded_image.load</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range(</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x_size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j in range(</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bin(</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#print(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old_pix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#print(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old_pix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tencode_pix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bin(</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bw_encode.getpixel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if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tencode_pix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 '1':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 '1'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else: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 '0'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pixels[</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j]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2),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0" y="304800"/>
            <a:ext cx="8534400"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range(</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x_size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j in range(</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y_size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bin(</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#print(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old_pix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#print(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old_pix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tencode_pix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bin(</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bw_encode.getpixel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if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tencode_pix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 '1':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 '1'</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else: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 '0'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pixels[</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j] =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green_template_pix</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blue_template.getpixel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0" y="0"/>
            <a:ext cx="9272090" cy="60324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range(</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x_size</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j in range(</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y_size</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bin(</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blue_template.getpixel</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#print(</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old_pix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blue_template.getpixel</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#print(</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old_pix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tencode_pix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bin(</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bw_encode.getpixel</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if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tencode_pix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 '1':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 '1'</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else: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blue_template_pix</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 '0‘</a:t>
            </a:r>
            <a:endParaRPr lang="en-US" sz="800" dirty="0" smtClean="0">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pixels[</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j] =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red_template.getpixel</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green_template.getpixel</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i,j</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blue_template_pix,2))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encoded_image.save</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("abc3.png")</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if __name__ == '__main__':</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encode_image</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("hello world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decode_image</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0" y="0"/>
            <a:ext cx="7393627" cy="563231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Peak signal noise ratio of colored image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39.263</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Signal-to-noise ratio numbers are all about the strength of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desired signal compared to the unwanted noise.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larger the number, the more the desired signal </a:t>
            </a:r>
            <a:r>
              <a:rPr kumimoji="0" lang="en-US"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stands out</a:t>
            </a:r>
            <a:r>
              <a:rPr kumimoji="0" lang="en-US"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comparison to the noise, which means a clearer transmission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better technical quality.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negative number means the noise is stronger than the desired signal,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which may spell trouble, such as a cell phone conversation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that</a:t>
            </a:r>
            <a:r>
              <a:rPr kumimoji="0" lang="en-US"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 too garbled to understand.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import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numpy</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import math</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import cv2</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original1 = cv2.imread("flowers.jpg")</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contrast1 = cv2.imread("abc3.png",1)#</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stego</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image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229600" cy="5016758"/>
          </a:xfrm>
          <a:prstGeom prst="rect">
            <a:avLst/>
          </a:prstGeom>
        </p:spPr>
        <p:txBody>
          <a:bodyPr wrap="square">
            <a:spAutoFit/>
          </a:bodyPr>
          <a:lstStyle/>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def </a:t>
            </a:r>
            <a:r>
              <a:rPr lang="en-US" sz="2000" dirty="0" err="1" smtClean="0">
                <a:latin typeface="Times New Roman" pitchFamily="18" charset="0"/>
                <a:ea typeface="Calibri" pitchFamily="34" charset="0"/>
                <a:cs typeface="Times New Roman" pitchFamily="18" charset="0"/>
              </a:rPr>
              <a:t>psnr</a:t>
            </a:r>
            <a:r>
              <a:rPr lang="en-US" sz="2000" dirty="0" smtClean="0">
                <a:latin typeface="Times New Roman" pitchFamily="18" charset="0"/>
                <a:ea typeface="Calibri" pitchFamily="34" charset="0"/>
                <a:cs typeface="Times New Roman" pitchFamily="18" charset="0"/>
              </a:rPr>
              <a:t>(img1, img2):</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err="1" smtClean="0">
                <a:latin typeface="Times New Roman" pitchFamily="18" charset="0"/>
                <a:ea typeface="Calibri" pitchFamily="34" charset="0"/>
                <a:cs typeface="Times New Roman" pitchFamily="18" charset="0"/>
              </a:rPr>
              <a:t>mse</a:t>
            </a:r>
            <a:r>
              <a:rPr lang="en-US" sz="2000" dirty="0" smtClean="0">
                <a:latin typeface="Times New Roman" pitchFamily="18" charset="0"/>
                <a:ea typeface="Calibri" pitchFamily="34" charset="0"/>
                <a:cs typeface="Times New Roman" pitchFamily="18" charset="0"/>
              </a:rPr>
              <a:t> = </a:t>
            </a:r>
            <a:r>
              <a:rPr lang="en-US" sz="2000" dirty="0" err="1" smtClean="0">
                <a:latin typeface="Times New Roman" pitchFamily="18" charset="0"/>
                <a:ea typeface="Calibri" pitchFamily="34" charset="0"/>
                <a:cs typeface="Times New Roman" pitchFamily="18" charset="0"/>
              </a:rPr>
              <a:t>numpy.mean</a:t>
            </a:r>
            <a:r>
              <a:rPr lang="en-US" sz="2000" dirty="0" smtClean="0">
                <a:latin typeface="Times New Roman" pitchFamily="18" charset="0"/>
                <a:ea typeface="Calibri" pitchFamily="34" charset="0"/>
                <a:cs typeface="Times New Roman" pitchFamily="18" charset="0"/>
              </a:rPr>
              <a:t>( (img1 - img2) ** 2 )</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    #If you have a replica of your signal (image) that is noise free, </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    #you can calculate the correlation coefficient which is directly related to SNR.</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    #In this context there is no "maximum SNR" but will be the SNR for your entire image, </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#meaning the power of your desired signal relative to everything else (distortions).</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if </a:t>
            </a:r>
            <a:r>
              <a:rPr lang="en-US" sz="2000" dirty="0" err="1" smtClean="0">
                <a:latin typeface="Times New Roman" pitchFamily="18" charset="0"/>
                <a:ea typeface="Calibri" pitchFamily="34" charset="0"/>
                <a:cs typeface="Times New Roman" pitchFamily="18" charset="0"/>
              </a:rPr>
              <a:t>mse</a:t>
            </a:r>
            <a:r>
              <a:rPr lang="en-US" sz="2000" dirty="0" smtClean="0">
                <a:latin typeface="Times New Roman" pitchFamily="18" charset="0"/>
                <a:ea typeface="Calibri" pitchFamily="34" charset="0"/>
                <a:cs typeface="Times New Roman" pitchFamily="18" charset="0"/>
              </a:rPr>
              <a:t> == 0:</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return 100</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    PIXEL_MAX = 255.0</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return 20 * math.log10(PIXEL_MAX / </a:t>
            </a:r>
            <a:r>
              <a:rPr lang="en-US" sz="2000" dirty="0" err="1" smtClean="0">
                <a:latin typeface="Times New Roman" pitchFamily="18" charset="0"/>
                <a:ea typeface="Calibri" pitchFamily="34" charset="0"/>
                <a:cs typeface="Times New Roman" pitchFamily="18" charset="0"/>
              </a:rPr>
              <a:t>math.sqrt</a:t>
            </a:r>
            <a:r>
              <a:rPr lang="en-US" sz="2000" dirty="0" smtClean="0">
                <a:latin typeface="Times New Roman" pitchFamily="18" charset="0"/>
                <a:ea typeface="Calibri" pitchFamily="34" charset="0"/>
                <a:cs typeface="Times New Roman" pitchFamily="18" charset="0"/>
              </a:rPr>
              <a:t>(</a:t>
            </a:r>
            <a:r>
              <a:rPr lang="en-US" sz="2000" dirty="0" err="1" smtClean="0">
                <a:latin typeface="Times New Roman" pitchFamily="18" charset="0"/>
                <a:ea typeface="Calibri" pitchFamily="34" charset="0"/>
                <a:cs typeface="Times New Roman" pitchFamily="18" charset="0"/>
              </a:rPr>
              <a:t>mse</a:t>
            </a:r>
            <a:r>
              <a:rPr lang="en-US" sz="2000" dirty="0" smtClean="0">
                <a:latin typeface="Times New Roman" pitchFamily="18" charset="0"/>
                <a:ea typeface="Calibri" pitchFamily="34" charset="0"/>
                <a:cs typeface="Times New Roman" pitchFamily="18" charset="0"/>
              </a:rPr>
              <a:t>))</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d=</a:t>
            </a:r>
            <a:r>
              <a:rPr lang="en-US" sz="2000" dirty="0" err="1" smtClean="0">
                <a:latin typeface="Times New Roman" pitchFamily="18" charset="0"/>
                <a:ea typeface="Calibri" pitchFamily="34" charset="0"/>
                <a:cs typeface="Times New Roman" pitchFamily="18" charset="0"/>
              </a:rPr>
              <a:t>psnr</a:t>
            </a:r>
            <a:r>
              <a:rPr lang="en-US" sz="2000" dirty="0" smtClean="0">
                <a:latin typeface="Times New Roman" pitchFamily="18" charset="0"/>
                <a:ea typeface="Calibri" pitchFamily="34" charset="0"/>
                <a:cs typeface="Times New Roman" pitchFamily="18" charset="0"/>
              </a:rPr>
              <a:t>(original1,contrast1)</a:t>
            </a:r>
            <a:endParaRPr lang="en-US" sz="2000" dirty="0" smtClean="0">
              <a:latin typeface="Arial" pitchFamily="34" charset="0"/>
              <a:cs typeface="Arial" pitchFamily="34" charset="0"/>
            </a:endParaRPr>
          </a:p>
          <a:p>
            <a:pPr lvl="0" eaLnBrk="0" fontAlgn="base" hangingPunct="0">
              <a:spcBef>
                <a:spcPct val="0"/>
              </a:spcBef>
              <a:spcAft>
                <a:spcPct val="0"/>
              </a:spcAft>
            </a:pPr>
            <a:r>
              <a:rPr lang="en-US" sz="2000" dirty="0" smtClean="0">
                <a:latin typeface="Times New Roman" pitchFamily="18" charset="0"/>
                <a:ea typeface="Calibri" pitchFamily="34" charset="0"/>
                <a:cs typeface="Times New Roman" pitchFamily="18" charset="0"/>
              </a:rPr>
              <a:t>print(d)# unit is in power(watts)</a:t>
            </a:r>
            <a:endParaRPr lang="en-US" sz="2000" dirty="0" smtClean="0">
              <a:latin typeface="Arial" pitchFamily="34" charset="0"/>
              <a:cs typeface="Arial" pitchFamily="34" charset="0"/>
            </a:endParaRPr>
          </a:p>
          <a:p>
            <a:pPr lvl="0" eaLnBrk="0" fontAlgn="base" hangingPunct="0">
              <a:spcBef>
                <a:spcPct val="0"/>
              </a:spcBef>
              <a:spcAft>
                <a:spcPct val="0"/>
              </a:spcAft>
            </a:pPr>
            <a:endParaRPr lang="en-US"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INTRODUCTION</a:t>
            </a:r>
            <a:endParaRPr lang="en-US" sz="3200" b="1" dirty="0"/>
          </a:p>
        </p:txBody>
      </p:sp>
      <p:sp>
        <p:nvSpPr>
          <p:cNvPr id="3" name="Content Placeholder 2"/>
          <p:cNvSpPr>
            <a:spLocks noGrp="1"/>
          </p:cNvSpPr>
          <p:nvPr>
            <p:ph sz="quarter" idx="1"/>
          </p:nvPr>
        </p:nvSpPr>
        <p:spPr/>
        <p:txBody>
          <a:bodyPr>
            <a:normAutofit fontScale="47500" lnSpcReduction="20000"/>
          </a:bodyPr>
          <a:lstStyle/>
          <a:p>
            <a:pPr algn="just"/>
            <a:r>
              <a:rPr lang="en-US" sz="4200" dirty="0">
                <a:latin typeface="Times New Roman" pitchFamily="18" charset="0"/>
                <a:cs typeface="Times New Roman" pitchFamily="18" charset="0"/>
              </a:rPr>
              <a:t>Steganography is an art of hiding information inside information. </a:t>
            </a:r>
            <a:endParaRPr lang="en-US" sz="4200" dirty="0" smtClean="0">
              <a:latin typeface="Times New Roman" pitchFamily="18" charset="0"/>
              <a:cs typeface="Times New Roman" pitchFamily="18" charset="0"/>
            </a:endParaRPr>
          </a:p>
          <a:p>
            <a:pPr marL="0" indent="0" algn="just">
              <a:buNone/>
            </a:pPr>
            <a:endParaRPr lang="en-US" sz="4200" dirty="0">
              <a:latin typeface="Times New Roman" pitchFamily="18" charset="0"/>
              <a:cs typeface="Times New Roman" pitchFamily="18" charset="0"/>
            </a:endParaRPr>
          </a:p>
          <a:p>
            <a:pPr algn="just"/>
            <a:r>
              <a:rPr lang="en-US" sz="4200" dirty="0">
                <a:latin typeface="Times New Roman" pitchFamily="18" charset="0"/>
                <a:cs typeface="Times New Roman" pitchFamily="18" charset="0"/>
              </a:rPr>
              <a:t>The main objective of Steganography is mainly concerned with the protection of contents of the hidden information. Images are ideal for information hiding because of the large amount of redundant space is created in the storing of images</a:t>
            </a:r>
            <a:r>
              <a:rPr lang="en-US" sz="4200" dirty="0" smtClean="0">
                <a:latin typeface="Times New Roman" pitchFamily="18" charset="0"/>
                <a:cs typeface="Times New Roman" pitchFamily="18" charset="0"/>
              </a:rPr>
              <a:t>.</a:t>
            </a:r>
          </a:p>
          <a:p>
            <a:pPr marL="0" indent="0" algn="just">
              <a:buNone/>
            </a:pPr>
            <a:endParaRPr lang="en-US" sz="4200" dirty="0">
              <a:latin typeface="Times New Roman" pitchFamily="18" charset="0"/>
              <a:cs typeface="Times New Roman" pitchFamily="18" charset="0"/>
            </a:endParaRPr>
          </a:p>
          <a:p>
            <a:pPr algn="just"/>
            <a:r>
              <a:rPr lang="en-US" sz="4200" dirty="0">
                <a:latin typeface="Times New Roman" pitchFamily="18" charset="0"/>
                <a:cs typeface="Times New Roman" pitchFamily="18" charset="0"/>
              </a:rPr>
              <a:t>Steganography is the technique of hiding secret data within an ordinary, non-secret, file or message in order to avoid detection; the secret data is then extracted at its destination. The use of steganography can be combined with encryption as an extra step for hiding or protecting data</a:t>
            </a:r>
            <a:r>
              <a:rPr lang="en-US" sz="4200" dirty="0" smtClean="0">
                <a:latin typeface="Times New Roman" pitchFamily="18" charset="0"/>
                <a:cs typeface="Times New Roman" pitchFamily="18" charset="0"/>
              </a:rPr>
              <a:t>.</a:t>
            </a:r>
          </a:p>
          <a:p>
            <a:pPr marL="0" indent="0" algn="just">
              <a:buNone/>
            </a:pPr>
            <a:endParaRPr lang="en-US" sz="4200" dirty="0">
              <a:latin typeface="Times New Roman" pitchFamily="18" charset="0"/>
              <a:cs typeface="Times New Roman" pitchFamily="18" charset="0"/>
            </a:endParaRPr>
          </a:p>
          <a:p>
            <a:pPr algn="just"/>
            <a:r>
              <a:rPr lang="en-US" sz="4200" dirty="0">
                <a:latin typeface="Times New Roman" pitchFamily="18" charset="0"/>
                <a:cs typeface="Times New Roman" pitchFamily="18" charset="0"/>
              </a:rPr>
              <a:t>Definition: It is an art and science of hiding information by embedding it in some other data</a:t>
            </a:r>
          </a:p>
          <a:p>
            <a:pPr marL="0" indent="0">
              <a:buNone/>
            </a:pPr>
            <a:r>
              <a:rPr lang="en-US" sz="4200" dirty="0">
                <a:latin typeface="Times New Roman" pitchFamily="18" charset="0"/>
                <a:cs typeface="Times New Roman" pitchFamily="18" charset="0"/>
              </a:rPr>
              <a:t>Steganography literally means “covered writing” </a:t>
            </a:r>
          </a:p>
          <a:p>
            <a:pPr marL="0" indent="0">
              <a:buNone/>
            </a:pPr>
            <a:r>
              <a:rPr lang="en-US" sz="4200" dirty="0">
                <a:latin typeface="Times New Roman" pitchFamily="18" charset="0"/>
                <a:cs typeface="Times New Roman" pitchFamily="18" charset="0"/>
              </a:rPr>
              <a:t>Goals : To hide a secret message within an object.</a:t>
            </a:r>
          </a:p>
          <a:p>
            <a:pPr marL="0" indent="0">
              <a:buNone/>
            </a:pPr>
            <a:endParaRPr lang="en-US" sz="4200" dirty="0" smtClean="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791384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82000" cy="4339650"/>
          </a:xfrm>
          <a:prstGeom prst="rect">
            <a:avLst/>
          </a:prstGeom>
        </p:spPr>
        <p:txBody>
          <a:bodyPr wrap="square">
            <a:spAutoFit/>
          </a:bodyPr>
          <a:lstStyle/>
          <a:p>
            <a:r>
              <a:rPr lang="en-US" sz="2400" dirty="0" smtClean="0">
                <a:latin typeface="Times New Roman" pitchFamily="18" charset="0"/>
                <a:ea typeface="Calibri" pitchFamily="34" charset="0"/>
                <a:cs typeface="Times New Roman" pitchFamily="18" charset="0"/>
              </a:rPr>
              <a:t>We concatenated two colored image</a:t>
            </a:r>
          </a:p>
          <a:p>
            <a:endParaRPr lang="en-US" dirty="0" smtClean="0">
              <a:latin typeface="Times New Roman" pitchFamily="18" charset="0"/>
              <a:ea typeface="Calibri" pitchFamily="34"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original image</a:t>
            </a:r>
            <a:r>
              <a:rPr lang="en-US"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stego</a:t>
            </a:r>
            <a:r>
              <a:rPr lang="en-US" sz="2000" dirty="0" smtClean="0">
                <a:latin typeface="Times New Roman" pitchFamily="18" charset="0"/>
                <a:cs typeface="Times New Roman" pitchFamily="18" charset="0"/>
              </a:rPr>
              <a:t> image</a:t>
            </a:r>
          </a:p>
        </p:txBody>
      </p:sp>
      <p:pic>
        <p:nvPicPr>
          <p:cNvPr id="3" name="Picture 2" descr="C:\Users\HP\Desktop\mutto sir project\flowers.jpg"/>
          <p:cNvPicPr/>
          <p:nvPr/>
        </p:nvPicPr>
        <p:blipFill>
          <a:blip r:embed="rId2"/>
          <a:srcRect/>
          <a:stretch>
            <a:fillRect/>
          </a:stretch>
        </p:blipFill>
        <p:spPr bwMode="auto">
          <a:xfrm>
            <a:off x="1066800" y="2286000"/>
            <a:ext cx="2624455" cy="1745615"/>
          </a:xfrm>
          <a:prstGeom prst="rect">
            <a:avLst/>
          </a:prstGeom>
          <a:noFill/>
          <a:ln w="9525">
            <a:noFill/>
            <a:miter lim="800000"/>
            <a:headEnd/>
            <a:tailEnd/>
          </a:ln>
        </p:spPr>
      </p:pic>
      <p:pic>
        <p:nvPicPr>
          <p:cNvPr id="4" name="Picture 3" descr="C:\Users\HP\Desktop\mutto sir project\flowers.jpg"/>
          <p:cNvPicPr/>
          <p:nvPr/>
        </p:nvPicPr>
        <p:blipFill>
          <a:blip r:embed="rId2"/>
          <a:srcRect/>
          <a:stretch>
            <a:fillRect/>
          </a:stretch>
        </p:blipFill>
        <p:spPr bwMode="auto">
          <a:xfrm>
            <a:off x="4191000" y="2286000"/>
            <a:ext cx="2624455" cy="1745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990600"/>
          </a:xfrm>
        </p:spPr>
        <p:txBody>
          <a:bodyPr>
            <a:normAutofit fontScale="90000"/>
          </a:bodyPr>
          <a:lstStyle/>
          <a:p>
            <a:r>
              <a:rPr lang="en-US" sz="3200" b="1" u="sng" dirty="0" smtClean="0"/>
              <a:t/>
            </a:r>
            <a:br>
              <a:rPr lang="en-US" sz="3200" b="1" u="sng" dirty="0" smtClean="0"/>
            </a:br>
            <a:r>
              <a:rPr lang="en-US" sz="3200" b="1" u="sng" dirty="0" smtClean="0"/>
              <a:t/>
            </a:r>
            <a:br>
              <a:rPr lang="en-US" sz="3200" b="1" u="sng" dirty="0" smtClean="0"/>
            </a:br>
            <a:r>
              <a:rPr lang="en-US" sz="3200" b="1" u="sng" dirty="0" smtClean="0"/>
              <a:t/>
            </a:r>
            <a:br>
              <a:rPr lang="en-US" sz="3200" b="1" u="sng" dirty="0" smtClean="0"/>
            </a:br>
            <a:r>
              <a:rPr lang="en-US" sz="3200" b="1" u="sng" dirty="0" smtClean="0"/>
              <a:t/>
            </a:r>
            <a:br>
              <a:rPr lang="en-US" sz="3200" b="1" u="sng" dirty="0" smtClean="0"/>
            </a:br>
            <a:r>
              <a:rPr lang="en-US" sz="3200" b="1" u="sng" dirty="0" smtClean="0"/>
              <a:t/>
            </a:r>
            <a:br>
              <a:rPr lang="en-US" sz="3200" b="1" u="sng" dirty="0" smtClean="0"/>
            </a:br>
            <a:r>
              <a:rPr lang="en-US" sz="3200" b="1" u="sng" dirty="0" smtClean="0"/>
              <a:t/>
            </a:r>
            <a:br>
              <a:rPr lang="en-US" sz="3200" b="1" u="sng" dirty="0" smtClean="0"/>
            </a:br>
            <a:r>
              <a:rPr lang="en-US" sz="3200" b="1" u="sng" dirty="0" smtClean="0"/>
              <a:t>STEGANOGRAPHY FOR GREY SCALE IMAGE</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447800"/>
            <a:ext cx="7239000" cy="4800600"/>
          </a:xfrm>
        </p:spPr>
        <p:txBody>
          <a:bodyPr>
            <a:normAutofit fontScale="92500" lnSpcReduction="10000"/>
          </a:bodyPr>
          <a:lstStyle/>
          <a:p>
            <a:pPr lvl="0" algn="l"/>
            <a:r>
              <a:rPr lang="en-US" sz="2000" dirty="0" smtClean="0">
                <a:solidFill>
                  <a:schemeClr val="tx1"/>
                </a:solidFill>
                <a:latin typeface="Times New Roman" pitchFamily="18" charset="0"/>
                <a:cs typeface="Times New Roman" pitchFamily="18" charset="0"/>
              </a:rPr>
              <a:t>We take first grey scale image: apple.jpg</a:t>
            </a:r>
          </a:p>
          <a:p>
            <a:pPr algn="l"/>
            <a:r>
              <a:rPr lang="en-US" sz="2000" dirty="0" smtClean="0">
                <a:solidFill>
                  <a:schemeClr val="tx1"/>
                </a:solidFill>
                <a:latin typeface="Times New Roman" pitchFamily="18" charset="0"/>
                <a:cs typeface="Times New Roman" pitchFamily="18" charset="0"/>
              </a:rPr>
              <a:t># On red channel /green channel/blue  channel</a:t>
            </a:r>
          </a:p>
          <a:p>
            <a:pPr algn="l"/>
            <a:endParaRPr lang="en-US" sz="2000" dirty="0" smtClean="0">
              <a:solidFill>
                <a:schemeClr val="tx1"/>
              </a:solidFill>
              <a:latin typeface="Times New Roman" pitchFamily="18" charset="0"/>
              <a:cs typeface="Times New Roman" pitchFamily="18" charset="0"/>
            </a:endParaRPr>
          </a:p>
          <a:p>
            <a:pPr algn="l"/>
            <a:r>
              <a:rPr lang="en-US" sz="2000" dirty="0" smtClean="0">
                <a:solidFill>
                  <a:schemeClr val="tx1"/>
                </a:solidFill>
                <a:latin typeface="Times New Roman" pitchFamily="18" charset="0"/>
                <a:cs typeface="Times New Roman" pitchFamily="18" charset="0"/>
              </a:rPr>
              <a:t>Peak signal noise ratio of grey scale image: 55.879</a:t>
            </a:r>
          </a:p>
          <a:p>
            <a:pPr algn="l"/>
            <a:endParaRPr lang="en-US" sz="2000" dirty="0" smtClean="0">
              <a:solidFill>
                <a:schemeClr val="tx1"/>
              </a:solidFill>
              <a:latin typeface="Times New Roman" pitchFamily="18" charset="0"/>
              <a:cs typeface="Times New Roman" pitchFamily="18" charset="0"/>
            </a:endParaRPr>
          </a:p>
          <a:p>
            <a:pPr algn="l"/>
            <a:r>
              <a:rPr lang="en-US" sz="2000" dirty="0" smtClean="0">
                <a:solidFill>
                  <a:schemeClr val="tx1"/>
                </a:solidFill>
                <a:latin typeface="Times New Roman" pitchFamily="18" charset="0"/>
                <a:cs typeface="Times New Roman" pitchFamily="18" charset="0"/>
              </a:rPr>
              <a:t>We concatenated two grey scale image</a:t>
            </a:r>
          </a:p>
          <a:p>
            <a:pPr algn="l"/>
            <a:endParaRPr lang="en-US" sz="2000" dirty="0" smtClean="0">
              <a:solidFill>
                <a:schemeClr val="tx1"/>
              </a:solidFill>
              <a:latin typeface="Times New Roman" pitchFamily="18" charset="0"/>
              <a:cs typeface="Times New Roman" pitchFamily="18" charset="0"/>
            </a:endParaRPr>
          </a:p>
          <a:p>
            <a:pPr algn="l"/>
            <a:endParaRPr lang="en-US" sz="2000" dirty="0" smtClean="0">
              <a:solidFill>
                <a:schemeClr val="tx1"/>
              </a:solidFill>
              <a:latin typeface="Times New Roman" pitchFamily="18" charset="0"/>
              <a:cs typeface="Times New Roman" pitchFamily="18" charset="0"/>
            </a:endParaRPr>
          </a:p>
          <a:p>
            <a:pPr algn="l"/>
            <a:endParaRPr lang="en-US" sz="2000" dirty="0" smtClean="0">
              <a:solidFill>
                <a:schemeClr val="tx1"/>
              </a:solidFill>
              <a:latin typeface="Times New Roman" pitchFamily="18" charset="0"/>
              <a:cs typeface="Times New Roman" pitchFamily="18" charset="0"/>
            </a:endParaRPr>
          </a:p>
          <a:p>
            <a:pPr algn="l"/>
            <a:endParaRPr lang="en-US" sz="2000" dirty="0" smtClean="0">
              <a:solidFill>
                <a:schemeClr val="tx1"/>
              </a:solidFill>
              <a:latin typeface="Times New Roman" pitchFamily="18" charset="0"/>
              <a:cs typeface="Times New Roman" pitchFamily="18" charset="0"/>
            </a:endParaRPr>
          </a:p>
          <a:p>
            <a:pPr algn="l"/>
            <a:endParaRPr lang="en-US" sz="2000" dirty="0" smtClean="0">
              <a:solidFill>
                <a:schemeClr val="tx1"/>
              </a:solidFill>
              <a:latin typeface="Times New Roman" pitchFamily="18" charset="0"/>
              <a:cs typeface="Times New Roman" pitchFamily="18" charset="0"/>
            </a:endParaRPr>
          </a:p>
          <a:p>
            <a:pPr algn="l"/>
            <a:endParaRPr lang="en-US" sz="2000" dirty="0" smtClean="0">
              <a:solidFill>
                <a:schemeClr val="tx1"/>
              </a:solidFill>
              <a:latin typeface="Times New Roman" pitchFamily="18" charset="0"/>
              <a:cs typeface="Times New Roman" pitchFamily="18" charset="0"/>
            </a:endParaRPr>
          </a:p>
          <a:p>
            <a:pPr algn="l"/>
            <a:endParaRPr lang="en-US" sz="2000" dirty="0" smtClean="0">
              <a:solidFill>
                <a:schemeClr val="tx1"/>
              </a:solidFill>
              <a:latin typeface="Times New Roman" pitchFamily="18" charset="0"/>
              <a:cs typeface="Times New Roman" pitchFamily="18" charset="0"/>
            </a:endParaRPr>
          </a:p>
          <a:p>
            <a:pPr algn="l"/>
            <a:r>
              <a:rPr lang="en-US" sz="2000" dirty="0" smtClean="0">
                <a:solidFill>
                  <a:schemeClr val="tx1"/>
                </a:solidFill>
                <a:latin typeface="Times New Roman" pitchFamily="18" charset="0"/>
                <a:cs typeface="Times New Roman" pitchFamily="18" charset="0"/>
              </a:rPr>
              <a:t>original image                        </a:t>
            </a:r>
            <a:r>
              <a:rPr lang="en-US" sz="2000" dirty="0" err="1" smtClean="0">
                <a:solidFill>
                  <a:schemeClr val="tx1"/>
                </a:solidFill>
                <a:latin typeface="Times New Roman" pitchFamily="18" charset="0"/>
                <a:cs typeface="Times New Roman" pitchFamily="18" charset="0"/>
              </a:rPr>
              <a:t>stego</a:t>
            </a:r>
            <a:r>
              <a:rPr lang="en-US" sz="2000" dirty="0" smtClean="0">
                <a:solidFill>
                  <a:schemeClr val="tx1"/>
                </a:solidFill>
                <a:latin typeface="Times New Roman" pitchFamily="18" charset="0"/>
                <a:cs typeface="Times New Roman" pitchFamily="18" charset="0"/>
              </a:rPr>
              <a:t> image</a:t>
            </a:r>
          </a:p>
          <a:p>
            <a:pPr algn="l"/>
            <a:endParaRPr lang="en-US" sz="2000" dirty="0">
              <a:solidFill>
                <a:schemeClr val="tx1"/>
              </a:solidFill>
              <a:latin typeface="Times New Roman" pitchFamily="18" charset="0"/>
              <a:cs typeface="Times New Roman" pitchFamily="18" charset="0"/>
            </a:endParaRPr>
          </a:p>
        </p:txBody>
      </p:sp>
      <p:pic>
        <p:nvPicPr>
          <p:cNvPr id="4" name="Picture 3" descr="C:\Users\HP\Desktop\mutto sir project\apple.jpg"/>
          <p:cNvPicPr/>
          <p:nvPr/>
        </p:nvPicPr>
        <p:blipFill>
          <a:blip r:embed="rId2"/>
          <a:srcRect/>
          <a:stretch>
            <a:fillRect/>
          </a:stretch>
        </p:blipFill>
        <p:spPr bwMode="auto">
          <a:xfrm>
            <a:off x="1295400" y="3429000"/>
            <a:ext cx="3200400" cy="2209800"/>
          </a:xfrm>
          <a:prstGeom prst="rect">
            <a:avLst/>
          </a:prstGeom>
          <a:noFill/>
          <a:ln w="9525">
            <a:noFill/>
            <a:miter lim="800000"/>
            <a:headEnd/>
            <a:tailEnd/>
          </a:ln>
        </p:spPr>
      </p:pic>
      <p:pic>
        <p:nvPicPr>
          <p:cNvPr id="5" name="Picture 4" descr="C:\Users\HP\Desktop\mutto sir project\apple.jpg"/>
          <p:cNvPicPr/>
          <p:nvPr/>
        </p:nvPicPr>
        <p:blipFill>
          <a:blip r:embed="rId2"/>
          <a:srcRect/>
          <a:stretch>
            <a:fillRect/>
          </a:stretch>
        </p:blipFill>
        <p:spPr bwMode="auto">
          <a:xfrm>
            <a:off x="4724400" y="3429000"/>
            <a:ext cx="32004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457200" y="304801"/>
            <a:ext cx="8077200" cy="5293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lang="en-US"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take second grey scale image: dog.jpg</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On red channel /green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channel/blue channel</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Peak signal noise ratio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grey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scale image: 56.1144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concatenated two grey scale image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ea typeface="Calibri" pitchFamily="34" charset="0"/>
                <a:cs typeface="Times New Roman" pitchFamily="18" charset="0"/>
              </a:rPr>
              <a:t>Original image                                          </a:t>
            </a:r>
            <a:r>
              <a:rPr lang="en-US" sz="2000" dirty="0" err="1" smtClean="0">
                <a:latin typeface="Times New Roman" pitchFamily="18" charset="0"/>
                <a:ea typeface="Calibri" pitchFamily="34" charset="0"/>
                <a:cs typeface="Times New Roman" pitchFamily="18" charset="0"/>
              </a:rPr>
              <a:t>stego</a:t>
            </a:r>
            <a:r>
              <a:rPr lang="en-US" sz="2000" dirty="0" smtClean="0">
                <a:latin typeface="Times New Roman" pitchFamily="18" charset="0"/>
                <a:ea typeface="Calibri" pitchFamily="34" charset="0"/>
                <a:cs typeface="Times New Roman" pitchFamily="18" charset="0"/>
              </a:rPr>
              <a:t> image</a:t>
            </a: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p:txBody>
      </p:sp>
      <p:pic>
        <p:nvPicPr>
          <p:cNvPr id="3" name="Picture 2" descr="C:\Users\HP\Desktop\mutto sir project\dog.jpg"/>
          <p:cNvPicPr/>
          <p:nvPr/>
        </p:nvPicPr>
        <p:blipFill>
          <a:blip r:embed="rId2"/>
          <a:srcRect/>
          <a:stretch>
            <a:fillRect/>
          </a:stretch>
        </p:blipFill>
        <p:spPr bwMode="auto">
          <a:xfrm>
            <a:off x="685800" y="2667000"/>
            <a:ext cx="3352800" cy="2514600"/>
          </a:xfrm>
          <a:prstGeom prst="rect">
            <a:avLst/>
          </a:prstGeom>
          <a:noFill/>
          <a:ln w="9525">
            <a:noFill/>
            <a:miter lim="800000"/>
            <a:headEnd/>
            <a:tailEnd/>
          </a:ln>
        </p:spPr>
      </p:pic>
      <p:pic>
        <p:nvPicPr>
          <p:cNvPr id="4" name="Picture 3" descr="C:\Users\HP\Desktop\mutto sir project\dog.jpg"/>
          <p:cNvPicPr/>
          <p:nvPr/>
        </p:nvPicPr>
        <p:blipFill>
          <a:blip r:embed="rId2"/>
          <a:srcRect/>
          <a:stretch>
            <a:fillRect/>
          </a:stretch>
        </p:blipFill>
        <p:spPr bwMode="auto">
          <a:xfrm>
            <a:off x="4191000" y="2667000"/>
            <a:ext cx="33528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304800" y="228600"/>
            <a:ext cx="838200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take third grey scale image: land.jpg</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#On red channel /green channel/blue channel</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Peak signal noise ratio of grey scale image: 55.9874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concatenated two grey scale image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itchFamily="18" charset="0"/>
                <a:cs typeface="Times New Roman" pitchFamily="18" charset="0"/>
              </a:rPr>
              <a:t>Original image                                              </a:t>
            </a:r>
            <a:r>
              <a:rPr lang="en-US" sz="2000" dirty="0" err="1" smtClean="0">
                <a:latin typeface="Times New Roman" pitchFamily="18" charset="0"/>
                <a:cs typeface="Times New Roman" pitchFamily="18" charset="0"/>
              </a:rPr>
              <a:t>stego</a:t>
            </a:r>
            <a:r>
              <a:rPr lang="en-US" sz="2000" dirty="0" smtClean="0">
                <a:latin typeface="Times New Roman" pitchFamily="18" charset="0"/>
                <a:cs typeface="Times New Roman" pitchFamily="18" charset="0"/>
              </a:rPr>
              <a:t> image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Picture 2" descr="C:\Users\HP\Desktop\mutto sir project\land.jpg"/>
          <p:cNvPicPr/>
          <p:nvPr/>
        </p:nvPicPr>
        <p:blipFill>
          <a:blip r:embed="rId2"/>
          <a:srcRect/>
          <a:stretch>
            <a:fillRect/>
          </a:stretch>
        </p:blipFill>
        <p:spPr bwMode="auto">
          <a:xfrm>
            <a:off x="457200" y="2743200"/>
            <a:ext cx="3733800" cy="2514600"/>
          </a:xfrm>
          <a:prstGeom prst="rect">
            <a:avLst/>
          </a:prstGeom>
          <a:noFill/>
          <a:ln w="9525">
            <a:noFill/>
            <a:miter lim="800000"/>
            <a:headEnd/>
            <a:tailEnd/>
          </a:ln>
        </p:spPr>
      </p:pic>
      <p:pic>
        <p:nvPicPr>
          <p:cNvPr id="4" name="Picture 3" descr="C:\Users\HP\Desktop\mutto sir project\land.jpg"/>
          <p:cNvPicPr/>
          <p:nvPr/>
        </p:nvPicPr>
        <p:blipFill>
          <a:blip r:embed="rId2"/>
          <a:srcRect/>
          <a:stretch>
            <a:fillRect/>
          </a:stretch>
        </p:blipFill>
        <p:spPr bwMode="auto">
          <a:xfrm>
            <a:off x="4343400" y="2743200"/>
            <a:ext cx="37338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381000" y="533400"/>
            <a:ext cx="81534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lang="en-US" dirty="0" smtClean="0">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take fourth grey scale image: tower.jpg</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On red channel /green channel/blue channel.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Peak signal noise ratio of grey scale image: </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55.876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We concatenated two grey scale image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Original image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stego</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image</a:t>
            </a:r>
          </a:p>
        </p:txBody>
      </p:sp>
      <p:pic>
        <p:nvPicPr>
          <p:cNvPr id="3" name="Picture 2" descr="C:\Users\HP\Desktop\mutto sir project\tower.jpg"/>
          <p:cNvPicPr/>
          <p:nvPr/>
        </p:nvPicPr>
        <p:blipFill>
          <a:blip r:embed="rId2"/>
          <a:srcRect/>
          <a:stretch>
            <a:fillRect/>
          </a:stretch>
        </p:blipFill>
        <p:spPr bwMode="auto">
          <a:xfrm>
            <a:off x="533400" y="2971800"/>
            <a:ext cx="3733800" cy="2895600"/>
          </a:xfrm>
          <a:prstGeom prst="rect">
            <a:avLst/>
          </a:prstGeom>
          <a:noFill/>
          <a:ln w="9525">
            <a:noFill/>
            <a:miter lim="800000"/>
            <a:headEnd/>
            <a:tailEnd/>
          </a:ln>
        </p:spPr>
      </p:pic>
      <p:pic>
        <p:nvPicPr>
          <p:cNvPr id="4" name="Picture 3" descr="C:\Users\HP\Desktop\mutto sir project\tower.jpg"/>
          <p:cNvPicPr/>
          <p:nvPr/>
        </p:nvPicPr>
        <p:blipFill>
          <a:blip r:embed="rId2"/>
          <a:srcRect/>
          <a:stretch>
            <a:fillRect/>
          </a:stretch>
        </p:blipFill>
        <p:spPr bwMode="auto">
          <a:xfrm>
            <a:off x="4419600" y="2971800"/>
            <a:ext cx="37338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CONCLUSION </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a:bodyPr>
          <a:lstStyle/>
          <a:p>
            <a:pPr algn="just"/>
            <a:r>
              <a:rPr lang="en-US" sz="2000" spc="85" dirty="0" smtClean="0">
                <a:latin typeface="Times New Roman"/>
                <a:cs typeface="Times New Roman"/>
              </a:rPr>
              <a:t>Hiding </a:t>
            </a:r>
            <a:r>
              <a:rPr lang="en-US" sz="2000" spc="75" dirty="0">
                <a:latin typeface="Times New Roman"/>
                <a:cs typeface="Times New Roman"/>
              </a:rPr>
              <a:t>a </a:t>
            </a:r>
            <a:r>
              <a:rPr lang="en-US" sz="2000" spc="55" dirty="0">
                <a:latin typeface="Times New Roman"/>
                <a:cs typeface="Times New Roman"/>
              </a:rPr>
              <a:t>message </a:t>
            </a:r>
            <a:r>
              <a:rPr lang="en-US" sz="2000" spc="90" dirty="0">
                <a:latin typeface="Times New Roman"/>
                <a:cs typeface="Times New Roman"/>
              </a:rPr>
              <a:t>with </a:t>
            </a:r>
            <a:r>
              <a:rPr lang="en-US" sz="2000" spc="70" dirty="0">
                <a:latin typeface="Times New Roman"/>
                <a:cs typeface="Times New Roman"/>
              </a:rPr>
              <a:t>steganography </a:t>
            </a:r>
            <a:r>
              <a:rPr lang="en-US" sz="2000" spc="120" dirty="0">
                <a:latin typeface="Times New Roman"/>
                <a:cs typeface="Times New Roman"/>
              </a:rPr>
              <a:t>methods</a:t>
            </a:r>
            <a:r>
              <a:rPr lang="en-US" sz="2000" spc="484" dirty="0">
                <a:latin typeface="Times New Roman"/>
                <a:cs typeface="Times New Roman"/>
              </a:rPr>
              <a:t> </a:t>
            </a:r>
            <a:r>
              <a:rPr lang="en-US" sz="2000" spc="75" dirty="0" smtClean="0">
                <a:latin typeface="Times New Roman"/>
                <a:cs typeface="Times New Roman"/>
              </a:rPr>
              <a:t>reduces </a:t>
            </a:r>
            <a:r>
              <a:rPr lang="en-US" sz="2000" spc="130" dirty="0">
                <a:latin typeface="Times New Roman"/>
                <a:cs typeface="Times New Roman"/>
              </a:rPr>
              <a:t>the</a:t>
            </a:r>
            <a:r>
              <a:rPr lang="en-US" sz="2000" spc="-110" dirty="0">
                <a:latin typeface="Times New Roman"/>
                <a:cs typeface="Times New Roman"/>
              </a:rPr>
              <a:t> </a:t>
            </a:r>
            <a:r>
              <a:rPr lang="en-US" sz="2000" spc="80" dirty="0">
                <a:latin typeface="Times New Roman"/>
                <a:cs typeface="Times New Roman"/>
              </a:rPr>
              <a:t>chance</a:t>
            </a:r>
            <a:r>
              <a:rPr lang="en-US" sz="2000" spc="-100" dirty="0">
                <a:latin typeface="Times New Roman"/>
                <a:cs typeface="Times New Roman"/>
              </a:rPr>
              <a:t> </a:t>
            </a:r>
            <a:r>
              <a:rPr lang="en-US" sz="2000" spc="15" dirty="0">
                <a:latin typeface="Times New Roman"/>
                <a:cs typeface="Times New Roman"/>
              </a:rPr>
              <a:t>of</a:t>
            </a:r>
            <a:r>
              <a:rPr lang="en-US" sz="2000" spc="-10" dirty="0">
                <a:latin typeface="Times New Roman"/>
                <a:cs typeface="Times New Roman"/>
              </a:rPr>
              <a:t> </a:t>
            </a:r>
            <a:r>
              <a:rPr lang="en-US" sz="2000" spc="75" dirty="0">
                <a:latin typeface="Times New Roman"/>
                <a:cs typeface="Times New Roman"/>
              </a:rPr>
              <a:t>a</a:t>
            </a:r>
            <a:r>
              <a:rPr lang="en-US" sz="2000" spc="-65" dirty="0">
                <a:latin typeface="Times New Roman"/>
                <a:cs typeface="Times New Roman"/>
              </a:rPr>
              <a:t> </a:t>
            </a:r>
            <a:r>
              <a:rPr lang="en-US" sz="2000" spc="60" dirty="0">
                <a:latin typeface="Times New Roman"/>
                <a:cs typeface="Times New Roman"/>
              </a:rPr>
              <a:t>message</a:t>
            </a:r>
            <a:r>
              <a:rPr lang="en-US" sz="2000" spc="-90" dirty="0">
                <a:latin typeface="Times New Roman"/>
                <a:cs typeface="Times New Roman"/>
              </a:rPr>
              <a:t> </a:t>
            </a:r>
            <a:r>
              <a:rPr lang="en-US" sz="2000" spc="75" dirty="0">
                <a:latin typeface="Times New Roman"/>
                <a:cs typeface="Times New Roman"/>
              </a:rPr>
              <a:t>being</a:t>
            </a:r>
            <a:r>
              <a:rPr lang="en-US" sz="2000" spc="-60" dirty="0">
                <a:latin typeface="Times New Roman"/>
                <a:cs typeface="Times New Roman"/>
              </a:rPr>
              <a:t> </a:t>
            </a:r>
            <a:r>
              <a:rPr lang="en-US" sz="2000" spc="90" dirty="0">
                <a:latin typeface="Times New Roman"/>
                <a:cs typeface="Times New Roman"/>
              </a:rPr>
              <a:t>detected.</a:t>
            </a:r>
            <a:endParaRPr lang="en-US" sz="2000" dirty="0">
              <a:latin typeface="Times New Roman"/>
              <a:cs typeface="Times New Roman"/>
            </a:endParaRPr>
          </a:p>
          <a:p>
            <a:pPr algn="just"/>
            <a:endParaRPr lang="en-US" sz="2000" dirty="0">
              <a:latin typeface="Times New Roman"/>
              <a:cs typeface="Times New Roman"/>
            </a:endParaRPr>
          </a:p>
          <a:p>
            <a:pPr algn="just"/>
            <a:r>
              <a:rPr lang="en-US" sz="2000" spc="-509" dirty="0" smtClean="0">
                <a:solidFill>
                  <a:srgbClr val="9C007E"/>
                </a:solidFill>
                <a:latin typeface="Arial"/>
                <a:cs typeface="Arial"/>
              </a:rPr>
              <a:t> </a:t>
            </a:r>
            <a:r>
              <a:rPr lang="en-US" sz="2000" spc="90" dirty="0">
                <a:latin typeface="Times New Roman"/>
                <a:cs typeface="Times New Roman"/>
              </a:rPr>
              <a:t>In </a:t>
            </a:r>
            <a:r>
              <a:rPr lang="en-US" sz="2000" spc="130" dirty="0">
                <a:latin typeface="Times New Roman"/>
                <a:cs typeface="Times New Roman"/>
              </a:rPr>
              <a:t>and </a:t>
            </a:r>
            <a:r>
              <a:rPr lang="en-US" sz="2000" spc="15" dirty="0">
                <a:latin typeface="Times New Roman"/>
                <a:cs typeface="Times New Roman"/>
              </a:rPr>
              <a:t>of </a:t>
            </a:r>
            <a:r>
              <a:rPr lang="en-US" sz="2000" spc="25" dirty="0">
                <a:latin typeface="Times New Roman"/>
                <a:cs typeface="Times New Roman"/>
              </a:rPr>
              <a:t>itself, </a:t>
            </a:r>
            <a:r>
              <a:rPr lang="en-US" sz="2000" spc="70" dirty="0">
                <a:latin typeface="Times New Roman"/>
                <a:cs typeface="Times New Roman"/>
              </a:rPr>
              <a:t>steganography </a:t>
            </a:r>
            <a:r>
              <a:rPr lang="en-US" sz="2000" spc="20" dirty="0">
                <a:latin typeface="Times New Roman"/>
                <a:cs typeface="Times New Roman"/>
              </a:rPr>
              <a:t>is </a:t>
            </a:r>
            <a:r>
              <a:rPr lang="en-US" sz="2000" spc="135" dirty="0">
                <a:latin typeface="Times New Roman"/>
                <a:cs typeface="Times New Roman"/>
              </a:rPr>
              <a:t>not </a:t>
            </a:r>
            <a:r>
              <a:rPr lang="en-US" sz="2000" spc="75" dirty="0">
                <a:latin typeface="Times New Roman"/>
                <a:cs typeface="Times New Roman"/>
              </a:rPr>
              <a:t>a </a:t>
            </a:r>
            <a:r>
              <a:rPr lang="en-US" sz="2000" spc="70" dirty="0">
                <a:latin typeface="Times New Roman"/>
                <a:cs typeface="Times New Roman"/>
              </a:rPr>
              <a:t>good </a:t>
            </a:r>
            <a:r>
              <a:rPr lang="en-US" sz="2000" spc="85" dirty="0">
                <a:latin typeface="Times New Roman"/>
                <a:cs typeface="Times New Roman"/>
              </a:rPr>
              <a:t>solution </a:t>
            </a:r>
            <a:r>
              <a:rPr lang="en-US" sz="2000" spc="-200" dirty="0">
                <a:latin typeface="Times New Roman"/>
                <a:cs typeface="Times New Roman"/>
              </a:rPr>
              <a:t>to  </a:t>
            </a:r>
            <a:r>
              <a:rPr lang="en-US" sz="2000" spc="10" dirty="0">
                <a:latin typeface="Times New Roman"/>
                <a:cs typeface="Times New Roman"/>
              </a:rPr>
              <a:t>secrecy,</a:t>
            </a:r>
            <a:r>
              <a:rPr lang="en-US" sz="2000" spc="5" dirty="0">
                <a:latin typeface="Times New Roman"/>
                <a:cs typeface="Times New Roman"/>
              </a:rPr>
              <a:t> </a:t>
            </a:r>
            <a:r>
              <a:rPr lang="en-US" sz="2000" spc="140" dirty="0">
                <a:latin typeface="Times New Roman"/>
                <a:cs typeface="Times New Roman"/>
              </a:rPr>
              <a:t>but</a:t>
            </a:r>
            <a:r>
              <a:rPr lang="en-US" sz="2000" spc="-55" dirty="0">
                <a:latin typeface="Times New Roman"/>
                <a:cs typeface="Times New Roman"/>
              </a:rPr>
              <a:t> </a:t>
            </a:r>
            <a:r>
              <a:rPr lang="en-US" sz="2000" spc="105" dirty="0">
                <a:latin typeface="Times New Roman"/>
                <a:cs typeface="Times New Roman"/>
              </a:rPr>
              <a:t>neither</a:t>
            </a:r>
            <a:r>
              <a:rPr lang="en-US" sz="2000" spc="-60" dirty="0">
                <a:latin typeface="Times New Roman"/>
                <a:cs typeface="Times New Roman"/>
              </a:rPr>
              <a:t> </a:t>
            </a:r>
            <a:r>
              <a:rPr lang="en-US" sz="2000" spc="20" dirty="0">
                <a:latin typeface="Times New Roman"/>
                <a:cs typeface="Times New Roman"/>
              </a:rPr>
              <a:t>is</a:t>
            </a:r>
            <a:r>
              <a:rPr lang="en-US" sz="2000" spc="-45" dirty="0">
                <a:latin typeface="Times New Roman"/>
                <a:cs typeface="Times New Roman"/>
              </a:rPr>
              <a:t> </a:t>
            </a:r>
            <a:r>
              <a:rPr lang="en-US" sz="2000" spc="65" dirty="0">
                <a:latin typeface="Times New Roman"/>
                <a:cs typeface="Times New Roman"/>
              </a:rPr>
              <a:t>simple</a:t>
            </a:r>
            <a:r>
              <a:rPr lang="en-US" sz="2000" spc="-40" dirty="0">
                <a:latin typeface="Times New Roman"/>
                <a:cs typeface="Times New Roman"/>
              </a:rPr>
              <a:t> </a:t>
            </a:r>
            <a:r>
              <a:rPr lang="en-US" sz="2000" spc="100" dirty="0">
                <a:latin typeface="Times New Roman"/>
                <a:cs typeface="Times New Roman"/>
              </a:rPr>
              <a:t>substitution</a:t>
            </a:r>
            <a:r>
              <a:rPr lang="en-US" sz="2000" spc="-25" dirty="0">
                <a:latin typeface="Times New Roman"/>
                <a:cs typeface="Times New Roman"/>
              </a:rPr>
              <a:t> </a:t>
            </a:r>
            <a:r>
              <a:rPr lang="en-US" sz="2000" spc="125" dirty="0">
                <a:latin typeface="Times New Roman"/>
                <a:cs typeface="Times New Roman"/>
              </a:rPr>
              <a:t>and</a:t>
            </a:r>
            <a:r>
              <a:rPr lang="en-US" sz="2000" spc="10" dirty="0">
                <a:latin typeface="Times New Roman"/>
                <a:cs typeface="Times New Roman"/>
              </a:rPr>
              <a:t> </a:t>
            </a:r>
            <a:r>
              <a:rPr lang="en-US" sz="2000" spc="110" dirty="0">
                <a:latin typeface="Times New Roman"/>
                <a:cs typeface="Times New Roman"/>
              </a:rPr>
              <a:t>short</a:t>
            </a:r>
            <a:r>
              <a:rPr lang="en-US" sz="2000" spc="-45" dirty="0">
                <a:latin typeface="Times New Roman"/>
                <a:cs typeface="Times New Roman"/>
              </a:rPr>
              <a:t> </a:t>
            </a:r>
            <a:r>
              <a:rPr lang="en-US" sz="2000" spc="60" dirty="0">
                <a:latin typeface="Times New Roman"/>
                <a:cs typeface="Times New Roman"/>
              </a:rPr>
              <a:t>block  </a:t>
            </a:r>
            <a:r>
              <a:rPr lang="en-US" sz="2000" spc="114" dirty="0">
                <a:latin typeface="Times New Roman"/>
                <a:cs typeface="Times New Roman"/>
              </a:rPr>
              <a:t>permutation </a:t>
            </a:r>
            <a:r>
              <a:rPr lang="en-US" sz="2000" spc="40" dirty="0">
                <a:latin typeface="Times New Roman"/>
                <a:cs typeface="Times New Roman"/>
              </a:rPr>
              <a:t>for </a:t>
            </a:r>
            <a:r>
              <a:rPr lang="en-US" sz="2000" spc="85" dirty="0">
                <a:latin typeface="Times New Roman"/>
                <a:cs typeface="Times New Roman"/>
              </a:rPr>
              <a:t>encryption. </a:t>
            </a:r>
            <a:r>
              <a:rPr lang="en-US" sz="2000" spc="45" dirty="0">
                <a:latin typeface="Times New Roman"/>
                <a:cs typeface="Times New Roman"/>
              </a:rPr>
              <a:t>But </a:t>
            </a:r>
            <a:r>
              <a:rPr lang="en-US" sz="2000" spc="-30" dirty="0">
                <a:latin typeface="Times New Roman"/>
                <a:cs typeface="Times New Roman"/>
              </a:rPr>
              <a:t>if </a:t>
            </a:r>
            <a:r>
              <a:rPr lang="en-US" sz="2000" spc="95" dirty="0">
                <a:latin typeface="Times New Roman"/>
                <a:cs typeface="Times New Roman"/>
              </a:rPr>
              <a:t>these </a:t>
            </a:r>
            <a:r>
              <a:rPr lang="en-US" sz="2000" spc="120" dirty="0">
                <a:latin typeface="Times New Roman"/>
                <a:cs typeface="Times New Roman"/>
              </a:rPr>
              <a:t>methods </a:t>
            </a:r>
            <a:r>
              <a:rPr lang="en-US" sz="2000" spc="70" dirty="0">
                <a:latin typeface="Times New Roman"/>
                <a:cs typeface="Times New Roman"/>
              </a:rPr>
              <a:t>are  </a:t>
            </a:r>
            <a:r>
              <a:rPr lang="en-US" sz="2000" spc="90" dirty="0">
                <a:latin typeface="Times New Roman"/>
                <a:cs typeface="Times New Roman"/>
              </a:rPr>
              <a:t>combined,</a:t>
            </a:r>
            <a:r>
              <a:rPr lang="en-US" sz="2000" spc="-80" dirty="0">
                <a:latin typeface="Times New Roman"/>
                <a:cs typeface="Times New Roman"/>
              </a:rPr>
              <a:t> </a:t>
            </a:r>
            <a:r>
              <a:rPr lang="en-US" sz="2000" spc="45" dirty="0">
                <a:latin typeface="Times New Roman"/>
                <a:cs typeface="Times New Roman"/>
              </a:rPr>
              <a:t>you</a:t>
            </a:r>
            <a:r>
              <a:rPr lang="en-US" sz="2000" spc="-15" dirty="0">
                <a:latin typeface="Times New Roman"/>
                <a:cs typeface="Times New Roman"/>
              </a:rPr>
              <a:t> </a:t>
            </a:r>
            <a:r>
              <a:rPr lang="en-US" sz="2000" spc="45" dirty="0">
                <a:latin typeface="Times New Roman"/>
                <a:cs typeface="Times New Roman"/>
              </a:rPr>
              <a:t>have</a:t>
            </a:r>
            <a:r>
              <a:rPr lang="en-US" sz="2000" spc="-65" dirty="0">
                <a:latin typeface="Times New Roman"/>
                <a:cs typeface="Times New Roman"/>
              </a:rPr>
              <a:t> </a:t>
            </a:r>
            <a:r>
              <a:rPr lang="en-US" sz="2000" spc="130" dirty="0">
                <a:latin typeface="Times New Roman"/>
                <a:cs typeface="Times New Roman"/>
              </a:rPr>
              <a:t>much</a:t>
            </a:r>
            <a:r>
              <a:rPr lang="en-US" sz="2000" spc="-80" dirty="0">
                <a:latin typeface="Times New Roman"/>
                <a:cs typeface="Times New Roman"/>
              </a:rPr>
              <a:t> </a:t>
            </a:r>
            <a:r>
              <a:rPr lang="en-US" sz="2000" spc="85" dirty="0">
                <a:latin typeface="Times New Roman"/>
                <a:cs typeface="Times New Roman"/>
              </a:rPr>
              <a:t>stronger</a:t>
            </a:r>
            <a:r>
              <a:rPr lang="en-US" sz="2000" spc="-170" dirty="0">
                <a:latin typeface="Times New Roman"/>
                <a:cs typeface="Times New Roman"/>
              </a:rPr>
              <a:t> </a:t>
            </a:r>
            <a:r>
              <a:rPr lang="en-US" sz="2000" spc="90" dirty="0">
                <a:latin typeface="Times New Roman"/>
                <a:cs typeface="Times New Roman"/>
              </a:rPr>
              <a:t>encryption</a:t>
            </a:r>
            <a:r>
              <a:rPr lang="en-US" sz="2000" spc="-65" dirty="0">
                <a:latin typeface="Times New Roman"/>
                <a:cs typeface="Times New Roman"/>
              </a:rPr>
              <a:t> </a:t>
            </a:r>
            <a:r>
              <a:rPr lang="en-US" sz="2000" spc="80" dirty="0">
                <a:latin typeface="Times New Roman"/>
                <a:cs typeface="Times New Roman"/>
              </a:rPr>
              <a:t>routines</a:t>
            </a:r>
            <a:r>
              <a:rPr lang="en-US" sz="2000" spc="80" dirty="0" smtClean="0">
                <a:latin typeface="Times New Roman"/>
                <a:cs typeface="Times New Roman"/>
              </a:rPr>
              <a:t>.</a:t>
            </a:r>
          </a:p>
          <a:p>
            <a:pPr marL="0" indent="0" algn="just">
              <a:buNone/>
            </a:pPr>
            <a:endParaRPr lang="en-US" sz="2000" dirty="0">
              <a:latin typeface="Times New Roman"/>
              <a:cs typeface="Times New Roman"/>
            </a:endParaRPr>
          </a:p>
          <a:p>
            <a:pPr algn="just"/>
            <a:r>
              <a:rPr lang="en-US" sz="2200" spc="-5" dirty="0" smtClean="0">
                <a:latin typeface="Times New Roman"/>
                <a:cs typeface="Times New Roman"/>
              </a:rPr>
              <a:t>Like </a:t>
            </a:r>
            <a:r>
              <a:rPr lang="en-US" sz="2200" spc="50" dirty="0">
                <a:latin typeface="Times New Roman"/>
                <a:cs typeface="Times New Roman"/>
              </a:rPr>
              <a:t>any </a:t>
            </a:r>
            <a:r>
              <a:rPr lang="en-US" sz="2200" spc="60" dirty="0">
                <a:latin typeface="Times New Roman"/>
                <a:cs typeface="Times New Roman"/>
              </a:rPr>
              <a:t>tool, </a:t>
            </a:r>
            <a:r>
              <a:rPr lang="en-US" sz="2200" spc="70" dirty="0">
                <a:latin typeface="Times New Roman"/>
                <a:cs typeface="Times New Roman"/>
              </a:rPr>
              <a:t>steganography </a:t>
            </a:r>
            <a:r>
              <a:rPr lang="en-US" sz="2200" spc="20" dirty="0">
                <a:latin typeface="Times New Roman"/>
                <a:cs typeface="Times New Roman"/>
              </a:rPr>
              <a:t>is </a:t>
            </a:r>
            <a:r>
              <a:rPr lang="en-US" sz="2200" spc="110" dirty="0">
                <a:latin typeface="Times New Roman"/>
                <a:cs typeface="Times New Roman"/>
              </a:rPr>
              <a:t>neither </a:t>
            </a:r>
            <a:r>
              <a:rPr lang="en-US" sz="2200" spc="80" dirty="0">
                <a:latin typeface="Times New Roman"/>
                <a:cs typeface="Times New Roman"/>
              </a:rPr>
              <a:t>inherently  </a:t>
            </a:r>
            <a:r>
              <a:rPr lang="en-US" sz="2200" spc="35" dirty="0">
                <a:latin typeface="Times New Roman"/>
                <a:cs typeface="Times New Roman"/>
              </a:rPr>
              <a:t>good </a:t>
            </a:r>
            <a:r>
              <a:rPr lang="en-US" sz="2200" spc="120" dirty="0">
                <a:latin typeface="Times New Roman"/>
                <a:cs typeface="Times New Roman"/>
              </a:rPr>
              <a:t>nor </a:t>
            </a:r>
            <a:r>
              <a:rPr lang="en-US" sz="2200" spc="10" dirty="0">
                <a:latin typeface="Times New Roman"/>
                <a:cs typeface="Times New Roman"/>
              </a:rPr>
              <a:t>evil, </a:t>
            </a:r>
            <a:r>
              <a:rPr lang="en-US" sz="2200" spc="85" dirty="0">
                <a:latin typeface="Times New Roman"/>
                <a:cs typeface="Times New Roman"/>
              </a:rPr>
              <a:t>it </a:t>
            </a:r>
            <a:r>
              <a:rPr lang="en-US" sz="2200" spc="20" dirty="0">
                <a:latin typeface="Times New Roman"/>
                <a:cs typeface="Times New Roman"/>
              </a:rPr>
              <a:t>is </a:t>
            </a:r>
            <a:r>
              <a:rPr lang="en-US" sz="2200" spc="130" dirty="0">
                <a:latin typeface="Times New Roman"/>
                <a:cs typeface="Times New Roman"/>
              </a:rPr>
              <a:t>the </a:t>
            </a:r>
            <a:r>
              <a:rPr lang="en-US" sz="2200" spc="125" dirty="0">
                <a:latin typeface="Times New Roman"/>
                <a:cs typeface="Times New Roman"/>
              </a:rPr>
              <a:t>manner </a:t>
            </a:r>
            <a:r>
              <a:rPr lang="en-US" sz="2200" spc="90" dirty="0">
                <a:latin typeface="Times New Roman"/>
                <a:cs typeface="Times New Roman"/>
              </a:rPr>
              <a:t>in </a:t>
            </a:r>
            <a:r>
              <a:rPr lang="en-US" sz="2200" spc="75" dirty="0">
                <a:latin typeface="Times New Roman"/>
                <a:cs typeface="Times New Roman"/>
              </a:rPr>
              <a:t>which </a:t>
            </a:r>
            <a:r>
              <a:rPr lang="en-US" sz="2200" spc="85" dirty="0">
                <a:latin typeface="Times New Roman"/>
                <a:cs typeface="Times New Roman"/>
              </a:rPr>
              <a:t>it </a:t>
            </a:r>
            <a:r>
              <a:rPr lang="en-US" sz="2200" spc="20" dirty="0">
                <a:latin typeface="Times New Roman"/>
                <a:cs typeface="Times New Roman"/>
              </a:rPr>
              <a:t>is </a:t>
            </a:r>
            <a:r>
              <a:rPr lang="en-US" sz="2200" spc="95" dirty="0">
                <a:latin typeface="Times New Roman"/>
                <a:cs typeface="Times New Roman"/>
              </a:rPr>
              <a:t>used  </a:t>
            </a:r>
            <a:r>
              <a:rPr lang="en-US" sz="2200" spc="75" dirty="0">
                <a:latin typeface="Times New Roman"/>
                <a:cs typeface="Times New Roman"/>
              </a:rPr>
              <a:t>which </a:t>
            </a:r>
            <a:r>
              <a:rPr lang="en-US" sz="2200" spc="10" dirty="0">
                <a:latin typeface="Times New Roman"/>
                <a:cs typeface="Times New Roman"/>
              </a:rPr>
              <a:t>will </a:t>
            </a:r>
            <a:r>
              <a:rPr lang="en-US" sz="2200" spc="105" dirty="0">
                <a:latin typeface="Times New Roman"/>
                <a:cs typeface="Times New Roman"/>
              </a:rPr>
              <a:t>determine whether </a:t>
            </a:r>
            <a:r>
              <a:rPr lang="en-US" sz="2200" spc="85" dirty="0">
                <a:latin typeface="Times New Roman"/>
                <a:cs typeface="Times New Roman"/>
              </a:rPr>
              <a:t>it </a:t>
            </a:r>
            <a:r>
              <a:rPr lang="en-US" sz="2200" spc="20" dirty="0">
                <a:latin typeface="Times New Roman"/>
                <a:cs typeface="Times New Roman"/>
              </a:rPr>
              <a:t>is </a:t>
            </a:r>
            <a:r>
              <a:rPr lang="en-US" sz="2200" spc="75" dirty="0">
                <a:latin typeface="Times New Roman"/>
                <a:cs typeface="Times New Roman"/>
              </a:rPr>
              <a:t>a </a:t>
            </a:r>
            <a:r>
              <a:rPr lang="en-US" sz="2200" spc="85" dirty="0">
                <a:latin typeface="Times New Roman"/>
                <a:cs typeface="Times New Roman"/>
              </a:rPr>
              <a:t>benefit </a:t>
            </a:r>
            <a:r>
              <a:rPr lang="en-US" sz="2200" spc="90" dirty="0">
                <a:latin typeface="Times New Roman"/>
                <a:cs typeface="Times New Roman"/>
              </a:rPr>
              <a:t>or </a:t>
            </a:r>
            <a:r>
              <a:rPr lang="en-US" sz="2200" spc="75" dirty="0">
                <a:latin typeface="Times New Roman"/>
                <a:cs typeface="Times New Roman"/>
              </a:rPr>
              <a:t>a  </a:t>
            </a:r>
            <a:r>
              <a:rPr lang="en-US" sz="2200" spc="114" dirty="0">
                <a:latin typeface="Times New Roman"/>
                <a:cs typeface="Times New Roman"/>
              </a:rPr>
              <a:t>detriment </a:t>
            </a:r>
            <a:r>
              <a:rPr lang="en-US" sz="2200" spc="100" dirty="0">
                <a:latin typeface="Times New Roman"/>
                <a:cs typeface="Times New Roman"/>
              </a:rPr>
              <a:t>to </a:t>
            </a:r>
            <a:r>
              <a:rPr lang="en-US" sz="2200" spc="110" dirty="0">
                <a:latin typeface="Times New Roman"/>
                <a:cs typeface="Times New Roman"/>
              </a:rPr>
              <a:t>our</a:t>
            </a:r>
            <a:r>
              <a:rPr lang="en-US" sz="2200" spc="500" dirty="0">
                <a:latin typeface="Times New Roman"/>
                <a:cs typeface="Times New Roman"/>
              </a:rPr>
              <a:t> </a:t>
            </a:r>
            <a:r>
              <a:rPr lang="en-US" sz="2200" spc="20" dirty="0">
                <a:latin typeface="Times New Roman"/>
                <a:cs typeface="Times New Roman"/>
              </a:rPr>
              <a:t>society.</a:t>
            </a:r>
            <a:endParaRPr lang="en-US" sz="2200" dirty="0">
              <a:latin typeface="Times New Roman"/>
              <a:cs typeface="Times New Roman"/>
            </a:endParaRPr>
          </a:p>
          <a:p>
            <a:pPr algn="just"/>
            <a:endParaRPr lang="en-US" dirty="0"/>
          </a:p>
        </p:txBody>
      </p:sp>
    </p:spTree>
    <p:extLst>
      <p:ext uri="{BB962C8B-B14F-4D97-AF65-F5344CB8AC3E}">
        <p14:creationId xmlns="" xmlns:p14="http://schemas.microsoft.com/office/powerpoint/2010/main" val="5310066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smtClean="0"/>
              <a:t>REFERENCES</a:t>
            </a:r>
            <a:endParaRPr lang="en-US" sz="3200" b="1" dirty="0"/>
          </a:p>
        </p:txBody>
      </p:sp>
      <p:sp>
        <p:nvSpPr>
          <p:cNvPr id="3" name="Content Placeholder 2"/>
          <p:cNvSpPr>
            <a:spLocks noGrp="1"/>
          </p:cNvSpPr>
          <p:nvPr>
            <p:ph sz="quarter" idx="1"/>
          </p:nvPr>
        </p:nvSpPr>
        <p:spPr>
          <a:xfrm>
            <a:off x="457200" y="1219200"/>
            <a:ext cx="8229600" cy="5257800"/>
          </a:xfrm>
        </p:spPr>
        <p:txBody>
          <a:bodyPr>
            <a:normAutofit lnSpcReduction="10000"/>
          </a:bodyPr>
          <a:lstStyle/>
          <a:p>
            <a:pPr lvl="0"/>
            <a:r>
              <a:rPr lang="en-US" sz="2200" dirty="0">
                <a:latin typeface="Times New Roman" pitchFamily="18" charset="0"/>
                <a:cs typeface="Times New Roman" pitchFamily="18" charset="0"/>
                <a:hlinkClick r:id="rId2"/>
              </a:rPr>
              <a:t>https://</a:t>
            </a:r>
            <a:r>
              <a:rPr lang="en-US" sz="2200" dirty="0" smtClean="0">
                <a:latin typeface="Times New Roman" pitchFamily="18" charset="0"/>
                <a:cs typeface="Times New Roman" pitchFamily="18" charset="0"/>
                <a:hlinkClick r:id="rId2"/>
              </a:rPr>
              <a:t>techdifferences.com/difference-between-steganography-and-cryptography.html</a:t>
            </a:r>
            <a:endParaRPr lang="en-US" sz="2200" dirty="0" smtClean="0">
              <a:latin typeface="Times New Roman" pitchFamily="18" charset="0"/>
              <a:cs typeface="Times New Roman" pitchFamily="18" charset="0"/>
            </a:endParaRPr>
          </a:p>
          <a:p>
            <a:r>
              <a:rPr lang="en-US" sz="2200" dirty="0">
                <a:latin typeface="Times New Roman" pitchFamily="18" charset="0"/>
                <a:cs typeface="Times New Roman" pitchFamily="18" charset="0"/>
              </a:rPr>
              <a:t>Book title: Information hiding techniques for </a:t>
            </a:r>
            <a:r>
              <a:rPr lang="en-US" sz="2200" dirty="0" err="1">
                <a:latin typeface="Times New Roman" pitchFamily="18" charset="0"/>
                <a:cs typeface="Times New Roman" pitchFamily="18" charset="0"/>
              </a:rPr>
              <a:t>steganagraphy</a:t>
            </a:r>
            <a:r>
              <a:rPr lang="en-US" sz="2200" dirty="0">
                <a:latin typeface="Times New Roman" pitchFamily="18" charset="0"/>
                <a:cs typeface="Times New Roman" pitchFamily="18" charset="0"/>
              </a:rPr>
              <a:t> and digital </a:t>
            </a:r>
            <a:r>
              <a:rPr lang="en-US" sz="2200" dirty="0" err="1">
                <a:latin typeface="Times New Roman" pitchFamily="18" charset="0"/>
                <a:cs typeface="Times New Roman" pitchFamily="18" charset="0"/>
              </a:rPr>
              <a:t>watermaking</a:t>
            </a:r>
            <a:r>
              <a:rPr lang="en-US" sz="2200" dirty="0">
                <a:latin typeface="Times New Roman" pitchFamily="18" charset="0"/>
                <a:cs typeface="Times New Roman" pitchFamily="18" charset="0"/>
              </a:rPr>
              <a:t> by Stefan </a:t>
            </a:r>
            <a:r>
              <a:rPr lang="en-US" sz="2200" dirty="0" err="1">
                <a:latin typeface="Times New Roman" pitchFamily="18" charset="0"/>
                <a:cs typeface="Times New Roman" pitchFamily="18" charset="0"/>
              </a:rPr>
              <a:t>Katzenbeisser</a:t>
            </a:r>
            <a:r>
              <a:rPr lang="en-US" sz="2200" dirty="0">
                <a:latin typeface="Times New Roman" pitchFamily="18" charset="0"/>
                <a:cs typeface="Times New Roman" pitchFamily="18" charset="0"/>
              </a:rPr>
              <a:t> and Fabien A.P. </a:t>
            </a:r>
            <a:r>
              <a:rPr lang="en-US" sz="2200" dirty="0" err="1">
                <a:latin typeface="Times New Roman" pitchFamily="18" charset="0"/>
                <a:cs typeface="Times New Roman" pitchFamily="18" charset="0"/>
              </a:rPr>
              <a:t>Petitcolas</a:t>
            </a:r>
            <a:r>
              <a:rPr lang="en-US" sz="2200" dirty="0">
                <a:latin typeface="Times New Roman" pitchFamily="18" charset="0"/>
                <a:cs typeface="Times New Roman" pitchFamily="18" charset="0"/>
              </a:rPr>
              <a:t> </a:t>
            </a:r>
          </a:p>
          <a:p>
            <a:pPr lvl="0"/>
            <a:r>
              <a:rPr lang="en-US" sz="2200" dirty="0">
                <a:latin typeface="Times New Roman" pitchFamily="18" charset="0"/>
                <a:cs typeface="Times New Roman" pitchFamily="18" charset="0"/>
                <a:hlinkClick r:id="rId3"/>
              </a:rPr>
              <a:t>https://</a:t>
            </a:r>
            <a:r>
              <a:rPr lang="en-US" sz="2200" dirty="0" smtClean="0">
                <a:latin typeface="Times New Roman" pitchFamily="18" charset="0"/>
                <a:cs typeface="Times New Roman" pitchFamily="18" charset="0"/>
                <a:hlinkClick r:id="rId3"/>
              </a:rPr>
              <a:t>en.wikipedia.org/wiki/Lossy_compression</a:t>
            </a:r>
            <a:endParaRPr lang="en-US" sz="2200" dirty="0">
              <a:latin typeface="Times New Roman" pitchFamily="18" charset="0"/>
              <a:cs typeface="Times New Roman" pitchFamily="18" charset="0"/>
            </a:endParaRPr>
          </a:p>
          <a:p>
            <a:pPr lvl="0"/>
            <a:r>
              <a:rPr lang="en-US" sz="2200" dirty="0">
                <a:latin typeface="Times New Roman" pitchFamily="18" charset="0"/>
                <a:cs typeface="Times New Roman" pitchFamily="18" charset="0"/>
                <a:hlinkClick r:id="rId4"/>
              </a:rPr>
              <a:t>https://www.geeksforgeeks.org/image-steganography-in-cryptography</a:t>
            </a:r>
            <a:r>
              <a:rPr lang="en-US" sz="2200" dirty="0" smtClean="0">
                <a:latin typeface="Times New Roman" pitchFamily="18" charset="0"/>
                <a:cs typeface="Times New Roman" pitchFamily="18" charset="0"/>
                <a:hlinkClick r:id="rId4"/>
              </a:rPr>
              <a:t>/</a:t>
            </a:r>
            <a:endParaRPr lang="en-US" sz="2200" dirty="0">
              <a:latin typeface="Times New Roman" pitchFamily="18" charset="0"/>
              <a:cs typeface="Times New Roman" pitchFamily="18" charset="0"/>
            </a:endParaRPr>
          </a:p>
          <a:p>
            <a:pPr lvl="0"/>
            <a:r>
              <a:rPr lang="en-US" sz="2200" dirty="0">
                <a:latin typeface="Times New Roman" pitchFamily="18" charset="0"/>
                <a:cs typeface="Times New Roman" pitchFamily="18" charset="0"/>
                <a:hlinkClick r:id="rId5"/>
              </a:rPr>
              <a:t>https://</a:t>
            </a:r>
            <a:r>
              <a:rPr lang="en-US" sz="2200" dirty="0" smtClean="0">
                <a:latin typeface="Times New Roman" pitchFamily="18" charset="0"/>
                <a:cs typeface="Times New Roman" pitchFamily="18" charset="0"/>
                <a:hlinkClick r:id="rId5"/>
              </a:rPr>
              <a:t>shodhganga.inflibnet.ac.in/bitstream/10603/92404/12/15.chapter%206.pdf</a:t>
            </a:r>
            <a:endParaRPr lang="en-US" sz="2200" dirty="0" smtClean="0">
              <a:latin typeface="Times New Roman" pitchFamily="18" charset="0"/>
              <a:cs typeface="Times New Roman" pitchFamily="18" charset="0"/>
            </a:endParaRPr>
          </a:p>
          <a:p>
            <a:pPr lvl="0"/>
            <a:r>
              <a:rPr lang="en-US" sz="2400" dirty="0" smtClean="0">
                <a:hlinkClick r:id="rId6"/>
              </a:rPr>
              <a:t>https://www.slideshare.net/SreelekshmiSree1/image-steganography-using-lsb</a:t>
            </a:r>
            <a:endParaRPr lang="en-US" sz="2400" dirty="0" smtClean="0"/>
          </a:p>
          <a:p>
            <a:pPr lvl="0"/>
            <a:r>
              <a:rPr lang="en-US" sz="2400" dirty="0" smtClean="0"/>
              <a:t>https://pythonprogramming.net/loading-images-python-opencv-tutorials/</a:t>
            </a:r>
          </a:p>
          <a:p>
            <a:pPr lvl="0"/>
            <a:endParaRPr lang="en-US" sz="2200" dirty="0" smtClean="0">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endParaRPr lang="en-US" dirty="0"/>
          </a:p>
          <a:p>
            <a:endParaRPr lang="en-US" dirty="0"/>
          </a:p>
        </p:txBody>
      </p:sp>
    </p:spTree>
    <p:extLst>
      <p:ext uri="{BB962C8B-B14F-4D97-AF65-F5344CB8AC3E}">
        <p14:creationId xmlns="" xmlns:p14="http://schemas.microsoft.com/office/powerpoint/2010/main" val="3132492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u="sng" dirty="0"/>
              <a:t>STEGANOGRAPHY VS  </a:t>
            </a:r>
            <a:r>
              <a:rPr lang="en-US" sz="3200" b="1" u="sng" dirty="0" smtClean="0"/>
              <a:t>CRYPTOGRAPHY</a:t>
            </a:r>
            <a:r>
              <a:rPr lang="en-US" sz="3200" dirty="0"/>
              <a:t/>
            </a:r>
            <a:br>
              <a:rPr lang="en-US" sz="3200" dirty="0"/>
            </a:br>
            <a:endParaRPr lang="en-US" sz="3200" dirty="0"/>
          </a:p>
        </p:txBody>
      </p:sp>
      <p:sp>
        <p:nvSpPr>
          <p:cNvPr id="3" name="Content Placeholder 2"/>
          <p:cNvSpPr>
            <a:spLocks noGrp="1"/>
          </p:cNvSpPr>
          <p:nvPr>
            <p:ph sz="quarter" idx="1"/>
          </p:nvPr>
        </p:nvSpPr>
        <p:spPr/>
        <p:txBody>
          <a:bodyPr>
            <a:normAutofit fontScale="77500" lnSpcReduction="20000"/>
          </a:bodyPr>
          <a:lstStyle/>
          <a:p>
            <a:pPr marL="0" indent="0">
              <a:buNone/>
            </a:pPr>
            <a:endParaRPr lang="en-US" dirty="0" smtClean="0">
              <a:latin typeface="Times New Roman"/>
              <a:cs typeface="Times New Roman"/>
            </a:endParaRPr>
          </a:p>
          <a:p>
            <a:pPr lvl="0" algn="just"/>
            <a:r>
              <a:rPr lang="en-US" sz="2900" dirty="0">
                <a:latin typeface="Times New Roman" pitchFamily="18" charset="0"/>
                <a:cs typeface="Times New Roman" pitchFamily="18" charset="0"/>
              </a:rPr>
              <a:t>The meaning of the steganography is “covered or hidden writing” while cryptography signifies “secret writing</a:t>
            </a:r>
            <a:r>
              <a:rPr lang="en-US" sz="2900" dirty="0" smtClean="0">
                <a:latin typeface="Times New Roman" pitchFamily="18" charset="0"/>
                <a:cs typeface="Times New Roman" pitchFamily="18" charset="0"/>
              </a:rPr>
              <a:t>”</a:t>
            </a:r>
          </a:p>
          <a:p>
            <a:pPr lvl="0" algn="just"/>
            <a:endParaRPr lang="en-US"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Steganography is an attempt to achieve secure and undetectable communication. On the other hand, cryptography intends to make the message readable for only the target recipient but not by others through obtaining a disguised form of message</a:t>
            </a:r>
            <a:r>
              <a:rPr lang="en-US" sz="2900" dirty="0" smtClean="0">
                <a:latin typeface="Times New Roman" pitchFamily="18" charset="0"/>
                <a:cs typeface="Times New Roman" pitchFamily="18" charset="0"/>
              </a:rPr>
              <a:t>.</a:t>
            </a:r>
          </a:p>
          <a:p>
            <a:pPr marL="0" lvl="0" indent="0" algn="just">
              <a:buNone/>
            </a:pPr>
            <a:endParaRPr lang="en-US" dirty="0">
              <a:latin typeface="Times New Roman" pitchFamily="18" charset="0"/>
              <a:cs typeface="Times New Roman" pitchFamily="18" charset="0"/>
            </a:endParaRPr>
          </a:p>
          <a:p>
            <a:pPr lvl="0" algn="just"/>
            <a:r>
              <a:rPr lang="en-US" sz="2900" dirty="0">
                <a:latin typeface="Times New Roman" pitchFamily="18" charset="0"/>
                <a:cs typeface="Times New Roman" pitchFamily="18" charset="0"/>
              </a:rPr>
              <a:t>In steganography, the main structure of the message is not changed whereas cryptography imposes a change on the secret message before transferring it over the network</a:t>
            </a:r>
            <a:r>
              <a:rPr lang="en-US" sz="2900" dirty="0" smtClean="0">
                <a:latin typeface="Times New Roman" pitchFamily="18" charset="0"/>
                <a:cs typeface="Times New Roman" pitchFamily="18" charset="0"/>
              </a:rPr>
              <a:t>.</a:t>
            </a:r>
          </a:p>
          <a:p>
            <a:pPr marL="0" lvl="0" indent="0" algn="just">
              <a:buNone/>
            </a:pPr>
            <a:endParaRPr lang="en-US" sz="2400" dirty="0" smtClean="0">
              <a:latin typeface="Times New Roman" pitchFamily="18" charset="0"/>
              <a:cs typeface="Times New Roman" pitchFamily="18" charset="0"/>
            </a:endParaRPr>
          </a:p>
          <a:p>
            <a:pPr algn="just"/>
            <a:r>
              <a:rPr lang="en-US" sz="2900" dirty="0">
                <a:latin typeface="Times New Roman" pitchFamily="18" charset="0"/>
                <a:cs typeface="Times New Roman" pitchFamily="18" charset="0"/>
              </a:rPr>
              <a:t>The cryptography is prevalently used unlike steganography, which is not so familiar</a:t>
            </a:r>
            <a:r>
              <a:rPr lang="en-US" sz="2900" dirty="0" smtClean="0">
                <a:latin typeface="Times New Roman" pitchFamily="18" charset="0"/>
                <a:cs typeface="Times New Roman" pitchFamily="18" charset="0"/>
              </a:rPr>
              <a:t>.</a:t>
            </a:r>
          </a:p>
          <a:p>
            <a:pPr marL="0" indent="0">
              <a:buNone/>
            </a:pPr>
            <a:endParaRPr lang="en-US" sz="2400" dirty="0" smtClean="0"/>
          </a:p>
          <a:p>
            <a:pPr marL="0" lvl="0" indent="0">
              <a:buNone/>
            </a:pPr>
            <a:endParaRPr lang="en-US" dirty="0" smtClean="0"/>
          </a:p>
          <a:p>
            <a:pPr marL="0" lvl="0" indent="0">
              <a:buNone/>
            </a:pPr>
            <a:endParaRPr lang="en-US" sz="2000" dirty="0"/>
          </a:p>
          <a:p>
            <a:pPr marL="0" lvl="0" indent="0">
              <a:buNone/>
            </a:pPr>
            <a:endParaRPr lang="en-US" sz="2000" dirty="0"/>
          </a:p>
          <a:p>
            <a:pPr marL="0" indent="0">
              <a:buNone/>
            </a:pPr>
            <a:endParaRPr lang="en-US" sz="2400" dirty="0"/>
          </a:p>
          <a:p>
            <a:pPr lvl="0"/>
            <a:endParaRPr lang="en-US" sz="2400" dirty="0" smtClean="0"/>
          </a:p>
          <a:p>
            <a:pPr lvl="0"/>
            <a:endParaRPr lang="en-US" dirty="0"/>
          </a:p>
          <a:p>
            <a:endParaRPr lang="en-US" dirty="0" smtClean="0">
              <a:latin typeface="Times New Roman"/>
              <a:cs typeface="Times New Roman"/>
            </a:endParaRPr>
          </a:p>
          <a:p>
            <a:endParaRPr lang="en-US" dirty="0" smtClean="0">
              <a:latin typeface="Times New Roman"/>
              <a:cs typeface="Times New Roman"/>
            </a:endParaRPr>
          </a:p>
          <a:p>
            <a:endParaRPr lang="en-US" dirty="0"/>
          </a:p>
        </p:txBody>
      </p:sp>
    </p:spTree>
    <p:extLst>
      <p:ext uri="{BB962C8B-B14F-4D97-AF65-F5344CB8AC3E}">
        <p14:creationId xmlns="" xmlns:p14="http://schemas.microsoft.com/office/powerpoint/2010/main" val="2172332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457200" y="914400"/>
            <a:ext cx="8229600" cy="5486400"/>
          </a:xfrm>
        </p:spPr>
        <p:txBody>
          <a:bodyPr numCol="1">
            <a:noAutofit/>
          </a:bodyPr>
          <a:lstStyle/>
          <a:p>
            <a:pPr lvl="0"/>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smtClean="0">
                <a:latin typeface="+mn-lt"/>
              </a:rPr>
              <a:t/>
            </a:r>
            <a:br>
              <a:rPr lang="en-US" sz="1600" dirty="0" smtClean="0">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mn-lt"/>
              </a:rPr>
              <a:t/>
            </a:r>
            <a:br>
              <a:rPr lang="en-US" sz="1600" dirty="0" smtClean="0">
                <a:solidFill>
                  <a:schemeClr val="tx1"/>
                </a:solidFill>
                <a:latin typeface="+mn-lt"/>
              </a:rPr>
            </a:br>
            <a:r>
              <a:rPr lang="en-US" sz="1600" dirty="0" smtClean="0">
                <a:solidFill>
                  <a:schemeClr val="tx1"/>
                </a:solidFill>
                <a:latin typeface="Times New Roman" pitchFamily="18" charset="0"/>
                <a:cs typeface="Times New Roman" pitchFamily="18" charset="0"/>
              </a:rPr>
              <a:t>The </a:t>
            </a:r>
            <a:r>
              <a:rPr lang="en-US" sz="1600" dirty="0" smtClean="0">
                <a:solidFill>
                  <a:schemeClr val="tx1"/>
                </a:solidFill>
                <a:latin typeface="Times New Roman" pitchFamily="18" charset="0"/>
                <a:cs typeface="Times New Roman" pitchFamily="18" charset="0"/>
              </a:rPr>
              <a:t>degree of the security of the secret data is measured by the key length which makes the algorithm strong and unbreakable. Conversely, there is no such thing in </a:t>
            </a:r>
            <a:r>
              <a:rPr lang="en-US" sz="1600" dirty="0" err="1" smtClean="0">
                <a:solidFill>
                  <a:schemeClr val="tx1"/>
                </a:solidFill>
                <a:latin typeface="Times New Roman" pitchFamily="18" charset="0"/>
                <a:cs typeface="Times New Roman" pitchFamily="18" charset="0"/>
              </a:rPr>
              <a:t>steganography</a:t>
            </a:r>
            <a:r>
              <a:rPr lang="en-US" sz="1600" dirty="0" smtClean="0">
                <a:solidFill>
                  <a:schemeClr val="tx1"/>
                </a:solidFill>
                <a:latin typeface="Times New Roman" pitchFamily="18" charset="0"/>
                <a:cs typeface="Times New Roman" pitchFamily="18" charset="0"/>
              </a:rPr>
              <a:t>.</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err="1" smtClean="0">
                <a:solidFill>
                  <a:schemeClr val="tx1"/>
                </a:solidFill>
                <a:latin typeface="Times New Roman" pitchFamily="18" charset="0"/>
                <a:cs typeface="Times New Roman" pitchFamily="18" charset="0"/>
              </a:rPr>
              <a:t>Steganography</a:t>
            </a:r>
            <a:r>
              <a:rPr lang="en-US" sz="1600" dirty="0" smtClean="0">
                <a:solidFill>
                  <a:schemeClr val="tx1"/>
                </a:solidFill>
                <a:latin typeface="Times New Roman" pitchFamily="18" charset="0"/>
                <a:cs typeface="Times New Roman" pitchFamily="18" charset="0"/>
              </a:rPr>
              <a:t> provides only confidentiality and authentication. On the contrary, the principles of security provided by the cryptography are confidentiality, integrity, authentication, and non-repudiation.</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err="1" smtClean="0">
                <a:solidFill>
                  <a:schemeClr val="tx1"/>
                </a:solidFill>
                <a:latin typeface="Times New Roman" pitchFamily="18" charset="0"/>
                <a:cs typeface="Times New Roman" pitchFamily="18" charset="0"/>
              </a:rPr>
              <a:t>Spacial</a:t>
            </a:r>
            <a:r>
              <a:rPr lang="en-US" sz="1600" dirty="0" smtClean="0">
                <a:solidFill>
                  <a:schemeClr val="tx1"/>
                </a:solidFill>
                <a:latin typeface="Times New Roman" pitchFamily="18" charset="0"/>
                <a:cs typeface="Times New Roman" pitchFamily="18" charset="0"/>
              </a:rPr>
              <a:t> domain, transform domain embedding and model-based are some of the algorithms used in </a:t>
            </a:r>
            <a:r>
              <a:rPr lang="en-US" sz="1600" dirty="0" err="1" smtClean="0">
                <a:solidFill>
                  <a:schemeClr val="tx1"/>
                </a:solidFill>
                <a:latin typeface="Times New Roman" pitchFamily="18" charset="0"/>
                <a:cs typeface="Times New Roman" pitchFamily="18" charset="0"/>
              </a:rPr>
              <a:t>steganography</a:t>
            </a:r>
            <a:r>
              <a:rPr lang="en-US" sz="1600" dirty="0" smtClean="0">
                <a:solidFill>
                  <a:schemeClr val="tx1"/>
                </a:solidFill>
                <a:latin typeface="Times New Roman" pitchFamily="18" charset="0"/>
                <a:cs typeface="Times New Roman" pitchFamily="18" charset="0"/>
              </a:rPr>
              <a:t>. In contrast, the cryptography uses techniques named as </a:t>
            </a:r>
            <a:r>
              <a:rPr lang="en-US" sz="1600" dirty="0" err="1" smtClean="0">
                <a:solidFill>
                  <a:schemeClr val="tx1"/>
                </a:solidFill>
                <a:latin typeface="Times New Roman" pitchFamily="18" charset="0"/>
                <a:cs typeface="Times New Roman" pitchFamily="18" charset="0"/>
              </a:rPr>
              <a:t>transpositional</a:t>
            </a:r>
            <a:r>
              <a:rPr lang="en-US" sz="1600" dirty="0" smtClean="0">
                <a:solidFill>
                  <a:schemeClr val="tx1"/>
                </a:solidFill>
                <a:latin typeface="Times New Roman" pitchFamily="18" charset="0"/>
                <a:cs typeface="Times New Roman" pitchFamily="18" charset="0"/>
              </a:rPr>
              <a:t>, substitution, stream and block ciphers</a:t>
            </a:r>
            <a:r>
              <a:rPr lang="en-US" sz="1600" dirty="0" smtClean="0">
                <a:solidFill>
                  <a:schemeClr val="tx1"/>
                </a:solidFill>
                <a:latin typeface="Times New Roman" pitchFamily="18" charset="0"/>
                <a:cs typeface="Times New Roman" pitchFamily="18" charset="0"/>
              </a:rPr>
              <a:t>.</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The </a:t>
            </a:r>
            <a:r>
              <a:rPr lang="en-US" sz="1600" dirty="0" err="1" smtClean="0">
                <a:solidFill>
                  <a:schemeClr val="tx1"/>
                </a:solidFill>
                <a:latin typeface="Times New Roman" pitchFamily="18" charset="0"/>
                <a:cs typeface="Times New Roman" pitchFamily="18" charset="0"/>
              </a:rPr>
              <a:t>steganography</a:t>
            </a:r>
            <a:r>
              <a:rPr lang="en-US" sz="1600" dirty="0" smtClean="0">
                <a:solidFill>
                  <a:schemeClr val="tx1"/>
                </a:solidFill>
                <a:latin typeface="Times New Roman" pitchFamily="18" charset="0"/>
                <a:cs typeface="Times New Roman" pitchFamily="18" charset="0"/>
              </a:rPr>
              <a:t> can be employed on any medium such as text, audio, video </a:t>
            </a:r>
            <a:r>
              <a:rPr lang="en-US" sz="1600" dirty="0" smtClean="0">
                <a:solidFill>
                  <a:schemeClr val="tx1"/>
                </a:solidFill>
                <a:latin typeface="Times New Roman" pitchFamily="18" charset="0"/>
                <a:cs typeface="Times New Roman" pitchFamily="18" charset="0"/>
              </a:rPr>
              <a:t> and </a:t>
            </a:r>
            <a:r>
              <a:rPr lang="en-US" sz="1600" dirty="0" smtClean="0">
                <a:solidFill>
                  <a:schemeClr val="tx1"/>
                </a:solidFill>
                <a:latin typeface="Times New Roman" pitchFamily="18" charset="0"/>
                <a:cs typeface="Times New Roman" pitchFamily="18" charset="0"/>
              </a:rPr>
              <a:t>image while cryptography is implemented only on the text file.</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The reverse engineering employed to decode the message in cryptography is known as cryptanalysis. As against, the technique used to detect the presence of the </a:t>
            </a:r>
            <a:r>
              <a:rPr lang="en-US" sz="1600" dirty="0" err="1" smtClean="0">
                <a:solidFill>
                  <a:schemeClr val="tx1"/>
                </a:solidFill>
                <a:latin typeface="Times New Roman" pitchFamily="18" charset="0"/>
                <a:cs typeface="Times New Roman" pitchFamily="18" charset="0"/>
              </a:rPr>
              <a:t>steganography</a:t>
            </a:r>
            <a:r>
              <a:rPr lang="en-US" sz="1600" dirty="0" smtClean="0">
                <a:solidFill>
                  <a:schemeClr val="tx1"/>
                </a:solidFill>
                <a:latin typeface="Times New Roman" pitchFamily="18" charset="0"/>
                <a:cs typeface="Times New Roman" pitchFamily="18" charset="0"/>
              </a:rPr>
              <a:t> is known as </a:t>
            </a:r>
            <a:r>
              <a:rPr lang="en-US" sz="1600" dirty="0" err="1" smtClean="0">
                <a:solidFill>
                  <a:schemeClr val="tx1"/>
                </a:solidFill>
                <a:latin typeface="Times New Roman" pitchFamily="18" charset="0"/>
                <a:cs typeface="Times New Roman" pitchFamily="18" charset="0"/>
              </a:rPr>
              <a:t>steganalysis</a:t>
            </a:r>
            <a:r>
              <a:rPr lang="en-US" sz="1600" dirty="0" smtClean="0">
                <a:solidFill>
                  <a:schemeClr val="tx1"/>
                </a:solidFill>
                <a:latin typeface="Times New Roman" pitchFamily="18" charset="0"/>
                <a:cs typeface="Times New Roman" pitchFamily="18" charset="0"/>
              </a:rPr>
              <a:t>.</a:t>
            </a:r>
            <a:br>
              <a:rPr lang="en-US" sz="1600" dirty="0" smtClean="0">
                <a:solidFill>
                  <a:schemeClr val="tx1"/>
                </a:solidFill>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100" dirty="0" smtClean="0">
                <a:latin typeface="Times New Roman" pitchFamily="18" charset="0"/>
                <a:cs typeface="Times New Roman" pitchFamily="18" charset="0"/>
              </a:rPr>
              <a:t/>
            </a:r>
            <a:br>
              <a:rPr lang="en-US" sz="1100" dirty="0" smtClean="0">
                <a:latin typeface="Times New Roman" pitchFamily="18" charset="0"/>
                <a:cs typeface="Times New Roman" pitchFamily="18" charset="0"/>
              </a:rPr>
            </a:br>
            <a:endParaRPr lang="en-US" sz="11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338030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 </a:t>
            </a:r>
            <a:r>
              <a:rPr lang="en-US" sz="3200" b="1" u="sng" dirty="0"/>
              <a:t>TYPES OF STEGANOGRAPHY</a:t>
            </a:r>
            <a:endParaRPr lang="en-US" sz="3200" dirty="0"/>
          </a:p>
        </p:txBody>
      </p:sp>
      <p:sp>
        <p:nvSpPr>
          <p:cNvPr id="3" name="Content Placeholder 2"/>
          <p:cNvSpPr>
            <a:spLocks noGrp="1"/>
          </p:cNvSpPr>
          <p:nvPr>
            <p:ph sz="quarter" idx="1"/>
          </p:nvPr>
        </p:nvSpPr>
        <p:spPr/>
        <p:txBody>
          <a:bodyPr/>
          <a:lstStyle/>
          <a:p>
            <a:pPr marL="0" indent="0">
              <a:buNone/>
            </a:pPr>
            <a:r>
              <a:rPr lang="en-US" sz="2000" dirty="0">
                <a:latin typeface="Times New Roman" pitchFamily="18" charset="0"/>
                <a:cs typeface="Times New Roman" pitchFamily="18" charset="0"/>
              </a:rPr>
              <a:t>There are four type of </a:t>
            </a:r>
            <a:r>
              <a:rPr lang="en-US" sz="2000" dirty="0" smtClean="0">
                <a:latin typeface="Times New Roman" pitchFamily="18" charset="0"/>
                <a:cs typeface="Times New Roman" pitchFamily="18" charset="0"/>
              </a:rPr>
              <a:t>steganography</a:t>
            </a:r>
          </a:p>
          <a:p>
            <a:pPr>
              <a:buFont typeface="Wingdings" pitchFamily="2" charset="2"/>
              <a:buChar char="q"/>
            </a:pPr>
            <a:r>
              <a:rPr lang="en-US" sz="2000" dirty="0">
                <a:latin typeface="Times New Roman" pitchFamily="18" charset="0"/>
                <a:cs typeface="Times New Roman" pitchFamily="18" charset="0"/>
              </a:rPr>
              <a:t>Text </a:t>
            </a:r>
            <a:r>
              <a:rPr lang="en-US" sz="2000" dirty="0" smtClean="0">
                <a:latin typeface="Times New Roman" pitchFamily="18" charset="0"/>
                <a:cs typeface="Times New Roman" pitchFamily="18" charset="0"/>
              </a:rPr>
              <a:t>steganography</a:t>
            </a:r>
          </a:p>
          <a:p>
            <a:pPr marL="0" indent="0">
              <a:buNone/>
            </a:pP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Image </a:t>
            </a:r>
            <a:r>
              <a:rPr lang="en-US" sz="2000" dirty="0" smtClean="0">
                <a:latin typeface="Times New Roman" pitchFamily="18" charset="0"/>
                <a:cs typeface="Times New Roman" pitchFamily="18" charset="0"/>
              </a:rPr>
              <a:t>steganography</a:t>
            </a:r>
          </a:p>
          <a:p>
            <a:pPr marL="0" indent="0">
              <a:buNone/>
            </a:pPr>
            <a:endParaRPr lang="en-US" sz="2000" dirty="0">
              <a:latin typeface="Times New Roman" pitchFamily="18" charset="0"/>
              <a:cs typeface="Times New Roman" pitchFamily="18" charset="0"/>
            </a:endParaRPr>
          </a:p>
          <a:p>
            <a:pPr lvl="0">
              <a:buFont typeface="Wingdings" pitchFamily="2" charset="2"/>
              <a:buChar char="q"/>
            </a:pPr>
            <a:r>
              <a:rPr lang="en-US" sz="2000" dirty="0">
                <a:latin typeface="Times New Roman" pitchFamily="18" charset="0"/>
                <a:cs typeface="Times New Roman" pitchFamily="18" charset="0"/>
              </a:rPr>
              <a:t>Audio </a:t>
            </a:r>
            <a:r>
              <a:rPr lang="en-US" sz="2000" dirty="0" smtClean="0">
                <a:latin typeface="Times New Roman" pitchFamily="18" charset="0"/>
                <a:cs typeface="Times New Roman" pitchFamily="18" charset="0"/>
              </a:rPr>
              <a:t>steganography</a:t>
            </a:r>
          </a:p>
          <a:p>
            <a:pPr marL="0" lvl="0" indent="0">
              <a:buNone/>
            </a:pPr>
            <a:endParaRPr lang="en-US" sz="2000" dirty="0">
              <a:latin typeface="Times New Roman" pitchFamily="18" charset="0"/>
              <a:cs typeface="Times New Roman" pitchFamily="18" charset="0"/>
            </a:endParaRPr>
          </a:p>
          <a:p>
            <a:pPr lvl="0">
              <a:buFont typeface="Wingdings" pitchFamily="2" charset="2"/>
              <a:buChar char="q"/>
            </a:pPr>
            <a:r>
              <a:rPr lang="en-US" sz="2000" dirty="0">
                <a:latin typeface="Times New Roman" pitchFamily="18" charset="0"/>
                <a:cs typeface="Times New Roman" pitchFamily="18" charset="0"/>
              </a:rPr>
              <a:t>Video Steganography</a:t>
            </a:r>
          </a:p>
          <a:p>
            <a:pPr marL="0" indent="0">
              <a:buNone/>
            </a:pPr>
            <a:endParaRPr lang="en-US" dirty="0"/>
          </a:p>
          <a:p>
            <a:endParaRPr lang="en-US" dirty="0"/>
          </a:p>
        </p:txBody>
      </p:sp>
    </p:spTree>
    <p:extLst>
      <p:ext uri="{BB962C8B-B14F-4D97-AF65-F5344CB8AC3E}">
        <p14:creationId xmlns="" xmlns:p14="http://schemas.microsoft.com/office/powerpoint/2010/main" val="3567210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5821363"/>
          </a:xfrm>
        </p:spPr>
        <p:txBody>
          <a:bodyPr/>
          <a:lstStyle/>
          <a:p>
            <a:r>
              <a:rPr lang="en-US" sz="2000" u="sng" dirty="0">
                <a:latin typeface="Times New Roman" pitchFamily="18" charset="0"/>
                <a:cs typeface="Times New Roman" pitchFamily="18" charset="0"/>
              </a:rPr>
              <a:t>Text steganography</a:t>
            </a:r>
            <a:r>
              <a:rPr lang="en-US" sz="2000" dirty="0">
                <a:latin typeface="Times New Roman" pitchFamily="18" charset="0"/>
                <a:cs typeface="Times New Roman" pitchFamily="18" charset="0"/>
              </a:rPr>
              <a:t>: Text steganography can be achieved by altering the text formatting, or by altering certain characteristics of textual elements (</a:t>
            </a:r>
            <a:r>
              <a:rPr lang="en-US" sz="2000" dirty="0" err="1">
                <a:latin typeface="Times New Roman" pitchFamily="18" charset="0"/>
                <a:cs typeface="Times New Roman" pitchFamily="18" charset="0"/>
              </a:rPr>
              <a:t>e.g.characters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Text Steganography Techniques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a)    Selective </a:t>
            </a:r>
            <a:r>
              <a:rPr lang="en-US" sz="2000" dirty="0">
                <a:latin typeface="Times New Roman" pitchFamily="18" charset="0"/>
                <a:cs typeface="Times New Roman" pitchFamily="18" charset="0"/>
              </a:rPr>
              <a:t>hiding: This hides the characters in the first (or any specific location) characters of the words. Concatenating those characters help extracting the text. But this technique requires huge amount of plain text</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b)    HTML </a:t>
            </a:r>
            <a:r>
              <a:rPr lang="en-US" sz="2000" dirty="0">
                <a:latin typeface="Times New Roman" pitchFamily="18" charset="0"/>
                <a:cs typeface="Times New Roman" pitchFamily="18" charset="0"/>
              </a:rPr>
              <a:t>web pages: This may hide text using the fact that attributes of HTML tags are case insensitive. Those characters can then be used to retrieve the original text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457200" indent="-457200">
              <a:buNone/>
            </a:pPr>
            <a:r>
              <a:rPr lang="en-US" sz="2000" dirty="0" smtClean="0">
                <a:latin typeface="Times New Roman" pitchFamily="18" charset="0"/>
                <a:cs typeface="Times New Roman" pitchFamily="18" charset="0"/>
              </a:rPr>
              <a:t>c)    Hiding </a:t>
            </a:r>
            <a:r>
              <a:rPr lang="en-US" sz="2000" dirty="0">
                <a:latin typeface="Times New Roman" pitchFamily="18" charset="0"/>
                <a:cs typeface="Times New Roman" pitchFamily="18" charset="0"/>
              </a:rPr>
              <a:t>using Whitespace: Fewer numbers of whitespaces may specify a 0 and more number of whitespaces between words may determine a 1</a:t>
            </a:r>
            <a:r>
              <a:rPr lang="en-US" sz="2000" dirty="0" smtClean="0">
                <a:latin typeface="Times New Roman" pitchFamily="18" charset="0"/>
                <a:cs typeface="Times New Roman" pitchFamily="18" charset="0"/>
              </a:rPr>
              <a:t>.</a:t>
            </a:r>
          </a:p>
          <a:p>
            <a:pPr>
              <a:buNone/>
            </a:pPr>
            <a:r>
              <a:rPr lang="en-US" sz="2000" dirty="0" smtClean="0"/>
              <a:t>d)    </a:t>
            </a:r>
            <a:r>
              <a:rPr lang="en-US" sz="2000" dirty="0" smtClean="0">
                <a:latin typeface="Times New Roman" pitchFamily="18" charset="0"/>
                <a:cs typeface="Times New Roman" pitchFamily="18" charset="0"/>
              </a:rPr>
              <a:t>Semantic Hiding: Uses synonyms to hide the message</a:t>
            </a:r>
            <a:endParaRPr lang="en-US" sz="2000" dirty="0">
              <a:latin typeface="Times New Roman" pitchFamily="18" charset="0"/>
              <a:cs typeface="Times New Roman" pitchFamily="18" charset="0"/>
            </a:endParaRPr>
          </a:p>
          <a:p>
            <a:endParaRPr lang="en-US" sz="2000" dirty="0"/>
          </a:p>
          <a:p>
            <a:endParaRPr lang="en-US" dirty="0"/>
          </a:p>
        </p:txBody>
      </p:sp>
    </p:spTree>
    <p:extLst>
      <p:ext uri="{BB962C8B-B14F-4D97-AF65-F5344CB8AC3E}">
        <p14:creationId xmlns="" xmlns:p14="http://schemas.microsoft.com/office/powerpoint/2010/main" val="2472094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685800"/>
            <a:ext cx="8229600" cy="4525963"/>
          </a:xfrm>
        </p:spPr>
        <p:txBody>
          <a:bodyPr/>
          <a:lstStyle/>
          <a:p>
            <a:pPr marL="0" indent="0">
              <a:buNone/>
            </a:pPr>
            <a:r>
              <a:rPr lang="en-US" sz="2000" u="sng" dirty="0" smtClean="0">
                <a:latin typeface="Times New Roman" pitchFamily="18" charset="0"/>
                <a:cs typeface="Times New Roman" pitchFamily="18" charset="0"/>
              </a:rPr>
              <a:t>Image </a:t>
            </a:r>
            <a:r>
              <a:rPr lang="en-US" sz="2000" u="sng" dirty="0">
                <a:latin typeface="Times New Roman" pitchFamily="18" charset="0"/>
                <a:cs typeface="Times New Roman" pitchFamily="18" charset="0"/>
              </a:rPr>
              <a:t>steganography</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Images </a:t>
            </a:r>
            <a:r>
              <a:rPr lang="en-US" sz="2000" dirty="0">
                <a:latin typeface="Times New Roman" pitchFamily="18" charset="0"/>
                <a:cs typeface="Times New Roman" pitchFamily="18" charset="0"/>
              </a:rPr>
              <a:t>are used as the message carriers. Images are the most popular cover objects used for steganography</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a:p>
            <a:pPr marL="0" indent="0">
              <a:buNone/>
            </a:pPr>
            <a:r>
              <a:rPr lang="en-US" sz="2000" u="sng" dirty="0">
                <a:latin typeface="Times New Roman" pitchFamily="18" charset="0"/>
                <a:cs typeface="Times New Roman" pitchFamily="18" charset="0"/>
              </a:rPr>
              <a:t>Audio steganography</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0" indent="0" algn="just">
              <a:buNone/>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audio steganography, secret message is embedded into digitized audio signal which result slight altering of binary sequence of the corresponding audio file</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000" u="sng" dirty="0">
                <a:latin typeface="Times New Roman" pitchFamily="18" charset="0"/>
                <a:cs typeface="Times New Roman" pitchFamily="18" charset="0"/>
              </a:rPr>
              <a:t>Video </a:t>
            </a:r>
            <a:r>
              <a:rPr lang="en-US" sz="2000" u="sng" dirty="0" err="1">
                <a:latin typeface="Times New Roman" pitchFamily="18" charset="0"/>
                <a:cs typeface="Times New Roman" pitchFamily="18" charset="0"/>
              </a:rPr>
              <a:t>Steganography</a:t>
            </a:r>
            <a:r>
              <a:rPr lang="en-US" sz="2000" dirty="0" smtClean="0">
                <a:latin typeface="Times New Roman" pitchFamily="18" charset="0"/>
                <a:cs typeface="Times New Roman" pitchFamily="18" charset="0"/>
              </a:rPr>
              <a:t>:</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Video Steganography is a technique to hide any kind of files or information into digital video format. Video (combination of pictures) is used as carrier for hidden information.                         </a:t>
            </a:r>
          </a:p>
          <a:p>
            <a:pPr marL="0" indent="0">
              <a:buNone/>
            </a:pPr>
            <a:endParaRPr lang="en-US" sz="2000" dirty="0"/>
          </a:p>
          <a:p>
            <a:endParaRPr lang="en-US" dirty="0"/>
          </a:p>
        </p:txBody>
      </p:sp>
    </p:spTree>
    <p:extLst>
      <p:ext uri="{BB962C8B-B14F-4D97-AF65-F5344CB8AC3E}">
        <p14:creationId xmlns="" xmlns:p14="http://schemas.microsoft.com/office/powerpoint/2010/main" val="3092164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IMAGE STEGANOGRAPHY</a:t>
            </a:r>
            <a:endParaRPr lang="en-US" b="1" u="sng" dirty="0"/>
          </a:p>
        </p:txBody>
      </p:sp>
      <p:sp>
        <p:nvSpPr>
          <p:cNvPr id="4" name="object 12"/>
          <p:cNvSpPr>
            <a:spLocks noGrp="1"/>
          </p:cNvSpPr>
          <p:nvPr>
            <p:ph sz="quarter" idx="1"/>
          </p:nvPr>
        </p:nvSpPr>
        <p:spPr>
          <a:prstGeom prst="rect">
            <a:avLst/>
          </a:prstGeom>
          <a:blipFill>
            <a:blip r:embed="rId2" cstate="print"/>
            <a:stretch>
              <a:fillRect/>
            </a:stretch>
          </a:blipFill>
        </p:spPr>
        <p:txBody>
          <a:bodyPr wrap="square" lIns="0" tIns="0" rIns="0" bIns="0" rtlCol="0"/>
          <a:lstStyle/>
          <a:p>
            <a:pPr>
              <a:buNone/>
            </a:pPr>
            <a:endParaRPr lang="en-US" dirty="0"/>
          </a:p>
        </p:txBody>
      </p:sp>
    </p:spTree>
    <p:extLst>
      <p:ext uri="{BB962C8B-B14F-4D97-AF65-F5344CB8AC3E}">
        <p14:creationId xmlns="" xmlns:p14="http://schemas.microsoft.com/office/powerpoint/2010/main" val="13764832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548</TotalTime>
  <Words>2333</Words>
  <Application>Microsoft Office PowerPoint</Application>
  <PresentationFormat>On-screen Show (4:3)</PresentationFormat>
  <Paragraphs>476</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Oriel</vt:lpstr>
      <vt:lpstr> IMAGE STEGANOGRAPHY USING LEAST SIGNIFICANT BIT  </vt:lpstr>
      <vt:lpstr>CONTENTS</vt:lpstr>
      <vt:lpstr>INTRODUCTION</vt:lpstr>
      <vt:lpstr>STEGANOGRAPHY VS  CRYPTOGRAPHY </vt:lpstr>
      <vt:lpstr>               The degree of the security of the secret data is measured by the key length which makes the algorithm strong and unbreakable. Conversely, there is no such thing in steganography.  Steganography provides only confidentiality and authentication. On the contrary, the principles of security provided by the cryptography are confidentiality, integrity, authentication, and non-repudiation.  Spacial domain, transform domain embedding and model-based are some of the algorithms used in steganography. In contrast, the cryptography uses techniques named as transpositional, substitution, stream and block ciphers.  The steganography can be employed on any medium such as text, audio, video  and image while cryptography is implemented only on the text file.  The reverse engineering employed to decode the message in cryptography is known as cryptanalysis. As against, the technique used to detect the presence of the steganography is known as steganalysis.     </vt:lpstr>
      <vt:lpstr> TYPES OF STEGANOGRAPHY</vt:lpstr>
      <vt:lpstr>Slide 7</vt:lpstr>
      <vt:lpstr>Slide 8</vt:lpstr>
      <vt:lpstr>IMAGE STEGANOGRAPHY</vt:lpstr>
      <vt:lpstr>Slide 10</vt:lpstr>
      <vt:lpstr>Slide 11</vt:lpstr>
      <vt:lpstr>Slide 12</vt:lpstr>
      <vt:lpstr>IMAGE STEGANOGRAPHY   TECHNIQUES </vt:lpstr>
      <vt:lpstr>Image Steganography using LSB  algorithm </vt:lpstr>
      <vt:lpstr>Slide 15</vt:lpstr>
      <vt:lpstr>Slide 16</vt:lpstr>
      <vt:lpstr>Data Embedding Algorithm</vt:lpstr>
      <vt:lpstr>Data Extraction Algorithm</vt:lpstr>
      <vt:lpstr>Example</vt:lpstr>
      <vt:lpstr>IMPLEMENTATION</vt:lpstr>
      <vt:lpstr>Slide 21</vt:lpstr>
      <vt:lpstr>Slide 22</vt:lpstr>
      <vt:lpstr>Slide 23</vt:lpstr>
      <vt:lpstr>Slide 24</vt:lpstr>
      <vt:lpstr>Slide 25</vt:lpstr>
      <vt:lpstr>Slide 26</vt:lpstr>
      <vt:lpstr>Slide 27</vt:lpstr>
      <vt:lpstr>Slide 28</vt:lpstr>
      <vt:lpstr>Slide 29</vt:lpstr>
      <vt:lpstr>Slide 30</vt:lpstr>
      <vt:lpstr>      STEGANOGRAPHY FOR GREY SCALE IMAGE</vt:lpstr>
      <vt:lpstr>Slide 32</vt:lpstr>
      <vt:lpstr>Slide 33</vt:lpstr>
      <vt:lpstr>Slide 34</vt:lpstr>
      <vt:lpstr>CONCLUSION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dc:title>
  <dc:creator>Windows User</dc:creator>
  <cp:lastModifiedBy>HP</cp:lastModifiedBy>
  <cp:revision>58</cp:revision>
  <dcterms:created xsi:type="dcterms:W3CDTF">2019-12-26T11:46:01Z</dcterms:created>
  <dcterms:modified xsi:type="dcterms:W3CDTF">2020-01-21T15:35:54Z</dcterms:modified>
</cp:coreProperties>
</file>