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59" r:id="rId6"/>
    <p:sldId id="291" r:id="rId7"/>
    <p:sldId id="275" r:id="rId8"/>
    <p:sldId id="262" r:id="rId9"/>
    <p:sldId id="263" r:id="rId10"/>
    <p:sldId id="276" r:id="rId11"/>
    <p:sldId id="282" r:id="rId12"/>
    <p:sldId id="283" r:id="rId13"/>
    <p:sldId id="279" r:id="rId14"/>
    <p:sldId id="278" r:id="rId15"/>
    <p:sldId id="280" r:id="rId16"/>
    <p:sldId id="281" r:id="rId17"/>
    <p:sldId id="266" r:id="rId18"/>
    <p:sldId id="267" r:id="rId19"/>
    <p:sldId id="268" r:id="rId20"/>
    <p:sldId id="284" r:id="rId21"/>
    <p:sldId id="289" r:id="rId22"/>
    <p:sldId id="285" r:id="rId23"/>
    <p:sldId id="286" r:id="rId24"/>
    <p:sldId id="287" r:id="rId25"/>
    <p:sldId id="288" r:id="rId26"/>
    <p:sldId id="274" r:id="rId27"/>
    <p:sldId id="290" r:id="rId28"/>
    <p:sldId id="269" r:id="rId29"/>
    <p:sldId id="270" r:id="rId30"/>
    <p:sldId id="271" r:id="rId31"/>
    <p:sldId id="27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normAutofit fontScale="90000"/>
          </a:bodyPr>
          <a:lstStyle/>
          <a:p>
            <a:r>
              <a:rPr lang="en-IN" sz="2800" dirty="0" err="1">
                <a:solidFill>
                  <a:srgbClr val="4F81BD">
                    <a:lumMod val="75000"/>
                  </a:srgbClr>
                </a:solidFill>
                <a:latin typeface="Algerian" pitchFamily="82" charset="0"/>
              </a:rPr>
              <a:t>Blockchain</a:t>
            </a:r>
            <a:r>
              <a:rPr lang="en-IN" sz="2800" dirty="0">
                <a:solidFill>
                  <a:srgbClr val="4F81BD">
                    <a:lumMod val="75000"/>
                  </a:srgbClr>
                </a:solidFill>
                <a:latin typeface="Algerian" pitchFamily="82" charset="0"/>
              </a:rPr>
              <a:t> application and outlook in the</a:t>
            </a:r>
            <a:br>
              <a:rPr lang="en-IN" sz="2800" dirty="0">
                <a:solidFill>
                  <a:srgbClr val="4F81BD">
                    <a:lumMod val="75000"/>
                  </a:srgbClr>
                </a:solidFill>
                <a:latin typeface="Algerian" pitchFamily="82" charset="0"/>
              </a:rPr>
            </a:br>
            <a:r>
              <a:rPr lang="en-US" sz="2800" dirty="0">
                <a:solidFill>
                  <a:srgbClr val="4F81BD">
                    <a:lumMod val="75000"/>
                  </a:srgbClr>
                </a:solidFill>
                <a:latin typeface="Algerian" pitchFamily="82" charset="0"/>
              </a:rPr>
              <a:t>banking industry</a:t>
            </a:r>
            <a:r>
              <a:rPr lang="en-US" sz="3200" dirty="0">
                <a:solidFill>
                  <a:prstClr val="black"/>
                </a:solidFill>
              </a:rPr>
              <a:t/>
            </a:r>
            <a:br>
              <a:rPr lang="en-US" sz="3200" dirty="0">
                <a:solidFill>
                  <a:prstClr val="black"/>
                </a:solidFill>
              </a:rPr>
            </a:br>
            <a:r>
              <a:rPr lang="en-IN" sz="3200" dirty="0">
                <a:solidFill>
                  <a:prstClr val="black"/>
                </a:solidFill>
              </a:rPr>
              <a:t>Ye </a:t>
            </a:r>
            <a:r>
              <a:rPr lang="en-IN" sz="3200" dirty="0" err="1">
                <a:solidFill>
                  <a:prstClr val="black"/>
                </a:solidFill>
              </a:rPr>
              <a:t>Guo</a:t>
            </a:r>
            <a:r>
              <a:rPr lang="en-IN" sz="3200" dirty="0">
                <a:solidFill>
                  <a:prstClr val="black"/>
                </a:solidFill>
              </a:rPr>
              <a:t>* and Chen Liang</a:t>
            </a:r>
            <a:endParaRPr lang="en-US" dirty="0"/>
          </a:p>
        </p:txBody>
      </p:sp>
      <p:sp>
        <p:nvSpPr>
          <p:cNvPr id="3" name="Subtitle 2"/>
          <p:cNvSpPr>
            <a:spLocks noGrp="1"/>
          </p:cNvSpPr>
          <p:nvPr>
            <p:ph type="subTitle" idx="1"/>
          </p:nvPr>
        </p:nvSpPr>
        <p:spPr>
          <a:xfrm>
            <a:off x="5562600" y="5334000"/>
            <a:ext cx="3352800" cy="1143000"/>
          </a:xfrm>
        </p:spPr>
        <p:txBody>
          <a:bodyPr/>
          <a:lstStyle/>
          <a:p>
            <a:pPr lvl="0" algn="l">
              <a:spcBef>
                <a:spcPts val="0"/>
              </a:spcBef>
            </a:pPr>
            <a:r>
              <a:rPr lang="en-US" sz="2000" dirty="0">
                <a:solidFill>
                  <a:prstClr val="black"/>
                </a:solidFill>
              </a:rPr>
              <a:t>By </a:t>
            </a:r>
          </a:p>
          <a:p>
            <a:pPr lvl="0" algn="l">
              <a:spcBef>
                <a:spcPts val="0"/>
              </a:spcBef>
            </a:pPr>
            <a:r>
              <a:rPr lang="en-US" sz="2000" dirty="0">
                <a:solidFill>
                  <a:prstClr val="black"/>
                </a:solidFill>
              </a:rPr>
              <a:t> </a:t>
            </a:r>
            <a:r>
              <a:rPr lang="en-US" sz="2000" dirty="0" err="1">
                <a:solidFill>
                  <a:prstClr val="black"/>
                </a:solidFill>
              </a:rPr>
              <a:t>Radhnandani</a:t>
            </a:r>
            <a:r>
              <a:rPr lang="en-US" sz="2000" dirty="0">
                <a:solidFill>
                  <a:prstClr val="black"/>
                </a:solidFill>
              </a:rPr>
              <a:t> Prasad</a:t>
            </a:r>
          </a:p>
          <a:p>
            <a:pPr lvl="0" algn="l">
              <a:spcBef>
                <a:spcPts val="0"/>
              </a:spcBef>
            </a:pPr>
            <a:r>
              <a:rPr lang="en-US" sz="2000" dirty="0">
                <a:solidFill>
                  <a:prstClr val="black"/>
                </a:solidFill>
              </a:rPr>
              <a:t> </a:t>
            </a:r>
            <a:r>
              <a:rPr lang="en-US" sz="2000" dirty="0" err="1">
                <a:solidFill>
                  <a:prstClr val="black"/>
                </a:solidFill>
              </a:rPr>
              <a:t>Kulpreet</a:t>
            </a:r>
            <a:r>
              <a:rPr lang="en-US" sz="2000" dirty="0">
                <a:solidFill>
                  <a:prstClr val="black"/>
                </a:solidFill>
              </a:rPr>
              <a:t> </a:t>
            </a:r>
            <a:r>
              <a:rPr lang="en-US" sz="2000" dirty="0" err="1">
                <a:solidFill>
                  <a:prstClr val="black"/>
                </a:solidFill>
              </a:rPr>
              <a:t>kour</a:t>
            </a:r>
            <a:endParaRPr lang="en-US" sz="2000" dirty="0">
              <a:solidFill>
                <a:prstClr val="black"/>
              </a:solidFill>
            </a:endParaRP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707" y="2900288"/>
            <a:ext cx="4734586" cy="105742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953000"/>
            <a:ext cx="1009791" cy="1076475"/>
          </a:xfrm>
          <a:prstGeom prst="rect">
            <a:avLst/>
          </a:prstGeom>
        </p:spPr>
      </p:pic>
    </p:spTree>
    <p:extLst>
      <p:ext uri="{BB962C8B-B14F-4D97-AF65-F5344CB8AC3E}">
        <p14:creationId xmlns:p14="http://schemas.microsoft.com/office/powerpoint/2010/main" val="1933954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470025"/>
          </a:xfrm>
        </p:spPr>
        <p:txBody>
          <a:bodyPr/>
          <a:lstStyle/>
          <a:p>
            <a:r>
              <a:rPr lang="en-US" dirty="0" smtClean="0"/>
              <a:t>WHAT IS CRYPTOCURRENCY?</a:t>
            </a:r>
            <a:endParaRPr lang="en-US" dirty="0"/>
          </a:p>
        </p:txBody>
      </p:sp>
      <p:sp>
        <p:nvSpPr>
          <p:cNvPr id="3" name="Subtitle 2"/>
          <p:cNvSpPr>
            <a:spLocks noGrp="1"/>
          </p:cNvSpPr>
          <p:nvPr>
            <p:ph type="subTitle" idx="1"/>
          </p:nvPr>
        </p:nvSpPr>
        <p:spPr>
          <a:xfrm>
            <a:off x="381000" y="1752600"/>
            <a:ext cx="8458200" cy="4648200"/>
          </a:xfrm>
        </p:spPr>
        <p:txBody>
          <a:bodyPr>
            <a:normAutofit fontScale="62500" lnSpcReduction="20000"/>
          </a:bodyPr>
          <a:lstStyle/>
          <a:p>
            <a:r>
              <a:rPr lang="en-US" dirty="0"/>
              <a:t> </a:t>
            </a:r>
          </a:p>
          <a:p>
            <a:r>
              <a:rPr lang="en-US" dirty="0"/>
              <a:t>So, what is a </a:t>
            </a:r>
            <a:r>
              <a:rPr lang="en-US" dirty="0" err="1"/>
              <a:t>cryptocurrency</a:t>
            </a:r>
            <a:r>
              <a:rPr lang="en-US" dirty="0"/>
              <a:t> and how it makes use of </a:t>
            </a:r>
            <a:r>
              <a:rPr lang="en-US" dirty="0" err="1"/>
              <a:t>blockchain</a:t>
            </a:r>
            <a:r>
              <a:rPr lang="en-US" dirty="0"/>
              <a:t>?</a:t>
            </a:r>
          </a:p>
          <a:p>
            <a:r>
              <a:rPr lang="en-US" dirty="0"/>
              <a:t> </a:t>
            </a:r>
          </a:p>
          <a:p>
            <a:r>
              <a:rPr lang="en-US" dirty="0"/>
              <a:t>A </a:t>
            </a:r>
            <a:r>
              <a:rPr lang="en-US" dirty="0" err="1"/>
              <a:t>cryptocurrency</a:t>
            </a:r>
            <a:r>
              <a:rPr lang="en-US" dirty="0"/>
              <a:t> is an encrypted data string that denotes a unit of currency. It is monitored and organized by a peer-to-peer network called a </a:t>
            </a:r>
            <a:r>
              <a:rPr lang="en-US" dirty="0" err="1"/>
              <a:t>blockchain</a:t>
            </a:r>
            <a:r>
              <a:rPr lang="en-US" dirty="0"/>
              <a:t>, which also serves as a secure ledger of transactions. Unlike physical money, </a:t>
            </a:r>
            <a:r>
              <a:rPr lang="en-US" dirty="0" err="1"/>
              <a:t>cryptocurrencies</a:t>
            </a:r>
            <a:r>
              <a:rPr lang="en-US" dirty="0"/>
              <a:t> are decentralized, which means they are not issued by governments or other financial institutions. The validity of each </a:t>
            </a:r>
            <a:r>
              <a:rPr lang="en-US" dirty="0" err="1"/>
              <a:t>cryptocurrency’s</a:t>
            </a:r>
            <a:r>
              <a:rPr lang="en-US" dirty="0"/>
              <a:t> coins is provided by a </a:t>
            </a:r>
            <a:r>
              <a:rPr lang="en-US" dirty="0" err="1"/>
              <a:t>blockchain</a:t>
            </a:r>
            <a:r>
              <a:rPr lang="en-US" dirty="0"/>
              <a:t>. A </a:t>
            </a:r>
            <a:r>
              <a:rPr lang="en-US" dirty="0" err="1"/>
              <a:t>blockchain</a:t>
            </a:r>
            <a:r>
              <a:rPr lang="en-US" dirty="0"/>
              <a:t> is a continuously growing list of records, called blocks, which are linked and secured using cryptography.</a:t>
            </a:r>
          </a:p>
          <a:p>
            <a:r>
              <a:rPr lang="en-US" dirty="0"/>
              <a:t> </a:t>
            </a:r>
          </a:p>
          <a:p>
            <a:r>
              <a:rPr lang="en-US" dirty="0" smtClean="0"/>
              <a:t> </a:t>
            </a:r>
            <a:r>
              <a:rPr lang="en-US" dirty="0" err="1"/>
              <a:t>Cryptocurrencies</a:t>
            </a:r>
            <a:r>
              <a:rPr lang="en-US" dirty="0"/>
              <a:t> makes use of different algorithms named as hashing algorithms. By the way, Hash is a “message digest” -a number generated from a string of text, the hash itself is smaller than the text, it’s almost impossible to generate another string of text with the same hash value. </a:t>
            </a:r>
          </a:p>
        </p:txBody>
      </p:sp>
    </p:spTree>
    <p:extLst>
      <p:ext uri="{BB962C8B-B14F-4D97-AF65-F5344CB8AC3E}">
        <p14:creationId xmlns:p14="http://schemas.microsoft.com/office/powerpoint/2010/main" val="1875003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RP\1MCS\bitcoin blockchain\infographics03-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4582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462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RP\1MCS\bitcoin blockchain\image-1-1024x9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14600" y="97580"/>
            <a:ext cx="4724400" cy="400110"/>
          </a:xfrm>
          <a:prstGeom prst="rect">
            <a:avLst/>
          </a:prstGeom>
          <a:noFill/>
        </p:spPr>
        <p:txBody>
          <a:bodyPr wrap="square" rtlCol="0">
            <a:spAutoFit/>
          </a:bodyPr>
          <a:lstStyle/>
          <a:p>
            <a:r>
              <a:rPr lang="en-US" sz="2000" dirty="0" smtClean="0">
                <a:solidFill>
                  <a:schemeClr val="accent2">
                    <a:lumMod val="75000"/>
                  </a:schemeClr>
                </a:solidFill>
              </a:rPr>
              <a:t>CRYPTOCURRENCY IN TRANSACTION</a:t>
            </a:r>
            <a:endParaRPr lang="en-US" sz="2000" dirty="0">
              <a:solidFill>
                <a:schemeClr val="accent2">
                  <a:lumMod val="75000"/>
                </a:schemeClr>
              </a:solidFill>
            </a:endParaRPr>
          </a:p>
        </p:txBody>
      </p:sp>
    </p:spTree>
    <p:extLst>
      <p:ext uri="{BB962C8B-B14F-4D97-AF65-F5344CB8AC3E}">
        <p14:creationId xmlns:p14="http://schemas.microsoft.com/office/powerpoint/2010/main" val="3063387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44562"/>
          </a:xfrm>
        </p:spPr>
        <p:txBody>
          <a:bodyPr>
            <a:normAutofit/>
          </a:bodyPr>
          <a:lstStyle/>
          <a:p>
            <a:r>
              <a:rPr lang="en-US" sz="2000" dirty="0" smtClean="0"/>
              <a:t>There </a:t>
            </a:r>
            <a:r>
              <a:rPr lang="en-US" sz="2000" dirty="0"/>
              <a:t>are different hashing algorithms used for various </a:t>
            </a:r>
            <a:r>
              <a:rPr lang="en-US" sz="2000" dirty="0" err="1"/>
              <a:t>cryptocurrencies</a:t>
            </a:r>
            <a:r>
              <a:rPr lang="en-US" sz="2000" dirty="0"/>
              <a:t> </a:t>
            </a:r>
          </a:p>
        </p:txBody>
      </p:sp>
      <p:sp>
        <p:nvSpPr>
          <p:cNvPr id="3" name="Content Placeholder 2"/>
          <p:cNvSpPr>
            <a:spLocks noGrp="1"/>
          </p:cNvSpPr>
          <p:nvPr>
            <p:ph sz="half" idx="1"/>
          </p:nvPr>
        </p:nvSpPr>
        <p:spPr>
          <a:xfrm>
            <a:off x="457200" y="4724400"/>
            <a:ext cx="4038600" cy="1905000"/>
          </a:xfrm>
        </p:spPr>
        <p:txBody>
          <a:bodyPr>
            <a:normAutofit fontScale="70000" lnSpcReduction="20000"/>
          </a:bodyPr>
          <a:lstStyle/>
          <a:p>
            <a:r>
              <a:rPr lang="en-US" dirty="0" err="1"/>
              <a:t>Bytecoin</a:t>
            </a:r>
            <a:endParaRPr lang="en-US" dirty="0"/>
          </a:p>
          <a:p>
            <a:r>
              <a:rPr lang="en-US" dirty="0" err="1"/>
              <a:t>Joulecoin</a:t>
            </a:r>
            <a:endParaRPr lang="en-US" dirty="0"/>
          </a:p>
          <a:p>
            <a:r>
              <a:rPr lang="en-US" dirty="0" err="1"/>
              <a:t>Devcoin</a:t>
            </a:r>
            <a:endParaRPr lang="en-US" dirty="0"/>
          </a:p>
          <a:p>
            <a:r>
              <a:rPr lang="en-US" dirty="0" err="1"/>
              <a:t>Ixcoin</a:t>
            </a:r>
            <a:endParaRPr lang="en-US" dirty="0"/>
          </a:p>
          <a:p>
            <a:r>
              <a:rPr lang="en-US" dirty="0" err="1"/>
              <a:t>Terracoin</a:t>
            </a:r>
            <a:endParaRPr lang="en-US" dirty="0"/>
          </a:p>
          <a:p>
            <a:r>
              <a:rPr lang="en-US" dirty="0" err="1"/>
              <a:t>Battlecoin</a:t>
            </a:r>
            <a:endParaRPr lang="en-US" dirty="0"/>
          </a:p>
          <a:p>
            <a:endParaRPr lang="en-US" dirty="0"/>
          </a:p>
        </p:txBody>
      </p:sp>
      <p:sp>
        <p:nvSpPr>
          <p:cNvPr id="4" name="Content Placeholder 3"/>
          <p:cNvSpPr>
            <a:spLocks noGrp="1"/>
          </p:cNvSpPr>
          <p:nvPr>
            <p:ph sz="half" idx="2"/>
          </p:nvPr>
        </p:nvSpPr>
        <p:spPr>
          <a:xfrm>
            <a:off x="4648200" y="4648200"/>
            <a:ext cx="4038600" cy="1905000"/>
          </a:xfrm>
        </p:spPr>
        <p:txBody>
          <a:bodyPr>
            <a:normAutofit fontScale="70000" lnSpcReduction="20000"/>
          </a:bodyPr>
          <a:lstStyle/>
          <a:p>
            <a:pPr marL="0" indent="0">
              <a:buNone/>
            </a:pPr>
            <a:r>
              <a:rPr lang="en-US" dirty="0"/>
              <a:t> </a:t>
            </a:r>
          </a:p>
          <a:p>
            <a:r>
              <a:rPr lang="en-US" dirty="0"/>
              <a:t>21Coin</a:t>
            </a:r>
          </a:p>
          <a:p>
            <a:r>
              <a:rPr lang="en-US" dirty="0" err="1"/>
              <a:t>Peercoin</a:t>
            </a:r>
            <a:endParaRPr lang="en-US" dirty="0"/>
          </a:p>
          <a:p>
            <a:r>
              <a:rPr lang="en-US" dirty="0" err="1"/>
              <a:t>Namecoin</a:t>
            </a:r>
            <a:endParaRPr lang="en-US" dirty="0"/>
          </a:p>
          <a:p>
            <a:r>
              <a:rPr lang="en-US" dirty="0" err="1"/>
              <a:t>Unobtanium</a:t>
            </a:r>
            <a:endParaRPr lang="en-US" dirty="0"/>
          </a:p>
          <a:p>
            <a:r>
              <a:rPr lang="en-US" dirty="0" err="1"/>
              <a:t>Betacoin</a:t>
            </a:r>
            <a:endParaRPr lang="en-US" dirty="0"/>
          </a:p>
          <a:p>
            <a:endParaRPr lang="en-US" dirty="0"/>
          </a:p>
        </p:txBody>
      </p:sp>
      <p:sp>
        <p:nvSpPr>
          <p:cNvPr id="5" name="TextBox 4"/>
          <p:cNvSpPr txBox="1"/>
          <p:nvPr/>
        </p:nvSpPr>
        <p:spPr>
          <a:xfrm>
            <a:off x="685800" y="762000"/>
            <a:ext cx="7391400" cy="4247317"/>
          </a:xfrm>
          <a:prstGeom prst="rect">
            <a:avLst/>
          </a:prstGeom>
          <a:noFill/>
        </p:spPr>
        <p:txBody>
          <a:bodyPr wrap="square" rtlCol="0">
            <a:spAutoFit/>
          </a:bodyPr>
          <a:lstStyle/>
          <a:p>
            <a:pPr marL="457200" indent="-457200">
              <a:buFont typeface="Arial" pitchFamily="34" charset="0"/>
              <a:buChar char="•"/>
            </a:pPr>
            <a:r>
              <a:rPr lang="en-US" dirty="0"/>
              <a:t>SHA-256</a:t>
            </a:r>
          </a:p>
          <a:p>
            <a:pPr marL="457200" indent="-457200">
              <a:buFont typeface="Arial" pitchFamily="34" charset="0"/>
              <a:buChar char="•"/>
            </a:pPr>
            <a:r>
              <a:rPr lang="en-US" dirty="0" err="1"/>
              <a:t>Ethash</a:t>
            </a:r>
            <a:endParaRPr lang="en-US" dirty="0"/>
          </a:p>
          <a:p>
            <a:pPr marL="457200" indent="-457200">
              <a:buFont typeface="Arial" pitchFamily="34" charset="0"/>
              <a:buChar char="•"/>
            </a:pPr>
            <a:r>
              <a:rPr lang="en-US" dirty="0" err="1"/>
              <a:t>Scrypt</a:t>
            </a:r>
            <a:endParaRPr lang="en-US" dirty="0"/>
          </a:p>
          <a:p>
            <a:pPr marL="457200" indent="-457200">
              <a:buFont typeface="Arial" pitchFamily="34" charset="0"/>
              <a:buChar char="•"/>
            </a:pPr>
            <a:r>
              <a:rPr lang="en-US" dirty="0" err="1"/>
              <a:t>Equihash</a:t>
            </a:r>
            <a:endParaRPr lang="en-US" dirty="0"/>
          </a:p>
          <a:p>
            <a:pPr marL="457200" indent="-457200">
              <a:buFont typeface="Arial" pitchFamily="34" charset="0"/>
              <a:buChar char="•"/>
            </a:pPr>
            <a:r>
              <a:rPr lang="en-US" dirty="0" err="1"/>
              <a:t>Cryptonight</a:t>
            </a:r>
            <a:endParaRPr lang="en-US" dirty="0"/>
          </a:p>
          <a:p>
            <a:pPr marL="457200" indent="-457200">
              <a:buFont typeface="Arial" pitchFamily="34" charset="0"/>
              <a:buChar char="•"/>
            </a:pPr>
            <a:r>
              <a:rPr lang="en-US" dirty="0"/>
              <a:t>X11</a:t>
            </a:r>
          </a:p>
          <a:p>
            <a:pPr marL="457200" indent="-457200">
              <a:buFont typeface="Arial" pitchFamily="34" charset="0"/>
              <a:buChar char="•"/>
            </a:pPr>
            <a:r>
              <a:rPr lang="en-US" dirty="0"/>
              <a:t>SHA-256</a:t>
            </a:r>
          </a:p>
          <a:p>
            <a:r>
              <a:rPr lang="en-US" dirty="0"/>
              <a:t> </a:t>
            </a:r>
          </a:p>
          <a:p>
            <a:r>
              <a:rPr lang="en-US" dirty="0"/>
              <a:t>SHA-256 stands for “Secure Hash Algorithm” that belongs to SHA-2 family. It generates 256 bit(32 byte) signature for a text string. It’s block processing time is generally around seven minutes and requires hash rates at </a:t>
            </a:r>
            <a:r>
              <a:rPr lang="en-US" dirty="0" err="1"/>
              <a:t>giga</a:t>
            </a:r>
            <a:r>
              <a:rPr lang="en-US" dirty="0"/>
              <a:t> hashes per second. This mining algorithm was used by </a:t>
            </a:r>
            <a:r>
              <a:rPr lang="en-US" dirty="0" err="1"/>
              <a:t>bitcoin</a:t>
            </a:r>
            <a:r>
              <a:rPr lang="en-US" dirty="0"/>
              <a:t>, the most popular </a:t>
            </a:r>
            <a:r>
              <a:rPr lang="en-US" dirty="0" err="1"/>
              <a:t>cyrptocurrency</a:t>
            </a:r>
            <a:r>
              <a:rPr lang="en-US" dirty="0"/>
              <a:t>. Some of the other </a:t>
            </a:r>
            <a:r>
              <a:rPr lang="en-US" dirty="0" err="1"/>
              <a:t>cryptocurrencies</a:t>
            </a:r>
            <a:r>
              <a:rPr lang="en-US" dirty="0"/>
              <a:t> that are mined using this algorithm are:</a:t>
            </a:r>
          </a:p>
          <a:p>
            <a:endParaRPr lang="en-US" dirty="0"/>
          </a:p>
        </p:txBody>
      </p:sp>
    </p:spTree>
    <p:extLst>
      <p:ext uri="{BB962C8B-B14F-4D97-AF65-F5344CB8AC3E}">
        <p14:creationId xmlns:p14="http://schemas.microsoft.com/office/powerpoint/2010/main" val="2458649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7772400" cy="5078313"/>
          </a:xfrm>
          <a:prstGeom prst="rect">
            <a:avLst/>
          </a:prstGeom>
          <a:noFill/>
        </p:spPr>
        <p:txBody>
          <a:bodyPr wrap="square" rtlCol="0">
            <a:spAutoFit/>
          </a:bodyPr>
          <a:lstStyle/>
          <a:p>
            <a:r>
              <a:rPr lang="en-US" dirty="0"/>
              <a:t>ETHASH</a:t>
            </a:r>
          </a:p>
          <a:p>
            <a:r>
              <a:rPr lang="en-US" dirty="0" err="1" smtClean="0"/>
              <a:t>Ethash</a:t>
            </a:r>
            <a:r>
              <a:rPr lang="en-US" dirty="0" smtClean="0"/>
              <a:t> </a:t>
            </a:r>
            <a:r>
              <a:rPr lang="en-US" dirty="0"/>
              <a:t>is </a:t>
            </a:r>
            <a:r>
              <a:rPr lang="en-US" dirty="0" err="1"/>
              <a:t>Ethereum’s</a:t>
            </a:r>
            <a:r>
              <a:rPr lang="en-US" dirty="0"/>
              <a:t> Proof of Work hashing algorithm. The algorithm is GPU memory intensive to discourage CPU mining and future development of ASIC’s. It uses </a:t>
            </a:r>
            <a:r>
              <a:rPr lang="en-US" dirty="0" err="1"/>
              <a:t>Keccak</a:t>
            </a:r>
            <a:r>
              <a:rPr lang="en-US" dirty="0"/>
              <a:t>, a hash function eventually standardized to SHA-3. The </a:t>
            </a:r>
            <a:r>
              <a:rPr lang="en-US" dirty="0" err="1"/>
              <a:t>cryptocurrencies</a:t>
            </a:r>
            <a:r>
              <a:rPr lang="en-US" dirty="0"/>
              <a:t> that are mined using this algorithm are:</a:t>
            </a:r>
          </a:p>
          <a:p>
            <a:r>
              <a:rPr lang="en-US" dirty="0" err="1" smtClean="0"/>
              <a:t>Ethereum</a:t>
            </a:r>
            <a:endParaRPr lang="en-US" dirty="0"/>
          </a:p>
          <a:p>
            <a:r>
              <a:rPr lang="en-US" dirty="0" err="1"/>
              <a:t>Ethereum</a:t>
            </a:r>
            <a:r>
              <a:rPr lang="en-US" dirty="0"/>
              <a:t> Classic</a:t>
            </a:r>
          </a:p>
          <a:p>
            <a:r>
              <a:rPr lang="en-US" dirty="0" err="1"/>
              <a:t>KodakCoin</a:t>
            </a:r>
            <a:endParaRPr lang="en-US" dirty="0"/>
          </a:p>
          <a:p>
            <a:r>
              <a:rPr lang="en-US" dirty="0" err="1"/>
              <a:t>Ubiq</a:t>
            </a:r>
            <a:endParaRPr lang="en-US" dirty="0"/>
          </a:p>
          <a:p>
            <a:endParaRPr lang="en-US" dirty="0" smtClean="0"/>
          </a:p>
          <a:p>
            <a:r>
              <a:rPr lang="en-US" dirty="0" smtClean="0"/>
              <a:t>SCRYPT</a:t>
            </a:r>
            <a:endParaRPr lang="en-US" dirty="0"/>
          </a:p>
          <a:p>
            <a:r>
              <a:rPr lang="en-US" dirty="0" err="1" smtClean="0"/>
              <a:t>Scrypt</a:t>
            </a:r>
            <a:r>
              <a:rPr lang="en-US" dirty="0" smtClean="0"/>
              <a:t> </a:t>
            </a:r>
            <a:r>
              <a:rPr lang="en-US" dirty="0"/>
              <a:t>is used in many </a:t>
            </a:r>
            <a:r>
              <a:rPr lang="en-US" dirty="0" err="1"/>
              <a:t>cryptocurrencies</a:t>
            </a:r>
            <a:r>
              <a:rPr lang="en-US" dirty="0"/>
              <a:t> as a proof-of-work algorithm. It was first implemented for </a:t>
            </a:r>
            <a:r>
              <a:rPr lang="en-US" dirty="0" err="1"/>
              <a:t>Tenebrix</a:t>
            </a:r>
            <a:r>
              <a:rPr lang="en-US" dirty="0"/>
              <a:t> (released in September 2011) and served as the basis for </a:t>
            </a:r>
            <a:r>
              <a:rPr lang="en-US" dirty="0" err="1"/>
              <a:t>Litecoin</a:t>
            </a:r>
            <a:r>
              <a:rPr lang="en-US" dirty="0"/>
              <a:t> and </a:t>
            </a:r>
            <a:r>
              <a:rPr lang="en-US" dirty="0" err="1"/>
              <a:t>Dogecoin</a:t>
            </a:r>
            <a:r>
              <a:rPr lang="en-US" dirty="0"/>
              <a:t>, which also adopted its </a:t>
            </a:r>
            <a:r>
              <a:rPr lang="en-US" dirty="0" err="1"/>
              <a:t>scrypt</a:t>
            </a:r>
            <a:r>
              <a:rPr lang="en-US" dirty="0"/>
              <a:t> algorithm. The </a:t>
            </a:r>
            <a:r>
              <a:rPr lang="en-US" dirty="0" err="1"/>
              <a:t>Scrypt</a:t>
            </a:r>
            <a:r>
              <a:rPr lang="en-US" dirty="0"/>
              <a:t> algorithm is more simple and quicker than the SHA-256 algorithm. </a:t>
            </a:r>
            <a:r>
              <a:rPr lang="en-US" dirty="0" err="1"/>
              <a:t>Scrypt’s</a:t>
            </a:r>
            <a:r>
              <a:rPr lang="en-US" dirty="0"/>
              <a:t> hash rate is measured by </a:t>
            </a:r>
            <a:r>
              <a:rPr lang="en-US" dirty="0" err="1"/>
              <a:t>Kilohashes</a:t>
            </a:r>
            <a:r>
              <a:rPr lang="en-US" dirty="0"/>
              <a:t> per second, or one thousand hash computations per second. The </a:t>
            </a:r>
            <a:r>
              <a:rPr lang="en-US" dirty="0" err="1"/>
              <a:t>cryptocurrencies</a:t>
            </a:r>
            <a:r>
              <a:rPr lang="en-US" dirty="0"/>
              <a:t> that are mined using this algorithm are:</a:t>
            </a:r>
          </a:p>
          <a:p>
            <a:endParaRPr lang="en-US" dirty="0"/>
          </a:p>
        </p:txBody>
      </p:sp>
      <p:sp>
        <p:nvSpPr>
          <p:cNvPr id="3" name="TextBox 2"/>
          <p:cNvSpPr txBox="1"/>
          <p:nvPr/>
        </p:nvSpPr>
        <p:spPr>
          <a:xfrm>
            <a:off x="609600" y="5029200"/>
            <a:ext cx="4114800" cy="1477328"/>
          </a:xfrm>
          <a:prstGeom prst="rect">
            <a:avLst/>
          </a:prstGeom>
          <a:noFill/>
        </p:spPr>
        <p:txBody>
          <a:bodyPr wrap="square" rtlCol="0">
            <a:spAutoFit/>
          </a:bodyPr>
          <a:lstStyle/>
          <a:p>
            <a:r>
              <a:rPr lang="en-US" dirty="0" err="1"/>
              <a:t>Dogecoin</a:t>
            </a:r>
            <a:endParaRPr lang="en-US" dirty="0"/>
          </a:p>
          <a:p>
            <a:r>
              <a:rPr lang="en-US" dirty="0"/>
              <a:t>Gulden</a:t>
            </a:r>
          </a:p>
          <a:p>
            <a:r>
              <a:rPr lang="en-US" dirty="0" err="1"/>
              <a:t>Litecoin</a:t>
            </a:r>
            <a:endParaRPr lang="en-US" dirty="0"/>
          </a:p>
          <a:p>
            <a:r>
              <a:rPr lang="en-US" dirty="0" err="1"/>
              <a:t>PotCoin</a:t>
            </a:r>
            <a:endParaRPr lang="en-US" dirty="0"/>
          </a:p>
          <a:p>
            <a:endParaRPr lang="en-US" dirty="0"/>
          </a:p>
        </p:txBody>
      </p:sp>
      <p:sp>
        <p:nvSpPr>
          <p:cNvPr id="4" name="TextBox 3"/>
          <p:cNvSpPr txBox="1"/>
          <p:nvPr/>
        </p:nvSpPr>
        <p:spPr>
          <a:xfrm>
            <a:off x="4114800" y="5105400"/>
            <a:ext cx="2895600" cy="1754326"/>
          </a:xfrm>
          <a:prstGeom prst="rect">
            <a:avLst/>
          </a:prstGeom>
          <a:noFill/>
        </p:spPr>
        <p:txBody>
          <a:bodyPr wrap="square" rtlCol="0">
            <a:spAutoFit/>
          </a:bodyPr>
          <a:lstStyle/>
          <a:p>
            <a:r>
              <a:rPr lang="en-US" dirty="0" err="1"/>
              <a:t>FeatherCoin</a:t>
            </a:r>
            <a:endParaRPr lang="en-US" dirty="0"/>
          </a:p>
          <a:p>
            <a:r>
              <a:rPr lang="en-US" dirty="0" err="1"/>
              <a:t>Bitmark</a:t>
            </a:r>
            <a:endParaRPr lang="en-US" dirty="0"/>
          </a:p>
          <a:p>
            <a:r>
              <a:rPr lang="en-US" dirty="0" err="1"/>
              <a:t>TagCoin</a:t>
            </a:r>
            <a:endParaRPr lang="en-US" dirty="0"/>
          </a:p>
          <a:p>
            <a:r>
              <a:rPr lang="en-US" dirty="0" err="1"/>
              <a:t>Ekrona</a:t>
            </a:r>
            <a:endParaRPr lang="en-US" dirty="0"/>
          </a:p>
          <a:p>
            <a:r>
              <a:rPr lang="en-US" dirty="0" err="1"/>
              <a:t>MidasCoin</a:t>
            </a:r>
            <a:endParaRPr lang="en-US" dirty="0"/>
          </a:p>
          <a:p>
            <a:endParaRPr lang="en-US" dirty="0"/>
          </a:p>
        </p:txBody>
      </p:sp>
    </p:spTree>
    <p:extLst>
      <p:ext uri="{BB962C8B-B14F-4D97-AF65-F5344CB8AC3E}">
        <p14:creationId xmlns:p14="http://schemas.microsoft.com/office/powerpoint/2010/main" val="2020568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533400"/>
            <a:ext cx="4419600" cy="6186309"/>
          </a:xfrm>
          <a:prstGeom prst="rect">
            <a:avLst/>
          </a:prstGeom>
          <a:noFill/>
        </p:spPr>
        <p:txBody>
          <a:bodyPr wrap="square" rtlCol="0">
            <a:spAutoFit/>
          </a:bodyPr>
          <a:lstStyle/>
          <a:p>
            <a:r>
              <a:rPr lang="en-US" dirty="0"/>
              <a:t>EQUIHASH</a:t>
            </a:r>
          </a:p>
          <a:p>
            <a:r>
              <a:rPr lang="en-US" dirty="0"/>
              <a:t> </a:t>
            </a:r>
          </a:p>
          <a:p>
            <a:r>
              <a:rPr lang="en-US" dirty="0" err="1"/>
              <a:t>Equihash</a:t>
            </a:r>
            <a:r>
              <a:rPr lang="en-US" dirty="0"/>
              <a:t> is a proof of work mining algorithm that allows people to mine </a:t>
            </a:r>
            <a:r>
              <a:rPr lang="en-US" dirty="0" err="1"/>
              <a:t>cryptocurrency</a:t>
            </a:r>
            <a:r>
              <a:rPr lang="en-US" dirty="0"/>
              <a:t> on standard computers. </a:t>
            </a:r>
            <a:r>
              <a:rPr lang="en-US" dirty="0" err="1"/>
              <a:t>Equihash</a:t>
            </a:r>
            <a:r>
              <a:rPr lang="en-US" dirty="0"/>
              <a:t> has proof-of-work schemes with three parameters n, k, and d, which determine the scheme </a:t>
            </a:r>
            <a:r>
              <a:rPr lang="en-US" dirty="0" err="1"/>
              <a:t>Equihash</a:t>
            </a:r>
            <a:r>
              <a:rPr lang="en-US" dirty="0"/>
              <a:t>-n/k/d and the time and memory complexity of the puzzle solver for it, and seed S, which makes every puzzle unique and solutions </a:t>
            </a:r>
            <a:r>
              <a:rPr lang="en-US" dirty="0" err="1"/>
              <a:t>incompatible.The</a:t>
            </a:r>
            <a:r>
              <a:rPr lang="en-US" dirty="0"/>
              <a:t> </a:t>
            </a:r>
            <a:r>
              <a:rPr lang="en-US" dirty="0" err="1"/>
              <a:t>cryptocurrencies</a:t>
            </a:r>
            <a:r>
              <a:rPr lang="en-US" dirty="0"/>
              <a:t> that are mined using this algorithm are:</a:t>
            </a:r>
          </a:p>
          <a:p>
            <a:r>
              <a:rPr lang="en-US" dirty="0"/>
              <a:t> </a:t>
            </a:r>
          </a:p>
          <a:p>
            <a:r>
              <a:rPr lang="en-US" dirty="0" err="1"/>
              <a:t>Zcash</a:t>
            </a:r>
            <a:endParaRPr lang="en-US" dirty="0"/>
          </a:p>
          <a:p>
            <a:r>
              <a:rPr lang="en-US" dirty="0" err="1"/>
              <a:t>Zcoin</a:t>
            </a:r>
            <a:endParaRPr lang="en-US" dirty="0"/>
          </a:p>
          <a:p>
            <a:r>
              <a:rPr lang="en-US" dirty="0" err="1"/>
              <a:t>Zclassic</a:t>
            </a:r>
            <a:endParaRPr lang="en-US" dirty="0"/>
          </a:p>
          <a:p>
            <a:r>
              <a:rPr lang="en-US" dirty="0" err="1"/>
              <a:t>Bitcoin</a:t>
            </a:r>
            <a:r>
              <a:rPr lang="en-US" dirty="0"/>
              <a:t> Gold</a:t>
            </a:r>
          </a:p>
          <a:p>
            <a:r>
              <a:rPr lang="en-US" dirty="0"/>
              <a:t>Komodo</a:t>
            </a:r>
          </a:p>
          <a:p>
            <a:r>
              <a:rPr lang="en-US" dirty="0" err="1"/>
              <a:t>ZenCash</a:t>
            </a:r>
            <a:endParaRPr lang="en-US" dirty="0"/>
          </a:p>
          <a:p>
            <a:endParaRPr lang="en-US" dirty="0"/>
          </a:p>
          <a:p>
            <a:endParaRPr lang="en-US" dirty="0"/>
          </a:p>
          <a:p>
            <a:endParaRPr lang="en-US" dirty="0"/>
          </a:p>
        </p:txBody>
      </p:sp>
      <p:sp>
        <p:nvSpPr>
          <p:cNvPr id="4" name="TextBox 3"/>
          <p:cNvSpPr txBox="1"/>
          <p:nvPr/>
        </p:nvSpPr>
        <p:spPr>
          <a:xfrm>
            <a:off x="4800600" y="533400"/>
            <a:ext cx="4267200" cy="5355312"/>
          </a:xfrm>
          <a:prstGeom prst="rect">
            <a:avLst/>
          </a:prstGeom>
          <a:noFill/>
        </p:spPr>
        <p:txBody>
          <a:bodyPr wrap="square" rtlCol="0">
            <a:spAutoFit/>
          </a:bodyPr>
          <a:lstStyle/>
          <a:p>
            <a:r>
              <a:rPr lang="en-US" dirty="0" smtClean="0"/>
              <a:t>CRYPTONIGHT</a:t>
            </a:r>
          </a:p>
          <a:p>
            <a:endParaRPr lang="en-US" dirty="0"/>
          </a:p>
          <a:p>
            <a:r>
              <a:rPr lang="en-US" dirty="0" err="1"/>
              <a:t>CryptoNight</a:t>
            </a:r>
            <a:r>
              <a:rPr lang="en-US" dirty="0"/>
              <a:t> is a proof-of-work algorithm. It is designed to be suitable for ordinary computer’s CPU, but currently there are no special purpose devices available for mining . </a:t>
            </a:r>
            <a:r>
              <a:rPr lang="en-US" dirty="0" err="1"/>
              <a:t>CryptoNight</a:t>
            </a:r>
            <a:r>
              <a:rPr lang="en-US" dirty="0"/>
              <a:t> was originally implemented in the </a:t>
            </a:r>
            <a:r>
              <a:rPr lang="en-US" dirty="0" err="1"/>
              <a:t>CryptoNote</a:t>
            </a:r>
            <a:r>
              <a:rPr lang="en-US" dirty="0"/>
              <a:t> code base. </a:t>
            </a:r>
            <a:r>
              <a:rPr lang="en-US" dirty="0" err="1"/>
              <a:t>CryptoNight</a:t>
            </a:r>
            <a:r>
              <a:rPr lang="en-US" dirty="0"/>
              <a:t> can only be CPU-mined for the time being. The </a:t>
            </a:r>
            <a:r>
              <a:rPr lang="en-US" dirty="0" err="1"/>
              <a:t>cryptocurrencies</a:t>
            </a:r>
            <a:r>
              <a:rPr lang="en-US" dirty="0"/>
              <a:t> that are mined using this algorithm are:</a:t>
            </a:r>
          </a:p>
          <a:p>
            <a:r>
              <a:rPr lang="en-US" dirty="0"/>
              <a:t> </a:t>
            </a:r>
          </a:p>
          <a:p>
            <a:r>
              <a:rPr lang="en-US" dirty="0" err="1"/>
              <a:t>Bytecoin</a:t>
            </a:r>
            <a:endParaRPr lang="en-US" dirty="0"/>
          </a:p>
          <a:p>
            <a:r>
              <a:rPr lang="en-US" dirty="0" err="1"/>
              <a:t>Monero</a:t>
            </a:r>
            <a:endParaRPr lang="en-US" dirty="0"/>
          </a:p>
          <a:p>
            <a:r>
              <a:rPr lang="en-US" dirty="0" err="1"/>
              <a:t>Dashcoin</a:t>
            </a:r>
            <a:endParaRPr lang="en-US" dirty="0"/>
          </a:p>
          <a:p>
            <a:r>
              <a:rPr lang="en-US" dirty="0" err="1"/>
              <a:t>DigitalNote</a:t>
            </a:r>
            <a:endParaRPr lang="en-US" dirty="0"/>
          </a:p>
          <a:p>
            <a:r>
              <a:rPr lang="en-US" dirty="0"/>
              <a:t>X11</a:t>
            </a:r>
          </a:p>
          <a:p>
            <a:endParaRPr lang="en-US" dirty="0"/>
          </a:p>
          <a:p>
            <a:endParaRPr lang="en-US" dirty="0"/>
          </a:p>
        </p:txBody>
      </p:sp>
    </p:spTree>
    <p:extLst>
      <p:ext uri="{BB962C8B-B14F-4D97-AF65-F5344CB8AC3E}">
        <p14:creationId xmlns:p14="http://schemas.microsoft.com/office/powerpoint/2010/main" val="1604925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228600"/>
            <a:ext cx="8686800" cy="6553200"/>
          </a:xfrm>
        </p:spPr>
        <p:txBody>
          <a:bodyPr>
            <a:noAutofit/>
          </a:bodyPr>
          <a:lstStyle/>
          <a:p>
            <a:pPr marL="0" indent="0">
              <a:buNone/>
            </a:pPr>
            <a:r>
              <a:rPr lang="en-US" sz="1600" dirty="0"/>
              <a:t>X11 algorithm was developed by Dash developers and its called a Proof-of-Work. The algorithm was based on multiple rounds of different hashes (</a:t>
            </a:r>
            <a:r>
              <a:rPr lang="en-US" sz="1600" dirty="0" err="1"/>
              <a:t>blake</a:t>
            </a:r>
            <a:r>
              <a:rPr lang="en-US" sz="1600" dirty="0"/>
              <a:t>, </a:t>
            </a:r>
            <a:r>
              <a:rPr lang="en-US" sz="1600" dirty="0" err="1"/>
              <a:t>bmw</a:t>
            </a:r>
            <a:r>
              <a:rPr lang="en-US" sz="1600" dirty="0"/>
              <a:t>, </a:t>
            </a:r>
            <a:r>
              <a:rPr lang="en-US" sz="1600" dirty="0" err="1"/>
              <a:t>groestl</a:t>
            </a:r>
            <a:r>
              <a:rPr lang="en-US" sz="1600" dirty="0"/>
              <a:t>, </a:t>
            </a:r>
            <a:r>
              <a:rPr lang="en-US" sz="1600" dirty="0" err="1"/>
              <a:t>jh</a:t>
            </a:r>
            <a:r>
              <a:rPr lang="en-US" sz="1600" dirty="0"/>
              <a:t>, </a:t>
            </a:r>
            <a:r>
              <a:rPr lang="en-US" sz="1600" dirty="0" err="1"/>
              <a:t>keccak</a:t>
            </a:r>
            <a:r>
              <a:rPr lang="en-US" sz="1600" dirty="0"/>
              <a:t>, skein, </a:t>
            </a:r>
            <a:r>
              <a:rPr lang="en-US" sz="1600" dirty="0" err="1"/>
              <a:t>luffa</a:t>
            </a:r>
            <a:r>
              <a:rPr lang="en-US" sz="1600" dirty="0"/>
              <a:t>, </a:t>
            </a:r>
            <a:r>
              <a:rPr lang="en-US" sz="1600" dirty="0" err="1"/>
              <a:t>cubehash</a:t>
            </a:r>
            <a:r>
              <a:rPr lang="en-US" sz="1600" dirty="0"/>
              <a:t>, </a:t>
            </a:r>
            <a:r>
              <a:rPr lang="en-US" sz="1600" dirty="0" err="1"/>
              <a:t>shavite</a:t>
            </a:r>
            <a:r>
              <a:rPr lang="en-US" sz="1600" dirty="0"/>
              <a:t>, </a:t>
            </a:r>
            <a:r>
              <a:rPr lang="en-US" sz="1600" dirty="0" err="1"/>
              <a:t>simd</a:t>
            </a:r>
            <a:r>
              <a:rPr lang="en-US" sz="1600" dirty="0"/>
              <a:t>, echo) by making it one of the safest </a:t>
            </a:r>
            <a:r>
              <a:rPr lang="en-US" sz="1600" dirty="0" err="1"/>
              <a:t>cryptocurrency</a:t>
            </a:r>
            <a:r>
              <a:rPr lang="en-US" sz="1600" dirty="0"/>
              <a:t> in </a:t>
            </a:r>
            <a:r>
              <a:rPr lang="en-US" sz="1600" dirty="0" err="1"/>
              <a:t>existence.The</a:t>
            </a:r>
            <a:r>
              <a:rPr lang="en-US" sz="1600" dirty="0"/>
              <a:t> </a:t>
            </a:r>
            <a:r>
              <a:rPr lang="en-US" sz="1600" dirty="0" err="1"/>
              <a:t>cryptocurrencies</a:t>
            </a:r>
            <a:r>
              <a:rPr lang="en-US" sz="1600" dirty="0"/>
              <a:t> that are mined using this algorithm are</a:t>
            </a:r>
            <a:r>
              <a:rPr lang="en-US" sz="1600" dirty="0" smtClean="0"/>
              <a:t>:</a:t>
            </a:r>
            <a:endParaRPr lang="en-US" sz="1600" dirty="0"/>
          </a:p>
          <a:p>
            <a:r>
              <a:rPr lang="en-US" sz="1600" dirty="0" err="1"/>
              <a:t>MonetaryUnit</a:t>
            </a:r>
            <a:endParaRPr lang="en-US" sz="1600" dirty="0"/>
          </a:p>
          <a:p>
            <a:r>
              <a:rPr lang="en-US" sz="1600" dirty="0" err="1"/>
              <a:t>Karmacoin</a:t>
            </a:r>
            <a:endParaRPr lang="en-US" sz="1600" dirty="0"/>
          </a:p>
          <a:p>
            <a:r>
              <a:rPr lang="en-US" sz="1600" dirty="0" err="1"/>
              <a:t>StartCoin</a:t>
            </a:r>
            <a:endParaRPr lang="en-US" sz="1600" dirty="0"/>
          </a:p>
          <a:p>
            <a:r>
              <a:rPr lang="en-US" sz="1600" dirty="0"/>
              <a:t>Dash</a:t>
            </a:r>
          </a:p>
          <a:p>
            <a:r>
              <a:rPr lang="en-US" sz="1600" dirty="0" err="1"/>
              <a:t>XCurrency</a:t>
            </a:r>
            <a:endParaRPr lang="en-US" sz="1600" dirty="0"/>
          </a:p>
          <a:p>
            <a:pPr marL="0" indent="0">
              <a:buNone/>
            </a:pPr>
            <a:endParaRPr lang="en-US" sz="1800" dirty="0" smtClean="0"/>
          </a:p>
          <a:p>
            <a:pPr marL="0" indent="0">
              <a:buNone/>
            </a:pPr>
            <a:r>
              <a:rPr lang="en-US" sz="1800" dirty="0" smtClean="0"/>
              <a:t>POPULAR </a:t>
            </a:r>
            <a:r>
              <a:rPr lang="en-US" sz="1800" dirty="0"/>
              <a:t>CRYPTOCURRENCIES</a:t>
            </a:r>
            <a:r>
              <a:rPr lang="en-US" sz="1800" dirty="0" smtClean="0"/>
              <a:t>:</a:t>
            </a:r>
            <a:endParaRPr lang="en-US" sz="1800" dirty="0"/>
          </a:p>
          <a:p>
            <a:r>
              <a:rPr lang="en-US" sz="1600" dirty="0" err="1"/>
              <a:t>Bitcoin</a:t>
            </a:r>
            <a:endParaRPr lang="en-US" sz="1600" dirty="0"/>
          </a:p>
          <a:p>
            <a:r>
              <a:rPr lang="en-US" sz="1600" dirty="0" err="1"/>
              <a:t>Ethereum</a:t>
            </a:r>
            <a:endParaRPr lang="en-US" sz="1600" dirty="0"/>
          </a:p>
          <a:p>
            <a:r>
              <a:rPr lang="en-US" sz="1600" dirty="0" err="1"/>
              <a:t>LiteCoin</a:t>
            </a:r>
            <a:endParaRPr lang="en-US" sz="1600" dirty="0"/>
          </a:p>
          <a:p>
            <a:r>
              <a:rPr lang="en-US" sz="1600" dirty="0"/>
              <a:t>Ripple</a:t>
            </a:r>
          </a:p>
          <a:p>
            <a:r>
              <a:rPr lang="en-US" sz="1600" dirty="0"/>
              <a:t>Stellar</a:t>
            </a:r>
          </a:p>
          <a:p>
            <a:r>
              <a:rPr lang="en-US" sz="1600" dirty="0" err="1"/>
              <a:t>Tron</a:t>
            </a:r>
            <a:endParaRPr lang="en-US" sz="1600" dirty="0"/>
          </a:p>
          <a:p>
            <a:r>
              <a:rPr lang="en-US" sz="1600" dirty="0" err="1"/>
              <a:t>Monero</a:t>
            </a:r>
            <a:endParaRPr lang="en-US" sz="1600" dirty="0"/>
          </a:p>
          <a:p>
            <a:r>
              <a:rPr lang="en-US" sz="1600" dirty="0"/>
              <a:t>Dash</a:t>
            </a:r>
          </a:p>
          <a:p>
            <a:r>
              <a:rPr lang="en-US" sz="1600" dirty="0" err="1"/>
              <a:t>Zcash</a:t>
            </a:r>
            <a:endParaRPr lang="en-US" sz="1600" dirty="0"/>
          </a:p>
          <a:p>
            <a:r>
              <a:rPr lang="en-US" sz="1600" dirty="0" err="1"/>
              <a:t>Cardano</a:t>
            </a:r>
            <a:endParaRPr lang="en-US" sz="1600" dirty="0"/>
          </a:p>
          <a:p>
            <a:pPr marL="0" indent="0">
              <a:buNone/>
            </a:pPr>
            <a:r>
              <a:rPr lang="en-US" sz="1800" dirty="0"/>
              <a:t> </a:t>
            </a:r>
          </a:p>
          <a:p>
            <a:endParaRPr lang="en-US" sz="1800" dirty="0"/>
          </a:p>
        </p:txBody>
      </p:sp>
    </p:spTree>
    <p:extLst>
      <p:ext uri="{BB962C8B-B14F-4D97-AF65-F5344CB8AC3E}">
        <p14:creationId xmlns:p14="http://schemas.microsoft.com/office/powerpoint/2010/main" val="42030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391400" cy="4524315"/>
          </a:xfrm>
          <a:prstGeom prst="rect">
            <a:avLst/>
          </a:prstGeom>
          <a:noFill/>
        </p:spPr>
        <p:txBody>
          <a:bodyPr wrap="square" rtlCol="0">
            <a:spAutoFit/>
          </a:bodyPr>
          <a:lstStyle/>
          <a:p>
            <a:r>
              <a:rPr lang="en-US" dirty="0"/>
              <a:t/>
            </a:r>
            <a:br>
              <a:rPr lang="en-US" dirty="0"/>
            </a:br>
            <a:r>
              <a:rPr lang="en-US" dirty="0"/>
              <a:t>1. D</a:t>
            </a:r>
            <a:r>
              <a:rPr lang="en-US" dirty="0" smtClean="0"/>
              <a:t>ecentralization </a:t>
            </a:r>
            <a:r>
              <a:rPr lang="en-US" dirty="0"/>
              <a:t>:</a:t>
            </a:r>
            <a:br>
              <a:rPr lang="en-US" dirty="0"/>
            </a:br>
            <a:r>
              <a:rPr lang="en-US" dirty="0" err="1"/>
              <a:t>B</a:t>
            </a:r>
            <a:r>
              <a:rPr lang="en-US" dirty="0" err="1" smtClean="0"/>
              <a:t>lockchain</a:t>
            </a:r>
            <a:r>
              <a:rPr lang="en-US" dirty="0" smtClean="0"/>
              <a:t> </a:t>
            </a:r>
            <a:r>
              <a:rPr lang="en-US" dirty="0"/>
              <a:t>is a p2p network where no single participant(user) controls the transaction, the power is distributed among all the participants in this network, that means no single stakeholder can </a:t>
            </a:r>
            <a:r>
              <a:rPr lang="en-US" dirty="0" err="1"/>
              <a:t>hack,manipulate</a:t>
            </a:r>
            <a:r>
              <a:rPr lang="en-US" dirty="0"/>
              <a:t> or close the chain of blocks or can shut it down. this </a:t>
            </a:r>
            <a:r>
              <a:rPr lang="en-US" dirty="0" err="1"/>
              <a:t>blockchain</a:t>
            </a:r>
            <a:r>
              <a:rPr lang="en-US" dirty="0"/>
              <a:t> network due to its distributed(decentralized) mechanism is free from any hacks or fraud</a:t>
            </a:r>
            <a:r>
              <a:rPr lang="en-US" i="1" dirty="0"/>
              <a:t>.</a:t>
            </a:r>
            <a:r>
              <a:rPr lang="en-US" dirty="0"/>
              <a:t/>
            </a:r>
            <a:br>
              <a:rPr lang="en-US" dirty="0"/>
            </a:br>
            <a:r>
              <a:rPr lang="en-US" i="1" cap="all" dirty="0"/>
              <a:t> </a:t>
            </a:r>
            <a:r>
              <a:rPr lang="en-US" dirty="0"/>
              <a:t/>
            </a:r>
            <a:br>
              <a:rPr lang="en-US" dirty="0"/>
            </a:br>
            <a:r>
              <a:rPr lang="en-IN" i="1" cap="all" dirty="0"/>
              <a:t> </a:t>
            </a:r>
            <a:endParaRPr lang="en-IN" dirty="0"/>
          </a:p>
          <a:p>
            <a:r>
              <a:rPr lang="en-IN" dirty="0"/>
              <a:t>2. Integrity:</a:t>
            </a:r>
          </a:p>
          <a:p>
            <a:r>
              <a:rPr lang="en-IN" dirty="0"/>
              <a:t>In the </a:t>
            </a:r>
            <a:r>
              <a:rPr lang="en-IN" dirty="0" err="1"/>
              <a:t>blockchain</a:t>
            </a:r>
            <a:r>
              <a:rPr lang="en-IN" dirty="0"/>
              <a:t> powered network all the participants have got the rights to make decisions, here the trust in the system is not forced but is totally guided by user intuition. The tight integrity is observed in the way every user gets incentivized for their effort and also in the way this entire P2P network function.</a:t>
            </a:r>
          </a:p>
          <a:p>
            <a:endParaRPr lang="en-IN" dirty="0"/>
          </a:p>
        </p:txBody>
      </p:sp>
      <p:sp>
        <p:nvSpPr>
          <p:cNvPr id="3" name="TextBox 2"/>
          <p:cNvSpPr txBox="1"/>
          <p:nvPr/>
        </p:nvSpPr>
        <p:spPr>
          <a:xfrm>
            <a:off x="1524000" y="304800"/>
            <a:ext cx="2971800" cy="369332"/>
          </a:xfrm>
          <a:prstGeom prst="rect">
            <a:avLst/>
          </a:prstGeom>
          <a:noFill/>
        </p:spPr>
        <p:txBody>
          <a:bodyPr wrap="square" rtlCol="0">
            <a:spAutoFit/>
          </a:bodyPr>
          <a:lstStyle/>
          <a:p>
            <a:r>
              <a:rPr lang="en-US" dirty="0" err="1" smtClean="0"/>
              <a:t>Blockchain</a:t>
            </a:r>
            <a:r>
              <a:rPr lang="en-US" dirty="0" smtClean="0"/>
              <a:t> </a:t>
            </a:r>
            <a:r>
              <a:rPr lang="en-US" dirty="0"/>
              <a:t>principles</a:t>
            </a:r>
          </a:p>
        </p:txBody>
      </p:sp>
    </p:spTree>
    <p:extLst>
      <p:ext uri="{BB962C8B-B14F-4D97-AF65-F5344CB8AC3E}">
        <p14:creationId xmlns:p14="http://schemas.microsoft.com/office/powerpoint/2010/main" val="3924259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454"/>
            <a:ext cx="7315200" cy="5355312"/>
          </a:xfrm>
          <a:prstGeom prst="rect">
            <a:avLst/>
          </a:prstGeom>
          <a:noFill/>
        </p:spPr>
        <p:txBody>
          <a:bodyPr wrap="square" rtlCol="0">
            <a:spAutoFit/>
          </a:bodyPr>
          <a:lstStyle/>
          <a:p>
            <a:r>
              <a:rPr lang="en-IN" i="1" cap="all" dirty="0"/>
              <a:t>3. </a:t>
            </a:r>
            <a:r>
              <a:rPr lang="en-IN" dirty="0" err="1"/>
              <a:t>Cryptograpy</a:t>
            </a:r>
            <a:r>
              <a:rPr lang="en-IN" dirty="0"/>
              <a:t> : Fair To All</a:t>
            </a:r>
          </a:p>
          <a:p>
            <a:r>
              <a:rPr lang="en-IN" dirty="0" err="1"/>
              <a:t>Blockchain</a:t>
            </a:r>
            <a:r>
              <a:rPr lang="en-IN" dirty="0"/>
              <a:t> has been designed with this core principle to provide high </a:t>
            </a:r>
            <a:r>
              <a:rPr lang="en-IN" dirty="0" err="1"/>
              <a:t>levelof</a:t>
            </a:r>
            <a:r>
              <a:rPr lang="en-IN" dirty="0"/>
              <a:t> security and authenticity to the user. To ensure tightly knit security &amp; data integrity it uses the power of cryptography. The </a:t>
            </a:r>
            <a:r>
              <a:rPr lang="en-IN" dirty="0" err="1"/>
              <a:t>Blockchain</a:t>
            </a:r>
            <a:r>
              <a:rPr lang="en-IN" dirty="0"/>
              <a:t> transaction mechanism is </a:t>
            </a:r>
            <a:r>
              <a:rPr lang="en-IN" dirty="0" err="1"/>
              <a:t>favorable</a:t>
            </a:r>
            <a:r>
              <a:rPr lang="en-IN" dirty="0"/>
              <a:t> &amp; rewarding for an authentic user at the same time it is very harsh on reckless user. That means the </a:t>
            </a:r>
            <a:r>
              <a:rPr lang="en-IN" dirty="0" err="1"/>
              <a:t>blockchain</a:t>
            </a:r>
            <a:r>
              <a:rPr lang="en-IN" dirty="0"/>
              <a:t> system is fair for all who behave as a good user and reward them appropriately. But if you go about using it with wrong intent you are not spared and penalized.</a:t>
            </a:r>
          </a:p>
          <a:p>
            <a:endParaRPr lang="en-IN" dirty="0"/>
          </a:p>
          <a:p>
            <a:r>
              <a:rPr lang="en-IN" dirty="0"/>
              <a:t>4. Security:</a:t>
            </a:r>
          </a:p>
          <a:p>
            <a:r>
              <a:rPr lang="en-IN" dirty="0" err="1"/>
              <a:t>Blockchain</a:t>
            </a:r>
            <a:r>
              <a:rPr lang="en-IN" dirty="0"/>
              <a:t> being distributed network, there is no one central point of failure and also no single person can behave recklessly to damage the entire chain of network. The damage because of any individual hack of password will limit to that single person itself. With </a:t>
            </a:r>
            <a:r>
              <a:rPr lang="en-IN" dirty="0" err="1"/>
              <a:t>blockchain</a:t>
            </a:r>
            <a:r>
              <a:rPr lang="en-IN" dirty="0"/>
              <a:t> PKI(Public Key Infrastructure) encryption mechanism your transaction over the network is highly secured until you are a fool to share your private key for which no technology has a solution. So, largely you can trust on </a:t>
            </a:r>
            <a:r>
              <a:rPr lang="en-IN" dirty="0" err="1"/>
              <a:t>Blockahin</a:t>
            </a:r>
            <a:r>
              <a:rPr lang="en-IN" dirty="0"/>
              <a:t> technology to ensure your transactions gets completed without being hacked .</a:t>
            </a:r>
          </a:p>
          <a:p>
            <a:endParaRPr lang="en-IN" dirty="0"/>
          </a:p>
        </p:txBody>
      </p:sp>
    </p:spTree>
    <p:extLst>
      <p:ext uri="{BB962C8B-B14F-4D97-AF65-F5344CB8AC3E}">
        <p14:creationId xmlns:p14="http://schemas.microsoft.com/office/powerpoint/2010/main" val="1463310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8001000" cy="5632311"/>
          </a:xfrm>
          <a:prstGeom prst="rect">
            <a:avLst/>
          </a:prstGeom>
          <a:noFill/>
        </p:spPr>
        <p:txBody>
          <a:bodyPr wrap="square" rtlCol="0">
            <a:spAutoFit/>
          </a:bodyPr>
          <a:lstStyle/>
          <a:p>
            <a:r>
              <a:rPr lang="en-IN" dirty="0"/>
              <a:t>5. Inclusive:</a:t>
            </a:r>
          </a:p>
          <a:p>
            <a:r>
              <a:rPr lang="en-IN" dirty="0"/>
              <a:t>The </a:t>
            </a:r>
            <a:r>
              <a:rPr lang="en-IN" dirty="0" err="1"/>
              <a:t>Blockchain</a:t>
            </a:r>
            <a:r>
              <a:rPr lang="en-IN" dirty="0"/>
              <a:t> is inclusive in its approach where everyone is independent to participate without any discrimination in the global economy. The </a:t>
            </a:r>
            <a:r>
              <a:rPr lang="en-IN" dirty="0" err="1"/>
              <a:t>bitcoin</a:t>
            </a:r>
            <a:r>
              <a:rPr lang="en-IN" dirty="0"/>
              <a:t> allows all the richest, the poorest, to invest in their capacity and become part of this global economy, as the need to have a bank account was totally removed . They can directly decide to transact to whomsoever they want without third party intervention that too paying zero to very little transaction fee.</a:t>
            </a:r>
          </a:p>
          <a:p>
            <a:endParaRPr lang="en-IN" dirty="0"/>
          </a:p>
          <a:p>
            <a:r>
              <a:rPr lang="en-IN" dirty="0"/>
              <a:t>6. </a:t>
            </a:r>
            <a:r>
              <a:rPr lang="en-IN" dirty="0" err="1"/>
              <a:t>Blockchain</a:t>
            </a:r>
            <a:r>
              <a:rPr lang="en-IN" dirty="0"/>
              <a:t> Respects Your Privacy:</a:t>
            </a:r>
          </a:p>
          <a:p>
            <a:r>
              <a:rPr lang="en-IN" dirty="0"/>
              <a:t>In a digital world, where consumers and businesses transact online for shopping, transferring payments &amp; to verify information for a myriad of purposes, ensuring data privacy has become paramount. It’s Strong Hash Key encryption is quite secure and helps you exchange data over the internet without disclosing your true identity.</a:t>
            </a:r>
          </a:p>
          <a:p>
            <a:r>
              <a:rPr lang="en-IN" dirty="0"/>
              <a:t> </a:t>
            </a:r>
          </a:p>
          <a:p>
            <a:r>
              <a:rPr lang="en-IN" dirty="0"/>
              <a:t>With </a:t>
            </a:r>
            <a:r>
              <a:rPr lang="en-IN" dirty="0" err="1"/>
              <a:t>Blockchain</a:t>
            </a:r>
            <a:r>
              <a:rPr lang="en-IN" dirty="0"/>
              <a:t> your identity is never revealed while you transact using the </a:t>
            </a:r>
            <a:r>
              <a:rPr lang="en-IN" dirty="0" err="1"/>
              <a:t>blokchain</a:t>
            </a:r>
            <a:r>
              <a:rPr lang="en-IN" dirty="0"/>
              <a:t> P2P </a:t>
            </a:r>
            <a:r>
              <a:rPr lang="en-IN" dirty="0" err="1"/>
              <a:t>network.Your</a:t>
            </a:r>
            <a:r>
              <a:rPr lang="en-IN" dirty="0"/>
              <a:t> Rights and freedom is clear and enforceable, as you become part of the </a:t>
            </a:r>
            <a:r>
              <a:rPr lang="en-IN" dirty="0" err="1"/>
              <a:t>blockchain</a:t>
            </a:r>
            <a:r>
              <a:rPr lang="en-IN" dirty="0"/>
              <a:t> ecosystem. The </a:t>
            </a:r>
            <a:r>
              <a:rPr lang="en-IN" dirty="0" err="1"/>
              <a:t>Blockchain’s</a:t>
            </a:r>
            <a:r>
              <a:rPr lang="en-IN" dirty="0"/>
              <a:t> Smart Contract is an awesome way to execute any agreement between two parties, which basically allow for transactions to go through only when certain predefined benchmarks have been reached and agreed upon both parties involved</a:t>
            </a:r>
          </a:p>
        </p:txBody>
      </p:sp>
    </p:spTree>
    <p:extLst>
      <p:ext uri="{BB962C8B-B14F-4D97-AF65-F5344CB8AC3E}">
        <p14:creationId xmlns:p14="http://schemas.microsoft.com/office/powerpoint/2010/main" val="300774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i="1" cap="all" dirty="0">
                <a:solidFill>
                  <a:prstClr val="black"/>
                </a:solidFill>
              </a:rPr>
              <a:t>How It All Started ?</a:t>
            </a:r>
            <a:endParaRPr lang="en-US" dirty="0"/>
          </a:p>
        </p:txBody>
      </p:sp>
      <p:sp>
        <p:nvSpPr>
          <p:cNvPr id="3" name="Content Placeholder 2"/>
          <p:cNvSpPr>
            <a:spLocks noGrp="1"/>
          </p:cNvSpPr>
          <p:nvPr>
            <p:ph idx="1"/>
          </p:nvPr>
        </p:nvSpPr>
        <p:spPr>
          <a:xfrm>
            <a:off x="685800" y="1752601"/>
            <a:ext cx="8001000" cy="3886200"/>
          </a:xfrm>
        </p:spPr>
        <p:txBody>
          <a:bodyPr/>
          <a:lstStyle/>
          <a:p>
            <a:pPr marL="0" lvl="0" indent="0">
              <a:spcBef>
                <a:spcPts val="0"/>
              </a:spcBef>
              <a:buNone/>
            </a:pPr>
            <a:r>
              <a:rPr lang="en-US" sz="1800" dirty="0" err="1">
                <a:solidFill>
                  <a:prstClr val="black"/>
                </a:solidFill>
              </a:rPr>
              <a:t>Blockchain</a:t>
            </a:r>
            <a:r>
              <a:rPr lang="en-US" sz="1800" dirty="0">
                <a:solidFill>
                  <a:prstClr val="black"/>
                </a:solidFill>
              </a:rPr>
              <a:t> technology has become a new  of this 21st century. But much before this technology came into existence there was a system of Digital Cash which was conceptualized by </a:t>
            </a:r>
            <a:r>
              <a:rPr lang="en-US" sz="1800" dirty="0" err="1">
                <a:solidFill>
                  <a:prstClr val="black"/>
                </a:solidFill>
              </a:rPr>
              <a:t>Chaum</a:t>
            </a:r>
            <a:r>
              <a:rPr lang="en-US" sz="1800" dirty="0">
                <a:solidFill>
                  <a:prstClr val="black"/>
                </a:solidFill>
              </a:rPr>
              <a:t> in 1983 to handle the concept of double spending, even though advanced cryptography existed at the time too, but it failed to be compatible with centralization, the anonymity of the transaction and double spending.</a:t>
            </a:r>
          </a:p>
          <a:p>
            <a:pPr marL="0" lvl="0" indent="0">
              <a:spcBef>
                <a:spcPts val="0"/>
              </a:spcBef>
              <a:buNone/>
            </a:pPr>
            <a:endParaRPr lang="en-US" sz="1800" dirty="0" smtClean="0">
              <a:solidFill>
                <a:prstClr val="black"/>
              </a:solidFill>
            </a:endParaRPr>
          </a:p>
          <a:p>
            <a:pPr marL="0" lvl="0" indent="0">
              <a:spcBef>
                <a:spcPts val="0"/>
              </a:spcBef>
              <a:buNone/>
            </a:pPr>
            <a:endParaRPr lang="en-US" sz="1800" dirty="0">
              <a:solidFill>
                <a:prstClr val="black"/>
              </a:solidFill>
            </a:endParaRPr>
          </a:p>
          <a:p>
            <a:pPr marL="0" lvl="0" indent="0">
              <a:spcBef>
                <a:spcPts val="0"/>
              </a:spcBef>
              <a:buNone/>
            </a:pPr>
            <a:r>
              <a:rPr lang="en-US" sz="1800" dirty="0" smtClean="0">
                <a:solidFill>
                  <a:prstClr val="black"/>
                </a:solidFill>
              </a:rPr>
              <a:t>So </a:t>
            </a:r>
            <a:r>
              <a:rPr lang="en-US" sz="1800" dirty="0">
                <a:solidFill>
                  <a:prstClr val="black"/>
                </a:solidFill>
              </a:rPr>
              <a:t>three decades later in 2009 Satoshi </a:t>
            </a:r>
            <a:r>
              <a:rPr lang="en-US" sz="1800" dirty="0" err="1" smtClean="0">
                <a:solidFill>
                  <a:prstClr val="black"/>
                </a:solidFill>
              </a:rPr>
              <a:t>Nakamoto</a:t>
            </a:r>
            <a:r>
              <a:rPr lang="en-US" sz="1800" dirty="0" smtClean="0">
                <a:solidFill>
                  <a:prstClr val="black"/>
                </a:solidFill>
              </a:rPr>
              <a:t> came </a:t>
            </a:r>
            <a:r>
              <a:rPr lang="en-US" sz="1800" dirty="0">
                <a:solidFill>
                  <a:prstClr val="black"/>
                </a:solidFill>
              </a:rPr>
              <a:t>up with </a:t>
            </a:r>
            <a:r>
              <a:rPr lang="en-US" sz="1800" dirty="0" err="1">
                <a:solidFill>
                  <a:prstClr val="black"/>
                </a:solidFill>
              </a:rPr>
              <a:t>Bitcoin</a:t>
            </a:r>
            <a:r>
              <a:rPr lang="en-US" sz="1800" dirty="0">
                <a:solidFill>
                  <a:prstClr val="black"/>
                </a:solidFill>
              </a:rPr>
              <a:t>, a world’s first decentralized currency, which replaced the digital cash centralized server signature mechanism, with a consensus based proof of work. It solved the issue of double spending and improvised the concept of </a:t>
            </a:r>
            <a:r>
              <a:rPr lang="en-US" sz="1800" dirty="0" err="1">
                <a:solidFill>
                  <a:prstClr val="black"/>
                </a:solidFill>
              </a:rPr>
              <a:t>Chaum’s</a:t>
            </a:r>
            <a:r>
              <a:rPr lang="en-US" sz="1800" dirty="0">
                <a:solidFill>
                  <a:prstClr val="black"/>
                </a:solidFill>
              </a:rPr>
              <a:t> by introducing the decentralized payment system using revolutionary </a:t>
            </a:r>
            <a:r>
              <a:rPr lang="en-US" sz="1800" dirty="0" err="1">
                <a:solidFill>
                  <a:prstClr val="black"/>
                </a:solidFill>
              </a:rPr>
              <a:t>Blockchain</a:t>
            </a:r>
            <a:r>
              <a:rPr lang="en-US" sz="1800" dirty="0">
                <a:solidFill>
                  <a:prstClr val="black"/>
                </a:solidFill>
              </a:rPr>
              <a:t> technology.</a:t>
            </a:r>
          </a:p>
          <a:p>
            <a:endParaRPr lang="en-US" dirty="0"/>
          </a:p>
        </p:txBody>
      </p:sp>
    </p:spTree>
    <p:extLst>
      <p:ext uri="{BB962C8B-B14F-4D97-AF65-F5344CB8AC3E}">
        <p14:creationId xmlns:p14="http://schemas.microsoft.com/office/powerpoint/2010/main" val="9471265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73050"/>
            <a:ext cx="8153400" cy="5853113"/>
          </a:xfrm>
        </p:spPr>
        <p:txBody>
          <a:bodyPr>
            <a:normAutofit fontScale="47500" lnSpcReduction="20000"/>
          </a:bodyPr>
          <a:lstStyle/>
          <a:p>
            <a:r>
              <a:rPr lang="en-US" i="1" cap="all" dirty="0" err="1"/>
              <a:t>Blockchain</a:t>
            </a:r>
            <a:r>
              <a:rPr lang="en-US" i="1" cap="all" dirty="0"/>
              <a:t> Technology Use Case:</a:t>
            </a:r>
            <a:endParaRPr lang="en-US" dirty="0"/>
          </a:p>
          <a:p>
            <a:pPr marL="0" indent="0">
              <a:buNone/>
            </a:pPr>
            <a:r>
              <a:rPr lang="en-US" i="1" cap="all" dirty="0" smtClean="0"/>
              <a:t>   </a:t>
            </a:r>
          </a:p>
          <a:p>
            <a:pPr marL="0" indent="0">
              <a:buNone/>
            </a:pPr>
            <a:r>
              <a:rPr lang="en-US" i="1" cap="all" dirty="0" smtClean="0"/>
              <a:t>Major </a:t>
            </a:r>
            <a:r>
              <a:rPr lang="en-US" i="1" cap="all" dirty="0"/>
              <a:t>use case can be classified in two major categories</a:t>
            </a:r>
            <a:endParaRPr lang="en-US" dirty="0"/>
          </a:p>
          <a:p>
            <a:pPr marL="0" indent="0">
              <a:buNone/>
            </a:pPr>
            <a:r>
              <a:rPr lang="en-US" i="1" cap="all" dirty="0"/>
              <a:t> </a:t>
            </a:r>
            <a:endParaRPr lang="en-US" dirty="0"/>
          </a:p>
          <a:p>
            <a:r>
              <a:rPr lang="en-US" i="1" cap="all" dirty="0"/>
              <a:t>Financial Sector</a:t>
            </a:r>
            <a:endParaRPr lang="en-US" dirty="0"/>
          </a:p>
          <a:p>
            <a:r>
              <a:rPr lang="en-US" i="1" cap="all" dirty="0"/>
              <a:t>Non-Financial </a:t>
            </a:r>
            <a:r>
              <a:rPr lang="en-US" i="1" cap="all" dirty="0" smtClean="0"/>
              <a:t>Sector</a:t>
            </a:r>
          </a:p>
          <a:p>
            <a:endParaRPr lang="en-US" dirty="0"/>
          </a:p>
          <a:p>
            <a:pPr marL="0" indent="0">
              <a:buNone/>
            </a:pPr>
            <a:r>
              <a:rPr lang="en-US" dirty="0"/>
              <a:t>Lets get into the details of few of the important one’s quickly:</a:t>
            </a:r>
          </a:p>
          <a:p>
            <a:pPr marL="0" indent="0">
              <a:buNone/>
            </a:pPr>
            <a:r>
              <a:rPr lang="en-US" i="1" cap="all" dirty="0"/>
              <a:t> </a:t>
            </a:r>
            <a:endParaRPr lang="en-US" dirty="0"/>
          </a:p>
          <a:p>
            <a:pPr marL="0" indent="0">
              <a:buNone/>
            </a:pPr>
            <a:r>
              <a:rPr lang="en-US" i="1" cap="all" dirty="0"/>
              <a:t>1. Financial Sector</a:t>
            </a:r>
            <a:endParaRPr lang="en-US" dirty="0"/>
          </a:p>
          <a:p>
            <a:pPr marL="0" indent="0">
              <a:buNone/>
            </a:pPr>
            <a:r>
              <a:rPr lang="en-US" i="1" cap="all" dirty="0"/>
              <a:t>1.1 BFSI:</a:t>
            </a:r>
            <a:endParaRPr lang="en-US" dirty="0"/>
          </a:p>
          <a:p>
            <a:pPr marL="0" indent="0">
              <a:buNone/>
            </a:pPr>
            <a:r>
              <a:rPr lang="en-US" i="1" cap="all" dirty="0"/>
              <a:t> </a:t>
            </a:r>
            <a:endParaRPr lang="en-US" dirty="0"/>
          </a:p>
          <a:p>
            <a:pPr marL="0" indent="0">
              <a:buNone/>
            </a:pPr>
            <a:r>
              <a:rPr lang="en-US" sz="3400" dirty="0"/>
              <a:t>The most apt use case of </a:t>
            </a:r>
            <a:r>
              <a:rPr lang="en-US" sz="3400" dirty="0" err="1"/>
              <a:t>blockchain</a:t>
            </a:r>
            <a:r>
              <a:rPr lang="en-US" sz="3400" dirty="0"/>
              <a:t> based technology is seen in banking &amp; financial sectors which has been disrupting services ranging from operations to retail.</a:t>
            </a:r>
          </a:p>
          <a:p>
            <a:pPr marL="0" indent="0">
              <a:buNone/>
            </a:pPr>
            <a:r>
              <a:rPr lang="en-US" sz="3400" dirty="0"/>
              <a:t> </a:t>
            </a:r>
          </a:p>
          <a:p>
            <a:pPr marL="0" indent="0">
              <a:buNone/>
            </a:pPr>
            <a:r>
              <a:rPr lang="en-US" sz="3400" dirty="0"/>
              <a:t>Financial service industry is witnessing multiple experiments with </a:t>
            </a:r>
            <a:r>
              <a:rPr lang="en-US" sz="3400" dirty="0" err="1"/>
              <a:t>blockchain</a:t>
            </a:r>
            <a:r>
              <a:rPr lang="en-US" sz="3400" dirty="0"/>
              <a:t> tech to ease cross-border remittances, Post trade settlements and trade finance.</a:t>
            </a:r>
          </a:p>
          <a:p>
            <a:pPr marL="0" indent="0">
              <a:buNone/>
            </a:pPr>
            <a:r>
              <a:rPr lang="en-US" sz="3400" dirty="0"/>
              <a:t> </a:t>
            </a:r>
          </a:p>
          <a:p>
            <a:pPr marL="0" indent="0">
              <a:buNone/>
            </a:pPr>
            <a:r>
              <a:rPr lang="en-US" sz="3400" dirty="0"/>
              <a:t>Power of AI in collaboration with </a:t>
            </a:r>
            <a:r>
              <a:rPr lang="en-US" sz="3400" dirty="0" err="1"/>
              <a:t>blockchain</a:t>
            </a:r>
            <a:r>
              <a:rPr lang="en-US" sz="3400" dirty="0"/>
              <a:t> has been shaping various financial services landscape creating not just opportunities, but also challenges for customers, service providers, and regulators. With </a:t>
            </a:r>
            <a:r>
              <a:rPr lang="en-US" sz="3400" dirty="0" err="1"/>
              <a:t>Blockchain</a:t>
            </a:r>
            <a:r>
              <a:rPr lang="en-US" sz="3400" dirty="0"/>
              <a:t> as an economic model, </a:t>
            </a:r>
            <a:r>
              <a:rPr lang="en-US" sz="3400" dirty="0" err="1"/>
              <a:t>Fintech</a:t>
            </a:r>
            <a:r>
              <a:rPr lang="en-US" sz="3400" dirty="0"/>
              <a:t> services providers will create new innovative solutions that will respond to consumer needs for security, trust, better services, privacy and transform the competitive landscape.</a:t>
            </a:r>
          </a:p>
          <a:p>
            <a:endParaRPr lang="en-US" dirty="0"/>
          </a:p>
        </p:txBody>
      </p:sp>
    </p:spTree>
    <p:extLst>
      <p:ext uri="{BB962C8B-B14F-4D97-AF65-F5344CB8AC3E}">
        <p14:creationId xmlns:p14="http://schemas.microsoft.com/office/powerpoint/2010/main" val="249571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RP\1MCS\bitcoin blockchai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534400" cy="637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342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RP\1MCS\bitcoin blockchai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9" y="838200"/>
            <a:ext cx="8930171" cy="536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654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73050"/>
            <a:ext cx="8001000" cy="5853113"/>
          </a:xfrm>
        </p:spPr>
        <p:txBody>
          <a:bodyPr>
            <a:normAutofit fontScale="77500" lnSpcReduction="20000"/>
          </a:bodyPr>
          <a:lstStyle/>
          <a:p>
            <a:pPr marL="0" indent="0">
              <a:buNone/>
            </a:pPr>
            <a:r>
              <a:rPr lang="en-US" i="1" cap="all" dirty="0"/>
              <a:t>2. Non-Financial </a:t>
            </a:r>
            <a:r>
              <a:rPr lang="en-US" i="1" cap="all" dirty="0" smtClean="0"/>
              <a:t>Sector</a:t>
            </a:r>
          </a:p>
          <a:p>
            <a:pPr marL="0" indent="0">
              <a:buNone/>
            </a:pPr>
            <a:endParaRPr lang="en-US" dirty="0"/>
          </a:p>
          <a:p>
            <a:pPr marL="0" indent="0">
              <a:buNone/>
            </a:pPr>
            <a:r>
              <a:rPr lang="en-US" i="1" cap="all" dirty="0"/>
              <a:t>2.1. Healthcare:</a:t>
            </a:r>
            <a:endParaRPr lang="en-US" dirty="0"/>
          </a:p>
          <a:p>
            <a:pPr marL="0" indent="0">
              <a:buNone/>
            </a:pPr>
            <a:r>
              <a:rPr lang="en-US" sz="2600" dirty="0" smtClean="0"/>
              <a:t>Healthcare </a:t>
            </a:r>
            <a:r>
              <a:rPr lang="en-US" sz="2600" dirty="0"/>
              <a:t>sector has been most progressive sector after BFSI sector in adopting </a:t>
            </a:r>
            <a:r>
              <a:rPr lang="en-US" sz="2600" dirty="0" err="1"/>
              <a:t>blockchain</a:t>
            </a:r>
            <a:r>
              <a:rPr lang="en-US" sz="2600" dirty="0"/>
              <a:t> to build a tech of the future where all the stakeholders like doctors, patient, hospitals, pharmacist, Testing labs all will be communicating through this decentralized mechanism to maintain the healthcare records which will be more secure, reliable and authentic.</a:t>
            </a:r>
          </a:p>
          <a:p>
            <a:pPr marL="0" indent="0">
              <a:buNone/>
            </a:pPr>
            <a:r>
              <a:rPr lang="en-US" sz="2600" dirty="0"/>
              <a:t> </a:t>
            </a:r>
          </a:p>
          <a:p>
            <a:pPr marL="0" indent="0">
              <a:buNone/>
            </a:pPr>
            <a:r>
              <a:rPr lang="en-US" i="1" cap="all" dirty="0" err="1"/>
              <a:t>Blockchain</a:t>
            </a:r>
            <a:r>
              <a:rPr lang="en-US" i="1" cap="all" dirty="0"/>
              <a:t> in </a:t>
            </a:r>
            <a:r>
              <a:rPr lang="en-US" i="1" cap="all" dirty="0" err="1"/>
              <a:t>heathcare</a:t>
            </a:r>
            <a:r>
              <a:rPr lang="en-US" i="1" cap="all" dirty="0"/>
              <a:t> can be used to :</a:t>
            </a:r>
            <a:endParaRPr lang="en-US" dirty="0"/>
          </a:p>
          <a:p>
            <a:pPr marL="0" indent="0">
              <a:buNone/>
            </a:pPr>
            <a:r>
              <a:rPr lang="en-US" sz="3400" dirty="0"/>
              <a:t> </a:t>
            </a:r>
          </a:p>
          <a:p>
            <a:r>
              <a:rPr lang="en-US" sz="2600" dirty="0"/>
              <a:t>Maintain secure medical records of patients</a:t>
            </a:r>
          </a:p>
          <a:p>
            <a:r>
              <a:rPr lang="en-US" sz="2600" dirty="0"/>
              <a:t>Will create a robust network of communication between all healthcare beneficiaries</a:t>
            </a:r>
          </a:p>
          <a:p>
            <a:r>
              <a:rPr lang="en-US" sz="2600" dirty="0"/>
              <a:t>Reliable &amp; authentic records keeping of </a:t>
            </a:r>
            <a:r>
              <a:rPr lang="en-US" sz="2600" dirty="0" err="1"/>
              <a:t>pharma</a:t>
            </a:r>
            <a:r>
              <a:rPr lang="en-US" sz="2600" dirty="0"/>
              <a:t> companies supply chain</a:t>
            </a:r>
          </a:p>
          <a:p>
            <a:r>
              <a:rPr lang="en-US" sz="2600" dirty="0"/>
              <a:t>Precise and accurate patient information will be accessible to doctors to help them serve patients better.</a:t>
            </a:r>
          </a:p>
          <a:p>
            <a:r>
              <a:rPr lang="en-US" sz="2600" dirty="0"/>
              <a:t>Simplify claim settlement process by including insurance companies in the </a:t>
            </a:r>
            <a:r>
              <a:rPr lang="en-US" sz="2600" dirty="0" err="1"/>
              <a:t>blockchain</a:t>
            </a:r>
            <a:r>
              <a:rPr lang="en-US" sz="2600" dirty="0"/>
              <a:t> powered healthcare network.</a:t>
            </a:r>
          </a:p>
        </p:txBody>
      </p:sp>
    </p:spTree>
    <p:extLst>
      <p:ext uri="{BB962C8B-B14F-4D97-AF65-F5344CB8AC3E}">
        <p14:creationId xmlns:p14="http://schemas.microsoft.com/office/powerpoint/2010/main" val="622228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RP\1MCS\bitcoin blockchai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0678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186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382000" cy="923330"/>
          </a:xfrm>
          <a:prstGeom prst="rect">
            <a:avLst/>
          </a:prstGeom>
          <a:noFill/>
        </p:spPr>
        <p:txBody>
          <a:bodyPr wrap="square" rtlCol="0">
            <a:spAutoFit/>
          </a:bodyPr>
          <a:lstStyle/>
          <a:p>
            <a:r>
              <a:rPr lang="en-US" dirty="0"/>
              <a:t>Some other use cases In Non-Financial Sectors: Like Power , Supply Chain , Agriculture </a:t>
            </a:r>
            <a:r>
              <a:rPr lang="en-US" dirty="0" err="1"/>
              <a:t>etc</a:t>
            </a:r>
            <a:r>
              <a:rPr lang="en-US" dirty="0"/>
              <a:t> has been compiled by lux research, </a:t>
            </a:r>
            <a:r>
              <a:rPr lang="en-US" dirty="0" err="1"/>
              <a:t>Inc</a:t>
            </a:r>
            <a:endParaRPr lang="en-US" dirty="0"/>
          </a:p>
          <a:p>
            <a:endParaRPr lang="en-US" dirty="0"/>
          </a:p>
        </p:txBody>
      </p:sp>
      <p:pic>
        <p:nvPicPr>
          <p:cNvPr id="3074" name="Picture 2" descr="D:\RP\1MCS\bitcoin blockchain\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066800"/>
            <a:ext cx="80010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97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normAutofit/>
          </a:bodyPr>
          <a:lstStyle/>
          <a:p>
            <a:r>
              <a:rPr lang="en-US" sz="2400" dirty="0" smtClean="0"/>
              <a:t>HOW BLOCKCHAIN IS USED IN FINANCE SECTOR</a:t>
            </a:r>
            <a:endParaRPr lang="en-US" sz="2400" dirty="0"/>
          </a:p>
        </p:txBody>
      </p:sp>
      <p:sp>
        <p:nvSpPr>
          <p:cNvPr id="3" name="Subtitle 2"/>
          <p:cNvSpPr>
            <a:spLocks noGrp="1"/>
          </p:cNvSpPr>
          <p:nvPr>
            <p:ph type="subTitle" idx="1"/>
          </p:nvPr>
        </p:nvSpPr>
        <p:spPr>
          <a:xfrm>
            <a:off x="533400" y="1600200"/>
            <a:ext cx="8229600" cy="2971800"/>
          </a:xfrm>
        </p:spPr>
        <p:txBody>
          <a:bodyPr>
            <a:normAutofit fontScale="32500" lnSpcReduction="20000"/>
          </a:bodyPr>
          <a:lstStyle/>
          <a:p>
            <a:pPr algn="l"/>
            <a:r>
              <a:rPr lang="en-US" sz="4900" dirty="0">
                <a:solidFill>
                  <a:schemeClr val="tx1"/>
                </a:solidFill>
              </a:rPr>
              <a:t>Richard Bradley: In one of his article sums up the </a:t>
            </a:r>
            <a:r>
              <a:rPr lang="en-US" sz="4900" dirty="0" err="1">
                <a:solidFill>
                  <a:schemeClr val="tx1"/>
                </a:solidFill>
              </a:rPr>
              <a:t>blockchain</a:t>
            </a:r>
            <a:r>
              <a:rPr lang="en-US" sz="4900" dirty="0">
                <a:solidFill>
                  <a:schemeClr val="tx1"/>
                </a:solidFill>
              </a:rPr>
              <a:t> as:</a:t>
            </a:r>
          </a:p>
          <a:p>
            <a:pPr algn="l"/>
            <a:r>
              <a:rPr lang="en-US" sz="4900" dirty="0">
                <a:solidFill>
                  <a:schemeClr val="tx1"/>
                </a:solidFill>
              </a:rPr>
              <a:t>You (a “node”) have a file of transactions on your computer (a “ledger”). Two government accountants (let’s call them “miners”) have the same file on theirs (so it’s “distributed”). As you make a transaction, your computer sends an e-mail to each accountant to inform them.</a:t>
            </a:r>
          </a:p>
          <a:p>
            <a:pPr algn="l"/>
            <a:r>
              <a:rPr lang="en-US" sz="4900" dirty="0">
                <a:solidFill>
                  <a:schemeClr val="tx1"/>
                </a:solidFill>
              </a:rPr>
              <a:t> </a:t>
            </a:r>
          </a:p>
          <a:p>
            <a:pPr algn="l"/>
            <a:r>
              <a:rPr lang="en-US" sz="4900" dirty="0">
                <a:solidFill>
                  <a:schemeClr val="tx1"/>
                </a:solidFill>
              </a:rPr>
              <a:t>Each accountant rushes to be the first to check whether you can afford it (and be paid their salary “</a:t>
            </a:r>
            <a:r>
              <a:rPr lang="en-US" sz="4900" dirty="0" err="1">
                <a:solidFill>
                  <a:schemeClr val="tx1"/>
                </a:solidFill>
              </a:rPr>
              <a:t>Bitcoins</a:t>
            </a:r>
            <a:r>
              <a:rPr lang="en-US" sz="4900" dirty="0">
                <a:solidFill>
                  <a:schemeClr val="tx1"/>
                </a:solidFill>
              </a:rPr>
              <a:t>”). The first to check and validate hits “REPLY ALL”, attaching their logic for verifying the transaction (“Proof of Work”). If the other accountant agrees, everyone updates their file…</a:t>
            </a:r>
          </a:p>
          <a:p>
            <a:pPr algn="l"/>
            <a:r>
              <a:rPr lang="en-US" sz="4900" dirty="0">
                <a:solidFill>
                  <a:schemeClr val="tx1"/>
                </a:solidFill>
              </a:rPr>
              <a:t> </a:t>
            </a:r>
          </a:p>
          <a:p>
            <a:pPr algn="l"/>
            <a:r>
              <a:rPr lang="en-US" sz="4900" dirty="0">
                <a:solidFill>
                  <a:schemeClr val="tx1"/>
                </a:solidFill>
              </a:rPr>
              <a:t>This concept is enabled by “</a:t>
            </a:r>
            <a:r>
              <a:rPr lang="en-US" sz="4900" dirty="0" err="1">
                <a:solidFill>
                  <a:schemeClr val="tx1"/>
                </a:solidFill>
              </a:rPr>
              <a:t>Blockchain</a:t>
            </a:r>
            <a:r>
              <a:rPr lang="en-US" sz="4900" dirty="0">
                <a:solidFill>
                  <a:schemeClr val="tx1"/>
                </a:solidFill>
              </a:rPr>
              <a:t>” technology.</a:t>
            </a:r>
          </a:p>
          <a:p>
            <a:endParaRPr lang="en-US" dirty="0"/>
          </a:p>
        </p:txBody>
      </p:sp>
    </p:spTree>
    <p:extLst>
      <p:ext uri="{BB962C8B-B14F-4D97-AF65-F5344CB8AC3E}">
        <p14:creationId xmlns:p14="http://schemas.microsoft.com/office/powerpoint/2010/main" val="3255318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95400"/>
            <a:ext cx="8382000" cy="4247317"/>
          </a:xfrm>
          <a:prstGeom prst="rect">
            <a:avLst/>
          </a:prstGeom>
          <a:noFill/>
        </p:spPr>
        <p:txBody>
          <a:bodyPr wrap="square" rtlCol="0">
            <a:spAutoFit/>
          </a:bodyPr>
          <a:lstStyle/>
          <a:p>
            <a:r>
              <a:rPr lang="en-IN" dirty="0" err="1" smtClean="0"/>
              <a:t>Blockchain</a:t>
            </a:r>
            <a:r>
              <a:rPr lang="en-IN" dirty="0" smtClean="0"/>
              <a:t> </a:t>
            </a:r>
            <a:r>
              <a:rPr lang="en-IN" dirty="0"/>
              <a:t>technology is a core, underlying technology with promising application</a:t>
            </a:r>
          </a:p>
          <a:p>
            <a:r>
              <a:rPr lang="en-IN" dirty="0"/>
              <a:t>prospects in the banking industry. </a:t>
            </a:r>
            <a:r>
              <a:rPr lang="en-IN" dirty="0">
                <a:solidFill>
                  <a:srgbClr val="FF0000"/>
                </a:solidFill>
              </a:rPr>
              <a:t>On one hand, the banking industry in China is</a:t>
            </a:r>
          </a:p>
          <a:p>
            <a:r>
              <a:rPr lang="en-IN" dirty="0">
                <a:solidFill>
                  <a:srgbClr val="FF0000"/>
                </a:solidFill>
              </a:rPr>
              <a:t>facing the impact of interest rate liberalization and profit decline caused by the</a:t>
            </a:r>
          </a:p>
          <a:p>
            <a:r>
              <a:rPr lang="en-IN" dirty="0">
                <a:solidFill>
                  <a:srgbClr val="FF0000"/>
                </a:solidFill>
              </a:rPr>
              <a:t>narrowing interest-rate spread. </a:t>
            </a:r>
            <a:r>
              <a:rPr lang="en-IN" dirty="0"/>
              <a:t>On the other hand, it is also affected by economic</a:t>
            </a:r>
          </a:p>
          <a:p>
            <a:r>
              <a:rPr lang="en-IN" dirty="0"/>
              <a:t>transformation, Internet development, and financial innovations. Hence, the banking</a:t>
            </a:r>
          </a:p>
          <a:p>
            <a:r>
              <a:rPr lang="en-IN" dirty="0"/>
              <a:t>industry requires urgent transformation and is seeking new growth avenues. As such,</a:t>
            </a:r>
          </a:p>
          <a:p>
            <a:r>
              <a:rPr lang="en-IN" dirty="0" err="1"/>
              <a:t>blockchains</a:t>
            </a:r>
            <a:r>
              <a:rPr lang="en-IN" dirty="0"/>
              <a:t> could revolutionize the underlying technology of the payment clearing</a:t>
            </a:r>
          </a:p>
          <a:p>
            <a:r>
              <a:rPr lang="en-IN" dirty="0"/>
              <a:t>and credit information systems in banks, thus upgrading and transforming them.</a:t>
            </a:r>
          </a:p>
          <a:p>
            <a:r>
              <a:rPr lang="en-IN" dirty="0" err="1"/>
              <a:t>Blockchain</a:t>
            </a:r>
            <a:r>
              <a:rPr lang="en-IN" dirty="0"/>
              <a:t> applications also promote the formation of “multi-</a:t>
            </a:r>
            <a:r>
              <a:rPr lang="en-IN" dirty="0" err="1"/>
              <a:t>center</a:t>
            </a:r>
            <a:r>
              <a:rPr lang="en-IN" dirty="0"/>
              <a:t>, weakly intermediated”</a:t>
            </a:r>
          </a:p>
          <a:p>
            <a:r>
              <a:rPr lang="en-IN" dirty="0"/>
              <a:t>scenarios, which will enhance the efficiency of the banking industry. However, despite the</a:t>
            </a:r>
          </a:p>
          <a:p>
            <a:r>
              <a:rPr lang="en-IN" dirty="0" err="1">
                <a:solidFill>
                  <a:srgbClr val="FF0000"/>
                </a:solidFill>
              </a:rPr>
              <a:t>permissionless</a:t>
            </a:r>
            <a:r>
              <a:rPr lang="en-IN" dirty="0">
                <a:solidFill>
                  <a:srgbClr val="FF0000"/>
                </a:solidFill>
              </a:rPr>
              <a:t> and self-governing nature of </a:t>
            </a:r>
            <a:r>
              <a:rPr lang="en-IN" dirty="0" err="1">
                <a:solidFill>
                  <a:srgbClr val="FF0000"/>
                </a:solidFill>
              </a:rPr>
              <a:t>blockchains</a:t>
            </a:r>
            <a:r>
              <a:rPr lang="en-IN" dirty="0"/>
              <a:t>, the regulation and actual</a:t>
            </a:r>
          </a:p>
          <a:p>
            <a:r>
              <a:rPr lang="en-IN" dirty="0"/>
              <a:t>implementation of a decentralized system are problems that remain to be resolved.</a:t>
            </a:r>
          </a:p>
          <a:p>
            <a:r>
              <a:rPr lang="en-IN" dirty="0" smtClean="0"/>
              <a:t>Keywords</a:t>
            </a:r>
            <a:r>
              <a:rPr lang="en-IN" dirty="0"/>
              <a:t>: </a:t>
            </a:r>
            <a:r>
              <a:rPr lang="en-IN" dirty="0" err="1"/>
              <a:t>Blockchain</a:t>
            </a:r>
            <a:r>
              <a:rPr lang="en-IN" dirty="0"/>
              <a:t>, Decentralization, Banking industry transformation</a:t>
            </a:r>
            <a:endParaRPr lang="en-US" dirty="0"/>
          </a:p>
        </p:txBody>
      </p:sp>
      <p:sp>
        <p:nvSpPr>
          <p:cNvPr id="3" name="TextBox 2"/>
          <p:cNvSpPr txBox="1"/>
          <p:nvPr/>
        </p:nvSpPr>
        <p:spPr>
          <a:xfrm>
            <a:off x="609600" y="457200"/>
            <a:ext cx="2743200" cy="646331"/>
          </a:xfrm>
          <a:prstGeom prst="rect">
            <a:avLst/>
          </a:prstGeom>
          <a:noFill/>
        </p:spPr>
        <p:txBody>
          <a:bodyPr wrap="square" rtlCol="0">
            <a:spAutoFit/>
          </a:bodyPr>
          <a:lstStyle/>
          <a:p>
            <a:r>
              <a:rPr lang="en-US" dirty="0"/>
              <a:t>Abstract</a:t>
            </a:r>
          </a:p>
          <a:p>
            <a:endParaRPr lang="en-US" dirty="0"/>
          </a:p>
        </p:txBody>
      </p:sp>
    </p:spTree>
    <p:extLst>
      <p:ext uri="{BB962C8B-B14F-4D97-AF65-F5344CB8AC3E}">
        <p14:creationId xmlns:p14="http://schemas.microsoft.com/office/powerpoint/2010/main" val="321309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5943600" cy="369332"/>
          </a:xfrm>
          <a:prstGeom prst="rect">
            <a:avLst/>
          </a:prstGeom>
          <a:noFill/>
        </p:spPr>
        <p:txBody>
          <a:bodyPr wrap="square" rtlCol="0">
            <a:spAutoFit/>
          </a:bodyPr>
          <a:lstStyle/>
          <a:p>
            <a:r>
              <a:rPr lang="en-IN" dirty="0"/>
              <a:t>Review</a:t>
            </a:r>
          </a:p>
        </p:txBody>
      </p:sp>
      <p:sp>
        <p:nvSpPr>
          <p:cNvPr id="3" name="TextBox 2"/>
          <p:cNvSpPr txBox="1"/>
          <p:nvPr/>
        </p:nvSpPr>
        <p:spPr>
          <a:xfrm>
            <a:off x="228600" y="914400"/>
            <a:ext cx="8458200" cy="1754326"/>
          </a:xfrm>
          <a:prstGeom prst="rect">
            <a:avLst/>
          </a:prstGeom>
          <a:noFill/>
        </p:spPr>
        <p:txBody>
          <a:bodyPr wrap="square" rtlCol="0">
            <a:spAutoFit/>
          </a:bodyPr>
          <a:lstStyle/>
          <a:p>
            <a:r>
              <a:rPr lang="en-IN" dirty="0"/>
              <a:t>It has </a:t>
            </a:r>
            <a:r>
              <a:rPr lang="en-IN" dirty="0" smtClean="0"/>
              <a:t>also been </a:t>
            </a:r>
            <a:r>
              <a:rPr lang="en-IN" dirty="0"/>
              <a:t>identified as a disruptive innovation of the Internet era. However, as </a:t>
            </a:r>
            <a:r>
              <a:rPr lang="en-IN" dirty="0" err="1"/>
              <a:t>blockchain</a:t>
            </a:r>
            <a:r>
              <a:rPr lang="en-IN" dirty="0"/>
              <a:t> is </a:t>
            </a:r>
            <a:r>
              <a:rPr lang="en-IN" dirty="0" smtClean="0"/>
              <a:t>a major </a:t>
            </a:r>
            <a:r>
              <a:rPr lang="en-IN" dirty="0"/>
              <a:t>breakthrough in data storage and information transmission, it might </a:t>
            </a:r>
            <a:r>
              <a:rPr lang="en-IN" dirty="0" smtClean="0"/>
              <a:t>fundamentally transform </a:t>
            </a:r>
            <a:r>
              <a:rPr lang="en-IN" dirty="0"/>
              <a:t>the existing operating models of finance and economy, which might lead to a </a:t>
            </a:r>
            <a:r>
              <a:rPr lang="en-IN" dirty="0" smtClean="0"/>
              <a:t>new round </a:t>
            </a:r>
            <a:r>
              <a:rPr lang="en-IN" dirty="0"/>
              <a:t>of technological innovations and industrial transformation within the </a:t>
            </a:r>
            <a:r>
              <a:rPr lang="en-IN" dirty="0" err="1"/>
              <a:t>FinTech</a:t>
            </a:r>
            <a:r>
              <a:rPr lang="en-IN" dirty="0"/>
              <a:t> industry</a:t>
            </a:r>
          </a:p>
          <a:p>
            <a:r>
              <a:rPr lang="en-IN" dirty="0"/>
              <a:t>(Mu Qi-</a:t>
            </a:r>
            <a:r>
              <a:rPr lang="en-IN" dirty="0" err="1"/>
              <a:t>Guo</a:t>
            </a:r>
            <a:r>
              <a:rPr lang="en-IN" dirty="0"/>
              <a:t> 2016).</a:t>
            </a:r>
          </a:p>
        </p:txBody>
      </p:sp>
      <p:sp>
        <p:nvSpPr>
          <p:cNvPr id="4" name="TextBox 3"/>
          <p:cNvSpPr txBox="1"/>
          <p:nvPr/>
        </p:nvSpPr>
        <p:spPr>
          <a:xfrm>
            <a:off x="228600" y="3733800"/>
            <a:ext cx="8458200" cy="1754326"/>
          </a:xfrm>
          <a:prstGeom prst="rect">
            <a:avLst/>
          </a:prstGeom>
          <a:noFill/>
        </p:spPr>
        <p:txBody>
          <a:bodyPr wrap="square" rtlCol="0">
            <a:spAutoFit/>
          </a:bodyPr>
          <a:lstStyle/>
          <a:p>
            <a:r>
              <a:rPr lang="en-IN" dirty="0"/>
              <a:t>Recently, international institutions, including the United Nations and the International</a:t>
            </a:r>
          </a:p>
          <a:p>
            <a:r>
              <a:rPr lang="en-IN" dirty="0"/>
              <a:t>Monetary Fund, (The First Digital Currency Report of the International Monetary Fund</a:t>
            </a:r>
          </a:p>
          <a:p>
            <a:r>
              <a:rPr lang="en-IN" dirty="0"/>
              <a:t>[EB/OL]) as well as developed nations, such as the US, the UK, and Japan, have paid close</a:t>
            </a:r>
          </a:p>
          <a:p>
            <a:r>
              <a:rPr lang="en-IN" dirty="0"/>
              <a:t>attention to the development of </a:t>
            </a:r>
            <a:r>
              <a:rPr lang="en-IN" dirty="0" err="1"/>
              <a:t>blockchains</a:t>
            </a:r>
            <a:r>
              <a:rPr lang="en-IN" dirty="0"/>
              <a:t> and explored their application in various</a:t>
            </a:r>
          </a:p>
          <a:p>
            <a:r>
              <a:rPr lang="en-IN" dirty="0"/>
              <a:t>fields. Furthermore, China, Russia, India, South Africa, and other countries have also successively initiated research on </a:t>
            </a:r>
            <a:r>
              <a:rPr lang="en-IN" dirty="0" err="1"/>
              <a:t>blockchain</a:t>
            </a:r>
            <a:r>
              <a:rPr lang="en-IN" dirty="0"/>
              <a:t> technology.</a:t>
            </a:r>
          </a:p>
        </p:txBody>
      </p:sp>
    </p:spTree>
    <p:extLst>
      <p:ext uri="{BB962C8B-B14F-4D97-AF65-F5344CB8AC3E}">
        <p14:creationId xmlns:p14="http://schemas.microsoft.com/office/powerpoint/2010/main" val="1357611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81000"/>
            <a:ext cx="8458200" cy="2308324"/>
          </a:xfrm>
          <a:prstGeom prst="rect">
            <a:avLst/>
          </a:prstGeom>
          <a:noFill/>
        </p:spPr>
        <p:txBody>
          <a:bodyPr wrap="square" rtlCol="0">
            <a:spAutoFit/>
          </a:bodyPr>
          <a:lstStyle/>
          <a:p>
            <a:r>
              <a:rPr lang="en-IN" dirty="0"/>
              <a:t>Different types of </a:t>
            </a:r>
            <a:r>
              <a:rPr lang="en-IN" dirty="0" err="1"/>
              <a:t>blockchain</a:t>
            </a:r>
            <a:r>
              <a:rPr lang="en-IN" dirty="0"/>
              <a:t> industrial consortiums have emerged in order to promote </a:t>
            </a:r>
            <a:r>
              <a:rPr lang="en-IN" dirty="0" smtClean="0"/>
              <a:t>the development </a:t>
            </a:r>
            <a:r>
              <a:rPr lang="en-IN" dirty="0"/>
              <a:t>of </a:t>
            </a:r>
            <a:r>
              <a:rPr lang="en-IN" dirty="0" err="1"/>
              <a:t>blockchain</a:t>
            </a:r>
            <a:r>
              <a:rPr lang="en-IN" dirty="0"/>
              <a:t> technology and its applications, the R3 </a:t>
            </a:r>
            <a:r>
              <a:rPr lang="en-IN" dirty="0" err="1"/>
              <a:t>blockchain</a:t>
            </a:r>
            <a:r>
              <a:rPr lang="en-IN" dirty="0"/>
              <a:t> </a:t>
            </a:r>
            <a:r>
              <a:rPr lang="en-IN" dirty="0" smtClean="0"/>
              <a:t>consortium being </a:t>
            </a:r>
            <a:r>
              <a:rPr lang="en-IN" dirty="0"/>
              <a:t>the most influential among them. It has brought together over 40 of the world’s </a:t>
            </a:r>
            <a:r>
              <a:rPr lang="en-IN" dirty="0" smtClean="0"/>
              <a:t>leading financial </a:t>
            </a:r>
            <a:r>
              <a:rPr lang="en-IN" dirty="0"/>
              <a:t>institution, including Bank of America, Citigroup, Morgan Stanley, Deutsche </a:t>
            </a:r>
            <a:r>
              <a:rPr lang="en-IN" dirty="0" err="1" smtClean="0"/>
              <a:t>Bank,and</a:t>
            </a:r>
            <a:r>
              <a:rPr lang="en-IN" dirty="0" smtClean="0"/>
              <a:t> </a:t>
            </a:r>
            <a:r>
              <a:rPr lang="en-IN" dirty="0"/>
              <a:t>Barclays Bank. As of May 2016, Ping An Bank and China Merchants Bank (CMB) </a:t>
            </a:r>
            <a:r>
              <a:rPr lang="en-IN" dirty="0" smtClean="0"/>
              <a:t>have also </a:t>
            </a:r>
            <a:r>
              <a:rPr lang="en-IN" dirty="0"/>
              <a:t>joined the R3 </a:t>
            </a:r>
            <a:r>
              <a:rPr lang="en-IN" dirty="0" err="1"/>
              <a:t>blockchain</a:t>
            </a:r>
            <a:r>
              <a:rPr lang="en-IN" dirty="0"/>
              <a:t> consortium, thus strengthening the exchange and </a:t>
            </a:r>
            <a:r>
              <a:rPr lang="en-IN" dirty="0" smtClean="0"/>
              <a:t>cooperation of </a:t>
            </a:r>
            <a:r>
              <a:rPr lang="en-IN" dirty="0"/>
              <a:t>top financial institutions in the </a:t>
            </a:r>
            <a:r>
              <a:rPr lang="en-IN" dirty="0" err="1"/>
              <a:t>blockchain</a:t>
            </a:r>
            <a:r>
              <a:rPr lang="en-IN" dirty="0"/>
              <a:t> technology</a:t>
            </a:r>
          </a:p>
        </p:txBody>
      </p:sp>
      <p:sp>
        <p:nvSpPr>
          <p:cNvPr id="4" name="TextBox 3"/>
          <p:cNvSpPr txBox="1"/>
          <p:nvPr/>
        </p:nvSpPr>
        <p:spPr>
          <a:xfrm>
            <a:off x="593678" y="3451450"/>
            <a:ext cx="7772400" cy="1754326"/>
          </a:xfrm>
          <a:prstGeom prst="rect">
            <a:avLst/>
          </a:prstGeom>
          <a:noFill/>
        </p:spPr>
        <p:txBody>
          <a:bodyPr wrap="square" rtlCol="0">
            <a:spAutoFit/>
          </a:bodyPr>
          <a:lstStyle/>
          <a:p>
            <a:r>
              <a:rPr lang="en-IN" dirty="0"/>
              <a:t>As such, an increasing number of banks have begun to be pay greater attention</a:t>
            </a:r>
          </a:p>
          <a:p>
            <a:r>
              <a:rPr lang="en-IN" dirty="0"/>
              <a:t>and place emphasis on </a:t>
            </a:r>
            <a:r>
              <a:rPr lang="en-IN" dirty="0" err="1"/>
              <a:t>blockchains</a:t>
            </a:r>
            <a:r>
              <a:rPr lang="en-IN" dirty="0"/>
              <a:t>. Therefore, why is the current banking </a:t>
            </a:r>
            <a:r>
              <a:rPr lang="en-IN" dirty="0" smtClean="0"/>
              <a:t>industry focusing </a:t>
            </a:r>
            <a:r>
              <a:rPr lang="en-IN" dirty="0"/>
              <a:t>on the deployment of </a:t>
            </a:r>
            <a:r>
              <a:rPr lang="en-IN" dirty="0" err="1"/>
              <a:t>blockchain</a:t>
            </a:r>
            <a:r>
              <a:rPr lang="en-IN" dirty="0"/>
              <a:t> strategies? Which specific scenarios </a:t>
            </a:r>
            <a:r>
              <a:rPr lang="en-IN" dirty="0" smtClean="0"/>
              <a:t>can </a:t>
            </a:r>
            <a:r>
              <a:rPr lang="en-IN" dirty="0" err="1" smtClean="0"/>
              <a:t>blockchains</a:t>
            </a:r>
            <a:r>
              <a:rPr lang="en-IN" dirty="0" smtClean="0"/>
              <a:t> </a:t>
            </a:r>
            <a:r>
              <a:rPr lang="en-IN" dirty="0"/>
              <a:t>be applied to? What are the existing problems in the implementation </a:t>
            </a:r>
            <a:r>
              <a:rPr lang="en-IN" dirty="0" smtClean="0"/>
              <a:t>process of </a:t>
            </a:r>
            <a:r>
              <a:rPr lang="en-IN" dirty="0" err="1"/>
              <a:t>blockchain</a:t>
            </a:r>
            <a:r>
              <a:rPr lang="en-IN" dirty="0"/>
              <a:t> technology? This paper discusses these questions in turn in the </a:t>
            </a:r>
            <a:r>
              <a:rPr lang="en-IN" dirty="0" smtClean="0"/>
              <a:t>following sections</a:t>
            </a:r>
            <a:r>
              <a:rPr lang="en-IN" dirty="0"/>
              <a:t>.</a:t>
            </a:r>
          </a:p>
        </p:txBody>
      </p:sp>
    </p:spTree>
    <p:extLst>
      <p:ext uri="{BB962C8B-B14F-4D97-AF65-F5344CB8AC3E}">
        <p14:creationId xmlns:p14="http://schemas.microsoft.com/office/powerpoint/2010/main" val="164376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t>
            </a:r>
            <a:r>
              <a:rPr lang="en-US" dirty="0" smtClean="0"/>
              <a:t>hat </a:t>
            </a:r>
            <a:r>
              <a:rPr lang="en-US" dirty="0"/>
              <a:t>is a </a:t>
            </a:r>
            <a:r>
              <a:rPr lang="en-US" dirty="0" err="1" smtClean="0"/>
              <a:t>blockchain</a:t>
            </a:r>
            <a:r>
              <a:rPr lang="en-US" dirty="0"/>
              <a:t>?</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0" indent="0">
              <a:spcBef>
                <a:spcPts val="0"/>
              </a:spcBef>
              <a:buNone/>
            </a:pPr>
            <a:r>
              <a:rPr lang="en-US" sz="1800" dirty="0">
                <a:solidFill>
                  <a:prstClr val="black"/>
                </a:solidFill>
              </a:rPr>
              <a:t>A </a:t>
            </a:r>
            <a:r>
              <a:rPr lang="en-US" sz="1800" dirty="0" err="1">
                <a:solidFill>
                  <a:prstClr val="black"/>
                </a:solidFill>
              </a:rPr>
              <a:t>blockchain</a:t>
            </a:r>
            <a:r>
              <a:rPr lang="en-US" sz="1800" dirty="0">
                <a:solidFill>
                  <a:prstClr val="black"/>
                </a:solidFill>
              </a:rPr>
              <a:t> is a decentralized, distributed and public digital ledger that is used to record transactions across many computers so that the record cannot be altered retroactively without altering the subsequent blocks and the collusion of the network. </a:t>
            </a:r>
            <a:endParaRPr lang="en-US" sz="1800" dirty="0" smtClean="0">
              <a:solidFill>
                <a:prstClr val="black"/>
              </a:solidFill>
            </a:endParaRPr>
          </a:p>
          <a:p>
            <a:pPr marL="0" indent="0">
              <a:spcBef>
                <a:spcPts val="0"/>
              </a:spcBef>
              <a:buNone/>
            </a:pPr>
            <a:endParaRPr lang="en-US" sz="1800">
              <a:solidFill>
                <a:prstClr val="black"/>
              </a:solidFill>
            </a:endParaRPr>
          </a:p>
          <a:p>
            <a:pPr marL="0" indent="0">
              <a:spcBef>
                <a:spcPts val="0"/>
              </a:spcBef>
              <a:buNone/>
            </a:pPr>
            <a:r>
              <a:rPr lang="en-US" sz="1800" smtClean="0">
                <a:solidFill>
                  <a:prstClr val="black"/>
                </a:solidFill>
              </a:rPr>
              <a:t>Each </a:t>
            </a:r>
            <a:r>
              <a:rPr lang="en-US" sz="1800" dirty="0">
                <a:solidFill>
                  <a:prstClr val="black"/>
                </a:solidFill>
              </a:rPr>
              <a:t>block contains three things in it:</a:t>
            </a:r>
          </a:p>
          <a:p>
            <a:pPr marL="0" indent="0">
              <a:spcBef>
                <a:spcPts val="0"/>
              </a:spcBef>
              <a:buNone/>
            </a:pPr>
            <a:r>
              <a:rPr lang="en-US" sz="1800" dirty="0">
                <a:solidFill>
                  <a:prstClr val="black"/>
                </a:solidFill>
              </a:rPr>
              <a:t> </a:t>
            </a:r>
          </a:p>
          <a:p>
            <a:pPr marL="0" indent="0">
              <a:spcBef>
                <a:spcPts val="0"/>
              </a:spcBef>
              <a:buNone/>
            </a:pPr>
            <a:r>
              <a:rPr lang="en-US" sz="1800" dirty="0">
                <a:solidFill>
                  <a:prstClr val="black"/>
                </a:solidFill>
              </a:rPr>
              <a:t>A cryptographic hash for previous block</a:t>
            </a:r>
          </a:p>
          <a:p>
            <a:pPr marL="0" indent="0">
              <a:spcBef>
                <a:spcPts val="0"/>
              </a:spcBef>
              <a:buNone/>
            </a:pPr>
            <a:r>
              <a:rPr lang="en-US" sz="1800" dirty="0">
                <a:solidFill>
                  <a:prstClr val="black"/>
                </a:solidFill>
              </a:rPr>
              <a:t>A timestamp</a:t>
            </a:r>
          </a:p>
          <a:p>
            <a:pPr marL="0" indent="0">
              <a:spcBef>
                <a:spcPts val="0"/>
              </a:spcBef>
              <a:buNone/>
            </a:pPr>
            <a:r>
              <a:rPr lang="en-US" sz="1800" dirty="0">
                <a:solidFill>
                  <a:prstClr val="black"/>
                </a:solidFill>
              </a:rPr>
              <a:t>Transaction data</a:t>
            </a:r>
          </a:p>
          <a:p>
            <a:pPr marL="0" indent="0">
              <a:spcBef>
                <a:spcPts val="0"/>
              </a:spcBef>
              <a:buNone/>
            </a:pPr>
            <a:endParaRPr lang="en-US" sz="1800" dirty="0">
              <a:solidFill>
                <a:prstClr val="black"/>
              </a:solidFill>
            </a:endParaRPr>
          </a:p>
          <a:p>
            <a:pPr marL="0" indent="0">
              <a:spcBef>
                <a:spcPts val="0"/>
              </a:spcBef>
              <a:buNone/>
            </a:pPr>
            <a:r>
              <a:rPr lang="en-US" sz="1800" dirty="0" smtClean="0">
                <a:solidFill>
                  <a:prstClr val="black"/>
                </a:solidFill>
              </a:rPr>
              <a:t>.</a:t>
            </a:r>
            <a:r>
              <a:rPr lang="en-US" sz="1800" dirty="0">
                <a:solidFill>
                  <a:prstClr val="black"/>
                </a:solidFill>
              </a:rPr>
              <a:t> </a:t>
            </a:r>
          </a:p>
          <a:p>
            <a:pPr marL="0" indent="0">
              <a:spcBef>
                <a:spcPts val="0"/>
              </a:spcBef>
              <a:buNone/>
            </a:pPr>
            <a:endParaRPr lang="en-US" sz="1800" dirty="0">
              <a:solidFill>
                <a:prstClr val="black"/>
              </a:solidFill>
            </a:endParaRPr>
          </a:p>
        </p:txBody>
      </p:sp>
    </p:spTree>
    <p:extLst>
      <p:ext uri="{BB962C8B-B14F-4D97-AF65-F5344CB8AC3E}">
        <p14:creationId xmlns:p14="http://schemas.microsoft.com/office/powerpoint/2010/main" val="1062909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58210"/>
            <a:ext cx="8534400" cy="400110"/>
          </a:xfrm>
          <a:prstGeom prst="rect">
            <a:avLst/>
          </a:prstGeom>
          <a:noFill/>
        </p:spPr>
        <p:txBody>
          <a:bodyPr wrap="square" rtlCol="0">
            <a:spAutoFit/>
          </a:bodyPr>
          <a:lstStyle/>
          <a:p>
            <a:r>
              <a:rPr lang="en-IN" sz="2000" b="1" dirty="0" err="1">
                <a:solidFill>
                  <a:schemeClr val="tx1">
                    <a:lumMod val="65000"/>
                    <a:lumOff val="35000"/>
                  </a:schemeClr>
                </a:solidFill>
              </a:rPr>
              <a:t>Blockchain</a:t>
            </a:r>
            <a:r>
              <a:rPr lang="en-IN" sz="2000" b="1" dirty="0">
                <a:solidFill>
                  <a:schemeClr val="tx1">
                    <a:lumMod val="65000"/>
                    <a:lumOff val="35000"/>
                  </a:schemeClr>
                </a:solidFill>
              </a:rPr>
              <a:t> technology is expected to transform the banking industry</a:t>
            </a:r>
          </a:p>
        </p:txBody>
      </p:sp>
      <p:sp>
        <p:nvSpPr>
          <p:cNvPr id="5" name="TextBox 4"/>
          <p:cNvSpPr txBox="1"/>
          <p:nvPr/>
        </p:nvSpPr>
        <p:spPr>
          <a:xfrm>
            <a:off x="419100" y="1447800"/>
            <a:ext cx="8267700" cy="1754326"/>
          </a:xfrm>
          <a:prstGeom prst="rect">
            <a:avLst/>
          </a:prstGeom>
          <a:noFill/>
        </p:spPr>
        <p:txBody>
          <a:bodyPr wrap="square" rtlCol="0">
            <a:spAutoFit/>
          </a:bodyPr>
          <a:lstStyle/>
          <a:p>
            <a:r>
              <a:rPr lang="en-IN" dirty="0"/>
              <a:t>The banking industry in China is currently facing multiple pressures, including a</a:t>
            </a:r>
          </a:p>
          <a:p>
            <a:r>
              <a:rPr lang="en-IN" dirty="0"/>
              <a:t>decline in profits and an increase in risk, and has entered a new state of change and</a:t>
            </a:r>
          </a:p>
          <a:p>
            <a:r>
              <a:rPr lang="en-IN" dirty="0"/>
              <a:t>development. The sudden Internet finance boom has also led to numerous challenges </a:t>
            </a:r>
            <a:r>
              <a:rPr lang="en-IN" dirty="0" smtClean="0"/>
              <a:t>in the </a:t>
            </a:r>
            <a:r>
              <a:rPr lang="en-IN" dirty="0"/>
              <a:t>traditional banking business. Consequently, commercial banks need to rely on </a:t>
            </a:r>
            <a:r>
              <a:rPr lang="en-IN" dirty="0" smtClean="0"/>
              <a:t>new technological </a:t>
            </a:r>
            <a:r>
              <a:rPr lang="en-IN" dirty="0"/>
              <a:t>growth to accelerate product and service innovations, thereby adapting </a:t>
            </a:r>
            <a:r>
              <a:rPr lang="en-IN" dirty="0" smtClean="0"/>
              <a:t>to new </a:t>
            </a:r>
            <a:r>
              <a:rPr lang="en-IN" dirty="0"/>
              <a:t>customer demands and competitive environments.</a:t>
            </a:r>
          </a:p>
        </p:txBody>
      </p:sp>
      <p:sp>
        <p:nvSpPr>
          <p:cNvPr id="6" name="TextBox 5"/>
          <p:cNvSpPr txBox="1"/>
          <p:nvPr/>
        </p:nvSpPr>
        <p:spPr>
          <a:xfrm>
            <a:off x="419100" y="3352800"/>
            <a:ext cx="8382000" cy="2862322"/>
          </a:xfrm>
          <a:prstGeom prst="rect">
            <a:avLst/>
          </a:prstGeom>
          <a:noFill/>
        </p:spPr>
        <p:txBody>
          <a:bodyPr wrap="square" rtlCol="0">
            <a:spAutoFit/>
          </a:bodyPr>
          <a:lstStyle/>
          <a:p>
            <a:r>
              <a:rPr lang="en-IN" dirty="0" err="1">
                <a:solidFill>
                  <a:schemeClr val="tx1">
                    <a:lumMod val="65000"/>
                    <a:lumOff val="35000"/>
                  </a:schemeClr>
                </a:solidFill>
              </a:rPr>
              <a:t>Blockchain</a:t>
            </a:r>
            <a:r>
              <a:rPr lang="en-IN" dirty="0">
                <a:solidFill>
                  <a:schemeClr val="tx1">
                    <a:lumMod val="65000"/>
                    <a:lumOff val="35000"/>
                  </a:schemeClr>
                </a:solidFill>
              </a:rPr>
              <a:t> technology can revolutionize the underlying technology of </a:t>
            </a:r>
            <a:r>
              <a:rPr lang="en-IN" dirty="0" smtClean="0">
                <a:solidFill>
                  <a:schemeClr val="tx1">
                    <a:lumMod val="65000"/>
                    <a:lumOff val="35000"/>
                  </a:schemeClr>
                </a:solidFill>
              </a:rPr>
              <a:t>banking businesses</a:t>
            </a:r>
          </a:p>
          <a:p>
            <a:endParaRPr lang="en-IN" dirty="0"/>
          </a:p>
          <a:p>
            <a:endParaRPr lang="en-IN" dirty="0" smtClean="0"/>
          </a:p>
          <a:p>
            <a:r>
              <a:rPr lang="en-IN" dirty="0" err="1"/>
              <a:t>Blockchain</a:t>
            </a:r>
            <a:r>
              <a:rPr lang="en-IN" dirty="0"/>
              <a:t> technology is a type of underlying technology that can connect with </a:t>
            </a:r>
            <a:r>
              <a:rPr lang="en-IN" dirty="0" smtClean="0"/>
              <a:t>a variety </a:t>
            </a:r>
            <a:r>
              <a:rPr lang="en-IN" dirty="0"/>
              <a:t>of scenarios. It can achieve asset digitization and point-to-point value </a:t>
            </a:r>
            <a:r>
              <a:rPr lang="en-IN" dirty="0" smtClean="0"/>
              <a:t>transfer, thereby </a:t>
            </a:r>
            <a:r>
              <a:rPr lang="en-IN" dirty="0"/>
              <a:t>reconstructing the financial infrastructure. This sharply increases the </a:t>
            </a:r>
            <a:r>
              <a:rPr lang="en-IN" dirty="0" smtClean="0"/>
              <a:t>process efficiency </a:t>
            </a:r>
            <a:r>
              <a:rPr lang="en-IN" dirty="0"/>
              <a:t>of the clearing and settlement of financial assets after transactions, while</a:t>
            </a:r>
          </a:p>
          <a:p>
            <a:r>
              <a:rPr lang="en-IN" dirty="0"/>
              <a:t>reducing costs. Hence, it resolves several existing problems in the banking industry to a</a:t>
            </a:r>
          </a:p>
          <a:p>
            <a:r>
              <a:rPr lang="en-IN" dirty="0"/>
              <a:t>large extent, which can be easily seen in Table 2.</a:t>
            </a:r>
          </a:p>
        </p:txBody>
      </p:sp>
    </p:spTree>
    <p:extLst>
      <p:ext uri="{BB962C8B-B14F-4D97-AF65-F5344CB8AC3E}">
        <p14:creationId xmlns:p14="http://schemas.microsoft.com/office/powerpoint/2010/main" val="1485956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37" y="990259"/>
            <a:ext cx="6449325" cy="4877481"/>
          </a:xfrm>
          <a:prstGeom prst="rect">
            <a:avLst/>
          </a:prstGeom>
        </p:spPr>
      </p:pic>
    </p:spTree>
    <p:extLst>
      <p:ext uri="{BB962C8B-B14F-4D97-AF65-F5344CB8AC3E}">
        <p14:creationId xmlns:p14="http://schemas.microsoft.com/office/powerpoint/2010/main" val="630608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RP\1MCS\bitcoin blockchain\what is block 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4800"/>
            <a:ext cx="89154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09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285" y="838200"/>
            <a:ext cx="7739743" cy="5355312"/>
          </a:xfrm>
          <a:prstGeom prst="rect">
            <a:avLst/>
          </a:prstGeom>
          <a:noFill/>
        </p:spPr>
        <p:txBody>
          <a:bodyPr wrap="square" rtlCol="0">
            <a:spAutoFit/>
          </a:bodyPr>
          <a:lstStyle/>
          <a:p>
            <a:r>
              <a:rPr lang="en-US" dirty="0" err="1">
                <a:solidFill>
                  <a:prstClr val="black"/>
                </a:solidFill>
              </a:rPr>
              <a:t>Blockchains</a:t>
            </a:r>
            <a:r>
              <a:rPr lang="en-US" dirty="0">
                <a:solidFill>
                  <a:prstClr val="black"/>
                </a:solidFill>
              </a:rPr>
              <a:t> makes use of security methods such as public key cryptography. It is considered to the most secure technology of the recent times. </a:t>
            </a:r>
            <a:r>
              <a:rPr lang="en-US" dirty="0" err="1">
                <a:solidFill>
                  <a:prstClr val="black"/>
                </a:solidFill>
              </a:rPr>
              <a:t>Blockchains</a:t>
            </a:r>
            <a:r>
              <a:rPr lang="en-US" dirty="0">
                <a:solidFill>
                  <a:prstClr val="black"/>
                </a:solidFill>
              </a:rPr>
              <a:t> are also secure by design. </a:t>
            </a:r>
          </a:p>
          <a:p>
            <a:endParaRPr lang="en-US" dirty="0">
              <a:solidFill>
                <a:prstClr val="black"/>
              </a:solidFill>
            </a:endParaRPr>
          </a:p>
          <a:p>
            <a:r>
              <a:rPr lang="en-US" dirty="0" err="1">
                <a:solidFill>
                  <a:prstClr val="black"/>
                </a:solidFill>
              </a:rPr>
              <a:t>Blockchains</a:t>
            </a:r>
            <a:r>
              <a:rPr lang="en-US" dirty="0">
                <a:solidFill>
                  <a:prstClr val="black"/>
                </a:solidFill>
              </a:rPr>
              <a:t> arguably represent a new sort of shared distributed database.  Similar to systems based on the Dynamo model, the data in the block chain is distributed redundantly across a large number of hosts. However, the </a:t>
            </a:r>
            <a:r>
              <a:rPr lang="en-US" dirty="0" err="1">
                <a:solidFill>
                  <a:prstClr val="black"/>
                </a:solidFill>
              </a:rPr>
              <a:t>Blockchain</a:t>
            </a:r>
            <a:r>
              <a:rPr lang="en-US" dirty="0">
                <a:solidFill>
                  <a:prstClr val="black"/>
                </a:solidFill>
              </a:rPr>
              <a:t> represents a complete paradigm shift in how permissions are managed within the database. In an existing database system, the database owner has absolute control over the data held in the database. However, in a </a:t>
            </a:r>
            <a:r>
              <a:rPr lang="en-US" dirty="0" err="1">
                <a:solidFill>
                  <a:prstClr val="black"/>
                </a:solidFill>
              </a:rPr>
              <a:t>Blockchain</a:t>
            </a:r>
            <a:r>
              <a:rPr lang="en-US" dirty="0">
                <a:solidFill>
                  <a:prstClr val="black"/>
                </a:solidFill>
              </a:rPr>
              <a:t> system, ownership is maintained by the creator of the data</a:t>
            </a:r>
          </a:p>
          <a:p>
            <a:endParaRPr lang="en-US" dirty="0">
              <a:solidFill>
                <a:prstClr val="black"/>
              </a:solidFill>
            </a:endParaRPr>
          </a:p>
          <a:p>
            <a:r>
              <a:rPr lang="en-US" dirty="0">
                <a:solidFill>
                  <a:prstClr val="black"/>
                </a:solidFill>
              </a:rPr>
              <a:t>Consider a database that maintains a social network such as  Facebook: Although the application is programmed to allow only you to modify your own posts or personal details, the reality is that the Facebook company actually has total control over your online data. They can – if they wish – remove your posts, censor your posts, or even modify your posts if they really wanted to. In a </a:t>
            </a:r>
            <a:r>
              <a:rPr lang="en-US" dirty="0" err="1">
                <a:solidFill>
                  <a:prstClr val="black"/>
                </a:solidFill>
              </a:rPr>
              <a:t>Blockchain</a:t>
            </a:r>
            <a:r>
              <a:rPr lang="en-US" dirty="0">
                <a:solidFill>
                  <a:prstClr val="black"/>
                </a:solidFill>
              </a:rPr>
              <a:t>-based database, you would retain total ownership of your posts and it would be impossible for any other entity to modify them.</a:t>
            </a:r>
          </a:p>
        </p:txBody>
      </p:sp>
    </p:spTree>
    <p:extLst>
      <p:ext uri="{BB962C8B-B14F-4D97-AF65-F5344CB8AC3E}">
        <p14:creationId xmlns:p14="http://schemas.microsoft.com/office/powerpoint/2010/main" val="1746664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RP\1MCS\bitcoin blockchain\blockchain ty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21760"/>
            <a:ext cx="8610600" cy="49885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14400" y="304800"/>
            <a:ext cx="6934200" cy="369332"/>
          </a:xfrm>
          <a:prstGeom prst="rect">
            <a:avLst/>
          </a:prstGeom>
          <a:noFill/>
        </p:spPr>
        <p:txBody>
          <a:bodyPr wrap="square" rtlCol="0">
            <a:spAutoFit/>
          </a:bodyPr>
          <a:lstStyle/>
          <a:p>
            <a:r>
              <a:rPr lang="en-US" dirty="0" smtClean="0"/>
              <a:t>TYPE OF BLOCKCHAIN</a:t>
            </a:r>
            <a:endParaRPr lang="en-US" dirty="0"/>
          </a:p>
        </p:txBody>
      </p:sp>
    </p:spTree>
    <p:extLst>
      <p:ext uri="{BB962C8B-B14F-4D97-AF65-F5344CB8AC3E}">
        <p14:creationId xmlns:p14="http://schemas.microsoft.com/office/powerpoint/2010/main" val="3020868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dirty="0" smtClean="0"/>
              <a:t>ADVANTAGES OF BLOCKCHAIN</a:t>
            </a:r>
            <a:endParaRPr lang="en-US" dirty="0"/>
          </a:p>
        </p:txBody>
      </p:sp>
      <p:sp>
        <p:nvSpPr>
          <p:cNvPr id="3" name="Subtitle 2"/>
          <p:cNvSpPr>
            <a:spLocks noGrp="1"/>
          </p:cNvSpPr>
          <p:nvPr>
            <p:ph type="subTitle" idx="1"/>
          </p:nvPr>
        </p:nvSpPr>
        <p:spPr>
          <a:xfrm>
            <a:off x="762000" y="1676400"/>
            <a:ext cx="7010400" cy="1600200"/>
          </a:xfrm>
        </p:spPr>
        <p:txBody>
          <a:bodyPr>
            <a:normAutofit/>
          </a:bodyPr>
          <a:lstStyle/>
          <a:p>
            <a:pPr algn="l"/>
            <a:r>
              <a:rPr lang="en-US" sz="2100" dirty="0">
                <a:solidFill>
                  <a:prstClr val="black"/>
                </a:solidFill>
              </a:rPr>
              <a:t>Decentralization</a:t>
            </a:r>
          </a:p>
          <a:p>
            <a:pPr algn="l"/>
            <a:r>
              <a:rPr lang="en-US" sz="2100" dirty="0">
                <a:solidFill>
                  <a:prstClr val="black"/>
                </a:solidFill>
              </a:rPr>
              <a:t>Openness</a:t>
            </a:r>
          </a:p>
          <a:p>
            <a:pPr algn="l"/>
            <a:r>
              <a:rPr lang="en-US" sz="2100" dirty="0" err="1">
                <a:solidFill>
                  <a:prstClr val="black"/>
                </a:solidFill>
              </a:rPr>
              <a:t>Permissionless</a:t>
            </a:r>
            <a:endParaRPr lang="en-US" sz="2100" dirty="0">
              <a:solidFill>
                <a:prstClr val="black"/>
              </a:solidFill>
            </a:endParaRPr>
          </a:p>
          <a:p>
            <a:pPr algn="l"/>
            <a:r>
              <a:rPr lang="en-US" sz="2100" dirty="0">
                <a:solidFill>
                  <a:prstClr val="black"/>
                </a:solidFill>
              </a:rPr>
              <a:t>Secured</a:t>
            </a:r>
          </a:p>
          <a:p>
            <a:endParaRPr lang="en-US" dirty="0"/>
          </a:p>
        </p:txBody>
      </p:sp>
      <p:sp>
        <p:nvSpPr>
          <p:cNvPr id="4" name="TextBox 3"/>
          <p:cNvSpPr txBox="1"/>
          <p:nvPr/>
        </p:nvSpPr>
        <p:spPr>
          <a:xfrm>
            <a:off x="914400" y="3810000"/>
            <a:ext cx="6781800" cy="2585323"/>
          </a:xfrm>
          <a:prstGeom prst="rect">
            <a:avLst/>
          </a:prstGeom>
          <a:noFill/>
        </p:spPr>
        <p:txBody>
          <a:bodyPr wrap="square" rtlCol="0">
            <a:spAutoFit/>
          </a:bodyPr>
          <a:lstStyle/>
          <a:p>
            <a:r>
              <a:rPr lang="en-US" dirty="0"/>
              <a:t> </a:t>
            </a:r>
          </a:p>
          <a:p>
            <a:r>
              <a:rPr lang="en-US" dirty="0" err="1"/>
              <a:t>Blockchain</a:t>
            </a:r>
            <a:r>
              <a:rPr lang="en-US" dirty="0"/>
              <a:t> technology is used for various things, such as:</a:t>
            </a:r>
          </a:p>
          <a:p>
            <a:r>
              <a:rPr lang="en-US" dirty="0"/>
              <a:t> </a:t>
            </a:r>
          </a:p>
          <a:p>
            <a:r>
              <a:rPr lang="en-US" dirty="0"/>
              <a:t>Smart Contracts</a:t>
            </a:r>
          </a:p>
          <a:p>
            <a:r>
              <a:rPr lang="en-US" dirty="0"/>
              <a:t>Land registration</a:t>
            </a:r>
          </a:p>
          <a:p>
            <a:r>
              <a:rPr lang="en-US" dirty="0"/>
              <a:t>Decentralized networks</a:t>
            </a:r>
          </a:p>
          <a:p>
            <a:r>
              <a:rPr lang="en-US" dirty="0" err="1"/>
              <a:t>Cryptocurrencies</a:t>
            </a:r>
            <a:endParaRPr lang="en-US" dirty="0"/>
          </a:p>
          <a:p>
            <a:r>
              <a:rPr lang="en-US" dirty="0"/>
              <a:t>Apart from its use in the world of </a:t>
            </a:r>
            <a:r>
              <a:rPr lang="en-US" dirty="0" err="1"/>
              <a:t>cryptocurrency</a:t>
            </a:r>
            <a:r>
              <a:rPr lang="en-US" dirty="0"/>
              <a:t>, it is also used for non-</a:t>
            </a:r>
            <a:r>
              <a:rPr lang="en-US" dirty="0" err="1"/>
              <a:t>cryptocurrency</a:t>
            </a:r>
            <a:r>
              <a:rPr lang="en-US" dirty="0"/>
              <a:t> designs such as</a:t>
            </a:r>
          </a:p>
        </p:txBody>
      </p:sp>
    </p:spTree>
    <p:extLst>
      <p:ext uri="{BB962C8B-B14F-4D97-AF65-F5344CB8AC3E}">
        <p14:creationId xmlns:p14="http://schemas.microsoft.com/office/powerpoint/2010/main" val="3148317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4" y="762000"/>
            <a:ext cx="8458200" cy="3416320"/>
          </a:xfrm>
          <a:prstGeom prst="rect">
            <a:avLst/>
          </a:prstGeom>
          <a:noFill/>
        </p:spPr>
        <p:txBody>
          <a:bodyPr wrap="square" rtlCol="0">
            <a:spAutoFit/>
          </a:bodyPr>
          <a:lstStyle/>
          <a:p>
            <a:r>
              <a:rPr lang="en-US" dirty="0" err="1" smtClean="0"/>
              <a:t>Steemit</a:t>
            </a:r>
            <a:r>
              <a:rPr lang="en-US" dirty="0" smtClean="0"/>
              <a:t>- </a:t>
            </a:r>
            <a:r>
              <a:rPr lang="en-US" dirty="0"/>
              <a:t>A blogging/social networking website and a </a:t>
            </a:r>
            <a:r>
              <a:rPr lang="en-US" dirty="0" err="1"/>
              <a:t>cryptocurrency</a:t>
            </a:r>
            <a:r>
              <a:rPr lang="en-US" dirty="0"/>
              <a:t>.</a:t>
            </a:r>
          </a:p>
          <a:p>
            <a:r>
              <a:rPr lang="en-US" dirty="0" err="1"/>
              <a:t>Hyperledger</a:t>
            </a:r>
            <a:r>
              <a:rPr lang="en-US" dirty="0"/>
              <a:t>- A cross-industry collaborative effort from the Linux Foundation to support </a:t>
            </a:r>
            <a:r>
              <a:rPr lang="en-US" dirty="0" err="1"/>
              <a:t>blockchain</a:t>
            </a:r>
            <a:r>
              <a:rPr lang="en-US" dirty="0"/>
              <a:t>-based distributed ledgers, with projects under this initiative including </a:t>
            </a:r>
            <a:r>
              <a:rPr lang="en-US" dirty="0" err="1"/>
              <a:t>Hyperledger</a:t>
            </a:r>
            <a:r>
              <a:rPr lang="en-US" dirty="0"/>
              <a:t> Burrow and </a:t>
            </a:r>
            <a:r>
              <a:rPr lang="en-US" dirty="0" err="1"/>
              <a:t>Hyperledger</a:t>
            </a:r>
            <a:r>
              <a:rPr lang="en-US" dirty="0"/>
              <a:t> Fabric.</a:t>
            </a:r>
          </a:p>
          <a:p>
            <a:r>
              <a:rPr lang="en-US" dirty="0"/>
              <a:t>Counterparty- An open source financial platform for creating peer-to-peer financial applications on the </a:t>
            </a:r>
            <a:r>
              <a:rPr lang="en-US" dirty="0" err="1"/>
              <a:t>bitcoin</a:t>
            </a:r>
            <a:r>
              <a:rPr lang="en-US" dirty="0"/>
              <a:t> </a:t>
            </a:r>
            <a:r>
              <a:rPr lang="en-US" dirty="0" err="1"/>
              <a:t>blockchain</a:t>
            </a:r>
            <a:r>
              <a:rPr lang="en-US" dirty="0"/>
              <a:t>.</a:t>
            </a:r>
          </a:p>
          <a:p>
            <a:r>
              <a:rPr lang="en-US" dirty="0"/>
              <a:t>Quorum- A </a:t>
            </a:r>
            <a:r>
              <a:rPr lang="en-US" dirty="0" err="1"/>
              <a:t>permissionable</a:t>
            </a:r>
            <a:r>
              <a:rPr lang="en-US" dirty="0"/>
              <a:t> private </a:t>
            </a:r>
            <a:r>
              <a:rPr lang="en-US" dirty="0" err="1"/>
              <a:t>blockchain</a:t>
            </a:r>
            <a:r>
              <a:rPr lang="en-US" dirty="0"/>
              <a:t> by JPMorgan Chase with private storage, used for contract applications.</a:t>
            </a:r>
          </a:p>
          <a:p>
            <a:r>
              <a:rPr lang="en-US" dirty="0" err="1"/>
              <a:t>Bitnation</a:t>
            </a:r>
            <a:r>
              <a:rPr lang="en-US" dirty="0"/>
              <a:t>- A decentralized borderless “voluntary nation” establishing a jurisdiction of contracts and rules, based on </a:t>
            </a:r>
            <a:r>
              <a:rPr lang="en-US" dirty="0" err="1"/>
              <a:t>Ethereum</a:t>
            </a:r>
            <a:endParaRPr lang="en-US" dirty="0"/>
          </a:p>
          <a:p>
            <a:r>
              <a:rPr lang="en-US" dirty="0" err="1"/>
              <a:t>Factom</a:t>
            </a:r>
            <a:r>
              <a:rPr lang="en-US" dirty="0"/>
              <a:t>- A distributed registry.</a:t>
            </a:r>
          </a:p>
          <a:p>
            <a:endParaRPr lang="en-US" dirty="0"/>
          </a:p>
        </p:txBody>
      </p:sp>
    </p:spTree>
    <p:extLst>
      <p:ext uri="{BB962C8B-B14F-4D97-AF65-F5344CB8AC3E}">
        <p14:creationId xmlns:p14="http://schemas.microsoft.com/office/powerpoint/2010/main" val="2232949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086" y="1068250"/>
            <a:ext cx="8077200" cy="5632311"/>
          </a:xfrm>
          <a:prstGeom prst="rect">
            <a:avLst/>
          </a:prstGeom>
          <a:noFill/>
        </p:spPr>
        <p:txBody>
          <a:bodyPr wrap="square" rtlCol="0">
            <a:spAutoFit/>
          </a:bodyPr>
          <a:lstStyle/>
          <a:p>
            <a:r>
              <a:rPr lang="en-US" dirty="0"/>
              <a:t> </a:t>
            </a:r>
          </a:p>
          <a:p>
            <a:r>
              <a:rPr lang="en-US" dirty="0"/>
              <a:t>Microsoft Visual Studio is making the </a:t>
            </a:r>
            <a:r>
              <a:rPr lang="en-US" dirty="0" err="1"/>
              <a:t>Ethereum</a:t>
            </a:r>
            <a:r>
              <a:rPr lang="en-US" dirty="0"/>
              <a:t> Solidity language available to application developers</a:t>
            </a:r>
            <a:r>
              <a:rPr lang="en-US" dirty="0" smtClean="0"/>
              <a:t>.</a:t>
            </a:r>
          </a:p>
          <a:p>
            <a:endParaRPr lang="en-US" dirty="0"/>
          </a:p>
          <a:p>
            <a:r>
              <a:rPr lang="en-US" dirty="0"/>
              <a:t>IBM offers a cloud </a:t>
            </a:r>
            <a:r>
              <a:rPr lang="en-US" dirty="0" err="1"/>
              <a:t>blockchain</a:t>
            </a:r>
            <a:r>
              <a:rPr lang="en-US" dirty="0"/>
              <a:t> service based on the open source </a:t>
            </a:r>
            <a:r>
              <a:rPr lang="en-US" dirty="0" err="1"/>
              <a:t>Hyperledger</a:t>
            </a:r>
            <a:r>
              <a:rPr lang="en-US" dirty="0"/>
              <a:t> Fabric project</a:t>
            </a:r>
            <a:r>
              <a:rPr lang="en-US" dirty="0" smtClean="0"/>
              <a:t>.</a:t>
            </a:r>
          </a:p>
          <a:p>
            <a:endParaRPr lang="en-US" dirty="0"/>
          </a:p>
          <a:p>
            <a:r>
              <a:rPr lang="en-US" dirty="0"/>
              <a:t>Oracle Cloud offers </a:t>
            </a:r>
            <a:r>
              <a:rPr lang="en-US" dirty="0" err="1"/>
              <a:t>Blockchain</a:t>
            </a:r>
            <a:r>
              <a:rPr lang="en-US" dirty="0"/>
              <a:t> Cloud Service based on </a:t>
            </a:r>
            <a:r>
              <a:rPr lang="en-US" dirty="0" err="1"/>
              <a:t>Hyperledger</a:t>
            </a:r>
            <a:r>
              <a:rPr lang="en-US" dirty="0"/>
              <a:t> Fabric. Oracle has joined the </a:t>
            </a:r>
            <a:r>
              <a:rPr lang="en-US" dirty="0" err="1"/>
              <a:t>Hyperledger</a:t>
            </a:r>
            <a:r>
              <a:rPr lang="en-US" dirty="0"/>
              <a:t> consortium</a:t>
            </a:r>
            <a:r>
              <a:rPr lang="en-US" dirty="0" smtClean="0"/>
              <a:t>.</a:t>
            </a:r>
          </a:p>
          <a:p>
            <a:endParaRPr lang="en-US" dirty="0"/>
          </a:p>
          <a:p>
            <a:r>
              <a:rPr lang="en-US" dirty="0"/>
              <a:t>MasterCard has added three </a:t>
            </a:r>
            <a:r>
              <a:rPr lang="en-US" dirty="0" err="1"/>
              <a:t>blockchain</a:t>
            </a:r>
            <a:r>
              <a:rPr lang="en-US" dirty="0"/>
              <a:t>-based APIs for programmers to use in developing both person-to-person (P2P) and business-to-business (B2B) payment systems</a:t>
            </a:r>
            <a:r>
              <a:rPr lang="en-US" dirty="0" smtClean="0"/>
              <a:t>.</a:t>
            </a:r>
          </a:p>
          <a:p>
            <a:endParaRPr lang="en-US" dirty="0"/>
          </a:p>
          <a:p>
            <a:r>
              <a:rPr lang="en-US" dirty="0"/>
              <a:t>CLS Group is using </a:t>
            </a:r>
            <a:r>
              <a:rPr lang="en-US" dirty="0" err="1"/>
              <a:t>blockchain</a:t>
            </a:r>
            <a:r>
              <a:rPr lang="en-US" dirty="0"/>
              <a:t> technology to expand the number of currency trade deals it can settle</a:t>
            </a:r>
            <a:r>
              <a:rPr lang="en-US" dirty="0" smtClean="0"/>
              <a:t>.</a:t>
            </a:r>
          </a:p>
          <a:p>
            <a:endParaRPr lang="en-US" dirty="0"/>
          </a:p>
          <a:p>
            <a:r>
              <a:rPr lang="en-US" dirty="0"/>
              <a:t>Deloitte and </a:t>
            </a:r>
            <a:r>
              <a:rPr lang="en-US" dirty="0" err="1"/>
              <a:t>ConsenSys</a:t>
            </a:r>
            <a:r>
              <a:rPr lang="en-US" dirty="0"/>
              <a:t> announced plans in 2016 to create a digital bank called Project </a:t>
            </a:r>
            <a:r>
              <a:rPr lang="en-US" dirty="0" err="1"/>
              <a:t>ConsenSys</a:t>
            </a:r>
            <a:r>
              <a:rPr lang="en-US" dirty="0" smtClean="0"/>
              <a:t>.</a:t>
            </a:r>
            <a:endParaRPr lang="en-US" dirty="0"/>
          </a:p>
          <a:p>
            <a:endParaRPr lang="en-US" dirty="0"/>
          </a:p>
        </p:txBody>
      </p:sp>
      <p:sp>
        <p:nvSpPr>
          <p:cNvPr id="3" name="TextBox 2"/>
          <p:cNvSpPr txBox="1"/>
          <p:nvPr/>
        </p:nvSpPr>
        <p:spPr>
          <a:xfrm>
            <a:off x="1143000" y="457200"/>
            <a:ext cx="6477000" cy="923330"/>
          </a:xfrm>
          <a:prstGeom prst="rect">
            <a:avLst/>
          </a:prstGeom>
          <a:noFill/>
        </p:spPr>
        <p:txBody>
          <a:bodyPr wrap="square" rtlCol="0">
            <a:spAutoFit/>
          </a:bodyPr>
          <a:lstStyle/>
          <a:p>
            <a:r>
              <a:rPr lang="en-US" dirty="0"/>
              <a:t>Many Companies are involved in the improvement process of </a:t>
            </a:r>
            <a:r>
              <a:rPr lang="en-US" dirty="0" err="1"/>
              <a:t>blockchain</a:t>
            </a:r>
            <a:r>
              <a:rPr lang="en-US" dirty="0"/>
              <a:t> technology and its further implementation. </a:t>
            </a:r>
          </a:p>
          <a:p>
            <a:endParaRPr lang="en-US" dirty="0"/>
          </a:p>
        </p:txBody>
      </p:sp>
    </p:spTree>
    <p:extLst>
      <p:ext uri="{BB962C8B-B14F-4D97-AF65-F5344CB8AC3E}">
        <p14:creationId xmlns:p14="http://schemas.microsoft.com/office/powerpoint/2010/main" val="2175996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118</TotalTime>
  <Words>1882</Words>
  <Application>Microsoft Office PowerPoint</Application>
  <PresentationFormat>On-screen Show (4:3)</PresentationFormat>
  <Paragraphs>232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Blockchain application and outlook in the banking industry Ye Guo* and Chen Liang</vt:lpstr>
      <vt:lpstr>How It All Started ?</vt:lpstr>
      <vt:lpstr>What is a blockchain? </vt:lpstr>
      <vt:lpstr>PowerPoint Presentation</vt:lpstr>
      <vt:lpstr>PowerPoint Presentation</vt:lpstr>
      <vt:lpstr>PowerPoint Presentation</vt:lpstr>
      <vt:lpstr>ADVANTAGES OF BLOCKCHAIN</vt:lpstr>
      <vt:lpstr>PowerPoint Presentation</vt:lpstr>
      <vt:lpstr>PowerPoint Presentation</vt:lpstr>
      <vt:lpstr>WHAT IS CRYPTOCURRENCY?</vt:lpstr>
      <vt:lpstr>PowerPoint Presentation</vt:lpstr>
      <vt:lpstr>PowerPoint Presentation</vt:lpstr>
      <vt:lpstr>There are different hashing algorithms used for various cryptocurrencies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BLOCKCHAIN IS USED IN FINANCE SECTOR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application and outlook in the banking industry Ye Guo* and Chen Liang</dc:title>
  <dc:creator>NANDANI</dc:creator>
  <cp:lastModifiedBy>NANDANI</cp:lastModifiedBy>
  <cp:revision>12</cp:revision>
  <dcterms:created xsi:type="dcterms:W3CDTF">2006-08-16T00:00:00Z</dcterms:created>
  <dcterms:modified xsi:type="dcterms:W3CDTF">2018-10-06T04:52:56Z</dcterms:modified>
</cp:coreProperties>
</file>