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333fa71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5333fa71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333fa71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333fa71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333fa71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333fa71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333fa71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333fa71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5333fa712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5333fa712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333fa71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333fa71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333fa712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5333fa71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333fa71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333fa71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333fa71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333fa71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5333fa71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5333fa71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c8ec7f3b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c8ec7f3b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333fa712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333fa712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333fa71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5333fa71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c8ec7f3bd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c8ec7f3bd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333fa71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333fa71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333fa71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333fa71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333fa71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333fa71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333fa71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333fa71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5333fa71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5333fa71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333fa71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333fa71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333fa71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333fa71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jp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jpg"/><Relationship Id="rId4" Type="http://schemas.openxmlformats.org/officeDocument/2006/relationships/image" Target="../media/image1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17.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27.pn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jpg"/><Relationship Id="rId4" Type="http://schemas.openxmlformats.org/officeDocument/2006/relationships/image" Target="../media/image25.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jpg"/><Relationship Id="rId4" Type="http://schemas.openxmlformats.org/officeDocument/2006/relationships/image" Target="../media/image32.png"/><Relationship Id="rId5"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4.png"/><Relationship Id="rId5"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jpg"/><Relationship Id="rId4" Type="http://schemas.openxmlformats.org/officeDocument/2006/relationships/image" Target="../media/image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278" name="Google Shape;278;p13"/>
          <p:cNvSpPr txBox="1"/>
          <p:nvPr>
            <p:ph type="ctrTitle"/>
          </p:nvPr>
        </p:nvSpPr>
        <p:spPr>
          <a:xfrm>
            <a:off x="311700" y="744575"/>
            <a:ext cx="8520600" cy="15729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500">
                <a:solidFill>
                  <a:srgbClr val="FF0000"/>
                </a:solidFill>
                <a:latin typeface="Merriweather"/>
                <a:ea typeface="Merriweather"/>
                <a:cs typeface="Merriweather"/>
                <a:sym typeface="Merriweather"/>
              </a:rPr>
              <a:t>Capstone Project - 4</a:t>
            </a:r>
            <a:endParaRPr sz="5500">
              <a:solidFill>
                <a:srgbClr val="FF0000"/>
              </a:solidFill>
              <a:latin typeface="Merriweather"/>
              <a:ea typeface="Merriweather"/>
              <a:cs typeface="Merriweather"/>
              <a:sym typeface="Merriweather"/>
            </a:endParaRPr>
          </a:p>
          <a:p>
            <a:pPr indent="0" lvl="0" marL="0" rtl="0" algn="ctr">
              <a:spcBef>
                <a:spcPts val="0"/>
              </a:spcBef>
              <a:spcAft>
                <a:spcPts val="0"/>
              </a:spcAft>
              <a:buNone/>
            </a:pPr>
            <a:r>
              <a:t/>
            </a:r>
            <a:endParaRPr sz="1300">
              <a:solidFill>
                <a:srgbClr val="FF0000"/>
              </a:solidFill>
              <a:latin typeface="Merriweather"/>
              <a:ea typeface="Merriweather"/>
              <a:cs typeface="Merriweather"/>
              <a:sym typeface="Merriweather"/>
            </a:endParaRPr>
          </a:p>
          <a:p>
            <a:pPr indent="0" lvl="0" marL="0" rtl="0" algn="ctr">
              <a:spcBef>
                <a:spcPts val="0"/>
              </a:spcBef>
              <a:spcAft>
                <a:spcPts val="0"/>
              </a:spcAft>
              <a:buNone/>
            </a:pPr>
            <a:r>
              <a:rPr lang="en" sz="2911">
                <a:solidFill>
                  <a:srgbClr val="FF0000"/>
                </a:solidFill>
                <a:latin typeface="Merriweather"/>
                <a:ea typeface="Merriweather"/>
                <a:cs typeface="Merriweather"/>
                <a:sym typeface="Merriweather"/>
              </a:rPr>
              <a:t>Project Type - Classification</a:t>
            </a:r>
            <a:endParaRPr sz="2911">
              <a:solidFill>
                <a:srgbClr val="FF0000"/>
              </a:solidFill>
              <a:latin typeface="Merriweather"/>
              <a:ea typeface="Merriweather"/>
              <a:cs typeface="Merriweather"/>
              <a:sym typeface="Merriweather"/>
            </a:endParaRPr>
          </a:p>
        </p:txBody>
      </p:sp>
      <p:sp>
        <p:nvSpPr>
          <p:cNvPr id="279" name="Google Shape;279;p13"/>
          <p:cNvSpPr txBox="1"/>
          <p:nvPr>
            <p:ph idx="1" type="subTitle"/>
          </p:nvPr>
        </p:nvSpPr>
        <p:spPr>
          <a:xfrm>
            <a:off x="311700" y="2401350"/>
            <a:ext cx="8520600" cy="150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000000"/>
                </a:solidFill>
                <a:latin typeface="Merriweather"/>
                <a:ea typeface="Merriweather"/>
                <a:cs typeface="Merriweather"/>
                <a:sym typeface="Merriweather"/>
              </a:rPr>
              <a:t>EDA on Email Campaign Effectiveness Prediction</a:t>
            </a:r>
            <a:endParaRPr b="1">
              <a:solidFill>
                <a:srgbClr val="000000"/>
              </a:solidFill>
              <a:latin typeface="Merriweather"/>
              <a:ea typeface="Merriweather"/>
              <a:cs typeface="Merriweather"/>
              <a:sym typeface="Merriweather"/>
            </a:endParaRPr>
          </a:p>
          <a:p>
            <a:pPr indent="0" lvl="0" marL="0" rtl="0" algn="ctr">
              <a:spcBef>
                <a:spcPts val="0"/>
              </a:spcBef>
              <a:spcAft>
                <a:spcPts val="0"/>
              </a:spcAft>
              <a:buNone/>
            </a:pPr>
            <a:r>
              <a:rPr b="1" lang="en">
                <a:solidFill>
                  <a:srgbClr val="000000"/>
                </a:solidFill>
                <a:latin typeface="Merriweather"/>
                <a:ea typeface="Merriweather"/>
                <a:cs typeface="Merriweather"/>
                <a:sym typeface="Merriweather"/>
              </a:rPr>
              <a:t>By</a:t>
            </a:r>
            <a:endParaRPr b="1">
              <a:solidFill>
                <a:srgbClr val="000000"/>
              </a:solidFill>
              <a:latin typeface="Merriweather"/>
              <a:ea typeface="Merriweather"/>
              <a:cs typeface="Merriweather"/>
              <a:sym typeface="Merriweather"/>
            </a:endParaRPr>
          </a:p>
          <a:p>
            <a:pPr indent="0" lvl="0" marL="0" rtl="0" algn="ctr">
              <a:spcBef>
                <a:spcPts val="0"/>
              </a:spcBef>
              <a:spcAft>
                <a:spcPts val="0"/>
              </a:spcAft>
              <a:buNone/>
            </a:pPr>
            <a:r>
              <a:rPr b="1" lang="en">
                <a:solidFill>
                  <a:srgbClr val="4A86E8"/>
                </a:solidFill>
                <a:latin typeface="Merriweather"/>
                <a:ea typeface="Merriweather"/>
                <a:cs typeface="Merriweather"/>
                <a:sym typeface="Merriweather"/>
              </a:rPr>
              <a:t>Ashutosh Kumar</a:t>
            </a:r>
            <a:endParaRPr b="1">
              <a:solidFill>
                <a:srgbClr val="4A86E8"/>
              </a:solidFill>
              <a:latin typeface="Merriweather"/>
              <a:ea typeface="Merriweather"/>
              <a:cs typeface="Merriweather"/>
              <a:sym typeface="Merriweather"/>
            </a:endParaRPr>
          </a:p>
          <a:p>
            <a:pPr indent="0" lvl="0" marL="0" rtl="0" algn="ctr">
              <a:spcBef>
                <a:spcPts val="0"/>
              </a:spcBef>
              <a:spcAft>
                <a:spcPts val="0"/>
              </a:spcAft>
              <a:buNone/>
            </a:pPr>
            <a:r>
              <a:rPr b="1" lang="en">
                <a:solidFill>
                  <a:srgbClr val="4A86E8"/>
                </a:solidFill>
                <a:latin typeface="Merriweather"/>
                <a:ea typeface="Merriweather"/>
                <a:cs typeface="Merriweather"/>
                <a:sym typeface="Merriweather"/>
              </a:rPr>
              <a:t>(Cohort Istanbul)</a:t>
            </a:r>
            <a:endParaRPr b="1">
              <a:solidFill>
                <a:srgbClr val="4A86E8"/>
              </a:solidFill>
              <a:latin typeface="Merriweather"/>
              <a:ea typeface="Merriweather"/>
              <a:cs typeface="Merriweather"/>
              <a:sym typeface="Merriweather"/>
            </a:endParaRPr>
          </a:p>
        </p:txBody>
      </p:sp>
      <p:pic>
        <p:nvPicPr>
          <p:cNvPr id="280" name="Google Shape;280;p13"/>
          <p:cNvPicPr preferRelativeResize="0"/>
          <p:nvPr/>
        </p:nvPicPr>
        <p:blipFill>
          <a:blip r:embed="rId4">
            <a:alphaModFix/>
          </a:blip>
          <a:stretch>
            <a:fillRect/>
          </a:stretch>
        </p:blipFill>
        <p:spPr>
          <a:xfrm>
            <a:off x="152401" y="2471125"/>
            <a:ext cx="2319550" cy="2486525"/>
          </a:xfrm>
          <a:prstGeom prst="rect">
            <a:avLst/>
          </a:prstGeom>
          <a:noFill/>
          <a:ln>
            <a:noFill/>
          </a:ln>
        </p:spPr>
      </p:pic>
      <p:pic>
        <p:nvPicPr>
          <p:cNvPr id="281" name="Google Shape;281;p13"/>
          <p:cNvPicPr preferRelativeResize="0"/>
          <p:nvPr/>
        </p:nvPicPr>
        <p:blipFill>
          <a:blip r:embed="rId5">
            <a:alphaModFix/>
          </a:blip>
          <a:stretch>
            <a:fillRect/>
          </a:stretch>
        </p:blipFill>
        <p:spPr>
          <a:xfrm>
            <a:off x="6265250" y="2506725"/>
            <a:ext cx="2699426" cy="2450925"/>
          </a:xfrm>
          <a:prstGeom prst="rect">
            <a:avLst/>
          </a:prstGeom>
          <a:noFill/>
          <a:ln>
            <a:noFill/>
          </a:ln>
        </p:spPr>
      </p:pic>
      <p:pic>
        <p:nvPicPr>
          <p:cNvPr id="282" name="Google Shape;282;p13"/>
          <p:cNvPicPr preferRelativeResize="0"/>
          <p:nvPr/>
        </p:nvPicPr>
        <p:blipFill>
          <a:blip r:embed="rId6">
            <a:alphaModFix/>
          </a:blip>
          <a:stretch>
            <a:fillRect/>
          </a:stretch>
        </p:blipFill>
        <p:spPr>
          <a:xfrm>
            <a:off x="3017575" y="3460950"/>
            <a:ext cx="3035251" cy="157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351" name="Google Shape;351;p22"/>
          <p:cNvSpPr txBox="1"/>
          <p:nvPr/>
        </p:nvSpPr>
        <p:spPr>
          <a:xfrm>
            <a:off x="304800" y="229550"/>
            <a:ext cx="61152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Exploratory Data Analysis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pic>
        <p:nvPicPr>
          <p:cNvPr id="352" name="Google Shape;352;p22"/>
          <p:cNvPicPr preferRelativeResize="0"/>
          <p:nvPr/>
        </p:nvPicPr>
        <p:blipFill rotWithShape="1">
          <a:blip r:embed="rId4">
            <a:alphaModFix/>
          </a:blip>
          <a:srcRect b="0" l="0" r="0" t="0"/>
          <a:stretch/>
        </p:blipFill>
        <p:spPr>
          <a:xfrm>
            <a:off x="460550" y="841261"/>
            <a:ext cx="2618137" cy="979911"/>
          </a:xfrm>
          <a:prstGeom prst="rect">
            <a:avLst/>
          </a:prstGeom>
          <a:noFill/>
          <a:ln>
            <a:noFill/>
          </a:ln>
        </p:spPr>
      </p:pic>
      <p:pic>
        <p:nvPicPr>
          <p:cNvPr id="353" name="Google Shape;353;p22"/>
          <p:cNvPicPr preferRelativeResize="0"/>
          <p:nvPr/>
        </p:nvPicPr>
        <p:blipFill rotWithShape="1">
          <a:blip r:embed="rId5">
            <a:alphaModFix/>
          </a:blip>
          <a:srcRect b="0" l="0" r="0" t="0"/>
          <a:stretch/>
        </p:blipFill>
        <p:spPr>
          <a:xfrm>
            <a:off x="3166323" y="827525"/>
            <a:ext cx="2618137" cy="998227"/>
          </a:xfrm>
          <a:prstGeom prst="rect">
            <a:avLst/>
          </a:prstGeom>
          <a:noFill/>
          <a:ln>
            <a:noFill/>
          </a:ln>
        </p:spPr>
      </p:pic>
      <p:pic>
        <p:nvPicPr>
          <p:cNvPr id="354" name="Google Shape;354;p22"/>
          <p:cNvPicPr preferRelativeResize="0"/>
          <p:nvPr/>
        </p:nvPicPr>
        <p:blipFill rotWithShape="1">
          <a:blip r:embed="rId6">
            <a:alphaModFix/>
          </a:blip>
          <a:srcRect b="0" l="0" r="0" t="0"/>
          <a:stretch/>
        </p:blipFill>
        <p:spPr>
          <a:xfrm>
            <a:off x="3166323" y="1897380"/>
            <a:ext cx="2618137" cy="1010420"/>
          </a:xfrm>
          <a:prstGeom prst="rect">
            <a:avLst/>
          </a:prstGeom>
          <a:noFill/>
          <a:ln>
            <a:noFill/>
          </a:ln>
        </p:spPr>
      </p:pic>
      <p:pic>
        <p:nvPicPr>
          <p:cNvPr id="355" name="Google Shape;355;p22"/>
          <p:cNvPicPr preferRelativeResize="0"/>
          <p:nvPr/>
        </p:nvPicPr>
        <p:blipFill rotWithShape="1">
          <a:blip r:embed="rId7">
            <a:alphaModFix/>
          </a:blip>
          <a:srcRect b="0" l="0" r="0" t="0"/>
          <a:stretch/>
        </p:blipFill>
        <p:spPr>
          <a:xfrm>
            <a:off x="460550" y="1897380"/>
            <a:ext cx="2618137" cy="1010420"/>
          </a:xfrm>
          <a:prstGeom prst="rect">
            <a:avLst/>
          </a:prstGeom>
          <a:noFill/>
          <a:ln>
            <a:noFill/>
          </a:ln>
        </p:spPr>
      </p:pic>
      <p:pic>
        <p:nvPicPr>
          <p:cNvPr id="356" name="Google Shape;356;p22"/>
          <p:cNvPicPr preferRelativeResize="0"/>
          <p:nvPr/>
        </p:nvPicPr>
        <p:blipFill rotWithShape="1">
          <a:blip r:embed="rId6">
            <a:alphaModFix/>
          </a:blip>
          <a:srcRect b="0" l="0" r="0" t="0"/>
          <a:stretch/>
        </p:blipFill>
        <p:spPr>
          <a:xfrm>
            <a:off x="5864414" y="827525"/>
            <a:ext cx="2618137" cy="1010420"/>
          </a:xfrm>
          <a:prstGeom prst="rect">
            <a:avLst/>
          </a:prstGeom>
          <a:noFill/>
          <a:ln>
            <a:noFill/>
          </a:ln>
        </p:spPr>
      </p:pic>
      <p:sp>
        <p:nvSpPr>
          <p:cNvPr id="357" name="Google Shape;357;p22"/>
          <p:cNvSpPr txBox="1"/>
          <p:nvPr/>
        </p:nvSpPr>
        <p:spPr>
          <a:xfrm>
            <a:off x="381000" y="2895600"/>
            <a:ext cx="8322000" cy="2134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None/>
            </a:pPr>
            <a:r>
              <a:rPr lang="en"/>
              <a:t>As the ‘Subject_Hotness_Score’ increases, probability of mails getting acknowledged decreases.</a:t>
            </a:r>
            <a:endParaRPr/>
          </a:p>
          <a:p>
            <a:pPr indent="0" lvl="0" marL="12700" marR="149860" rtl="0" algn="l">
              <a:lnSpc>
                <a:spcPct val="115000"/>
              </a:lnSpc>
              <a:spcBef>
                <a:spcPts val="0"/>
              </a:spcBef>
              <a:spcAft>
                <a:spcPts val="0"/>
              </a:spcAft>
              <a:buNone/>
            </a:pPr>
            <a:r>
              <a:rPr lang="en"/>
              <a:t>As the number of ‘Total_Past_Communications’ increases, probability of mails getting acknowledged or read also increases.  As the ‘Word_Count’ increases, probability of mails getting ignored also increases.</a:t>
            </a:r>
            <a:endParaRPr/>
          </a:p>
          <a:p>
            <a:pPr indent="0" lvl="0" marL="12700" marR="149860" rtl="0" algn="l">
              <a:lnSpc>
                <a:spcPct val="115000"/>
              </a:lnSpc>
              <a:spcBef>
                <a:spcPts val="0"/>
              </a:spcBef>
              <a:spcAft>
                <a:spcPts val="0"/>
              </a:spcAft>
              <a:buNone/>
            </a:pPr>
            <a:r>
              <a:rPr lang="en"/>
              <a:t>The ‘Total_Links’ have similar distribution across each ‘Email_Status’ category but read mails have slightly less variance than others.</a:t>
            </a:r>
            <a:endParaRPr/>
          </a:p>
          <a:p>
            <a:pPr indent="0" lvl="0" marL="12700" marR="5080" rtl="0" algn="l">
              <a:lnSpc>
                <a:spcPct val="115000"/>
              </a:lnSpc>
              <a:spcBef>
                <a:spcPts val="0"/>
              </a:spcBef>
              <a:spcAft>
                <a:spcPts val="0"/>
              </a:spcAft>
              <a:buNone/>
            </a:pPr>
            <a:r>
              <a:rPr lang="en"/>
              <a:t>The ‘Total_Images’ have similar distribution across each ‘Email_Status’ category but acknowledged mails have slightly more  variance than others.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363" name="Google Shape;363;p23"/>
          <p:cNvSpPr txBox="1"/>
          <p:nvPr/>
        </p:nvSpPr>
        <p:spPr>
          <a:xfrm>
            <a:off x="381000" y="228600"/>
            <a:ext cx="62109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Exploratory Data Analysis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pic>
        <p:nvPicPr>
          <p:cNvPr id="364" name="Google Shape;364;p23"/>
          <p:cNvPicPr preferRelativeResize="0"/>
          <p:nvPr/>
        </p:nvPicPr>
        <p:blipFill rotWithShape="1">
          <a:blip r:embed="rId4">
            <a:alphaModFix/>
          </a:blip>
          <a:srcRect b="0" l="0" r="0" t="0"/>
          <a:stretch/>
        </p:blipFill>
        <p:spPr>
          <a:xfrm>
            <a:off x="528231" y="794944"/>
            <a:ext cx="4232555" cy="4078652"/>
          </a:xfrm>
          <a:prstGeom prst="rect">
            <a:avLst/>
          </a:prstGeom>
          <a:noFill/>
          <a:ln>
            <a:noFill/>
          </a:ln>
        </p:spPr>
      </p:pic>
      <p:sp>
        <p:nvSpPr>
          <p:cNvPr id="365" name="Google Shape;365;p23"/>
          <p:cNvSpPr txBox="1"/>
          <p:nvPr/>
        </p:nvSpPr>
        <p:spPr>
          <a:xfrm>
            <a:off x="4849950" y="782700"/>
            <a:ext cx="4102500" cy="2692200"/>
          </a:xfrm>
          <a:prstGeom prst="rect">
            <a:avLst/>
          </a:prstGeom>
          <a:noFill/>
          <a:ln>
            <a:noFill/>
          </a:ln>
        </p:spPr>
        <p:txBody>
          <a:bodyPr anchorCtr="0" anchor="t" bIns="91425" lIns="91425" spcFirstLastPara="1" rIns="91425" wrap="square" tIns="91425">
            <a:spAutoFit/>
          </a:bodyPr>
          <a:lstStyle/>
          <a:p>
            <a:pPr indent="-201930" lvl="0" marL="201295" marR="5080" rtl="0" algn="l">
              <a:lnSpc>
                <a:spcPct val="115000"/>
              </a:lnSpc>
              <a:spcBef>
                <a:spcPts val="0"/>
              </a:spcBef>
              <a:spcAft>
                <a:spcPts val="0"/>
              </a:spcAft>
              <a:buSzPts val="1800"/>
              <a:buChar char="●"/>
            </a:pPr>
            <a:r>
              <a:rPr lang="en" sz="1800"/>
              <a:t>‘Time_Email_sent_Category’ has no correlation with Email_Status or any of the other independent features.</a:t>
            </a:r>
            <a:endParaRPr sz="1800"/>
          </a:p>
          <a:p>
            <a:pPr indent="-201930" lvl="0" marL="201295" marR="5080" rtl="0" algn="l">
              <a:lnSpc>
                <a:spcPct val="115000"/>
              </a:lnSpc>
              <a:spcBef>
                <a:spcPts val="0"/>
              </a:spcBef>
              <a:spcAft>
                <a:spcPts val="0"/>
              </a:spcAft>
              <a:buSzPts val="1800"/>
              <a:buChar char="●"/>
            </a:pPr>
            <a:r>
              <a:rPr lang="en" sz="1800"/>
              <a:t>Multicollinearity can be observed  between ‘Subject_Hotness_Score’,</a:t>
            </a:r>
            <a:endParaRPr sz="1800"/>
          </a:p>
          <a:p>
            <a:pPr indent="0" lvl="0" marL="201295" marR="6985" rtl="0" algn="l">
              <a:lnSpc>
                <a:spcPct val="115000"/>
              </a:lnSpc>
              <a:spcBef>
                <a:spcPts val="0"/>
              </a:spcBef>
              <a:spcAft>
                <a:spcPts val="0"/>
              </a:spcAft>
              <a:buNone/>
            </a:pPr>
            <a:r>
              <a:rPr lang="en" sz="1800"/>
              <a:t>‘Email_Campaign_Type’  &amp; ‘Total_Past_Communications’ and ‘Total_Links’ &amp; ‘Total_Images.’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371" name="Google Shape;371;p24"/>
          <p:cNvSpPr txBox="1"/>
          <p:nvPr/>
        </p:nvSpPr>
        <p:spPr>
          <a:xfrm>
            <a:off x="383400" y="173000"/>
            <a:ext cx="39108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a:t>
            </a:r>
            <a:endParaRPr b="1" sz="2400">
              <a:solidFill>
                <a:srgbClr val="CC0000"/>
              </a:solidFill>
              <a:latin typeface="Verdana"/>
              <a:ea typeface="Verdana"/>
              <a:cs typeface="Verdana"/>
              <a:sym typeface="Verdana"/>
            </a:endParaRPr>
          </a:p>
        </p:txBody>
      </p:sp>
      <p:sp>
        <p:nvSpPr>
          <p:cNvPr id="372" name="Google Shape;372;p24"/>
          <p:cNvSpPr txBox="1"/>
          <p:nvPr/>
        </p:nvSpPr>
        <p:spPr>
          <a:xfrm>
            <a:off x="457200" y="609600"/>
            <a:ext cx="8149500" cy="4028700"/>
          </a:xfrm>
          <a:prstGeom prst="rect">
            <a:avLst/>
          </a:prstGeom>
          <a:noFill/>
          <a:ln>
            <a:noFill/>
          </a:ln>
        </p:spPr>
        <p:txBody>
          <a:bodyPr anchorCtr="0" anchor="t" bIns="91425" lIns="91425" spcFirstLastPara="1" rIns="91425" wrap="square" tIns="91425">
            <a:spAutoFit/>
          </a:bodyPr>
          <a:lstStyle/>
          <a:p>
            <a:pPr indent="-227330" lvl="0" marL="201295" rtl="0" algn="l">
              <a:lnSpc>
                <a:spcPct val="115000"/>
              </a:lnSpc>
              <a:spcBef>
                <a:spcPts val="0"/>
              </a:spcBef>
              <a:spcAft>
                <a:spcPts val="0"/>
              </a:spcAft>
              <a:buSzPts val="2200"/>
              <a:buChar char="●"/>
            </a:pPr>
            <a:r>
              <a:rPr lang="en" sz="2200"/>
              <a:t>‘Email_ID’ is dropped since it does not affect the status of e-mail.</a:t>
            </a:r>
            <a:endParaRPr sz="2200"/>
          </a:p>
          <a:p>
            <a:pPr indent="-227330" lvl="0" marL="201295" marR="5080" rtl="0" algn="l">
              <a:lnSpc>
                <a:spcPct val="115000"/>
              </a:lnSpc>
              <a:spcBef>
                <a:spcPts val="5"/>
              </a:spcBef>
              <a:spcAft>
                <a:spcPts val="0"/>
              </a:spcAft>
              <a:buSzPts val="2200"/>
              <a:buChar char="●"/>
            </a:pPr>
            <a:r>
              <a:rPr lang="en" sz="2200"/>
              <a:t>‘Customer_Location’ is also dropped since it has a lot of missing  values which cannot be easily imputed and also it does not have  much impact on the target variable as all the locations have same  probability of mails getting ignored, read and acknowledged.</a:t>
            </a:r>
            <a:endParaRPr sz="2200"/>
          </a:p>
          <a:p>
            <a:pPr indent="-227330" lvl="0" marL="201295" marR="5080" rtl="0" algn="l">
              <a:lnSpc>
                <a:spcPct val="115000"/>
              </a:lnSpc>
              <a:spcBef>
                <a:spcPts val="0"/>
              </a:spcBef>
              <a:spcAft>
                <a:spcPts val="0"/>
              </a:spcAft>
              <a:buSzPts val="2200"/>
              <a:buChar char="●"/>
            </a:pPr>
            <a:r>
              <a:rPr lang="en" sz="2200"/>
              <a:t>‘Time_Email_sent_Category’ is also dropped as it is already  established in EDA that it has no correlation to any features and therefore, it doesn't affect the mail status.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378" name="Google Shape;378;p25"/>
          <p:cNvSpPr txBox="1"/>
          <p:nvPr/>
        </p:nvSpPr>
        <p:spPr>
          <a:xfrm>
            <a:off x="381000" y="152400"/>
            <a:ext cx="56934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sp>
        <p:nvSpPr>
          <p:cNvPr id="379" name="Google Shape;379;p25"/>
          <p:cNvSpPr txBox="1"/>
          <p:nvPr/>
        </p:nvSpPr>
        <p:spPr>
          <a:xfrm>
            <a:off x="381000" y="706500"/>
            <a:ext cx="4794900" cy="1339200"/>
          </a:xfrm>
          <a:prstGeom prst="rect">
            <a:avLst/>
          </a:prstGeom>
          <a:noFill/>
          <a:ln>
            <a:noFill/>
          </a:ln>
        </p:spPr>
        <p:txBody>
          <a:bodyPr anchorCtr="0" anchor="t" bIns="91425" lIns="91425" spcFirstLastPara="1" rIns="91425" wrap="square" tIns="91425">
            <a:spAutoFit/>
          </a:bodyPr>
          <a:lstStyle/>
          <a:p>
            <a:pPr indent="-195580" lvl="0" marL="201295" rtl="0" algn="l">
              <a:spcBef>
                <a:spcPts val="0"/>
              </a:spcBef>
              <a:spcAft>
                <a:spcPts val="0"/>
              </a:spcAft>
              <a:buSzPts val="1500"/>
              <a:buChar char="●"/>
            </a:pPr>
            <a:r>
              <a:rPr lang="en" sz="1500"/>
              <a:t>The variance inflation factor (VIF) of </a:t>
            </a:r>
            <a:r>
              <a:rPr lang="en" sz="1500"/>
              <a:t>numerical features is calculated in order remove highly correlated features.</a:t>
            </a:r>
            <a:endParaRPr sz="1500"/>
          </a:p>
          <a:p>
            <a:pPr indent="-195580" lvl="0" marL="201295" rtl="0" algn="l">
              <a:spcBef>
                <a:spcPts val="0"/>
              </a:spcBef>
              <a:spcAft>
                <a:spcPts val="0"/>
              </a:spcAft>
              <a:buSzPts val="1500"/>
              <a:buChar char="●"/>
            </a:pPr>
            <a:r>
              <a:rPr lang="en" sz="1500"/>
              <a:t>Features having VIF greater than 5 should be  eliminated.</a:t>
            </a:r>
            <a:endParaRPr sz="1500"/>
          </a:p>
        </p:txBody>
      </p:sp>
      <p:pic>
        <p:nvPicPr>
          <p:cNvPr id="380" name="Google Shape;380;p25"/>
          <p:cNvPicPr preferRelativeResize="0"/>
          <p:nvPr/>
        </p:nvPicPr>
        <p:blipFill rotWithShape="1">
          <a:blip r:embed="rId4">
            <a:alphaModFix/>
          </a:blip>
          <a:srcRect b="0" l="0" r="0" t="0"/>
          <a:stretch/>
        </p:blipFill>
        <p:spPr>
          <a:xfrm>
            <a:off x="689901" y="1981802"/>
            <a:ext cx="2952375" cy="1938800"/>
          </a:xfrm>
          <a:prstGeom prst="rect">
            <a:avLst/>
          </a:prstGeom>
          <a:noFill/>
          <a:ln>
            <a:noFill/>
          </a:ln>
        </p:spPr>
      </p:pic>
      <p:sp>
        <p:nvSpPr>
          <p:cNvPr id="381" name="Google Shape;381;p25"/>
          <p:cNvSpPr txBox="1"/>
          <p:nvPr/>
        </p:nvSpPr>
        <p:spPr>
          <a:xfrm>
            <a:off x="381000" y="3920600"/>
            <a:ext cx="4794900" cy="681000"/>
          </a:xfrm>
          <a:prstGeom prst="rect">
            <a:avLst/>
          </a:prstGeom>
          <a:noFill/>
          <a:ln>
            <a:noFill/>
          </a:ln>
        </p:spPr>
        <p:txBody>
          <a:bodyPr anchorCtr="0" anchor="t" bIns="91425" lIns="91425" spcFirstLastPara="1" rIns="91425" wrap="square" tIns="91425">
            <a:spAutoFit/>
          </a:bodyPr>
          <a:lstStyle/>
          <a:p>
            <a:pPr indent="-186690" lvl="0" marL="192405" marR="5080" rtl="0" algn="l">
              <a:lnSpc>
                <a:spcPct val="115000"/>
              </a:lnSpc>
              <a:spcBef>
                <a:spcPts val="0"/>
              </a:spcBef>
              <a:spcAft>
                <a:spcPts val="0"/>
              </a:spcAft>
              <a:buSzPts val="1500"/>
              <a:buChar char="●"/>
            </a:pPr>
            <a:r>
              <a:rPr lang="en" sz="1500"/>
              <a:t>The only feature with VIF greater than 5 is  ‘Total_Links’.</a:t>
            </a:r>
            <a:endParaRPr sz="1500"/>
          </a:p>
        </p:txBody>
      </p:sp>
      <p:sp>
        <p:nvSpPr>
          <p:cNvPr id="382" name="Google Shape;382;p25"/>
          <p:cNvSpPr txBox="1"/>
          <p:nvPr/>
        </p:nvSpPr>
        <p:spPr>
          <a:xfrm>
            <a:off x="4675525" y="706500"/>
            <a:ext cx="4085100" cy="2008800"/>
          </a:xfrm>
          <a:prstGeom prst="rect">
            <a:avLst/>
          </a:prstGeom>
          <a:noFill/>
          <a:ln>
            <a:noFill/>
          </a:ln>
        </p:spPr>
        <p:txBody>
          <a:bodyPr anchorCtr="0" anchor="t" bIns="91425" lIns="91425" spcFirstLastPara="1" rIns="91425" wrap="square" tIns="91425">
            <a:spAutoFit/>
          </a:bodyPr>
          <a:lstStyle/>
          <a:p>
            <a:pPr indent="-323850" lvl="0" marL="342900" marR="5080" rtl="0" algn="l">
              <a:lnSpc>
                <a:spcPct val="115000"/>
              </a:lnSpc>
              <a:spcBef>
                <a:spcPts val="0"/>
              </a:spcBef>
              <a:spcAft>
                <a:spcPts val="0"/>
              </a:spcAft>
              <a:buSzPts val="1500"/>
              <a:buChar char="●"/>
            </a:pPr>
            <a:r>
              <a:rPr lang="en" sz="1500"/>
              <a:t>But  it  cannot  be  removed  from  our  dataset  to all because it is an important feature. So, it was  combined with ‘Total_Images’ since they have a</a:t>
            </a:r>
            <a:r>
              <a:rPr lang="en" sz="1500"/>
              <a:t> </a:t>
            </a:r>
            <a:r>
              <a:rPr lang="en" sz="1500"/>
              <a:t>good correlation.</a:t>
            </a:r>
            <a:endParaRPr sz="1500"/>
          </a:p>
          <a:p>
            <a:pPr indent="-323850" lvl="0" marL="342900" marR="5080" rtl="0" algn="l">
              <a:lnSpc>
                <a:spcPct val="115000"/>
              </a:lnSpc>
              <a:spcBef>
                <a:spcPts val="0"/>
              </a:spcBef>
              <a:spcAft>
                <a:spcPts val="0"/>
              </a:spcAft>
              <a:buSzPts val="1500"/>
              <a:buChar char="●"/>
            </a:pPr>
            <a:r>
              <a:rPr lang="en" sz="1500"/>
              <a:t>Then VIF of all remaining numerical features  were calculated.</a:t>
            </a:r>
            <a:endParaRPr sz="1500"/>
          </a:p>
        </p:txBody>
      </p:sp>
      <p:pic>
        <p:nvPicPr>
          <p:cNvPr id="383" name="Google Shape;383;p25"/>
          <p:cNvPicPr preferRelativeResize="0"/>
          <p:nvPr/>
        </p:nvPicPr>
        <p:blipFill rotWithShape="1">
          <a:blip r:embed="rId5">
            <a:alphaModFix/>
          </a:blip>
          <a:srcRect b="0" l="0" r="0" t="0"/>
          <a:stretch/>
        </p:blipFill>
        <p:spPr>
          <a:xfrm>
            <a:off x="5063618" y="2715308"/>
            <a:ext cx="2437785" cy="1189233"/>
          </a:xfrm>
          <a:prstGeom prst="rect">
            <a:avLst/>
          </a:prstGeom>
          <a:noFill/>
          <a:ln>
            <a:noFill/>
          </a:ln>
        </p:spPr>
      </p:pic>
      <p:sp>
        <p:nvSpPr>
          <p:cNvPr id="384" name="Google Shape;384;p25"/>
          <p:cNvSpPr txBox="1"/>
          <p:nvPr/>
        </p:nvSpPr>
        <p:spPr>
          <a:xfrm>
            <a:off x="4675525" y="3920600"/>
            <a:ext cx="4085100" cy="415500"/>
          </a:xfrm>
          <a:prstGeom prst="rect">
            <a:avLst/>
          </a:prstGeom>
          <a:noFill/>
          <a:ln>
            <a:noFill/>
          </a:ln>
        </p:spPr>
        <p:txBody>
          <a:bodyPr anchorCtr="0" anchor="t" bIns="91425" lIns="91425" spcFirstLastPara="1" rIns="91425" wrap="square" tIns="91425">
            <a:spAutoFit/>
          </a:bodyPr>
          <a:lstStyle/>
          <a:p>
            <a:pPr indent="-195580" lvl="0" marL="201295" rtl="0" algn="l">
              <a:spcBef>
                <a:spcPts val="0"/>
              </a:spcBef>
              <a:spcAft>
                <a:spcPts val="0"/>
              </a:spcAft>
              <a:buSzPts val="1500"/>
              <a:buChar char="●"/>
            </a:pPr>
            <a:r>
              <a:rPr lang="en" sz="1500"/>
              <a:t>Now, all features have VIF less than 5.</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390" name="Google Shape;390;p26"/>
          <p:cNvSpPr txBox="1"/>
          <p:nvPr/>
        </p:nvSpPr>
        <p:spPr>
          <a:xfrm>
            <a:off x="304800" y="228600"/>
            <a:ext cx="54633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sp>
        <p:nvSpPr>
          <p:cNvPr id="391" name="Google Shape;391;p26"/>
          <p:cNvSpPr txBox="1"/>
          <p:nvPr/>
        </p:nvSpPr>
        <p:spPr>
          <a:xfrm>
            <a:off x="381000" y="685800"/>
            <a:ext cx="8513700" cy="4155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1500"/>
              <a:t>Outliers in ‘Subject_Hotness_Score’	               Outliers in ‘Total_Past_Communications’</a:t>
            </a:r>
            <a:endParaRPr sz="1500"/>
          </a:p>
        </p:txBody>
      </p:sp>
      <p:pic>
        <p:nvPicPr>
          <p:cNvPr id="392" name="Google Shape;392;p26"/>
          <p:cNvPicPr preferRelativeResize="0"/>
          <p:nvPr/>
        </p:nvPicPr>
        <p:blipFill rotWithShape="1">
          <a:blip r:embed="rId4">
            <a:alphaModFix/>
          </a:blip>
          <a:srcRect b="0" l="0" r="0" t="0"/>
          <a:stretch/>
        </p:blipFill>
        <p:spPr>
          <a:xfrm>
            <a:off x="775334" y="1113269"/>
            <a:ext cx="2556224" cy="1543934"/>
          </a:xfrm>
          <a:prstGeom prst="rect">
            <a:avLst/>
          </a:prstGeom>
          <a:noFill/>
          <a:ln>
            <a:noFill/>
          </a:ln>
        </p:spPr>
      </p:pic>
      <p:pic>
        <p:nvPicPr>
          <p:cNvPr id="393" name="Google Shape;393;p26"/>
          <p:cNvPicPr preferRelativeResize="0"/>
          <p:nvPr/>
        </p:nvPicPr>
        <p:blipFill rotWithShape="1">
          <a:blip r:embed="rId5">
            <a:alphaModFix/>
          </a:blip>
          <a:srcRect b="0" l="0" r="0" t="0"/>
          <a:stretch/>
        </p:blipFill>
        <p:spPr>
          <a:xfrm>
            <a:off x="788335" y="3250806"/>
            <a:ext cx="2516792" cy="1527716"/>
          </a:xfrm>
          <a:prstGeom prst="rect">
            <a:avLst/>
          </a:prstGeom>
          <a:noFill/>
          <a:ln>
            <a:noFill/>
          </a:ln>
        </p:spPr>
      </p:pic>
      <p:pic>
        <p:nvPicPr>
          <p:cNvPr id="394" name="Google Shape;394;p26"/>
          <p:cNvPicPr preferRelativeResize="0"/>
          <p:nvPr/>
        </p:nvPicPr>
        <p:blipFill rotWithShape="1">
          <a:blip r:embed="rId6">
            <a:alphaModFix/>
          </a:blip>
          <a:srcRect b="0" l="0" r="0" t="0"/>
          <a:stretch/>
        </p:blipFill>
        <p:spPr>
          <a:xfrm>
            <a:off x="5453568" y="1113287"/>
            <a:ext cx="2569093" cy="1548129"/>
          </a:xfrm>
          <a:prstGeom prst="rect">
            <a:avLst/>
          </a:prstGeom>
          <a:noFill/>
          <a:ln>
            <a:noFill/>
          </a:ln>
        </p:spPr>
      </p:pic>
      <p:pic>
        <p:nvPicPr>
          <p:cNvPr id="395" name="Google Shape;395;p26"/>
          <p:cNvPicPr preferRelativeResize="0"/>
          <p:nvPr/>
        </p:nvPicPr>
        <p:blipFill rotWithShape="1">
          <a:blip r:embed="rId7">
            <a:alphaModFix/>
          </a:blip>
          <a:srcRect b="0" l="0" r="0" t="0"/>
          <a:stretch/>
        </p:blipFill>
        <p:spPr>
          <a:xfrm>
            <a:off x="5459657" y="3236234"/>
            <a:ext cx="2558441" cy="1547966"/>
          </a:xfrm>
          <a:prstGeom prst="rect">
            <a:avLst/>
          </a:prstGeom>
          <a:noFill/>
          <a:ln>
            <a:noFill/>
          </a:ln>
        </p:spPr>
      </p:pic>
      <p:sp>
        <p:nvSpPr>
          <p:cNvPr id="396" name="Google Shape;396;p26"/>
          <p:cNvSpPr txBox="1"/>
          <p:nvPr/>
        </p:nvSpPr>
        <p:spPr>
          <a:xfrm>
            <a:off x="838200" y="2890025"/>
            <a:ext cx="3000000" cy="4155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1500"/>
              <a:t>Outliers in ‘Word_Count’</a:t>
            </a:r>
            <a:endParaRPr sz="1500"/>
          </a:p>
        </p:txBody>
      </p:sp>
      <p:sp>
        <p:nvSpPr>
          <p:cNvPr id="397" name="Google Shape;397;p26"/>
          <p:cNvSpPr txBox="1"/>
          <p:nvPr/>
        </p:nvSpPr>
        <p:spPr>
          <a:xfrm>
            <a:off x="5255375" y="2890025"/>
            <a:ext cx="3119400" cy="4155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1500"/>
              <a:t>Outliers in ‘Total_Links_Images’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403" name="Google Shape;403;p27"/>
          <p:cNvSpPr txBox="1"/>
          <p:nvPr/>
        </p:nvSpPr>
        <p:spPr>
          <a:xfrm>
            <a:off x="304800" y="152400"/>
            <a:ext cx="56169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sp>
        <p:nvSpPr>
          <p:cNvPr id="404" name="Google Shape;404;p27"/>
          <p:cNvSpPr txBox="1"/>
          <p:nvPr/>
        </p:nvSpPr>
        <p:spPr>
          <a:xfrm>
            <a:off x="457200" y="609600"/>
            <a:ext cx="3146400" cy="646500"/>
          </a:xfrm>
          <a:prstGeom prst="rect">
            <a:avLst/>
          </a:prstGeom>
          <a:noFill/>
          <a:ln>
            <a:noFill/>
          </a:ln>
        </p:spPr>
        <p:txBody>
          <a:bodyPr anchorCtr="0" anchor="t" bIns="91425" lIns="91425" spcFirstLastPara="1" rIns="91425" wrap="square" tIns="91425">
            <a:spAutoFit/>
          </a:bodyPr>
          <a:lstStyle/>
          <a:p>
            <a:pPr indent="0" lvl="0" marL="12700" marR="5080" rtl="0" algn="ctr">
              <a:spcBef>
                <a:spcPts val="0"/>
              </a:spcBef>
              <a:spcAft>
                <a:spcPts val="0"/>
              </a:spcAft>
              <a:buNone/>
            </a:pPr>
            <a:r>
              <a:rPr b="1" lang="en" sz="1500"/>
              <a:t>Outliers in ‘Total_Links_Images’  (Majority Class)</a:t>
            </a:r>
            <a:endParaRPr b="1" sz="1500"/>
          </a:p>
        </p:txBody>
      </p:sp>
      <p:sp>
        <p:nvSpPr>
          <p:cNvPr id="405" name="Google Shape;405;p27"/>
          <p:cNvSpPr txBox="1"/>
          <p:nvPr/>
        </p:nvSpPr>
        <p:spPr>
          <a:xfrm>
            <a:off x="4757300" y="609600"/>
            <a:ext cx="3146400" cy="646500"/>
          </a:xfrm>
          <a:prstGeom prst="rect">
            <a:avLst/>
          </a:prstGeom>
          <a:noFill/>
          <a:ln>
            <a:noFill/>
          </a:ln>
        </p:spPr>
        <p:txBody>
          <a:bodyPr anchorCtr="0" anchor="t" bIns="91425" lIns="91425" spcFirstLastPara="1" rIns="91425" wrap="square" tIns="91425">
            <a:spAutoFit/>
          </a:bodyPr>
          <a:lstStyle/>
          <a:p>
            <a:pPr indent="0" lvl="0" marL="12700" marR="5080" rtl="0" algn="ctr">
              <a:spcBef>
                <a:spcPts val="0"/>
              </a:spcBef>
              <a:spcAft>
                <a:spcPts val="0"/>
              </a:spcAft>
              <a:buNone/>
            </a:pPr>
            <a:r>
              <a:rPr b="1" lang="en" sz="1500"/>
              <a:t>Outliers in ‘Total_Links_Images’  (Minority Classes)</a:t>
            </a:r>
            <a:endParaRPr b="1" sz="1500"/>
          </a:p>
        </p:txBody>
      </p:sp>
      <p:pic>
        <p:nvPicPr>
          <p:cNvPr id="406" name="Google Shape;406;p27"/>
          <p:cNvPicPr preferRelativeResize="0"/>
          <p:nvPr/>
        </p:nvPicPr>
        <p:blipFill rotWithShape="1">
          <a:blip r:embed="rId4">
            <a:alphaModFix/>
          </a:blip>
          <a:srcRect b="0" l="0" r="0" t="0"/>
          <a:stretch/>
        </p:blipFill>
        <p:spPr>
          <a:xfrm>
            <a:off x="702341" y="1447362"/>
            <a:ext cx="3013986" cy="1821348"/>
          </a:xfrm>
          <a:prstGeom prst="rect">
            <a:avLst/>
          </a:prstGeom>
          <a:noFill/>
          <a:ln>
            <a:noFill/>
          </a:ln>
        </p:spPr>
      </p:pic>
      <p:pic>
        <p:nvPicPr>
          <p:cNvPr id="407" name="Google Shape;407;p27"/>
          <p:cNvPicPr preferRelativeResize="0"/>
          <p:nvPr/>
        </p:nvPicPr>
        <p:blipFill rotWithShape="1">
          <a:blip r:embed="rId5">
            <a:alphaModFix/>
          </a:blip>
          <a:srcRect b="0" l="0" r="0" t="0"/>
          <a:stretch/>
        </p:blipFill>
        <p:spPr>
          <a:xfrm>
            <a:off x="4810690" y="1447035"/>
            <a:ext cx="3006481" cy="1812515"/>
          </a:xfrm>
          <a:prstGeom prst="rect">
            <a:avLst/>
          </a:prstGeom>
          <a:noFill/>
          <a:ln>
            <a:noFill/>
          </a:ln>
        </p:spPr>
      </p:pic>
      <p:sp>
        <p:nvSpPr>
          <p:cNvPr id="408" name="Google Shape;408;p27"/>
          <p:cNvSpPr txBox="1"/>
          <p:nvPr/>
        </p:nvSpPr>
        <p:spPr>
          <a:xfrm>
            <a:off x="603600" y="3459950"/>
            <a:ext cx="7473000" cy="738900"/>
          </a:xfrm>
          <a:prstGeom prst="rect">
            <a:avLst/>
          </a:prstGeom>
          <a:noFill/>
          <a:ln>
            <a:noFill/>
          </a:ln>
        </p:spPr>
        <p:txBody>
          <a:bodyPr anchorCtr="0" anchor="t" bIns="91425" lIns="91425" spcFirstLastPara="1" rIns="91425" wrap="square" tIns="91425">
            <a:spAutoFit/>
          </a:bodyPr>
          <a:lstStyle/>
          <a:p>
            <a:pPr indent="0" lvl="0" marL="12700" marR="5080" rtl="0" algn="l">
              <a:spcBef>
                <a:spcPts val="0"/>
              </a:spcBef>
              <a:spcAft>
                <a:spcPts val="0"/>
              </a:spcAft>
              <a:buNone/>
            </a:pPr>
            <a:r>
              <a:rPr b="1" lang="en" sz="1800">
                <a:latin typeface="Roboto"/>
                <a:ea typeface="Roboto"/>
                <a:cs typeface="Roboto"/>
                <a:sym typeface="Roboto"/>
              </a:rPr>
              <a:t>ľhe percentage of outliers in minoíity classes is above 5. So, it is better to not  remove them.</a:t>
            </a:r>
            <a:endParaRPr b="1"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4" name="Google Shape;414;p28"/>
          <p:cNvSpPr txBox="1"/>
          <p:nvPr/>
        </p:nvSpPr>
        <p:spPr>
          <a:xfrm>
            <a:off x="304800" y="152400"/>
            <a:ext cx="56217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pic>
        <p:nvPicPr>
          <p:cNvPr id="415" name="Google Shape;415;p28"/>
          <p:cNvPicPr preferRelativeResize="0"/>
          <p:nvPr/>
        </p:nvPicPr>
        <p:blipFill rotWithShape="1">
          <a:blip r:embed="rId4">
            <a:alphaModFix/>
          </a:blip>
          <a:srcRect b="0" l="0" r="0" t="0"/>
          <a:stretch/>
        </p:blipFill>
        <p:spPr>
          <a:xfrm>
            <a:off x="452353" y="757050"/>
            <a:ext cx="2599319" cy="1912283"/>
          </a:xfrm>
          <a:prstGeom prst="rect">
            <a:avLst/>
          </a:prstGeom>
          <a:noFill/>
          <a:ln>
            <a:noFill/>
          </a:ln>
        </p:spPr>
      </p:pic>
      <p:pic>
        <p:nvPicPr>
          <p:cNvPr id="416" name="Google Shape;416;p28"/>
          <p:cNvPicPr preferRelativeResize="0"/>
          <p:nvPr/>
        </p:nvPicPr>
        <p:blipFill rotWithShape="1">
          <a:blip r:embed="rId5">
            <a:alphaModFix/>
          </a:blip>
          <a:srcRect b="0" l="0" r="0" t="0"/>
          <a:stretch/>
        </p:blipFill>
        <p:spPr>
          <a:xfrm>
            <a:off x="3166605" y="762095"/>
            <a:ext cx="2632895" cy="1912283"/>
          </a:xfrm>
          <a:prstGeom prst="rect">
            <a:avLst/>
          </a:prstGeom>
          <a:noFill/>
          <a:ln>
            <a:noFill/>
          </a:ln>
        </p:spPr>
      </p:pic>
      <p:pic>
        <p:nvPicPr>
          <p:cNvPr id="417" name="Google Shape;417;p28"/>
          <p:cNvPicPr preferRelativeResize="0"/>
          <p:nvPr/>
        </p:nvPicPr>
        <p:blipFill rotWithShape="1">
          <a:blip r:embed="rId6">
            <a:alphaModFix/>
          </a:blip>
          <a:srcRect b="0" l="0" r="0" t="0"/>
          <a:stretch/>
        </p:blipFill>
        <p:spPr>
          <a:xfrm>
            <a:off x="390825" y="2858138"/>
            <a:ext cx="2661177" cy="1885660"/>
          </a:xfrm>
          <a:prstGeom prst="rect">
            <a:avLst/>
          </a:prstGeom>
          <a:noFill/>
          <a:ln>
            <a:noFill/>
          </a:ln>
        </p:spPr>
      </p:pic>
      <p:pic>
        <p:nvPicPr>
          <p:cNvPr id="418" name="Google Shape;418;p28"/>
          <p:cNvPicPr preferRelativeResize="0"/>
          <p:nvPr/>
        </p:nvPicPr>
        <p:blipFill rotWithShape="1">
          <a:blip r:embed="rId7">
            <a:alphaModFix/>
          </a:blip>
          <a:srcRect b="0" l="0" r="0" t="0"/>
          <a:stretch/>
        </p:blipFill>
        <p:spPr>
          <a:xfrm>
            <a:off x="3169446" y="2848580"/>
            <a:ext cx="2620778" cy="1901321"/>
          </a:xfrm>
          <a:prstGeom prst="rect">
            <a:avLst/>
          </a:prstGeom>
          <a:noFill/>
          <a:ln>
            <a:noFill/>
          </a:ln>
        </p:spPr>
      </p:pic>
      <p:sp>
        <p:nvSpPr>
          <p:cNvPr id="419" name="Google Shape;419;p28"/>
          <p:cNvSpPr txBox="1"/>
          <p:nvPr/>
        </p:nvSpPr>
        <p:spPr>
          <a:xfrm>
            <a:off x="5799500" y="757050"/>
            <a:ext cx="3000000" cy="2696700"/>
          </a:xfrm>
          <a:prstGeom prst="rect">
            <a:avLst/>
          </a:prstGeom>
          <a:noFill/>
          <a:ln>
            <a:noFill/>
          </a:ln>
        </p:spPr>
        <p:txBody>
          <a:bodyPr anchorCtr="0" anchor="t" bIns="91425" lIns="91425" spcFirstLastPara="1" rIns="91425" wrap="square" tIns="91425">
            <a:spAutoFit/>
          </a:bodyPr>
          <a:lstStyle/>
          <a:p>
            <a:pPr indent="0" lvl="0" marL="12700" marR="5080" rtl="0" algn="l">
              <a:lnSpc>
                <a:spcPct val="115000"/>
              </a:lnSpc>
              <a:spcBef>
                <a:spcPts val="0"/>
              </a:spcBef>
              <a:spcAft>
                <a:spcPts val="0"/>
              </a:spcAft>
              <a:buNone/>
            </a:pPr>
            <a:r>
              <a:rPr lang="en" sz="1600"/>
              <a:t>‘Subject_Hotness_Score’  and ‘Total_Links_Images’ are positively skewed. So, they must be transformed  to normal distribution.  ‘Subject_Hotness_Score’  has	zero	values while ‘Total_Links_Images’ has only positive values.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425" name="Google Shape;425;p29"/>
          <p:cNvSpPr txBox="1"/>
          <p:nvPr/>
        </p:nvSpPr>
        <p:spPr>
          <a:xfrm>
            <a:off x="304800" y="228600"/>
            <a:ext cx="54558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pic>
        <p:nvPicPr>
          <p:cNvPr id="426" name="Google Shape;426;p29"/>
          <p:cNvPicPr preferRelativeResize="0"/>
          <p:nvPr/>
        </p:nvPicPr>
        <p:blipFill rotWithShape="1">
          <a:blip r:embed="rId4">
            <a:alphaModFix/>
          </a:blip>
          <a:srcRect b="0" l="0" r="0" t="0"/>
          <a:stretch/>
        </p:blipFill>
        <p:spPr>
          <a:xfrm>
            <a:off x="386900" y="844100"/>
            <a:ext cx="3637832" cy="2504175"/>
          </a:xfrm>
          <a:prstGeom prst="rect">
            <a:avLst/>
          </a:prstGeom>
          <a:noFill/>
          <a:ln>
            <a:noFill/>
          </a:ln>
        </p:spPr>
      </p:pic>
      <p:pic>
        <p:nvPicPr>
          <p:cNvPr id="427" name="Google Shape;427;p29"/>
          <p:cNvPicPr preferRelativeResize="0"/>
          <p:nvPr/>
        </p:nvPicPr>
        <p:blipFill rotWithShape="1">
          <a:blip r:embed="rId5">
            <a:alphaModFix/>
          </a:blip>
          <a:srcRect b="0" l="0" r="0" t="0"/>
          <a:stretch/>
        </p:blipFill>
        <p:spPr>
          <a:xfrm>
            <a:off x="4350614" y="844100"/>
            <a:ext cx="3637635" cy="2504175"/>
          </a:xfrm>
          <a:prstGeom prst="rect">
            <a:avLst/>
          </a:prstGeom>
          <a:noFill/>
          <a:ln>
            <a:noFill/>
          </a:ln>
        </p:spPr>
      </p:pic>
      <p:sp>
        <p:nvSpPr>
          <p:cNvPr id="428" name="Google Shape;428;p29"/>
          <p:cNvSpPr txBox="1"/>
          <p:nvPr/>
        </p:nvSpPr>
        <p:spPr>
          <a:xfrm>
            <a:off x="386900" y="3424475"/>
            <a:ext cx="7856400" cy="800400"/>
          </a:xfrm>
          <a:prstGeom prst="rect">
            <a:avLst/>
          </a:prstGeom>
          <a:noFill/>
          <a:ln>
            <a:noFill/>
          </a:ln>
        </p:spPr>
        <p:txBody>
          <a:bodyPr anchorCtr="0" anchor="t" bIns="91425" lIns="91425" spcFirstLastPara="1" rIns="91425" wrap="square" tIns="91425">
            <a:spAutoFit/>
          </a:bodyPr>
          <a:lstStyle/>
          <a:p>
            <a:pPr indent="0" lvl="0" marL="12700" marR="5080" rtl="0" algn="l">
              <a:lnSpc>
                <a:spcPct val="150000"/>
              </a:lnSpc>
              <a:spcBef>
                <a:spcPts val="0"/>
              </a:spcBef>
              <a:spcAft>
                <a:spcPts val="0"/>
              </a:spcAft>
              <a:buNone/>
            </a:pPr>
            <a:r>
              <a:rPr b="1" lang="en" sz="1600"/>
              <a:t>‘Subject_Hotness_Score’ is square root transformed and ‘Total_Links_Images’ is log  transformed.</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434" name="Google Shape;434;p30"/>
          <p:cNvSpPr txBox="1"/>
          <p:nvPr/>
        </p:nvSpPr>
        <p:spPr>
          <a:xfrm>
            <a:off x="457200" y="228600"/>
            <a:ext cx="57447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Feature Engineering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sp>
        <p:nvSpPr>
          <p:cNvPr id="435" name="Google Shape;435;p30"/>
          <p:cNvSpPr txBox="1"/>
          <p:nvPr/>
        </p:nvSpPr>
        <p:spPr>
          <a:xfrm>
            <a:off x="381000" y="685800"/>
            <a:ext cx="8258700" cy="3612300"/>
          </a:xfrm>
          <a:prstGeom prst="rect">
            <a:avLst/>
          </a:prstGeom>
          <a:noFill/>
          <a:ln>
            <a:noFill/>
          </a:ln>
        </p:spPr>
        <p:txBody>
          <a:bodyPr anchorCtr="0" anchor="t" bIns="91425" lIns="91425" spcFirstLastPara="1" rIns="91425" wrap="square" tIns="91425">
            <a:noAutofit/>
          </a:bodyPr>
          <a:lstStyle/>
          <a:p>
            <a:pPr indent="-227330" lvl="0" marL="201295" rtl="0" algn="l">
              <a:lnSpc>
                <a:spcPct val="115000"/>
              </a:lnSpc>
              <a:spcBef>
                <a:spcPts val="0"/>
              </a:spcBef>
              <a:spcAft>
                <a:spcPts val="0"/>
              </a:spcAft>
              <a:buClr>
                <a:srgbClr val="124F5C"/>
              </a:buClr>
              <a:buSzPts val="2000"/>
              <a:buChar char="●"/>
            </a:pPr>
            <a:r>
              <a:rPr lang="en" sz="2000">
                <a:solidFill>
                  <a:srgbClr val="124F5C"/>
                </a:solidFill>
              </a:rPr>
              <a:t>‘Email_Type’,	‘Email_Source_Type’	and	‘Email_Campaign_Type’</a:t>
            </a:r>
            <a:r>
              <a:rPr lang="en" sz="2000"/>
              <a:t> </a:t>
            </a:r>
            <a:r>
              <a:rPr lang="en" sz="2000">
                <a:solidFill>
                  <a:srgbClr val="124F5C"/>
                </a:solidFill>
              </a:rPr>
              <a:t>were encoded using one hot encoder.</a:t>
            </a:r>
            <a:endParaRPr sz="2000"/>
          </a:p>
          <a:p>
            <a:pPr indent="-227330" lvl="0" marL="201295" marR="5080" rtl="0" algn="l">
              <a:lnSpc>
                <a:spcPct val="115000"/>
              </a:lnSpc>
              <a:spcBef>
                <a:spcPts val="0"/>
              </a:spcBef>
              <a:spcAft>
                <a:spcPts val="0"/>
              </a:spcAft>
              <a:buClr>
                <a:srgbClr val="124F5C"/>
              </a:buClr>
              <a:buSzPts val="2000"/>
              <a:buChar char="●"/>
            </a:pPr>
            <a:r>
              <a:rPr lang="en" sz="2000">
                <a:solidFill>
                  <a:srgbClr val="124F5C"/>
                </a:solidFill>
              </a:rPr>
              <a:t>To overcome dummy variable trap, one resultant feature from each  encoded feature must be removed. There are only two unique values</a:t>
            </a:r>
            <a:endParaRPr sz="2000"/>
          </a:p>
          <a:p>
            <a:pPr indent="0" lvl="0" marL="201295" marR="5080" rtl="0" algn="l">
              <a:lnSpc>
                <a:spcPct val="115000"/>
              </a:lnSpc>
              <a:spcBef>
                <a:spcPts val="5"/>
              </a:spcBef>
              <a:spcAft>
                <a:spcPts val="0"/>
              </a:spcAft>
              <a:buNone/>
            </a:pPr>
            <a:r>
              <a:rPr lang="en" sz="2000">
                <a:solidFill>
                  <a:srgbClr val="124F5C"/>
                </a:solidFill>
              </a:rPr>
              <a:t>in ‘Email_Type’ and ‘Email_Source_Type’, so removal of any one  encoded feature from each of them would be sufficient. But in the  case of ‘Email_Campaign_Type’, since there are more than two  unique values, correlation matrix was used to decide which feature to  remove.</a:t>
            </a:r>
            <a:endParaRPr sz="2000"/>
          </a:p>
          <a:p>
            <a:pPr indent="-227330" lvl="0" marL="201295" marR="6350" rtl="0" algn="l">
              <a:lnSpc>
                <a:spcPct val="115000"/>
              </a:lnSpc>
              <a:spcBef>
                <a:spcPts val="0"/>
              </a:spcBef>
              <a:spcAft>
                <a:spcPts val="0"/>
              </a:spcAft>
              <a:buClr>
                <a:srgbClr val="124F5C"/>
              </a:buClr>
              <a:buSzPts val="2000"/>
              <a:buChar char="●"/>
            </a:pPr>
            <a:r>
              <a:rPr lang="en" sz="2000">
                <a:solidFill>
                  <a:srgbClr val="124F5C"/>
                </a:solidFill>
              </a:rPr>
              <a:t>‘Email_Campaign_Type_1’ was removed along with ‘Email_Type_2’  and ‘Email_Source_Type_2’.</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441" name="Google Shape;441;p31"/>
          <p:cNvSpPr txBox="1"/>
          <p:nvPr/>
        </p:nvSpPr>
        <p:spPr>
          <a:xfrm>
            <a:off x="533400" y="152400"/>
            <a:ext cx="30000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Modelling</a:t>
            </a:r>
            <a:endParaRPr b="1" sz="2400">
              <a:solidFill>
                <a:srgbClr val="CC0000"/>
              </a:solidFill>
              <a:latin typeface="Verdana"/>
              <a:ea typeface="Verdana"/>
              <a:cs typeface="Verdana"/>
              <a:sym typeface="Verdana"/>
            </a:endParaRPr>
          </a:p>
        </p:txBody>
      </p:sp>
      <p:sp>
        <p:nvSpPr>
          <p:cNvPr id="442" name="Google Shape;442;p31"/>
          <p:cNvSpPr txBox="1"/>
          <p:nvPr/>
        </p:nvSpPr>
        <p:spPr>
          <a:xfrm>
            <a:off x="381000" y="533400"/>
            <a:ext cx="8209800" cy="4439400"/>
          </a:xfrm>
          <a:prstGeom prst="rect">
            <a:avLst/>
          </a:prstGeom>
          <a:noFill/>
          <a:ln>
            <a:noFill/>
          </a:ln>
        </p:spPr>
        <p:txBody>
          <a:bodyPr anchorCtr="0" anchor="t" bIns="91425" lIns="91425" spcFirstLastPara="1" rIns="91425" wrap="square" tIns="91425">
            <a:spAutoFit/>
          </a:bodyPr>
          <a:lstStyle/>
          <a:p>
            <a:pPr indent="-259714" lvl="0" marL="265430" rtl="0" algn="l">
              <a:lnSpc>
                <a:spcPct val="115000"/>
              </a:lnSpc>
              <a:spcBef>
                <a:spcPts val="0"/>
              </a:spcBef>
              <a:spcAft>
                <a:spcPts val="0"/>
              </a:spcAft>
              <a:buSzPts val="1900"/>
              <a:buChar char="●"/>
            </a:pPr>
            <a:r>
              <a:rPr lang="en"/>
              <a:t>Input and target data were separated, and both were split into training and test</a:t>
            </a:r>
            <a:endParaRPr/>
          </a:p>
          <a:p>
            <a:pPr indent="0" lvl="0" marL="265430" rtl="0" algn="l">
              <a:lnSpc>
                <a:spcPct val="115000"/>
              </a:lnSpc>
              <a:spcBef>
                <a:spcPts val="780"/>
              </a:spcBef>
              <a:spcAft>
                <a:spcPts val="0"/>
              </a:spcAft>
              <a:buNone/>
            </a:pPr>
            <a:r>
              <a:rPr lang="en"/>
              <a:t>data with 25% test data.</a:t>
            </a:r>
            <a:endParaRPr/>
          </a:p>
          <a:p>
            <a:pPr indent="-259714" lvl="0" marL="265430" rtl="0" algn="l">
              <a:lnSpc>
                <a:spcPct val="115000"/>
              </a:lnSpc>
              <a:spcBef>
                <a:spcPts val="785"/>
              </a:spcBef>
              <a:spcAft>
                <a:spcPts val="0"/>
              </a:spcAft>
              <a:buSzPts val="1900"/>
              <a:buChar char="●"/>
            </a:pPr>
            <a:r>
              <a:rPr lang="en"/>
              <a:t>Training and test data of independent features were scaled using standardization.</a:t>
            </a:r>
            <a:endParaRPr/>
          </a:p>
          <a:p>
            <a:pPr indent="-259714" lvl="0" marL="265430" marR="754380" rtl="0" algn="l">
              <a:lnSpc>
                <a:spcPct val="115000"/>
              </a:lnSpc>
              <a:spcBef>
                <a:spcPts val="0"/>
              </a:spcBef>
              <a:spcAft>
                <a:spcPts val="0"/>
              </a:spcAft>
              <a:buSzPts val="1900"/>
              <a:buChar char="●"/>
            </a:pPr>
            <a:r>
              <a:rPr lang="en"/>
              <a:t>Two different techniques are used to balance the training data:  Undersampling and SMOTE.</a:t>
            </a:r>
            <a:endParaRPr/>
          </a:p>
          <a:p>
            <a:pPr indent="-259714" lvl="0" marL="265430" marR="754380" rtl="0" algn="l">
              <a:lnSpc>
                <a:spcPct val="115000"/>
              </a:lnSpc>
              <a:spcBef>
                <a:spcPts val="0"/>
              </a:spcBef>
              <a:spcAft>
                <a:spcPts val="0"/>
              </a:spcAft>
              <a:buSzPts val="1900"/>
              <a:buChar char="●"/>
            </a:pPr>
            <a:r>
              <a:rPr lang="en"/>
              <a:t>Model training was done with these data using 5 different algorithms:</a:t>
            </a:r>
            <a:endParaRPr/>
          </a:p>
          <a:p>
            <a:pPr indent="-180975" lvl="1" marL="463550" rtl="0" algn="l">
              <a:lnSpc>
                <a:spcPct val="115000"/>
              </a:lnSpc>
              <a:spcBef>
                <a:spcPts val="890"/>
              </a:spcBef>
              <a:spcAft>
                <a:spcPts val="0"/>
              </a:spcAft>
              <a:buSzPts val="1400"/>
              <a:buAutoNum type="arabicPeriod"/>
            </a:pPr>
            <a:r>
              <a:rPr lang="en"/>
              <a:t>Logistic classification</a:t>
            </a:r>
            <a:endParaRPr/>
          </a:p>
          <a:p>
            <a:pPr indent="-180975" lvl="1" marL="463550" rtl="0" algn="l">
              <a:lnSpc>
                <a:spcPct val="115000"/>
              </a:lnSpc>
              <a:spcBef>
                <a:spcPts val="600"/>
              </a:spcBef>
              <a:spcAft>
                <a:spcPts val="0"/>
              </a:spcAft>
              <a:buSzPts val="1400"/>
              <a:buAutoNum type="arabicPeriod"/>
            </a:pPr>
            <a:r>
              <a:rPr lang="en"/>
              <a:t>Decision tree classification</a:t>
            </a:r>
            <a:endParaRPr/>
          </a:p>
          <a:p>
            <a:pPr indent="-180975" lvl="1" marL="463550" rtl="0" algn="l">
              <a:lnSpc>
                <a:spcPct val="115000"/>
              </a:lnSpc>
              <a:spcBef>
                <a:spcPts val="600"/>
              </a:spcBef>
              <a:spcAft>
                <a:spcPts val="0"/>
              </a:spcAft>
              <a:buSzPts val="1400"/>
              <a:buAutoNum type="arabicPeriod"/>
            </a:pPr>
            <a:r>
              <a:rPr lang="en"/>
              <a:t>Random forest classification</a:t>
            </a:r>
            <a:endParaRPr/>
          </a:p>
          <a:p>
            <a:pPr indent="-180975" lvl="1" marL="463550" rtl="0" algn="l">
              <a:lnSpc>
                <a:spcPct val="115000"/>
              </a:lnSpc>
              <a:spcBef>
                <a:spcPts val="600"/>
              </a:spcBef>
              <a:spcAft>
                <a:spcPts val="0"/>
              </a:spcAft>
              <a:buSzPts val="1400"/>
              <a:buAutoNum type="arabicPeriod"/>
            </a:pPr>
            <a:r>
              <a:rPr lang="en"/>
              <a:t>XGBoost classification</a:t>
            </a:r>
            <a:endParaRPr/>
          </a:p>
          <a:p>
            <a:pPr indent="-180975" lvl="1" marL="463550" rtl="0" algn="l">
              <a:lnSpc>
                <a:spcPct val="115000"/>
              </a:lnSpc>
              <a:spcBef>
                <a:spcPts val="600"/>
              </a:spcBef>
              <a:spcAft>
                <a:spcPts val="0"/>
              </a:spcAft>
              <a:buSzPts val="1400"/>
              <a:buAutoNum type="arabicPeriod"/>
            </a:pPr>
            <a:r>
              <a:rPr lang="en"/>
              <a:t>KNN classification</a:t>
            </a:r>
            <a:endParaRPr/>
          </a:p>
          <a:p>
            <a:pPr indent="-259714" lvl="0" marL="265430" marR="5080" rtl="0" algn="l">
              <a:lnSpc>
                <a:spcPct val="115000"/>
              </a:lnSpc>
              <a:spcBef>
                <a:spcPts val="0"/>
              </a:spcBef>
              <a:spcAft>
                <a:spcPts val="0"/>
              </a:spcAft>
              <a:buSzPts val="1900"/>
              <a:buChar char="●"/>
            </a:pPr>
            <a:r>
              <a:rPr lang="en"/>
              <a:t>Models were trained with each algorithm twice, first with under-sampled data and  second with over-sampled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8" name="Google Shape;288;p14"/>
          <p:cNvSpPr txBox="1"/>
          <p:nvPr/>
        </p:nvSpPr>
        <p:spPr>
          <a:xfrm>
            <a:off x="535325" y="306250"/>
            <a:ext cx="51183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Points for Discussion</a:t>
            </a:r>
            <a:endParaRPr b="1" sz="2400">
              <a:solidFill>
                <a:srgbClr val="CC0000"/>
              </a:solidFill>
              <a:latin typeface="Verdana"/>
              <a:ea typeface="Verdana"/>
              <a:cs typeface="Verdana"/>
              <a:sym typeface="Verdana"/>
            </a:endParaRPr>
          </a:p>
        </p:txBody>
      </p:sp>
      <p:sp>
        <p:nvSpPr>
          <p:cNvPr id="289" name="Google Shape;289;p14"/>
          <p:cNvSpPr txBox="1"/>
          <p:nvPr/>
        </p:nvSpPr>
        <p:spPr>
          <a:xfrm>
            <a:off x="516150" y="860350"/>
            <a:ext cx="3585300" cy="3356100"/>
          </a:xfrm>
          <a:prstGeom prst="rect">
            <a:avLst/>
          </a:prstGeom>
          <a:noFill/>
          <a:ln>
            <a:noFill/>
          </a:ln>
        </p:spPr>
        <p:txBody>
          <a:bodyPr anchorCtr="0" anchor="t" bIns="91425" lIns="91425" spcFirstLastPara="1" rIns="91425" wrap="square" tIns="91425">
            <a:spAutoFit/>
          </a:bodyPr>
          <a:lstStyle/>
          <a:p>
            <a:pPr indent="-293369" lvl="0" marL="292735" rtl="0" algn="l">
              <a:spcBef>
                <a:spcPts val="0"/>
              </a:spcBef>
              <a:spcAft>
                <a:spcPts val="0"/>
              </a:spcAft>
              <a:buSzPts val="2000"/>
              <a:buChar char="●"/>
            </a:pPr>
            <a:r>
              <a:rPr b="1" lang="en" sz="2000"/>
              <a:t>Business Task</a:t>
            </a:r>
            <a:endParaRPr b="1" sz="2000"/>
          </a:p>
          <a:p>
            <a:pPr indent="-293369" lvl="0" marL="292735" rtl="0" algn="l">
              <a:spcBef>
                <a:spcPts val="1085"/>
              </a:spcBef>
              <a:spcAft>
                <a:spcPts val="0"/>
              </a:spcAft>
              <a:buSzPts val="2000"/>
              <a:buChar char="●"/>
            </a:pPr>
            <a:r>
              <a:rPr b="1" lang="en" sz="2000"/>
              <a:t>Data Summary</a:t>
            </a:r>
            <a:endParaRPr b="1" sz="2000"/>
          </a:p>
          <a:p>
            <a:pPr indent="-293369" lvl="0" marL="292735" rtl="0" algn="l">
              <a:spcBef>
                <a:spcPts val="1080"/>
              </a:spcBef>
              <a:spcAft>
                <a:spcPts val="0"/>
              </a:spcAft>
              <a:buSzPts val="2000"/>
              <a:buChar char="●"/>
            </a:pPr>
            <a:r>
              <a:rPr b="1" lang="en" sz="2000"/>
              <a:t>Data Cleaning</a:t>
            </a:r>
            <a:endParaRPr b="1" sz="2000"/>
          </a:p>
          <a:p>
            <a:pPr indent="-293369" lvl="0" marL="292735" rtl="0" algn="l">
              <a:spcBef>
                <a:spcPts val="1080"/>
              </a:spcBef>
              <a:spcAft>
                <a:spcPts val="0"/>
              </a:spcAft>
              <a:buSzPts val="2000"/>
              <a:buChar char="●"/>
            </a:pPr>
            <a:r>
              <a:rPr b="1" lang="en" sz="2000"/>
              <a:t>Exploratory Data Analysis</a:t>
            </a:r>
            <a:endParaRPr b="1" sz="2000"/>
          </a:p>
          <a:p>
            <a:pPr indent="-293369" lvl="0" marL="292735" rtl="0" algn="l">
              <a:spcBef>
                <a:spcPts val="994"/>
              </a:spcBef>
              <a:spcAft>
                <a:spcPts val="0"/>
              </a:spcAft>
              <a:buSzPts val="2000"/>
              <a:buChar char="●"/>
            </a:pPr>
            <a:r>
              <a:rPr b="1" lang="en" sz="2000"/>
              <a:t>Feature Engineering</a:t>
            </a:r>
            <a:endParaRPr b="1" sz="2000"/>
          </a:p>
          <a:p>
            <a:pPr indent="-293369" lvl="0" marL="292735" rtl="0" algn="l">
              <a:spcBef>
                <a:spcPts val="600"/>
              </a:spcBef>
              <a:spcAft>
                <a:spcPts val="0"/>
              </a:spcAft>
              <a:buSzPts val="2000"/>
              <a:buChar char="●"/>
            </a:pPr>
            <a:r>
              <a:rPr b="1" lang="en" sz="2000"/>
              <a:t>Modelling</a:t>
            </a:r>
            <a:endParaRPr b="1" sz="2000"/>
          </a:p>
          <a:p>
            <a:pPr indent="-293369" lvl="0" marL="292735" rtl="0" algn="l">
              <a:spcBef>
                <a:spcPts val="685"/>
              </a:spcBef>
              <a:spcAft>
                <a:spcPts val="0"/>
              </a:spcAft>
              <a:buSzPts val="2000"/>
              <a:buChar char="●"/>
            </a:pPr>
            <a:r>
              <a:rPr b="1" lang="en" sz="2000"/>
              <a:t>Conclusion</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32"/>
          <p:cNvPicPr preferRelativeResize="0"/>
          <p:nvPr/>
        </p:nvPicPr>
        <p:blipFill>
          <a:blip r:embed="rId3">
            <a:alphaModFix/>
          </a:blip>
          <a:stretch>
            <a:fillRect/>
          </a:stretch>
        </p:blipFill>
        <p:spPr>
          <a:xfrm>
            <a:off x="0" y="0"/>
            <a:ext cx="9144000" cy="5143500"/>
          </a:xfrm>
          <a:prstGeom prst="rect">
            <a:avLst/>
          </a:prstGeom>
          <a:noFill/>
          <a:ln>
            <a:noFill/>
          </a:ln>
        </p:spPr>
      </p:pic>
      <p:sp>
        <p:nvSpPr>
          <p:cNvPr id="448" name="Google Shape;448;p32"/>
          <p:cNvSpPr txBox="1"/>
          <p:nvPr/>
        </p:nvSpPr>
        <p:spPr>
          <a:xfrm>
            <a:off x="533400" y="152400"/>
            <a:ext cx="34167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Modelling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pic>
        <p:nvPicPr>
          <p:cNvPr id="449" name="Google Shape;449;p32"/>
          <p:cNvPicPr preferRelativeResize="0"/>
          <p:nvPr/>
        </p:nvPicPr>
        <p:blipFill rotWithShape="1">
          <a:blip r:embed="rId4">
            <a:alphaModFix/>
          </a:blip>
          <a:srcRect b="0" l="0" r="0" t="0"/>
          <a:stretch/>
        </p:blipFill>
        <p:spPr>
          <a:xfrm>
            <a:off x="548650" y="2790429"/>
            <a:ext cx="4882880" cy="1433921"/>
          </a:xfrm>
          <a:prstGeom prst="rect">
            <a:avLst/>
          </a:prstGeom>
          <a:noFill/>
          <a:ln>
            <a:noFill/>
          </a:ln>
        </p:spPr>
      </p:pic>
      <p:pic>
        <p:nvPicPr>
          <p:cNvPr id="450" name="Google Shape;450;p32"/>
          <p:cNvPicPr preferRelativeResize="0"/>
          <p:nvPr/>
        </p:nvPicPr>
        <p:blipFill rotWithShape="1">
          <a:blip r:embed="rId5">
            <a:alphaModFix/>
          </a:blip>
          <a:srcRect b="0" l="0" r="0" t="0"/>
          <a:stretch/>
        </p:blipFill>
        <p:spPr>
          <a:xfrm>
            <a:off x="567971" y="758750"/>
            <a:ext cx="4882528" cy="1872512"/>
          </a:xfrm>
          <a:prstGeom prst="rect">
            <a:avLst/>
          </a:prstGeom>
          <a:noFill/>
          <a:ln>
            <a:noFill/>
          </a:ln>
        </p:spPr>
      </p:pic>
      <p:sp>
        <p:nvSpPr>
          <p:cNvPr id="451" name="Google Shape;451;p32"/>
          <p:cNvSpPr txBox="1"/>
          <p:nvPr/>
        </p:nvSpPr>
        <p:spPr>
          <a:xfrm>
            <a:off x="5586725" y="758750"/>
            <a:ext cx="3264300" cy="3601800"/>
          </a:xfrm>
          <a:prstGeom prst="rect">
            <a:avLst/>
          </a:prstGeom>
          <a:noFill/>
          <a:ln>
            <a:noFill/>
          </a:ln>
        </p:spPr>
        <p:txBody>
          <a:bodyPr anchorCtr="0" anchor="t" bIns="91425" lIns="91425" spcFirstLastPara="1" rIns="91425" wrap="square" tIns="91425">
            <a:spAutoFit/>
          </a:bodyPr>
          <a:lstStyle/>
          <a:p>
            <a:pPr indent="-208280" lvl="0" marL="201295" marR="5080" rtl="0" algn="l">
              <a:lnSpc>
                <a:spcPct val="115000"/>
              </a:lnSpc>
              <a:spcBef>
                <a:spcPts val="0"/>
              </a:spcBef>
              <a:spcAft>
                <a:spcPts val="0"/>
              </a:spcAft>
              <a:buSzPts val="1500"/>
              <a:buChar char="●"/>
            </a:pPr>
            <a:r>
              <a:rPr lang="en" sz="1500"/>
              <a:t>Evaluation metrics like Accuracy,  Precision, Recall, F1 Score and ROC-AUC were calculated for each model.</a:t>
            </a:r>
            <a:endParaRPr sz="1500"/>
          </a:p>
          <a:p>
            <a:pPr indent="-208280" lvl="0" marL="201295" marR="5715" rtl="0" algn="l">
              <a:lnSpc>
                <a:spcPct val="115000"/>
              </a:lnSpc>
              <a:spcBef>
                <a:spcPts val="0"/>
              </a:spcBef>
              <a:spcAft>
                <a:spcPts val="0"/>
              </a:spcAft>
              <a:buSzPts val="1500"/>
              <a:buChar char="●"/>
            </a:pPr>
            <a:r>
              <a:rPr lang="en" sz="1500"/>
              <a:t>F1 score was used to compare  different models and find out which  one is better. Higher the F1 score,</a:t>
            </a:r>
            <a:r>
              <a:rPr lang="en" sz="1500"/>
              <a:t> </a:t>
            </a:r>
            <a:r>
              <a:rPr lang="en" sz="1500"/>
              <a:t>better the model.</a:t>
            </a:r>
            <a:endParaRPr sz="1500"/>
          </a:p>
          <a:p>
            <a:pPr indent="-208280" lvl="0" marL="201295" marR="5080" rtl="0" algn="l">
              <a:lnSpc>
                <a:spcPct val="115000"/>
              </a:lnSpc>
              <a:spcBef>
                <a:spcPts val="0"/>
              </a:spcBef>
              <a:spcAft>
                <a:spcPts val="0"/>
              </a:spcAft>
              <a:buSzPts val="1500"/>
              <a:buChar char="●"/>
            </a:pPr>
            <a:r>
              <a:rPr lang="en" sz="1500"/>
              <a:t>The model built using XGBoost  algorithm with SMOTE dataset has  the highest F1 score, followed by the</a:t>
            </a:r>
            <a:r>
              <a:rPr lang="en" sz="1500"/>
              <a:t> </a:t>
            </a:r>
            <a:r>
              <a:rPr lang="en" sz="1500"/>
              <a:t>one using random forest with SMOTE  dataset.</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3"/>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7" name="Google Shape;457;p33"/>
          <p:cNvSpPr txBox="1"/>
          <p:nvPr/>
        </p:nvSpPr>
        <p:spPr>
          <a:xfrm>
            <a:off x="609600" y="152400"/>
            <a:ext cx="30000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Conclusion</a:t>
            </a:r>
            <a:endParaRPr b="1" sz="2400">
              <a:solidFill>
                <a:srgbClr val="CC0000"/>
              </a:solidFill>
              <a:latin typeface="Verdana"/>
              <a:ea typeface="Verdana"/>
              <a:cs typeface="Verdana"/>
              <a:sym typeface="Verdana"/>
            </a:endParaRPr>
          </a:p>
        </p:txBody>
      </p:sp>
      <p:sp>
        <p:nvSpPr>
          <p:cNvPr id="458" name="Google Shape;458;p33"/>
          <p:cNvSpPr txBox="1"/>
          <p:nvPr/>
        </p:nvSpPr>
        <p:spPr>
          <a:xfrm>
            <a:off x="609600" y="609600"/>
            <a:ext cx="3000000" cy="461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1800"/>
              <a:t>EDA Conclusions</a:t>
            </a:r>
            <a:endParaRPr b="1" sz="1800"/>
          </a:p>
        </p:txBody>
      </p:sp>
      <p:sp>
        <p:nvSpPr>
          <p:cNvPr id="459" name="Google Shape;459;p33"/>
          <p:cNvSpPr txBox="1"/>
          <p:nvPr/>
        </p:nvSpPr>
        <p:spPr>
          <a:xfrm>
            <a:off x="381000" y="918900"/>
            <a:ext cx="4109700" cy="3854700"/>
          </a:xfrm>
          <a:prstGeom prst="rect">
            <a:avLst/>
          </a:prstGeom>
          <a:noFill/>
          <a:ln>
            <a:noFill/>
          </a:ln>
        </p:spPr>
        <p:txBody>
          <a:bodyPr anchorCtr="0" anchor="t" bIns="91425" lIns="91425" spcFirstLastPara="1" rIns="91425" wrap="square" tIns="91425">
            <a:spAutoFit/>
          </a:bodyPr>
          <a:lstStyle/>
          <a:p>
            <a:pPr indent="-231140" lvl="0" marL="218440" rtl="0" algn="l">
              <a:lnSpc>
                <a:spcPct val="115000"/>
              </a:lnSpc>
              <a:spcBef>
                <a:spcPts val="0"/>
              </a:spcBef>
              <a:spcAft>
                <a:spcPts val="0"/>
              </a:spcAft>
              <a:buSzPts val="1600"/>
              <a:buChar char="●"/>
            </a:pPr>
            <a:r>
              <a:rPr lang="en" sz="1600"/>
              <a:t>No e-mails of campaign type 1 got ignored.</a:t>
            </a:r>
            <a:endParaRPr sz="1600"/>
          </a:p>
          <a:p>
            <a:pPr indent="-231140" lvl="0" marL="218440" marR="5715" rtl="0" algn="l">
              <a:lnSpc>
                <a:spcPct val="115000"/>
              </a:lnSpc>
              <a:spcBef>
                <a:spcPts val="0"/>
              </a:spcBef>
              <a:spcAft>
                <a:spcPts val="0"/>
              </a:spcAft>
              <a:buSzPts val="1600"/>
              <a:buChar char="●"/>
            </a:pPr>
            <a:r>
              <a:rPr lang="en" sz="1600"/>
              <a:t>If campaign type is 1, then the mail has 66% chance  of getting read and 23% chance of getting  acknowledged.</a:t>
            </a:r>
            <a:endParaRPr sz="1600"/>
          </a:p>
          <a:p>
            <a:pPr indent="-231140" lvl="0" marL="218440" marR="5080" rtl="0" algn="l">
              <a:lnSpc>
                <a:spcPct val="115000"/>
              </a:lnSpc>
              <a:spcBef>
                <a:spcPts val="0"/>
              </a:spcBef>
              <a:spcAft>
                <a:spcPts val="0"/>
              </a:spcAft>
              <a:buSzPts val="1600"/>
              <a:buChar char="●"/>
            </a:pPr>
            <a:r>
              <a:rPr lang="en" sz="1600"/>
              <a:t>Customer location or time of day does not affect the  status of e-mail.</a:t>
            </a:r>
            <a:endParaRPr sz="1600"/>
          </a:p>
          <a:p>
            <a:pPr indent="-231140" lvl="0" marL="218440" marR="5080" rtl="0" algn="l">
              <a:lnSpc>
                <a:spcPct val="115000"/>
              </a:lnSpc>
              <a:spcBef>
                <a:spcPts val="195"/>
              </a:spcBef>
              <a:spcAft>
                <a:spcPts val="0"/>
              </a:spcAft>
              <a:buSzPts val="1600"/>
              <a:buChar char="●"/>
            </a:pPr>
            <a:r>
              <a:rPr lang="en" sz="1600"/>
              <a:t>As the number of previous communication  increases, the chances of the e-mail being read or  acknowledged also increases.</a:t>
            </a:r>
            <a:endParaRPr sz="1600"/>
          </a:p>
          <a:p>
            <a:pPr indent="-231140" lvl="0" marL="218440" marR="5080" rtl="0" algn="l">
              <a:lnSpc>
                <a:spcPct val="115000"/>
              </a:lnSpc>
              <a:spcBef>
                <a:spcPts val="0"/>
              </a:spcBef>
              <a:spcAft>
                <a:spcPts val="0"/>
              </a:spcAft>
              <a:buSzPts val="1600"/>
              <a:buChar char="●"/>
            </a:pPr>
            <a:r>
              <a:rPr lang="en" sz="1600"/>
              <a:t>E-mails tend to get ignored when word count is  greater than 800.</a:t>
            </a:r>
            <a:endParaRPr sz="1600"/>
          </a:p>
        </p:txBody>
      </p:sp>
      <p:sp>
        <p:nvSpPr>
          <p:cNvPr id="460" name="Google Shape;460;p33"/>
          <p:cNvSpPr txBox="1"/>
          <p:nvPr/>
        </p:nvSpPr>
        <p:spPr>
          <a:xfrm>
            <a:off x="5334000" y="609600"/>
            <a:ext cx="3000000" cy="461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1800"/>
              <a:t>Modelling Conclusions</a:t>
            </a:r>
            <a:endParaRPr b="1" sz="1800"/>
          </a:p>
        </p:txBody>
      </p:sp>
      <p:sp>
        <p:nvSpPr>
          <p:cNvPr id="461" name="Google Shape;461;p33"/>
          <p:cNvSpPr txBox="1"/>
          <p:nvPr/>
        </p:nvSpPr>
        <p:spPr>
          <a:xfrm>
            <a:off x="4490700" y="918900"/>
            <a:ext cx="4441800" cy="4052700"/>
          </a:xfrm>
          <a:prstGeom prst="rect">
            <a:avLst/>
          </a:prstGeom>
          <a:noFill/>
          <a:ln>
            <a:noFill/>
          </a:ln>
        </p:spPr>
        <p:txBody>
          <a:bodyPr anchorCtr="0" anchor="t" bIns="91425" lIns="91425" spcFirstLastPara="1" rIns="91425" wrap="square" tIns="91425">
            <a:spAutoFit/>
          </a:bodyPr>
          <a:lstStyle/>
          <a:p>
            <a:pPr indent="-285750" lvl="0" marL="279400" marR="5715" rtl="0" algn="l">
              <a:lnSpc>
                <a:spcPct val="115000"/>
              </a:lnSpc>
              <a:spcBef>
                <a:spcPts val="0"/>
              </a:spcBef>
              <a:spcAft>
                <a:spcPts val="0"/>
              </a:spcAft>
              <a:buSzPts val="1500"/>
              <a:buChar char="●"/>
            </a:pPr>
            <a:r>
              <a:rPr lang="en" sz="1500"/>
              <a:t>Oversampled data seems to be better than  undersampled data. This can be due to the fact  that undersampling causes loss of information.</a:t>
            </a:r>
            <a:endParaRPr sz="1500"/>
          </a:p>
          <a:p>
            <a:pPr indent="-285750" lvl="0" marL="279400" rtl="0" algn="l">
              <a:lnSpc>
                <a:spcPct val="115000"/>
              </a:lnSpc>
              <a:spcBef>
                <a:spcPts val="720"/>
              </a:spcBef>
              <a:spcAft>
                <a:spcPts val="0"/>
              </a:spcAft>
              <a:buSzPts val="1500"/>
              <a:buChar char="●"/>
            </a:pPr>
            <a:r>
              <a:rPr lang="en" sz="1500"/>
              <a:t>The model built using XGBoost algorithm with</a:t>
            </a:r>
            <a:endParaRPr sz="1500"/>
          </a:p>
          <a:p>
            <a:pPr indent="0" lvl="0" marL="279400" marR="5080" rtl="0" algn="l">
              <a:lnSpc>
                <a:spcPct val="115000"/>
              </a:lnSpc>
              <a:spcBef>
                <a:spcPts val="0"/>
              </a:spcBef>
              <a:spcAft>
                <a:spcPts val="0"/>
              </a:spcAft>
              <a:buNone/>
            </a:pPr>
            <a:r>
              <a:rPr lang="en" sz="1500"/>
              <a:t>SMOTE dataset performed better than the other  models. It should be preferred for predicting mail  statuses.</a:t>
            </a:r>
            <a:endParaRPr sz="1500"/>
          </a:p>
          <a:p>
            <a:pPr indent="-285750" lvl="0" marL="279400" rtl="0" algn="l">
              <a:lnSpc>
                <a:spcPct val="115000"/>
              </a:lnSpc>
              <a:spcBef>
                <a:spcPts val="720"/>
              </a:spcBef>
              <a:spcAft>
                <a:spcPts val="0"/>
              </a:spcAft>
              <a:buSzPts val="1500"/>
              <a:buChar char="●"/>
            </a:pPr>
            <a:r>
              <a:rPr lang="en" sz="1500"/>
              <a:t>If model interpretability is more important than</a:t>
            </a:r>
            <a:endParaRPr sz="1500"/>
          </a:p>
          <a:p>
            <a:pPr indent="0" lvl="0" marL="279400" marR="5715" rtl="0" algn="l">
              <a:lnSpc>
                <a:spcPct val="115000"/>
              </a:lnSpc>
              <a:spcBef>
                <a:spcPts val="5"/>
              </a:spcBef>
              <a:spcAft>
                <a:spcPts val="0"/>
              </a:spcAft>
              <a:buNone/>
            </a:pPr>
            <a:r>
              <a:rPr lang="en" sz="1500"/>
              <a:t>accuracy, model built using logistic regression  algorithm and SMOTE dataset should be chosen  over the one using XGBoost algorithm. It is the  best performer among the white box models.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34"/>
          <p:cNvPicPr preferRelativeResize="0"/>
          <p:nvPr/>
        </p:nvPicPr>
        <p:blipFill>
          <a:blip r:embed="rId3">
            <a:alphaModFix/>
          </a:blip>
          <a:stretch>
            <a:fillRect/>
          </a:stretch>
        </p:blipFill>
        <p:spPr>
          <a:xfrm>
            <a:off x="0" y="1"/>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95" name="Google Shape;295;p15"/>
          <p:cNvSpPr txBox="1"/>
          <p:nvPr/>
        </p:nvSpPr>
        <p:spPr>
          <a:xfrm>
            <a:off x="517100" y="325400"/>
            <a:ext cx="30000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Business Task</a:t>
            </a:r>
            <a:endParaRPr b="1" sz="2400">
              <a:solidFill>
                <a:srgbClr val="CC0000"/>
              </a:solidFill>
              <a:latin typeface="Verdana"/>
              <a:ea typeface="Verdana"/>
              <a:cs typeface="Verdana"/>
              <a:sym typeface="Verdana"/>
            </a:endParaRPr>
          </a:p>
        </p:txBody>
      </p:sp>
      <p:sp>
        <p:nvSpPr>
          <p:cNvPr id="296" name="Google Shape;296;p15"/>
          <p:cNvSpPr txBox="1"/>
          <p:nvPr/>
        </p:nvSpPr>
        <p:spPr>
          <a:xfrm>
            <a:off x="517100" y="955700"/>
            <a:ext cx="7956000" cy="2998500"/>
          </a:xfrm>
          <a:prstGeom prst="rect">
            <a:avLst/>
          </a:prstGeom>
          <a:noFill/>
          <a:ln>
            <a:noFill/>
          </a:ln>
        </p:spPr>
        <p:txBody>
          <a:bodyPr anchorCtr="0" anchor="t" bIns="91425" lIns="91425" spcFirstLastPara="1" rIns="91425" wrap="square" tIns="91425">
            <a:spAutoFit/>
          </a:bodyPr>
          <a:lstStyle/>
          <a:p>
            <a:pPr indent="0" lvl="0" marL="12700" marR="5080" rtl="0" algn="l">
              <a:lnSpc>
                <a:spcPct val="115000"/>
              </a:lnSpc>
              <a:spcBef>
                <a:spcPts val="0"/>
              </a:spcBef>
              <a:spcAft>
                <a:spcPts val="0"/>
              </a:spcAft>
              <a:buNone/>
            </a:pPr>
            <a:r>
              <a:rPr lang="en" sz="2200"/>
              <a:t>A dataset containing 68353 records across 12 features  has been given with information regarding the  characteristics of Email marketing campaign.</a:t>
            </a:r>
            <a:endParaRPr sz="2200"/>
          </a:p>
          <a:p>
            <a:pPr indent="0" lvl="0" marL="12700" marR="5715" rtl="0" algn="l">
              <a:lnSpc>
                <a:spcPct val="115000"/>
              </a:lnSpc>
              <a:spcBef>
                <a:spcPts val="0"/>
              </a:spcBef>
              <a:spcAft>
                <a:spcPts val="0"/>
              </a:spcAft>
              <a:buNone/>
            </a:pPr>
            <a:r>
              <a:rPr lang="en" sz="2200"/>
              <a:t>The main objective is to understand the existing data so  that a machine learning model can be built to predict the  e-mail status to improve campaigns.</a:t>
            </a:r>
            <a:endParaRPr sz="2200"/>
          </a:p>
          <a:p>
            <a:pPr indent="0" lvl="0" marL="12700" rtl="0" algn="l">
              <a:lnSpc>
                <a:spcPct val="115000"/>
              </a:lnSpc>
              <a:spcBef>
                <a:spcPts val="1080"/>
              </a:spcBef>
              <a:spcAft>
                <a:spcPts val="0"/>
              </a:spcAft>
              <a:buNone/>
            </a:pPr>
            <a:r>
              <a:rPr lang="en" sz="2200"/>
              <a:t>This is undertaken as an individual project.</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302" name="Google Shape;302;p16"/>
          <p:cNvSpPr txBox="1"/>
          <p:nvPr/>
        </p:nvSpPr>
        <p:spPr>
          <a:xfrm>
            <a:off x="533400" y="360300"/>
            <a:ext cx="30987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Data Summary</a:t>
            </a:r>
            <a:endParaRPr b="1" sz="2400">
              <a:solidFill>
                <a:srgbClr val="CC0000"/>
              </a:solidFill>
              <a:latin typeface="Verdana"/>
              <a:ea typeface="Verdana"/>
              <a:cs typeface="Verdana"/>
              <a:sym typeface="Verdana"/>
            </a:endParaRPr>
          </a:p>
        </p:txBody>
      </p:sp>
      <p:sp>
        <p:nvSpPr>
          <p:cNvPr id="303" name="Google Shape;303;p16"/>
          <p:cNvSpPr txBox="1"/>
          <p:nvPr/>
        </p:nvSpPr>
        <p:spPr>
          <a:xfrm>
            <a:off x="533400" y="914400"/>
            <a:ext cx="7939800" cy="2860500"/>
          </a:xfrm>
          <a:prstGeom prst="rect">
            <a:avLst/>
          </a:prstGeom>
          <a:noFill/>
          <a:ln>
            <a:noFill/>
          </a:ln>
        </p:spPr>
        <p:txBody>
          <a:bodyPr anchorCtr="0" anchor="t" bIns="91425" lIns="91425" spcFirstLastPara="1" rIns="91425" wrap="square" tIns="91425">
            <a:spAutoFit/>
          </a:bodyPr>
          <a:lstStyle/>
          <a:p>
            <a:pPr indent="-312419" lvl="0" marL="299085" rtl="0" algn="l">
              <a:lnSpc>
                <a:spcPct val="115000"/>
              </a:lnSpc>
              <a:spcBef>
                <a:spcPts val="0"/>
              </a:spcBef>
              <a:spcAft>
                <a:spcPts val="0"/>
              </a:spcAft>
              <a:buSzPts val="2200"/>
              <a:buChar char="●"/>
            </a:pPr>
            <a:r>
              <a:rPr lang="en" sz="2200"/>
              <a:t>Number of records (rows): 68353</a:t>
            </a:r>
            <a:endParaRPr sz="2200"/>
          </a:p>
          <a:p>
            <a:pPr indent="-312419" lvl="0" marL="299085" rtl="0" algn="l">
              <a:lnSpc>
                <a:spcPct val="115000"/>
              </a:lnSpc>
              <a:spcBef>
                <a:spcPts val="0"/>
              </a:spcBef>
              <a:spcAft>
                <a:spcPts val="0"/>
              </a:spcAft>
              <a:buSzPts val="2200"/>
              <a:buChar char="●"/>
            </a:pPr>
            <a:r>
              <a:rPr lang="en" sz="2200"/>
              <a:t>Number of features (columns): 12</a:t>
            </a:r>
            <a:endParaRPr sz="2200"/>
          </a:p>
          <a:p>
            <a:pPr indent="-312419" lvl="0" marL="299085" rtl="0" algn="l">
              <a:lnSpc>
                <a:spcPct val="115000"/>
              </a:lnSpc>
              <a:spcBef>
                <a:spcPts val="0"/>
              </a:spcBef>
              <a:spcAft>
                <a:spcPts val="0"/>
              </a:spcAft>
              <a:buSzPts val="2200"/>
              <a:buChar char="●"/>
            </a:pPr>
            <a:r>
              <a:rPr lang="en" sz="2200"/>
              <a:t>Out of 68353 rows, none of them are duplicate rows.</a:t>
            </a:r>
            <a:endParaRPr sz="2200"/>
          </a:p>
          <a:p>
            <a:pPr indent="-312419" lvl="0" marL="299085" marR="5080" rtl="0" algn="l">
              <a:lnSpc>
                <a:spcPct val="115000"/>
              </a:lnSpc>
              <a:spcBef>
                <a:spcPts val="0"/>
              </a:spcBef>
              <a:spcAft>
                <a:spcPts val="0"/>
              </a:spcAft>
              <a:buSzPts val="2200"/>
              <a:buChar char="●"/>
            </a:pPr>
            <a:r>
              <a:rPr lang="en" sz="2200"/>
              <a:t>Out of 12 columns, 4 columns have missing values  and 3 columns require conversion of data type.</a:t>
            </a:r>
            <a:endParaRPr sz="2200"/>
          </a:p>
          <a:p>
            <a:pPr indent="-312419" lvl="0" marL="299085" marR="5080" rtl="0" algn="l">
              <a:lnSpc>
                <a:spcPct val="115000"/>
              </a:lnSpc>
              <a:spcBef>
                <a:spcPts val="5"/>
              </a:spcBef>
              <a:spcAft>
                <a:spcPts val="0"/>
              </a:spcAft>
              <a:buSzPts val="2200"/>
              <a:buChar char="●"/>
            </a:pPr>
            <a:r>
              <a:rPr lang="en" sz="2200"/>
              <a:t>These irregularities will be handled later during data  cleaning step.</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09" name="Google Shape;309;p17"/>
          <p:cNvSpPr txBox="1"/>
          <p:nvPr/>
        </p:nvSpPr>
        <p:spPr>
          <a:xfrm>
            <a:off x="383400" y="345050"/>
            <a:ext cx="50991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Data Summary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sp>
        <p:nvSpPr>
          <p:cNvPr id="310" name="Google Shape;310;p17"/>
          <p:cNvSpPr txBox="1"/>
          <p:nvPr/>
        </p:nvSpPr>
        <p:spPr>
          <a:xfrm>
            <a:off x="355300" y="899150"/>
            <a:ext cx="4194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solidFill>
                  <a:srgbClr val="CC0000"/>
                </a:solidFill>
              </a:rPr>
              <a:t>Email_ID</a:t>
            </a:r>
            <a:r>
              <a:rPr lang="en"/>
              <a:t>: E-mail ID of recipients.</a:t>
            </a:r>
            <a:endParaRPr/>
          </a:p>
          <a:p>
            <a:pPr indent="-317500" lvl="0" marL="457200" rtl="0" algn="l">
              <a:lnSpc>
                <a:spcPct val="115000"/>
              </a:lnSpc>
              <a:spcBef>
                <a:spcPts val="0"/>
              </a:spcBef>
              <a:spcAft>
                <a:spcPts val="0"/>
              </a:spcAft>
              <a:buSzPts val="1400"/>
              <a:buChar char="●"/>
            </a:pPr>
            <a:r>
              <a:rPr b="1" lang="en">
                <a:solidFill>
                  <a:srgbClr val="CC0000"/>
                </a:solidFill>
              </a:rPr>
              <a:t>Email_Type</a:t>
            </a:r>
            <a:r>
              <a:rPr lang="en"/>
              <a:t>: Differentiates between 2 different e-mail types: 1 and 2.</a:t>
            </a:r>
            <a:endParaRPr/>
          </a:p>
          <a:p>
            <a:pPr indent="-317500" lvl="0" marL="457200" marR="6985" rtl="0" algn="l">
              <a:lnSpc>
                <a:spcPct val="115000"/>
              </a:lnSpc>
              <a:spcBef>
                <a:spcPts val="0"/>
              </a:spcBef>
              <a:spcAft>
                <a:spcPts val="0"/>
              </a:spcAft>
              <a:buSzPts val="1400"/>
              <a:buChar char="●"/>
            </a:pPr>
            <a:r>
              <a:rPr b="1" lang="en">
                <a:solidFill>
                  <a:srgbClr val="CC0000"/>
                </a:solidFill>
              </a:rPr>
              <a:t>Subject_Hotness_Score</a:t>
            </a:r>
            <a:r>
              <a:rPr lang="en"/>
              <a:t>: Measures the strength and  effectiveness of mail subject.</a:t>
            </a:r>
            <a:endParaRPr/>
          </a:p>
          <a:p>
            <a:pPr indent="-317500" lvl="0" marL="457200" rtl="0" algn="l">
              <a:lnSpc>
                <a:spcPct val="115000"/>
              </a:lnSpc>
              <a:spcBef>
                <a:spcPts val="0"/>
              </a:spcBef>
              <a:spcAft>
                <a:spcPts val="0"/>
              </a:spcAft>
              <a:buSzPts val="1400"/>
              <a:buChar char="●"/>
            </a:pPr>
            <a:r>
              <a:rPr b="1" lang="en">
                <a:solidFill>
                  <a:srgbClr val="CC0000"/>
                </a:solidFill>
              </a:rPr>
              <a:t>Email_Source_Type</a:t>
            </a:r>
            <a:r>
              <a:rPr lang="en"/>
              <a:t>: Differentiates	between 2</a:t>
            </a:r>
            <a:r>
              <a:rPr lang="en"/>
              <a:t> </a:t>
            </a:r>
            <a:r>
              <a:rPr lang="en"/>
              <a:t>different e-mail source types: 1 and 2.</a:t>
            </a:r>
            <a:endParaRPr/>
          </a:p>
          <a:p>
            <a:pPr indent="-317500" lvl="0" marL="457200" marR="5715" rtl="0" algn="l">
              <a:lnSpc>
                <a:spcPct val="115000"/>
              </a:lnSpc>
              <a:spcBef>
                <a:spcPts val="0"/>
              </a:spcBef>
              <a:spcAft>
                <a:spcPts val="0"/>
              </a:spcAft>
              <a:buSzPts val="1400"/>
              <a:buChar char="●"/>
            </a:pPr>
            <a:r>
              <a:rPr b="1" lang="en">
                <a:solidFill>
                  <a:srgbClr val="CC0000"/>
                </a:solidFill>
              </a:rPr>
              <a:t>Customer_Location</a:t>
            </a:r>
            <a:r>
              <a:rPr lang="en"/>
              <a:t>: Differentiates between 7 different e-mail customer locations: A, B, C, D, E, F  and G.</a:t>
            </a:r>
            <a:endParaRPr/>
          </a:p>
          <a:p>
            <a:pPr indent="-317500" lvl="0" marL="457200" marR="5715" rtl="0" algn="l">
              <a:lnSpc>
                <a:spcPct val="115000"/>
              </a:lnSpc>
              <a:spcBef>
                <a:spcPts val="0"/>
              </a:spcBef>
              <a:spcAft>
                <a:spcPts val="0"/>
              </a:spcAft>
              <a:buSzPts val="1400"/>
              <a:buChar char="●"/>
            </a:pPr>
            <a:r>
              <a:rPr b="1" lang="en">
                <a:solidFill>
                  <a:srgbClr val="CC0000"/>
                </a:solidFill>
              </a:rPr>
              <a:t>Email_Campaign_Type</a:t>
            </a:r>
            <a:r>
              <a:rPr lang="en"/>
              <a:t>: Differentiates between 3 different e-mail campaign types: 1, 2 and 3.</a:t>
            </a:r>
            <a:endParaRPr/>
          </a:p>
        </p:txBody>
      </p:sp>
      <p:sp>
        <p:nvSpPr>
          <p:cNvPr id="311" name="Google Shape;311;p17"/>
          <p:cNvSpPr txBox="1"/>
          <p:nvPr/>
        </p:nvSpPr>
        <p:spPr>
          <a:xfrm>
            <a:off x="4572000" y="899150"/>
            <a:ext cx="41097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solidFill>
                  <a:srgbClr val="CC0000"/>
                </a:solidFill>
              </a:rPr>
              <a:t>Total_Past_Communications</a:t>
            </a:r>
            <a:r>
              <a:rPr b="1" lang="en"/>
              <a:t>: </a:t>
            </a:r>
            <a:r>
              <a:rPr lang="en"/>
              <a:t>Number of previous.</a:t>
            </a:r>
            <a:endParaRPr/>
          </a:p>
          <a:p>
            <a:pPr indent="-317500" lvl="0" marL="457200" marR="5080" rtl="0" algn="l">
              <a:lnSpc>
                <a:spcPct val="115000"/>
              </a:lnSpc>
              <a:spcBef>
                <a:spcPts val="0"/>
              </a:spcBef>
              <a:spcAft>
                <a:spcPts val="0"/>
              </a:spcAft>
              <a:buSzPts val="1400"/>
              <a:buChar char="●"/>
            </a:pPr>
            <a:r>
              <a:rPr b="1" lang="en">
                <a:solidFill>
                  <a:srgbClr val="CC0000"/>
                </a:solidFill>
              </a:rPr>
              <a:t>Time_Email_sent_Category</a:t>
            </a:r>
            <a:r>
              <a:rPr b="1" lang="en"/>
              <a:t>: </a:t>
            </a:r>
            <a:r>
              <a:rPr lang="en"/>
              <a:t>Differentiates between 3 different time of day category: 1, 2 and 3.</a:t>
            </a:r>
            <a:endParaRPr/>
          </a:p>
          <a:p>
            <a:pPr indent="-317500" lvl="0" marL="457200" rtl="0" algn="l">
              <a:lnSpc>
                <a:spcPct val="115000"/>
              </a:lnSpc>
              <a:spcBef>
                <a:spcPts val="0"/>
              </a:spcBef>
              <a:spcAft>
                <a:spcPts val="0"/>
              </a:spcAft>
              <a:buSzPts val="1400"/>
              <a:buChar char="●"/>
            </a:pPr>
            <a:r>
              <a:rPr b="1" lang="en">
                <a:solidFill>
                  <a:srgbClr val="CC0000"/>
                </a:solidFill>
              </a:rPr>
              <a:t>Word_Count</a:t>
            </a:r>
            <a:r>
              <a:rPr b="1" lang="en"/>
              <a:t>: </a:t>
            </a:r>
            <a:r>
              <a:rPr lang="en"/>
              <a:t>Number of words in the mail.</a:t>
            </a:r>
            <a:endParaRPr/>
          </a:p>
          <a:p>
            <a:pPr indent="-317500" lvl="0" marL="457200" rtl="0" algn="l">
              <a:lnSpc>
                <a:spcPct val="115000"/>
              </a:lnSpc>
              <a:spcBef>
                <a:spcPts val="0"/>
              </a:spcBef>
              <a:spcAft>
                <a:spcPts val="0"/>
              </a:spcAft>
              <a:buSzPts val="1400"/>
              <a:buChar char="●"/>
            </a:pPr>
            <a:r>
              <a:rPr b="1" lang="en">
                <a:solidFill>
                  <a:srgbClr val="CC0000"/>
                </a:solidFill>
              </a:rPr>
              <a:t>Total_Links</a:t>
            </a:r>
            <a:r>
              <a:rPr b="1" lang="en"/>
              <a:t>: </a:t>
            </a:r>
            <a:r>
              <a:rPr lang="en"/>
              <a:t>Number of links in the mail.</a:t>
            </a:r>
            <a:endParaRPr/>
          </a:p>
          <a:p>
            <a:pPr indent="-317500" lvl="0" marL="457200" rtl="0" algn="l">
              <a:lnSpc>
                <a:spcPct val="115000"/>
              </a:lnSpc>
              <a:spcBef>
                <a:spcPts val="0"/>
              </a:spcBef>
              <a:spcAft>
                <a:spcPts val="0"/>
              </a:spcAft>
              <a:buSzPts val="1400"/>
              <a:buChar char="●"/>
            </a:pPr>
            <a:r>
              <a:rPr b="1" lang="en">
                <a:solidFill>
                  <a:srgbClr val="CC0000"/>
                </a:solidFill>
              </a:rPr>
              <a:t>Total_Images</a:t>
            </a:r>
            <a:r>
              <a:rPr b="1" lang="en"/>
              <a:t>:</a:t>
            </a:r>
            <a:r>
              <a:rPr lang="en"/>
              <a:t> Number of images in the mail.</a:t>
            </a:r>
            <a:endParaRPr/>
          </a:p>
          <a:p>
            <a:pPr indent="-317500" lvl="0" marL="457200" rtl="0" algn="l">
              <a:lnSpc>
                <a:spcPct val="115000"/>
              </a:lnSpc>
              <a:spcBef>
                <a:spcPts val="0"/>
              </a:spcBef>
              <a:spcAft>
                <a:spcPts val="0"/>
              </a:spcAft>
              <a:buSzPts val="1400"/>
              <a:buChar char="●"/>
            </a:pPr>
            <a:r>
              <a:rPr b="1" lang="en">
                <a:solidFill>
                  <a:srgbClr val="CC0000"/>
                </a:solidFill>
              </a:rPr>
              <a:t>Email_Status</a:t>
            </a:r>
            <a:r>
              <a:rPr b="1" lang="en"/>
              <a:t>: </a:t>
            </a:r>
            <a:r>
              <a:rPr lang="en"/>
              <a:t>Differentiates between 3 different e-mail statuses: 1, 2 and 3, representing ignored, read &amp; acknowledged, respectively. This is our  target variable.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317" name="Google Shape;317;p18"/>
          <p:cNvSpPr txBox="1"/>
          <p:nvPr/>
        </p:nvSpPr>
        <p:spPr>
          <a:xfrm>
            <a:off x="381000" y="228600"/>
            <a:ext cx="30000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Data Cleaning</a:t>
            </a:r>
            <a:endParaRPr b="1" sz="2400">
              <a:solidFill>
                <a:srgbClr val="CC0000"/>
              </a:solidFill>
              <a:latin typeface="Verdana"/>
              <a:ea typeface="Verdana"/>
              <a:cs typeface="Verdana"/>
              <a:sym typeface="Verdana"/>
            </a:endParaRPr>
          </a:p>
        </p:txBody>
      </p:sp>
      <p:sp>
        <p:nvSpPr>
          <p:cNvPr id="318" name="Google Shape;318;p18"/>
          <p:cNvSpPr txBox="1"/>
          <p:nvPr/>
        </p:nvSpPr>
        <p:spPr>
          <a:xfrm>
            <a:off x="457200" y="762000"/>
            <a:ext cx="8207400" cy="3930900"/>
          </a:xfrm>
          <a:prstGeom prst="rect">
            <a:avLst/>
          </a:prstGeom>
          <a:noFill/>
          <a:ln>
            <a:noFill/>
          </a:ln>
        </p:spPr>
        <p:txBody>
          <a:bodyPr anchorCtr="0" anchor="t" bIns="91425" lIns="91425" spcFirstLastPara="1" rIns="91425" wrap="square" tIns="91425">
            <a:spAutoFit/>
          </a:bodyPr>
          <a:lstStyle/>
          <a:p>
            <a:pPr indent="-361949" lvl="0" marL="355600" marR="5080" rtl="0" algn="l">
              <a:lnSpc>
                <a:spcPct val="115000"/>
              </a:lnSpc>
              <a:spcBef>
                <a:spcPts val="0"/>
              </a:spcBef>
              <a:spcAft>
                <a:spcPts val="0"/>
              </a:spcAft>
              <a:buSzPts val="2100"/>
              <a:buChar char="●"/>
            </a:pPr>
            <a:r>
              <a:rPr lang="en" sz="1700"/>
              <a:t>About 17% of data in ‘Customer_Location’ has missing values. Since a  large number of observations have missing values in it and it was difficult to  find a value to impute in relation to other features, it was skipped.</a:t>
            </a:r>
            <a:endParaRPr sz="1700"/>
          </a:p>
          <a:p>
            <a:pPr indent="-361949" lvl="0" marL="355600" rtl="0" algn="l">
              <a:lnSpc>
                <a:spcPct val="115000"/>
              </a:lnSpc>
              <a:spcBef>
                <a:spcPts val="840"/>
              </a:spcBef>
              <a:spcAft>
                <a:spcPts val="0"/>
              </a:spcAft>
              <a:buSzPts val="2100"/>
              <a:buChar char="●"/>
            </a:pPr>
            <a:r>
              <a:rPr lang="en" sz="1700"/>
              <a:t>About 10% of data in ‘Total_Past_Communications’ has missing values; they were replaced with its mean.</a:t>
            </a:r>
            <a:endParaRPr sz="1700"/>
          </a:p>
          <a:p>
            <a:pPr indent="-361949" lvl="0" marL="355600" marR="5715" rtl="0" algn="l">
              <a:lnSpc>
                <a:spcPct val="115000"/>
              </a:lnSpc>
              <a:spcBef>
                <a:spcPts val="0"/>
              </a:spcBef>
              <a:spcAft>
                <a:spcPts val="0"/>
              </a:spcAft>
              <a:buSzPts val="2100"/>
              <a:buChar char="●"/>
            </a:pPr>
            <a:r>
              <a:rPr lang="en" sz="1700"/>
              <a:t>About 3% of data in ‘Total_Links’ has missing values; they were replaced  with its median.</a:t>
            </a:r>
            <a:endParaRPr sz="1700"/>
          </a:p>
          <a:p>
            <a:pPr indent="-361949" lvl="0" marL="355600" marR="5080" rtl="0" algn="l">
              <a:lnSpc>
                <a:spcPct val="115000"/>
              </a:lnSpc>
              <a:spcBef>
                <a:spcPts val="5"/>
              </a:spcBef>
              <a:spcAft>
                <a:spcPts val="0"/>
              </a:spcAft>
              <a:buSzPts val="2100"/>
              <a:buChar char="●"/>
            </a:pPr>
            <a:r>
              <a:rPr lang="en" sz="1700"/>
              <a:t>About 3% rows in ‘Total_Images’ has missing values; they were replaced  with its mode.</a:t>
            </a:r>
            <a:endParaRPr sz="1700"/>
          </a:p>
          <a:p>
            <a:pPr indent="-361949" lvl="0" marL="355600" marR="6985" rtl="0" algn="l">
              <a:lnSpc>
                <a:spcPct val="115000"/>
              </a:lnSpc>
              <a:spcBef>
                <a:spcPts val="100"/>
              </a:spcBef>
              <a:spcAft>
                <a:spcPts val="0"/>
              </a:spcAft>
              <a:buSzPts val="2100"/>
              <a:buChar char="●"/>
            </a:pPr>
            <a:r>
              <a:rPr lang="en" sz="1700"/>
              <a:t>Datatype of ‘Total_Past_Communications’, ‘Total_Links’ and ‘Total_Images’ were converted to ‘int’ datatype for more convenience.</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324" name="Google Shape;324;p19"/>
          <p:cNvSpPr txBox="1"/>
          <p:nvPr/>
        </p:nvSpPr>
        <p:spPr>
          <a:xfrm>
            <a:off x="381000" y="304800"/>
            <a:ext cx="54441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Exploratory Data Analysis</a:t>
            </a:r>
            <a:endParaRPr b="1" sz="2400">
              <a:solidFill>
                <a:srgbClr val="CC0000"/>
              </a:solidFill>
              <a:latin typeface="Verdana"/>
              <a:ea typeface="Verdana"/>
              <a:cs typeface="Verdana"/>
              <a:sym typeface="Verdana"/>
            </a:endParaRPr>
          </a:p>
        </p:txBody>
      </p:sp>
      <p:pic>
        <p:nvPicPr>
          <p:cNvPr id="325" name="Google Shape;325;p19"/>
          <p:cNvPicPr preferRelativeResize="0"/>
          <p:nvPr/>
        </p:nvPicPr>
        <p:blipFill rotWithShape="1">
          <a:blip r:embed="rId4">
            <a:alphaModFix/>
          </a:blip>
          <a:srcRect b="0" l="0" r="0" t="0"/>
          <a:stretch/>
        </p:blipFill>
        <p:spPr>
          <a:xfrm>
            <a:off x="460575" y="917726"/>
            <a:ext cx="4811125" cy="3107475"/>
          </a:xfrm>
          <a:prstGeom prst="rect">
            <a:avLst/>
          </a:prstGeom>
          <a:noFill/>
          <a:ln>
            <a:noFill/>
          </a:ln>
        </p:spPr>
      </p:pic>
      <p:sp>
        <p:nvSpPr>
          <p:cNvPr id="326" name="Google Shape;326;p19"/>
          <p:cNvSpPr txBox="1"/>
          <p:nvPr/>
        </p:nvSpPr>
        <p:spPr>
          <a:xfrm>
            <a:off x="5693425" y="917725"/>
            <a:ext cx="3048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The dataset is highly </a:t>
            </a:r>
            <a:r>
              <a:rPr lang="en" sz="2000">
                <a:latin typeface="Nunito"/>
                <a:ea typeface="Nunito"/>
                <a:cs typeface="Nunito"/>
                <a:sym typeface="Nunito"/>
              </a:rPr>
              <a:t>imbalanced and “E’mail_Status’ 0 is the majority class and the rest of them are minority classes.</a:t>
            </a:r>
            <a:endParaRPr sz="20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332" name="Google Shape;332;p20"/>
          <p:cNvPicPr preferRelativeResize="0"/>
          <p:nvPr/>
        </p:nvPicPr>
        <p:blipFill rotWithShape="1">
          <a:blip r:embed="rId4">
            <a:alphaModFix/>
          </a:blip>
          <a:srcRect b="0" l="0" r="0" t="0"/>
          <a:stretch/>
        </p:blipFill>
        <p:spPr>
          <a:xfrm>
            <a:off x="406433" y="937616"/>
            <a:ext cx="4960620" cy="3814547"/>
          </a:xfrm>
          <a:prstGeom prst="rect">
            <a:avLst/>
          </a:prstGeom>
          <a:noFill/>
          <a:ln>
            <a:noFill/>
          </a:ln>
        </p:spPr>
      </p:pic>
      <p:sp>
        <p:nvSpPr>
          <p:cNvPr id="333" name="Google Shape;333;p20"/>
          <p:cNvSpPr txBox="1"/>
          <p:nvPr/>
        </p:nvSpPr>
        <p:spPr>
          <a:xfrm>
            <a:off x="304800" y="304800"/>
            <a:ext cx="62502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Exploratory Data Analysis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sp>
        <p:nvSpPr>
          <p:cNvPr id="334" name="Google Shape;334;p20"/>
          <p:cNvSpPr txBox="1"/>
          <p:nvPr/>
        </p:nvSpPr>
        <p:spPr>
          <a:xfrm>
            <a:off x="5463400" y="937625"/>
            <a:ext cx="3390900" cy="2373600"/>
          </a:xfrm>
          <a:prstGeom prst="rect">
            <a:avLst/>
          </a:prstGeom>
          <a:noFill/>
          <a:ln>
            <a:noFill/>
          </a:ln>
        </p:spPr>
        <p:txBody>
          <a:bodyPr anchorCtr="0" anchor="t" bIns="91425" lIns="91425" spcFirstLastPara="1" rIns="91425" wrap="square" tIns="91425">
            <a:spAutoFit/>
          </a:bodyPr>
          <a:lstStyle/>
          <a:p>
            <a:pPr indent="0" lvl="0" marL="12700" marR="5080" rtl="0" algn="l">
              <a:lnSpc>
                <a:spcPct val="115000"/>
              </a:lnSpc>
              <a:spcBef>
                <a:spcPts val="0"/>
              </a:spcBef>
              <a:spcAft>
                <a:spcPts val="0"/>
              </a:spcAft>
              <a:buNone/>
            </a:pPr>
            <a:r>
              <a:rPr lang="en" sz="1800"/>
              <a:t>‘Subject_Hotness_Score’,  ‘Total_Links’ and  ‘Total_Images’ are  positively skewed while  ‘Total_Past_Communicati  ons’ and ‘Word_Count’  are almost normally  distributed.</a:t>
            </a:r>
            <a:endParaRPr sz="1800"/>
          </a:p>
        </p:txBody>
      </p:sp>
      <p:pic>
        <p:nvPicPr>
          <p:cNvPr id="335" name="Google Shape;335;p20"/>
          <p:cNvPicPr preferRelativeResize="0"/>
          <p:nvPr/>
        </p:nvPicPr>
        <p:blipFill rotWithShape="1">
          <a:blip r:embed="rId5">
            <a:alphaModFix/>
          </a:blip>
          <a:srcRect b="0" l="0" r="0" t="0"/>
          <a:stretch/>
        </p:blipFill>
        <p:spPr>
          <a:xfrm>
            <a:off x="5367055" y="3462864"/>
            <a:ext cx="1677924" cy="12893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1" name="Google Shape;341;p21"/>
          <p:cNvSpPr txBox="1"/>
          <p:nvPr/>
        </p:nvSpPr>
        <p:spPr>
          <a:xfrm>
            <a:off x="304800" y="228600"/>
            <a:ext cx="6651900" cy="554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400">
                <a:solidFill>
                  <a:srgbClr val="CC0000"/>
                </a:solidFill>
                <a:latin typeface="Verdana"/>
                <a:ea typeface="Verdana"/>
                <a:cs typeface="Verdana"/>
                <a:sym typeface="Verdana"/>
              </a:rPr>
              <a:t>Exploratory Data Analysis </a:t>
            </a:r>
            <a:r>
              <a:rPr lang="en" sz="2400">
                <a:solidFill>
                  <a:srgbClr val="CC0000"/>
                </a:solidFill>
                <a:latin typeface="Verdana"/>
                <a:ea typeface="Verdana"/>
                <a:cs typeface="Verdana"/>
                <a:sym typeface="Verdana"/>
              </a:rPr>
              <a:t>(Contd.)</a:t>
            </a:r>
            <a:endParaRPr b="1" sz="2400">
              <a:solidFill>
                <a:srgbClr val="CC0000"/>
              </a:solidFill>
              <a:latin typeface="Verdana"/>
              <a:ea typeface="Verdana"/>
              <a:cs typeface="Verdana"/>
              <a:sym typeface="Verdana"/>
            </a:endParaRPr>
          </a:p>
        </p:txBody>
      </p:sp>
      <p:grpSp>
        <p:nvGrpSpPr>
          <p:cNvPr id="342" name="Google Shape;342;p21"/>
          <p:cNvGrpSpPr/>
          <p:nvPr/>
        </p:nvGrpSpPr>
        <p:grpSpPr>
          <a:xfrm>
            <a:off x="414527" y="781811"/>
            <a:ext cx="7763256" cy="2848356"/>
            <a:chOff x="566927" y="1086611"/>
            <a:chExt cx="7763256" cy="2848356"/>
          </a:xfrm>
        </p:grpSpPr>
        <p:pic>
          <p:nvPicPr>
            <p:cNvPr id="343" name="Google Shape;343;p21"/>
            <p:cNvPicPr preferRelativeResize="0"/>
            <p:nvPr/>
          </p:nvPicPr>
          <p:blipFill rotWithShape="1">
            <a:blip r:embed="rId4">
              <a:alphaModFix/>
            </a:blip>
            <a:srcRect b="0" l="0" r="0" t="0"/>
            <a:stretch/>
          </p:blipFill>
          <p:spPr>
            <a:xfrm>
              <a:off x="566927" y="1086611"/>
              <a:ext cx="7763256" cy="1424939"/>
            </a:xfrm>
            <a:prstGeom prst="rect">
              <a:avLst/>
            </a:prstGeom>
            <a:noFill/>
            <a:ln>
              <a:noFill/>
            </a:ln>
          </p:spPr>
        </p:pic>
        <p:pic>
          <p:nvPicPr>
            <p:cNvPr id="344" name="Google Shape;344;p21"/>
            <p:cNvPicPr preferRelativeResize="0"/>
            <p:nvPr/>
          </p:nvPicPr>
          <p:blipFill rotWithShape="1">
            <a:blip r:embed="rId5">
              <a:alphaModFix/>
            </a:blip>
            <a:srcRect b="0" l="0" r="0" t="0"/>
            <a:stretch/>
          </p:blipFill>
          <p:spPr>
            <a:xfrm>
              <a:off x="576071" y="2511551"/>
              <a:ext cx="5175504" cy="1423416"/>
            </a:xfrm>
            <a:prstGeom prst="rect">
              <a:avLst/>
            </a:prstGeom>
            <a:noFill/>
            <a:ln>
              <a:noFill/>
            </a:ln>
          </p:spPr>
        </p:pic>
      </p:grpSp>
      <p:sp>
        <p:nvSpPr>
          <p:cNvPr id="345" name="Google Shape;345;p21"/>
          <p:cNvSpPr txBox="1"/>
          <p:nvPr/>
        </p:nvSpPr>
        <p:spPr>
          <a:xfrm>
            <a:off x="338325" y="3618775"/>
            <a:ext cx="8307300" cy="1454700"/>
          </a:xfrm>
          <a:prstGeom prst="rect">
            <a:avLst/>
          </a:prstGeom>
          <a:noFill/>
          <a:ln>
            <a:noFill/>
          </a:ln>
        </p:spPr>
        <p:txBody>
          <a:bodyPr anchorCtr="0" anchor="t" bIns="91425" lIns="91425" spcFirstLastPara="1" rIns="91425" wrap="square" tIns="91425">
            <a:spAutoFit/>
          </a:bodyPr>
          <a:lstStyle/>
          <a:p>
            <a:pPr indent="0" lvl="0" marL="12700" marR="5080" rtl="0" algn="l">
              <a:lnSpc>
                <a:spcPct val="150000"/>
              </a:lnSpc>
              <a:spcBef>
                <a:spcPts val="0"/>
              </a:spcBef>
              <a:spcAft>
                <a:spcPts val="0"/>
              </a:spcAft>
              <a:buNone/>
            </a:pPr>
            <a:r>
              <a:rPr lang="en" sz="1500"/>
              <a:t>All categories of a feature have same distribution of e-mails across categories of ‘Email_Status'.  ‘Email_Campaign_Type’ is the only feature which does not follow this trend. So it has the most impact on the target feature. If ‘Email_Campaign_Type’ is 1, then the mail has 66% chance of getting read and 23% chance of getting acknowledged.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