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55.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0"/>
  </p:notesMasterIdLst>
  <p:sldIdLst>
    <p:sldId id="268" r:id="rId7"/>
    <p:sldId id="297" r:id="rId8"/>
    <p:sldId id="320" r:id="rId9"/>
    <p:sldId id="321" r:id="rId10"/>
    <p:sldId id="322" r:id="rId11"/>
    <p:sldId id="325" r:id="rId12"/>
    <p:sldId id="326" r:id="rId13"/>
    <p:sldId id="327" r:id="rId14"/>
    <p:sldId id="332" r:id="rId15"/>
    <p:sldId id="333" r:id="rId16"/>
    <p:sldId id="328" r:id="rId17"/>
    <p:sldId id="331" r:id="rId18"/>
    <p:sldId id="330" r:id="rId19"/>
  </p:sldIdLst>
  <p:sldSz cx="9144000" cy="5143500" type="screen16x9"/>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a:srgbClr val="800000"/>
    <a:srgbClr val="000099"/>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71533" autoAdjust="0"/>
  </p:normalViewPr>
  <p:slideViewPr>
    <p:cSldViewPr>
      <p:cViewPr varScale="1">
        <p:scale>
          <a:sx n="68" d="100"/>
          <a:sy n="68" d="100"/>
        </p:scale>
        <p:origin x="1386" y="84"/>
      </p:cViewPr>
      <p:guideLst>
        <p:guide orient="horz" pos="1620"/>
        <p:guide pos="2880"/>
      </p:guideLst>
    </p:cSldViewPr>
  </p:slideViewPr>
  <p:outlineViewPr>
    <p:cViewPr>
      <p:scale>
        <a:sx n="33" d="100"/>
        <a:sy n="33" d="100"/>
      </p:scale>
      <p:origin x="204" y="0"/>
    </p:cViewPr>
  </p:outlin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12/11/2020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42756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a remainder Boyce-</a:t>
            </a:r>
            <a:r>
              <a:rPr lang="en-US" dirty="0" err="1"/>
              <a:t>Codd</a:t>
            </a:r>
            <a:r>
              <a:rPr lang="en-US" dirty="0"/>
              <a:t> normal form is based on functional dependencies and it says whenever we have functional dependency on a relation the left hand side needs to be a key or contain a key.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402758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two examples and determine if those examples are in BCNF. Remember to determine if</a:t>
            </a:r>
            <a:r>
              <a:rPr lang="en-US" baseline="0" dirty="0"/>
              <a:t> something is in BCNF</a:t>
            </a:r>
            <a:r>
              <a:rPr lang="en-US" dirty="0"/>
              <a:t> we need the relational schema and a set of functional dependencies. So here we have our student relation and this is a set of functional dependencies we had in earlier examples, where the CNIC number is determining the name, address, and GPA. That means that if there's two tuples with the same CNIC number they will have the same name, address, and GPA. That's the same student and they only live in one place. The GPA determines the priority, so any two students with the same GPA will have the same priority and, finally, the high school code determines the high school name and city. So the high school is a unique identifier for a particular high school in a city. So those are our three functional dependencies in order to test whether this is relation is in normal form with respect to the functional dependencies we need to know what the key of the relation is or the set of keys of the relation and we worked on this in an earlier lecture using the closure idea, so I'll just remind you now, that for this relation, this set of functional dependencies, there's one key or one minimal key and that's the CNIC number together with the high school code, those two attributes do functionally determine all other attributes in the relation and, therefore, they are together, forming a key. So now, to check if we're in Boyce-</a:t>
            </a:r>
            <a:r>
              <a:rPr lang="en-US" dirty="0" err="1"/>
              <a:t>Codd</a:t>
            </a:r>
            <a:r>
              <a:rPr lang="en-US" dirty="0"/>
              <a:t> Normal Form, we have to ask the question, "Does every functional dependency have a key on its left-hand side?" and the answer, of course, is no, not all. In fact, the reality is that no functional dependency, in this case, has the key on the left hand side. We have three left hand sides and no of them have or contain our one key. If you've given any thought at all to this database design, you will see that it's not a good one. It's combining too much information in one place, which is our basic idea, that we start with a mega relation and break it down. And so what we're going to do is use these functional dependencies, and specifically the fact that those are BCNF or Boyce </a:t>
            </a:r>
            <a:r>
              <a:rPr lang="en-US" dirty="0" err="1"/>
              <a:t>Codd</a:t>
            </a:r>
            <a:r>
              <a:rPr lang="en-US" dirty="0"/>
              <a:t> Normal Form violations, to break this relation down into one that is a better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46709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a second example, our apply relation to see if this one is in Boyce </a:t>
            </a:r>
            <a:r>
              <a:rPr lang="en-US" dirty="0" err="1"/>
              <a:t>Codd</a:t>
            </a:r>
            <a:r>
              <a:rPr lang="en-US" dirty="0"/>
              <a:t> Normal Form. So in this case as a reminder, we have CNIC number, university name, city, date and major. So the date is the date of application; the major is major the student is applying for at that particular university and we'll have one functional dependency which effectively says in English that each student may apply to each university only once and for one major. Now let's compute the key for this relation, or keys for this relation based on the functional dependency. Well, it's pretty straightforward that these three attributes form a key because they determine the other attributes in the relation and therefore they determine all the attributes of the relation. Furthermore, we can see that our one and only functional dependency obviously has a key on its left hand side and so this relation is in fact already in Boyce-</a:t>
            </a:r>
            <a:r>
              <a:rPr lang="en-US" dirty="0" err="1"/>
              <a:t>Codd</a:t>
            </a:r>
            <a:r>
              <a:rPr lang="en-US" dirty="0"/>
              <a:t> normal form and we'll see there's no way to decompose this relation further into a better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37102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are again, talking about our decomposition process, so now we know what good relations are. They are in BCNF. And we saw earlier what good decompositions are, so now we're going to give an algorithm that's going to perform good decompositions and those decompositions are going to yield decomposed relations that are in Boyce </a:t>
            </a:r>
            <a:r>
              <a:rPr lang="en-US" dirty="0" err="1"/>
              <a:t>Codd</a:t>
            </a:r>
            <a:r>
              <a:rPr lang="en-US" dirty="0"/>
              <a:t> normal form.</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08506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180577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mention a few more things about the algorithm. First of all, I left this step kind of mysterious, which is how we compute the functional dependencies for the decomposed relations. We can't just take the functional dependencies we already have for the bigger relation, and throw away the ones that don't apply exclusively to one or the other of the decomposed, we actually have to compute the functional dependencies that are implied and that apply to these relations. The algorithm</a:t>
            </a:r>
            <a:r>
              <a:rPr lang="en-US" baseline="0" dirty="0"/>
              <a:t> to compute FDs for R1 and R2 is given on next slide</a:t>
            </a:r>
            <a:r>
              <a:rPr lang="en-US" dirty="0"/>
              <a:t>. Second, let me mention that there is little nondeterminism in this algorithm. It says "pick any of our relations with a violating functional dependency and use that to guide the next decomposition step". So, the fact is, that you can get a different answer, depending on which one you choose at this point in time. All of the results will be BCNF decomposition but they might not be the same one. And, in fact, if you go back to the example that I did, and you pick the functional dependencies in a different order, you might get a different final schema. But, again, it will be in BCNF.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190137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does BCNF guarantee a good decomposition? Well of course the answer is yes or I wouldn't have spent all this time teaching you about it. Does it remove the anomalies that we looked at in our first example of bad relational design? Yes, it does remove anomalies. When we have multiple instances of the same piece of information being captured, that's what's squeezed out by the decomposition into BCNF, and that's fairly easy to see through the examples that we've done already. It's a little less obvious seeing why BCNF composition does allow us to have a breakdown of a relation that logically reconstructs the original relation.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75235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191000" y="1047750"/>
            <a:ext cx="48006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Relational Design Theory</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191000" y="2647950"/>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Boyce-</a:t>
            </a:r>
            <a:r>
              <a:rPr lang="en-US" sz="4800" dirty="0" err="1">
                <a:solidFill>
                  <a:schemeClr val="tx1">
                    <a:lumMod val="75000"/>
                    <a:lumOff val="25000"/>
                  </a:schemeClr>
                </a:solidFill>
              </a:rPr>
              <a:t>Codd</a:t>
            </a:r>
            <a:r>
              <a:rPr lang="en-US" sz="4800" dirty="0">
                <a:solidFill>
                  <a:schemeClr val="tx1">
                    <a:lumMod val="75000"/>
                    <a:lumOff val="25000"/>
                  </a:schemeClr>
                </a:solidFill>
              </a:rPr>
              <a:t> Normal Form</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5424" y="92669"/>
            <a:ext cx="898857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BCNF</a:t>
            </a:r>
            <a:r>
              <a:rPr lang="en-US" sz="2800" b="1" dirty="0">
                <a:solidFill>
                  <a:srgbClr val="990000"/>
                </a:solidFill>
              </a:rPr>
              <a:t> Decomposition Example</a:t>
            </a:r>
          </a:p>
          <a:p>
            <a:pPr marL="274320" indent="-182880">
              <a:lnSpc>
                <a:spcPct val="80000"/>
              </a:lnSpc>
              <a:spcBef>
                <a:spcPts val="0"/>
              </a:spcBef>
              <a:spcAft>
                <a:spcPts val="600"/>
              </a:spcAft>
              <a:buClr>
                <a:srgbClr val="990000"/>
              </a:buClr>
              <a:buNone/>
            </a:pPr>
            <a:r>
              <a:rPr lang="en-US" sz="2000" b="1" dirty="0">
                <a:latin typeface="Lucida Console" pitchFamily="49" charset="0"/>
              </a:rPr>
              <a:t>S1(</a:t>
            </a:r>
            <a:r>
              <a:rPr lang="en-US" sz="2000" b="1" dirty="0" err="1">
                <a:latin typeface="Lucida Console" pitchFamily="49" charset="0"/>
              </a:rPr>
              <a:t>Hscode</a:t>
            </a:r>
            <a:r>
              <a:rPr lang="en-US" sz="2000" b="1" dirty="0">
                <a:latin typeface="Lucida Console" pitchFamily="49" charset="0"/>
              </a:rPr>
              <a:t>, </a:t>
            </a:r>
            <a:r>
              <a:rPr lang="en-US" sz="2000" b="1" dirty="0" err="1">
                <a:latin typeface="Lucida Console" pitchFamily="49" charset="0"/>
              </a:rPr>
              <a:t>Hsname</a:t>
            </a:r>
            <a:r>
              <a:rPr lang="en-US" sz="2000" b="1" dirty="0">
                <a:latin typeface="Lucida Console" pitchFamily="49" charset="0"/>
              </a:rPr>
              <a:t>, </a:t>
            </a:r>
            <a:r>
              <a:rPr lang="en-US" sz="2000" b="1" dirty="0" err="1">
                <a:latin typeface="Lucida Console" pitchFamily="49" charset="0"/>
              </a:rPr>
              <a:t>HScity</a:t>
            </a:r>
            <a:r>
              <a:rPr lang="en-US" sz="2000" b="1" dirty="0">
                <a:latin typeface="Lucida Console" pitchFamily="49" charset="0"/>
              </a:rPr>
              <a:t>)</a:t>
            </a:r>
          </a:p>
          <a:p>
            <a:pPr marL="274320" indent="-182880">
              <a:lnSpc>
                <a:spcPct val="80000"/>
              </a:lnSpc>
              <a:spcBef>
                <a:spcPts val="0"/>
              </a:spcBef>
              <a:spcAft>
                <a:spcPts val="600"/>
              </a:spcAft>
              <a:buClr>
                <a:srgbClr val="990000"/>
              </a:buClr>
              <a:buNone/>
            </a:pPr>
            <a:r>
              <a:rPr lang="en-US" sz="2000" b="1" dirty="0">
                <a:latin typeface="Lucida Console" pitchFamily="49" charset="0"/>
              </a:rPr>
              <a:t>S3(GPA, priority)</a:t>
            </a:r>
          </a:p>
          <a:p>
            <a:pPr marL="274320" indent="-182880">
              <a:lnSpc>
                <a:spcPct val="80000"/>
              </a:lnSpc>
              <a:spcBef>
                <a:spcPts val="0"/>
              </a:spcBef>
              <a:spcAft>
                <a:spcPts val="600"/>
              </a:spcAft>
              <a:buClr>
                <a:srgbClr val="990000"/>
              </a:buClr>
              <a:buNone/>
            </a:pPr>
            <a:r>
              <a:rPr lang="en-US" sz="2000" b="1" dirty="0">
                <a:latin typeface="Lucida Console" pitchFamily="49" charset="0"/>
              </a:rPr>
              <a:t>S4(GPA, </a:t>
            </a:r>
            <a:r>
              <a:rPr lang="en-US" sz="2000" b="1" dirty="0" err="1">
                <a:latin typeface="Lucida Console" pitchFamily="49" charset="0"/>
              </a:rPr>
              <a:t>Hscode</a:t>
            </a:r>
            <a:r>
              <a:rPr lang="en-US" sz="2000" b="1" dirty="0">
                <a:latin typeface="Lucida Console" pitchFamily="49" charset="0"/>
              </a:rPr>
              <a:t>, CNIC,</a:t>
            </a:r>
            <a:r>
              <a:rPr lang="en-US" sz="10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1000" b="1" dirty="0">
                <a:latin typeface="Lucida Console" pitchFamily="49" charset="0"/>
              </a:rPr>
              <a:t> </a:t>
            </a:r>
            <a:r>
              <a:rPr lang="en-US" sz="2000" b="1" dirty="0">
                <a:latin typeface="Lucida Console" pitchFamily="49" charset="0"/>
              </a:rPr>
              <a:t>address)</a:t>
            </a:r>
          </a:p>
          <a:p>
            <a:pPr marL="274320" indent="-182880">
              <a:lnSpc>
                <a:spcPct val="80000"/>
              </a:lnSpc>
              <a:spcBef>
                <a:spcPts val="0"/>
              </a:spcBef>
              <a:spcAft>
                <a:spcPts val="600"/>
              </a:spcAft>
              <a:buClr>
                <a:srgbClr val="990000"/>
              </a:buClr>
              <a:buNone/>
            </a:pPr>
            <a:r>
              <a:rPr lang="en-US" sz="2000" b="1" dirty="0" err="1">
                <a:solidFill>
                  <a:srgbClr val="0000FF"/>
                </a:solidFill>
                <a:latin typeface="Lucida Console" pitchFamily="49" charset="0"/>
              </a:rPr>
              <a:t>HScode</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HSname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err="1">
                <a:solidFill>
                  <a:srgbClr val="0000FF"/>
                </a:solidFill>
                <a:latin typeface="Lucida Console" pitchFamily="49" charset="0"/>
              </a:rPr>
              <a:t>HScity</a:t>
            </a: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GPA</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a:solidFill>
                  <a:srgbClr val="0000FF"/>
                </a:solidFill>
                <a:latin typeface="Lucida Console" pitchFamily="49" charset="0"/>
              </a:rPr>
              <a:t>priority</a:t>
            </a: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CNIC</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address,</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GPA</a:t>
            </a:r>
          </a:p>
          <a:p>
            <a:pPr marL="274320" indent="-182880">
              <a:lnSpc>
                <a:spcPct val="80000"/>
              </a:lnSpc>
              <a:spcBef>
                <a:spcPts val="0"/>
              </a:spcBef>
              <a:spcAft>
                <a:spcPts val="600"/>
              </a:spcAft>
              <a:buClr>
                <a:srgbClr val="990000"/>
              </a:buClr>
              <a:buNone/>
            </a:pP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CNIC</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address,</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GPA</a:t>
            </a:r>
          </a:p>
          <a:p>
            <a:pPr marL="274320" indent="-182880">
              <a:lnSpc>
                <a:spcPct val="80000"/>
              </a:lnSpc>
              <a:spcBef>
                <a:spcPts val="0"/>
              </a:spcBef>
              <a:spcAft>
                <a:spcPts val="600"/>
              </a:spcAft>
              <a:buClr>
                <a:srgbClr val="990000"/>
              </a:buClr>
              <a:buNone/>
            </a:pPr>
            <a:r>
              <a:rPr lang="en-US" sz="1600" b="1" dirty="0">
                <a:solidFill>
                  <a:srgbClr val="FF0000"/>
                </a:solidFill>
                <a:latin typeface="Lucida Console" pitchFamily="49" charset="0"/>
              </a:rPr>
              <a:t>BCNF Violation as {CNIC}</a:t>
            </a:r>
            <a:r>
              <a:rPr lang="en-US" sz="1600" b="1" baseline="30000" dirty="0">
                <a:solidFill>
                  <a:srgbClr val="FF0000"/>
                </a:solidFill>
                <a:latin typeface="Lucida Console" pitchFamily="49" charset="0"/>
              </a:rPr>
              <a:t>+ </a:t>
            </a:r>
            <a:r>
              <a:rPr lang="en-US" sz="1600" b="1" dirty="0">
                <a:solidFill>
                  <a:srgbClr val="FF0000"/>
                </a:solidFill>
                <a:latin typeface="Lucida Console" pitchFamily="49" charset="0"/>
              </a:rPr>
              <a:t>= {</a:t>
            </a:r>
            <a:r>
              <a:rPr lang="en-US" sz="1600" b="1" dirty="0" err="1">
                <a:solidFill>
                  <a:srgbClr val="FF0000"/>
                </a:solidFill>
                <a:latin typeface="Lucida Console" pitchFamily="49" charset="0"/>
              </a:rPr>
              <a:t>sName</a:t>
            </a:r>
            <a:r>
              <a:rPr lang="en-US" sz="1600" b="1" dirty="0">
                <a:solidFill>
                  <a:srgbClr val="FF0000"/>
                </a:solidFill>
                <a:latin typeface="Lucida Console" pitchFamily="49" charset="0"/>
              </a:rPr>
              <a:t>, address, GPA, priority} ≠ All attributes of S4</a:t>
            </a:r>
          </a:p>
          <a:p>
            <a:pPr marL="274320" indent="-182880">
              <a:lnSpc>
                <a:spcPct val="80000"/>
              </a:lnSpc>
              <a:spcBef>
                <a:spcPts val="0"/>
              </a:spcBef>
              <a:spcAft>
                <a:spcPts val="600"/>
              </a:spcAft>
              <a:buClr>
                <a:srgbClr val="990000"/>
              </a:buClr>
              <a:buNone/>
            </a:pPr>
            <a:r>
              <a:rPr lang="en-US" sz="1600" b="1" dirty="0">
                <a:latin typeface="Lucida Console" pitchFamily="49" charset="0"/>
              </a:rPr>
              <a:t>Hence, S4 relation will get decomposed in two relations.</a:t>
            </a:r>
          </a:p>
          <a:p>
            <a:pPr marL="274320" indent="-182880">
              <a:lnSpc>
                <a:spcPct val="80000"/>
              </a:lnSpc>
              <a:spcBef>
                <a:spcPts val="0"/>
              </a:spcBef>
              <a:spcAft>
                <a:spcPts val="600"/>
              </a:spcAft>
              <a:buClr>
                <a:srgbClr val="990000"/>
              </a:buClr>
              <a:buNone/>
            </a:pPr>
            <a:r>
              <a:rPr lang="en-US" sz="1600" b="1" dirty="0">
                <a:latin typeface="Lucida Console" pitchFamily="49" charset="0"/>
              </a:rPr>
              <a:t>S5(CNIC, </a:t>
            </a:r>
            <a:r>
              <a:rPr lang="en-US" sz="1600" b="1" dirty="0" err="1">
                <a:latin typeface="Lucida Console" pitchFamily="49" charset="0"/>
              </a:rPr>
              <a:t>sName</a:t>
            </a:r>
            <a:r>
              <a:rPr lang="en-US" sz="1600" b="1" dirty="0">
                <a:latin typeface="Lucida Console" pitchFamily="49" charset="0"/>
              </a:rPr>
              <a:t>,</a:t>
            </a:r>
            <a:r>
              <a:rPr lang="en-US" sz="800" b="1" dirty="0">
                <a:latin typeface="Lucida Console" pitchFamily="49" charset="0"/>
              </a:rPr>
              <a:t> </a:t>
            </a:r>
            <a:r>
              <a:rPr lang="en-US" sz="1600" b="1" dirty="0">
                <a:latin typeface="Lucida Console" pitchFamily="49" charset="0"/>
              </a:rPr>
              <a:t>address, GPA)</a:t>
            </a:r>
          </a:p>
          <a:p>
            <a:pPr marL="274320" indent="-182880">
              <a:lnSpc>
                <a:spcPct val="80000"/>
              </a:lnSpc>
              <a:spcBef>
                <a:spcPts val="0"/>
              </a:spcBef>
              <a:spcAft>
                <a:spcPts val="600"/>
              </a:spcAft>
              <a:buClr>
                <a:srgbClr val="990000"/>
              </a:buClr>
              <a:buNone/>
            </a:pPr>
            <a:r>
              <a:rPr lang="en-US" sz="1600" b="1" dirty="0">
                <a:latin typeface="Lucida Console" pitchFamily="49" charset="0"/>
              </a:rPr>
              <a:t>S6(CNIC,</a:t>
            </a:r>
            <a:r>
              <a:rPr lang="en-US" sz="900" b="1" dirty="0">
                <a:latin typeface="Lucida Console" pitchFamily="49" charset="0"/>
              </a:rPr>
              <a:t> </a:t>
            </a:r>
            <a:r>
              <a:rPr lang="en-US" sz="1600" b="1" dirty="0" err="1">
                <a:latin typeface="Lucida Console" pitchFamily="49" charset="0"/>
              </a:rPr>
              <a:t>HScode</a:t>
            </a:r>
            <a:r>
              <a:rPr lang="en-US" sz="1600" b="1" dirty="0">
                <a:latin typeface="Lucida Console" pitchFamily="49" charset="0"/>
              </a:rPr>
              <a:t>)</a:t>
            </a:r>
          </a:p>
          <a:p>
            <a:pPr marL="274320" indent="-182880">
              <a:lnSpc>
                <a:spcPct val="80000"/>
              </a:lnSpc>
              <a:spcBef>
                <a:spcPts val="0"/>
              </a:spcBef>
              <a:spcAft>
                <a:spcPts val="600"/>
              </a:spcAft>
              <a:buClr>
                <a:srgbClr val="990000"/>
              </a:buClr>
              <a:buNone/>
            </a:pPr>
            <a:endParaRPr lang="en-US" sz="2000" b="1" dirty="0">
              <a:latin typeface="Lucida Console" pitchFamily="49" charset="0"/>
            </a:endParaRPr>
          </a:p>
        </p:txBody>
      </p:sp>
      <p:sp>
        <p:nvSpPr>
          <p:cNvPr id="7"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46503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67953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BCNF</a:t>
            </a:r>
            <a:r>
              <a:rPr lang="en-US" sz="2800" b="1" dirty="0">
                <a:solidFill>
                  <a:srgbClr val="990000"/>
                </a:solidFill>
              </a:rPr>
              <a:t> decomposition algorithm</a:t>
            </a:r>
          </a:p>
          <a:p>
            <a:pPr marL="274320" indent="-182880">
              <a:lnSpc>
                <a:spcPct val="90000"/>
              </a:lnSpc>
              <a:spcBef>
                <a:spcPts val="300"/>
              </a:spcBef>
              <a:buClr>
                <a:srgbClr val="0000FF"/>
              </a:buClr>
              <a:buNone/>
            </a:pPr>
            <a:r>
              <a:rPr lang="en-US" sz="2400" dirty="0">
                <a:solidFill>
                  <a:srgbClr val="0000FF"/>
                </a:solidFill>
              </a:rPr>
              <a:t>Input: </a:t>
            </a:r>
            <a:r>
              <a:rPr lang="en-US" sz="2400" dirty="0">
                <a:solidFill>
                  <a:srgbClr val="990000"/>
                </a:solidFill>
              </a:rPr>
              <a:t>relation R + </a:t>
            </a:r>
            <a:r>
              <a:rPr lang="en-US" sz="2400" dirty="0" err="1">
                <a:solidFill>
                  <a:srgbClr val="990000"/>
                </a:solidFill>
              </a:rPr>
              <a:t>FDs</a:t>
            </a:r>
            <a:r>
              <a:rPr lang="en-US" sz="2400" dirty="0">
                <a:solidFill>
                  <a:srgbClr val="990000"/>
                </a:solidFill>
              </a:rPr>
              <a:t> for R</a:t>
            </a:r>
          </a:p>
          <a:p>
            <a:pPr marL="274320" indent="-182880">
              <a:lnSpc>
                <a:spcPct val="90000"/>
              </a:lnSpc>
              <a:spcBef>
                <a:spcPts val="300"/>
              </a:spcBef>
              <a:spcAft>
                <a:spcPts val="1800"/>
              </a:spcAft>
              <a:buClr>
                <a:srgbClr val="0000FF"/>
              </a:buClr>
              <a:buNone/>
            </a:pPr>
            <a:r>
              <a:rPr lang="en-US" sz="2400" dirty="0">
                <a:solidFill>
                  <a:srgbClr val="0000FF"/>
                </a:solidFill>
              </a:rPr>
              <a:t>Output: </a:t>
            </a:r>
            <a:r>
              <a:rPr lang="en-US" sz="2400" dirty="0">
                <a:solidFill>
                  <a:srgbClr val="990000"/>
                </a:solidFill>
              </a:rPr>
              <a:t>decomposition of R into </a:t>
            </a:r>
            <a:r>
              <a:rPr lang="en-US" sz="2400" dirty="0" err="1">
                <a:solidFill>
                  <a:srgbClr val="990000"/>
                </a:solidFill>
              </a:rPr>
              <a:t>BCNF</a:t>
            </a:r>
            <a:r>
              <a:rPr lang="en-US" sz="2400" dirty="0">
                <a:solidFill>
                  <a:srgbClr val="990000"/>
                </a:solidFill>
              </a:rPr>
              <a:t> relations with “lossless join”</a:t>
            </a:r>
          </a:p>
          <a:p>
            <a:pPr marL="548640" indent="-457200">
              <a:lnSpc>
                <a:spcPct val="90000"/>
              </a:lnSpc>
              <a:spcBef>
                <a:spcPts val="300"/>
              </a:spcBef>
              <a:spcAft>
                <a:spcPts val="300"/>
              </a:spcAft>
              <a:buClr>
                <a:srgbClr val="0000FF"/>
              </a:buClr>
              <a:buNone/>
            </a:pPr>
            <a:r>
              <a:rPr lang="en-US" sz="2400" dirty="0"/>
              <a:t>  Compute keys for </a:t>
            </a:r>
            <a:r>
              <a:rPr lang="en-US" sz="2400" dirty="0">
                <a:solidFill>
                  <a:srgbClr val="0000FF"/>
                </a:solidFill>
              </a:rPr>
              <a:t>R</a:t>
            </a:r>
          </a:p>
          <a:p>
            <a:pPr marL="548640" indent="-457200">
              <a:lnSpc>
                <a:spcPct val="90000"/>
              </a:lnSpc>
              <a:spcBef>
                <a:spcPts val="300"/>
              </a:spcBef>
              <a:spcAft>
                <a:spcPts val="300"/>
              </a:spcAft>
              <a:buClr>
                <a:srgbClr val="0000FF"/>
              </a:buClr>
              <a:buNone/>
            </a:pPr>
            <a:r>
              <a:rPr lang="en-US" sz="2400" dirty="0"/>
              <a:t>  Repeat until all relations are in </a:t>
            </a:r>
            <a:r>
              <a:rPr lang="en-US" sz="2400" dirty="0" err="1"/>
              <a:t>BCNF</a:t>
            </a:r>
            <a:r>
              <a:rPr lang="en-US" sz="2400" dirty="0"/>
              <a:t>:</a:t>
            </a:r>
          </a:p>
          <a:p>
            <a:pPr marL="548640" indent="-457200">
              <a:lnSpc>
                <a:spcPct val="90000"/>
              </a:lnSpc>
              <a:spcBef>
                <a:spcPts val="300"/>
              </a:spcBef>
              <a:spcAft>
                <a:spcPts val="300"/>
              </a:spcAft>
              <a:buClr>
                <a:srgbClr val="0000FF"/>
              </a:buClr>
              <a:buNone/>
            </a:pPr>
            <a:r>
              <a:rPr lang="en-US" sz="2400" dirty="0"/>
              <a:t>     Pick any </a:t>
            </a:r>
            <a:r>
              <a:rPr lang="en-US" sz="2400" dirty="0">
                <a:solidFill>
                  <a:srgbClr val="0000FF"/>
                </a:solidFill>
              </a:rPr>
              <a:t>R’ </a:t>
            </a:r>
            <a:r>
              <a:rPr lang="en-US" sz="2400" dirty="0"/>
              <a:t>with </a:t>
            </a:r>
            <a:r>
              <a:rPr lang="en-US" sz="2400" dirty="0">
                <a:solidFill>
                  <a:srgbClr val="0000FF"/>
                </a:solidFill>
              </a:rPr>
              <a:t>A </a:t>
            </a:r>
            <a:r>
              <a:rPr lang="en-US" sz="2400" dirty="0">
                <a:solidFill>
                  <a:srgbClr val="0000FF"/>
                </a:solidFill>
                <a:sym typeface="Symbol"/>
              </a:rPr>
              <a:t> B </a:t>
            </a:r>
            <a:r>
              <a:rPr lang="en-US" sz="2400" dirty="0">
                <a:sym typeface="Symbol"/>
              </a:rPr>
              <a:t>that violates </a:t>
            </a:r>
            <a:r>
              <a:rPr lang="en-US" sz="2400" dirty="0" err="1">
                <a:sym typeface="Symbol"/>
              </a:rPr>
              <a:t>BCNF</a:t>
            </a:r>
            <a:endParaRPr lang="en-US" sz="2400" dirty="0">
              <a:sym typeface="Symbol"/>
            </a:endParaRPr>
          </a:p>
          <a:p>
            <a:pPr marL="548640" indent="-457200">
              <a:lnSpc>
                <a:spcPct val="90000"/>
              </a:lnSpc>
              <a:spcBef>
                <a:spcPts val="300"/>
              </a:spcBef>
              <a:spcAft>
                <a:spcPts val="300"/>
              </a:spcAft>
              <a:buClr>
                <a:srgbClr val="0000FF"/>
              </a:buClr>
              <a:buNone/>
            </a:pPr>
            <a:r>
              <a:rPr lang="en-US" sz="2400" dirty="0">
                <a:sym typeface="Symbol"/>
              </a:rPr>
              <a:t>     Decompose </a:t>
            </a:r>
            <a:r>
              <a:rPr lang="en-US" sz="2400" dirty="0">
                <a:solidFill>
                  <a:srgbClr val="0000FF"/>
                </a:solidFill>
                <a:sym typeface="Symbol"/>
              </a:rPr>
              <a:t>R’</a:t>
            </a:r>
            <a:r>
              <a:rPr lang="en-US" sz="2400" dirty="0">
                <a:sym typeface="Symbol"/>
              </a:rPr>
              <a:t> into </a:t>
            </a:r>
            <a:r>
              <a:rPr lang="en-US" sz="2400" dirty="0">
                <a:solidFill>
                  <a:srgbClr val="0000FF"/>
                </a:solidFill>
                <a:sym typeface="Symbol"/>
              </a:rPr>
              <a:t>R</a:t>
            </a:r>
            <a:r>
              <a:rPr lang="en-US" sz="2400" baseline="-25000" dirty="0">
                <a:solidFill>
                  <a:srgbClr val="0000FF"/>
                </a:solidFill>
                <a:sym typeface="Symbol"/>
              </a:rPr>
              <a:t>1</a:t>
            </a:r>
            <a:r>
              <a:rPr lang="en-US" sz="2400" dirty="0">
                <a:solidFill>
                  <a:srgbClr val="0000FF"/>
                </a:solidFill>
                <a:sym typeface="Symbol"/>
              </a:rPr>
              <a:t>(A, B) </a:t>
            </a:r>
            <a:r>
              <a:rPr lang="en-US" sz="2400" dirty="0">
                <a:sym typeface="Symbol"/>
              </a:rPr>
              <a:t>and </a:t>
            </a:r>
            <a:r>
              <a:rPr lang="en-US" sz="2400" dirty="0">
                <a:solidFill>
                  <a:srgbClr val="0000FF"/>
                </a:solidFill>
                <a:sym typeface="Symbol"/>
              </a:rPr>
              <a:t>R</a:t>
            </a:r>
            <a:r>
              <a:rPr lang="en-US" sz="2400" baseline="-25000" dirty="0">
                <a:solidFill>
                  <a:srgbClr val="0000FF"/>
                </a:solidFill>
                <a:sym typeface="Symbol"/>
              </a:rPr>
              <a:t>2</a:t>
            </a:r>
            <a:r>
              <a:rPr lang="en-US" sz="2400" dirty="0">
                <a:solidFill>
                  <a:srgbClr val="0000FF"/>
                </a:solidFill>
                <a:sym typeface="Symbol"/>
              </a:rPr>
              <a:t>(A, rest)</a:t>
            </a:r>
          </a:p>
          <a:p>
            <a:pPr marL="548640" indent="-457200">
              <a:lnSpc>
                <a:spcPct val="90000"/>
              </a:lnSpc>
              <a:spcBef>
                <a:spcPts val="300"/>
              </a:spcBef>
              <a:spcAft>
                <a:spcPts val="300"/>
              </a:spcAft>
              <a:buClr>
                <a:srgbClr val="0000FF"/>
              </a:buClr>
              <a:buNone/>
            </a:pPr>
            <a:r>
              <a:rPr lang="en-US" sz="2400" dirty="0">
                <a:sym typeface="Symbol"/>
              </a:rPr>
              <a:t>     Compute FDs for </a:t>
            </a:r>
            <a:r>
              <a:rPr lang="en-US" sz="2400" dirty="0">
                <a:solidFill>
                  <a:srgbClr val="0000FF"/>
                </a:solidFill>
                <a:sym typeface="Symbol"/>
              </a:rPr>
              <a:t>R</a:t>
            </a:r>
            <a:r>
              <a:rPr lang="en-US" sz="2400" baseline="-25000" dirty="0">
                <a:solidFill>
                  <a:srgbClr val="0000FF"/>
                </a:solidFill>
                <a:sym typeface="Symbol"/>
              </a:rPr>
              <a:t>1</a:t>
            </a:r>
            <a:r>
              <a:rPr lang="en-US" sz="2400" dirty="0">
                <a:sym typeface="Symbol"/>
              </a:rPr>
              <a:t> and</a:t>
            </a:r>
            <a:r>
              <a:rPr lang="en-US" sz="2400" dirty="0">
                <a:solidFill>
                  <a:srgbClr val="0000FF"/>
                </a:solidFill>
                <a:sym typeface="Symbol"/>
              </a:rPr>
              <a:t> R</a:t>
            </a:r>
            <a:r>
              <a:rPr lang="en-US" sz="2400" baseline="-25000" dirty="0">
                <a:solidFill>
                  <a:srgbClr val="0000FF"/>
                </a:solidFill>
                <a:sym typeface="Symbol"/>
              </a:rPr>
              <a:t>2 </a:t>
            </a:r>
            <a:r>
              <a:rPr lang="en-US" sz="2400" dirty="0">
                <a:solidFill>
                  <a:srgbClr val="0000FF"/>
                </a:solidFill>
                <a:sym typeface="Symbol"/>
              </a:rPr>
              <a:t>(see algorithm on next slide)</a:t>
            </a:r>
          </a:p>
          <a:p>
            <a:pPr marL="548640" indent="-457200">
              <a:lnSpc>
                <a:spcPct val="90000"/>
              </a:lnSpc>
              <a:spcBef>
                <a:spcPts val="300"/>
              </a:spcBef>
              <a:spcAft>
                <a:spcPts val="300"/>
              </a:spcAft>
              <a:buClr>
                <a:srgbClr val="0000FF"/>
              </a:buClr>
              <a:buNone/>
            </a:pPr>
            <a:r>
              <a:rPr lang="en-US" sz="2400" dirty="0">
                <a:sym typeface="Symbol"/>
              </a:rPr>
              <a:t>     Compute keys for </a:t>
            </a:r>
            <a:r>
              <a:rPr lang="en-US" sz="2400" dirty="0">
                <a:solidFill>
                  <a:srgbClr val="0000FF"/>
                </a:solidFill>
                <a:sym typeface="Symbol"/>
              </a:rPr>
              <a:t>R</a:t>
            </a:r>
            <a:r>
              <a:rPr lang="en-US" sz="2400" baseline="-25000" dirty="0">
                <a:solidFill>
                  <a:srgbClr val="0000FF"/>
                </a:solidFill>
                <a:sym typeface="Symbol"/>
              </a:rPr>
              <a:t>1</a:t>
            </a:r>
            <a:r>
              <a:rPr lang="en-US" sz="2400" dirty="0">
                <a:sym typeface="Symbol"/>
              </a:rPr>
              <a:t> and </a:t>
            </a:r>
            <a:r>
              <a:rPr lang="en-US" sz="2400" dirty="0">
                <a:solidFill>
                  <a:srgbClr val="0000FF"/>
                </a:solidFill>
                <a:sym typeface="Symbol"/>
              </a:rPr>
              <a:t>R</a:t>
            </a:r>
            <a:r>
              <a:rPr lang="en-US" sz="2400" baseline="-25000" dirty="0">
                <a:solidFill>
                  <a:srgbClr val="0000FF"/>
                </a:solidFill>
                <a:sym typeface="Symbol"/>
              </a:rPr>
              <a:t>2</a:t>
            </a:r>
            <a:endParaRPr lang="en-US" sz="2400" baseline="-25000" dirty="0">
              <a:solidFill>
                <a:srgbClr val="0000FF"/>
              </a:solidFill>
            </a:endParaRPr>
          </a:p>
          <a:p>
            <a:pPr marL="948690" lvl="1" indent="-457200">
              <a:lnSpc>
                <a:spcPct val="90000"/>
              </a:lnSpc>
              <a:spcBef>
                <a:spcPts val="300"/>
              </a:spcBef>
              <a:buClr>
                <a:srgbClr val="0000FF"/>
              </a:buClr>
              <a:buNone/>
            </a:pPr>
            <a:endParaRPr lang="en-US" sz="2400" dirty="0">
              <a:solidFill>
                <a:srgbClr val="990000"/>
              </a:solidFill>
            </a:endParaRPr>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726"/>
          <a:stretch/>
        </p:blipFill>
        <p:spPr>
          <a:xfrm>
            <a:off x="961930" y="185847"/>
            <a:ext cx="6387551" cy="4848953"/>
          </a:xfrm>
          <a:prstGeom prst="rect">
            <a:avLst/>
          </a:prstGeom>
        </p:spPr>
      </p:pic>
      <p:sp>
        <p:nvSpPr>
          <p:cNvPr id="3"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8922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Does </a:t>
            </a:r>
            <a:r>
              <a:rPr lang="en-US" sz="2800" b="1" dirty="0" err="1">
                <a:solidFill>
                  <a:srgbClr val="990000"/>
                </a:solidFill>
              </a:rPr>
              <a:t>BCNF</a:t>
            </a:r>
            <a:r>
              <a:rPr lang="en-US" sz="2800" b="1" dirty="0">
                <a:solidFill>
                  <a:srgbClr val="990000"/>
                </a:solidFill>
              </a:rPr>
              <a:t> guarantee a good decomposition?</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Removes anomalies? YES</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Can logically reconstruct original relation? YES</a:t>
            </a:r>
          </a:p>
          <a:p>
            <a:pPr marL="674370" lvl="1" indent="-182880">
              <a:lnSpc>
                <a:spcPct val="90000"/>
              </a:lnSpc>
              <a:spcBef>
                <a:spcPts val="300"/>
              </a:spcBef>
              <a:buClr>
                <a:srgbClr val="0000FF"/>
              </a:buClr>
              <a:buNone/>
            </a:pPr>
            <a:endParaRPr lang="en-US" i="1" dirty="0"/>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Relational design by decomposition</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“Mega” relations + properties of the data</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System decomposes based on properties</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Final set of relations satisfies normal form</a:t>
            </a:r>
          </a:p>
          <a:p>
            <a:pPr marL="1074420" lvl="2" indent="-182880">
              <a:lnSpc>
                <a:spcPct val="90000"/>
              </a:lnSpc>
              <a:spcBef>
                <a:spcPts val="300"/>
              </a:spcBef>
              <a:buClr>
                <a:schemeClr val="tx1"/>
              </a:buClr>
              <a:buFont typeface="Calibri" pitchFamily="34" charset="0"/>
              <a:buChar char="–"/>
            </a:pPr>
            <a:r>
              <a:rPr lang="en-US" sz="2000" dirty="0"/>
              <a:t> No anomalies, no lost information</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Functional dependencies </a:t>
            </a:r>
            <a:r>
              <a:rPr lang="en-US" sz="2400" dirty="0">
                <a:solidFill>
                  <a:srgbClr val="0000FF"/>
                </a:solidFill>
                <a:sym typeface="Symbol"/>
              </a:rPr>
              <a:t> Boyce-Codd Normal Form</a:t>
            </a:r>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Boyce-</a:t>
            </a:r>
            <a:r>
              <a:rPr lang="en-US" sz="2800" b="1" dirty="0" err="1">
                <a:solidFill>
                  <a:srgbClr val="990000"/>
                </a:solidFill>
              </a:rPr>
              <a:t>Codd</a:t>
            </a:r>
            <a:r>
              <a:rPr lang="en-US" sz="2800" b="1" dirty="0">
                <a:solidFill>
                  <a:srgbClr val="990000"/>
                </a:solidFill>
              </a:rPr>
              <a:t> Normal Form</a:t>
            </a:r>
          </a:p>
          <a:p>
            <a:pPr marL="674370" lvl="1" indent="-182880">
              <a:lnSpc>
                <a:spcPct val="90000"/>
              </a:lnSpc>
              <a:spcBef>
                <a:spcPts val="300"/>
              </a:spcBef>
              <a:buClr>
                <a:srgbClr val="0000FF"/>
              </a:buClr>
              <a:buNone/>
            </a:pPr>
            <a:r>
              <a:rPr lang="en-US" sz="2400" dirty="0">
                <a:solidFill>
                  <a:srgbClr val="0000FF"/>
                </a:solidFill>
              </a:rPr>
              <a:t>Relation </a:t>
            </a:r>
            <a:r>
              <a:rPr lang="en-US" sz="2400" dirty="0"/>
              <a:t>R</a:t>
            </a:r>
            <a:r>
              <a:rPr lang="en-US" sz="2400" dirty="0">
                <a:solidFill>
                  <a:srgbClr val="0000FF"/>
                </a:solidFill>
              </a:rPr>
              <a:t> with </a:t>
            </a:r>
            <a:r>
              <a:rPr lang="en-US" sz="2400" dirty="0" err="1">
                <a:solidFill>
                  <a:srgbClr val="0000FF"/>
                </a:solidFill>
              </a:rPr>
              <a:t>FDs</a:t>
            </a:r>
            <a:r>
              <a:rPr lang="en-US" sz="2400" dirty="0">
                <a:solidFill>
                  <a:srgbClr val="0000FF"/>
                </a:solidFill>
              </a:rPr>
              <a:t> is in </a:t>
            </a:r>
            <a:r>
              <a:rPr lang="en-US" sz="2400" dirty="0" err="1">
                <a:solidFill>
                  <a:srgbClr val="0000FF"/>
                </a:solidFill>
              </a:rPr>
              <a:t>BCNF</a:t>
            </a:r>
            <a:r>
              <a:rPr lang="en-US" sz="2400" dirty="0">
                <a:solidFill>
                  <a:srgbClr val="0000FF"/>
                </a:solidFill>
              </a:rPr>
              <a:t> if:</a:t>
            </a:r>
          </a:p>
          <a:p>
            <a:pPr marL="674370" lvl="1" indent="-182880">
              <a:lnSpc>
                <a:spcPct val="90000"/>
              </a:lnSpc>
              <a:spcBef>
                <a:spcPts val="300"/>
              </a:spcBef>
              <a:buClr>
                <a:srgbClr val="0000FF"/>
              </a:buClr>
              <a:buNone/>
            </a:pPr>
            <a:r>
              <a:rPr lang="en-US" sz="2400" dirty="0">
                <a:solidFill>
                  <a:srgbClr val="0000FF"/>
                </a:solidFill>
              </a:rPr>
              <a:t>  For each</a:t>
            </a:r>
            <a:r>
              <a:rPr lang="el-GR" sz="2000" dirty="0">
                <a:solidFill>
                  <a:srgbClr val="0000FF"/>
                </a:solidFill>
              </a:rPr>
              <a:t> </a:t>
            </a:r>
            <a:r>
              <a:rPr lang="el-GR" sz="2000" dirty="0"/>
              <a:t>Ᾱ</a:t>
            </a:r>
            <a:r>
              <a:rPr lang="en-US" sz="2400" dirty="0"/>
              <a:t> </a:t>
            </a:r>
            <a:r>
              <a:rPr lang="en-US" sz="2400" dirty="0">
                <a:sym typeface="Symbol"/>
              </a:rPr>
              <a:t></a:t>
            </a:r>
            <a:r>
              <a:rPr lang="en-US" sz="2400" dirty="0"/>
              <a:t> B</a:t>
            </a:r>
            <a:r>
              <a:rPr lang="en-US" sz="2400" dirty="0">
                <a:solidFill>
                  <a:srgbClr val="0000FF"/>
                </a:solidFill>
              </a:rPr>
              <a:t>,</a:t>
            </a:r>
            <a:r>
              <a:rPr lang="en-US" sz="2400" dirty="0">
                <a:solidFill>
                  <a:schemeClr val="accent6">
                    <a:lumMod val="50000"/>
                  </a:schemeClr>
                </a:solidFill>
              </a:rPr>
              <a:t> </a:t>
            </a:r>
            <a:r>
              <a:rPr lang="el-GR" sz="2000" dirty="0"/>
              <a:t>Ᾱ</a:t>
            </a:r>
            <a:r>
              <a:rPr lang="en-US" sz="2400" dirty="0"/>
              <a:t> </a:t>
            </a:r>
            <a:r>
              <a:rPr lang="en-US" sz="2400" dirty="0">
                <a:solidFill>
                  <a:srgbClr val="0000FF"/>
                </a:solidFill>
              </a:rPr>
              <a:t>is a key</a:t>
            </a:r>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276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BCNF?  Example #1</a:t>
            </a:r>
          </a:p>
          <a:p>
            <a:pPr marL="274320" indent="-182880">
              <a:lnSpc>
                <a:spcPct val="80000"/>
              </a:lnSpc>
              <a:spcBef>
                <a:spcPts val="1200"/>
              </a:spcBef>
              <a:spcAft>
                <a:spcPts val="600"/>
              </a:spcAft>
              <a:buClr>
                <a:srgbClr val="990000"/>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address,</a:t>
            </a:r>
          </a:p>
          <a:p>
            <a:pPr marL="274320" indent="-182880">
              <a:lnSpc>
                <a:spcPct val="80000"/>
              </a:lnSpc>
              <a:spcBef>
                <a:spcPts val="0"/>
              </a:spcBef>
              <a:spcAft>
                <a:spcPts val="1800"/>
              </a:spcAft>
              <a:buClr>
                <a:srgbClr val="990000"/>
              </a:buClr>
              <a:buNone/>
            </a:pPr>
            <a:r>
              <a:rPr lang="en-US" sz="2400" b="1" dirty="0">
                <a:latin typeface="Lucida Console" pitchFamily="49" charset="0"/>
              </a:rPr>
              <a:t>        </a:t>
            </a:r>
            <a:r>
              <a:rPr lang="en-US" sz="2400" b="1" dirty="0" err="1">
                <a:latin typeface="Lucida Console" pitchFamily="49" charset="0"/>
              </a:rPr>
              <a:t>HScode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HSname</a:t>
            </a:r>
            <a:r>
              <a:rPr lang="en-US" sz="2400" b="1" dirty="0">
                <a:latin typeface="Lucida Console" pitchFamily="49" charset="0"/>
              </a:rPr>
              <a:t>,</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GPA,</a:t>
            </a:r>
            <a:r>
              <a:rPr lang="en-US" sz="1100" b="1" dirty="0">
                <a:latin typeface="Lucida Console" pitchFamily="49" charset="0"/>
              </a:rPr>
              <a:t> </a:t>
            </a:r>
            <a:r>
              <a:rPr lang="en-US" sz="2400" b="1" dirty="0">
                <a:latin typeface="Lucida Console" pitchFamily="49" charset="0"/>
              </a:rPr>
              <a:t>priority)</a:t>
            </a:r>
          </a:p>
          <a:p>
            <a:pPr marL="274320" indent="-182880">
              <a:lnSpc>
                <a:spcPct val="90000"/>
              </a:lnSpc>
              <a:spcBef>
                <a:spcPts val="0"/>
              </a:spcBef>
              <a:spcAft>
                <a:spcPts val="600"/>
              </a:spcAft>
              <a:buClr>
                <a:srgbClr val="990000"/>
              </a:buClr>
              <a:buNone/>
            </a:pPr>
            <a:r>
              <a:rPr lang="en-US" sz="2000" b="1" dirty="0" err="1">
                <a:solidFill>
                  <a:srgbClr val="0000FF"/>
                </a:solidFill>
                <a:latin typeface="Lucida Console" pitchFamily="49" charset="0"/>
                <a:sym typeface="Symbol"/>
              </a:rPr>
              <a:t>HScode</a:t>
            </a:r>
            <a:r>
              <a:rPr lang="en-US" sz="2000" b="1" dirty="0">
                <a:solidFill>
                  <a:srgbClr val="0000FF"/>
                </a:solidFill>
                <a:latin typeface="Lucida Console" pitchFamily="49" charset="0"/>
                <a:sym typeface="Symbol"/>
              </a:rPr>
              <a:t>  </a:t>
            </a:r>
            <a:r>
              <a:rPr lang="en-US" sz="2000" b="1" dirty="0" err="1">
                <a:solidFill>
                  <a:srgbClr val="0000FF"/>
                </a:solidFill>
                <a:latin typeface="Lucida Console" pitchFamily="49" charset="0"/>
                <a:sym typeface="Symbol"/>
              </a:rPr>
              <a:t>HSname</a:t>
            </a:r>
            <a:r>
              <a:rPr lang="en-US" sz="2000" b="1" dirty="0">
                <a:solidFill>
                  <a:srgbClr val="0000FF"/>
                </a:solidFill>
                <a:latin typeface="Lucida Console" pitchFamily="49" charset="0"/>
                <a:sym typeface="Symbol"/>
              </a:rPr>
              <a:t>,</a:t>
            </a:r>
            <a:r>
              <a:rPr lang="en-US" sz="1050" b="1" dirty="0">
                <a:solidFill>
                  <a:srgbClr val="0000FF"/>
                </a:solidFill>
                <a:latin typeface="Lucida Console" pitchFamily="49" charset="0"/>
                <a:sym typeface="Symbol"/>
              </a:rPr>
              <a:t> </a:t>
            </a:r>
            <a:r>
              <a:rPr lang="en-US" sz="2000" b="1" dirty="0" err="1">
                <a:solidFill>
                  <a:srgbClr val="0000FF"/>
                </a:solidFill>
                <a:latin typeface="Lucida Console" pitchFamily="49" charset="0"/>
                <a:sym typeface="Symbol"/>
              </a:rPr>
              <a:t>Hscity</a:t>
            </a:r>
            <a:endParaRPr lang="en-US" sz="20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000" b="1" dirty="0">
                <a:solidFill>
                  <a:srgbClr val="0000FF"/>
                </a:solidFill>
                <a:latin typeface="Lucida Console" pitchFamily="49" charset="0"/>
                <a:sym typeface="Symbol"/>
              </a:rPr>
              <a:t>		GPA  priority</a:t>
            </a:r>
          </a:p>
          <a:p>
            <a:pPr marL="274320" indent="-182880">
              <a:lnSpc>
                <a:spcPct val="90000"/>
              </a:lnSpc>
              <a:spcBef>
                <a:spcPts val="0"/>
              </a:spcBef>
              <a:spcAft>
                <a:spcPts val="600"/>
              </a:spcAft>
              <a:buClr>
                <a:srgbClr val="990000"/>
              </a:buClr>
              <a:buNone/>
            </a:pPr>
            <a:r>
              <a:rPr lang="en-US" sz="2000" b="1" dirty="0">
                <a:solidFill>
                  <a:srgbClr val="0000FF"/>
                </a:solidFill>
                <a:latin typeface="Lucida Console" pitchFamily="49" charset="0"/>
              </a:rPr>
              <a:t>CNIC </a:t>
            </a:r>
            <a:r>
              <a:rPr lang="en-US" sz="2000" b="1" dirty="0">
                <a:solidFill>
                  <a:srgbClr val="0000FF"/>
                </a:solidFill>
                <a:latin typeface="Lucida Console" pitchFamily="49" charset="0"/>
                <a:sym typeface="Symbol"/>
              </a:rPr>
              <a:t> </a:t>
            </a:r>
            <a:r>
              <a:rPr lang="en-US" sz="2000" b="1" dirty="0" err="1">
                <a:solidFill>
                  <a:srgbClr val="0000FF"/>
                </a:solidFill>
                <a:latin typeface="Lucida Console" pitchFamily="49" charset="0"/>
                <a:sym typeface="Symbol"/>
              </a:rPr>
              <a:t>sName</a:t>
            </a:r>
            <a:r>
              <a:rPr lang="en-US" sz="2000" b="1" dirty="0">
                <a:solidFill>
                  <a:srgbClr val="0000FF"/>
                </a:solidFill>
                <a:latin typeface="Lucida Console" pitchFamily="49" charset="0"/>
                <a:sym typeface="Symbol"/>
              </a:rPr>
              <a:t>,</a:t>
            </a:r>
            <a:r>
              <a:rPr lang="en-US" sz="1050" b="1" dirty="0">
                <a:solidFill>
                  <a:srgbClr val="0000FF"/>
                </a:solidFill>
                <a:latin typeface="Lucida Console" pitchFamily="49" charset="0"/>
                <a:sym typeface="Symbol"/>
              </a:rPr>
              <a:t> </a:t>
            </a:r>
            <a:r>
              <a:rPr lang="en-US" sz="2000" b="1" dirty="0">
                <a:solidFill>
                  <a:srgbClr val="0000FF"/>
                </a:solidFill>
                <a:latin typeface="Lucida Console" pitchFamily="49" charset="0"/>
                <a:sym typeface="Symbol"/>
              </a:rPr>
              <a:t>address,</a:t>
            </a:r>
            <a:r>
              <a:rPr lang="en-US" sz="1050" b="1" dirty="0">
                <a:solidFill>
                  <a:srgbClr val="0000FF"/>
                </a:solidFill>
                <a:latin typeface="Lucida Console" pitchFamily="49" charset="0"/>
                <a:sym typeface="Symbol"/>
              </a:rPr>
              <a:t> </a:t>
            </a:r>
            <a:r>
              <a:rPr lang="en-US" sz="2000" b="1" dirty="0">
                <a:solidFill>
                  <a:srgbClr val="0000FF"/>
                </a:solidFill>
                <a:latin typeface="Lucida Console" pitchFamily="49" charset="0"/>
                <a:sym typeface="Symbol"/>
              </a:rPr>
              <a:t>GPA</a:t>
            </a:r>
          </a:p>
          <a:p>
            <a:pPr marL="274320" indent="-182880">
              <a:lnSpc>
                <a:spcPct val="90000"/>
              </a:lnSpc>
              <a:spcBef>
                <a:spcPts val="0"/>
              </a:spcBef>
              <a:spcAft>
                <a:spcPts val="600"/>
              </a:spcAft>
              <a:buClr>
                <a:srgbClr val="990000"/>
              </a:buClr>
              <a:buNone/>
            </a:pPr>
            <a:endParaRPr lang="en-US" sz="20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000" b="1" dirty="0">
                <a:solidFill>
                  <a:srgbClr val="0000FF"/>
                </a:solidFill>
                <a:latin typeface="Lucida Console" pitchFamily="49" charset="0"/>
                <a:sym typeface="Symbol"/>
              </a:rPr>
              <a:t>Key: {CNIC, </a:t>
            </a:r>
            <a:r>
              <a:rPr lang="en-US" sz="2000" b="1" dirty="0" err="1">
                <a:solidFill>
                  <a:srgbClr val="0000FF"/>
                </a:solidFill>
                <a:latin typeface="Lucida Console" pitchFamily="49" charset="0"/>
                <a:sym typeface="Symbol"/>
              </a:rPr>
              <a:t>HScode</a:t>
            </a:r>
            <a:r>
              <a:rPr lang="en-US" sz="2000" b="1" dirty="0">
                <a:solidFill>
                  <a:srgbClr val="0000FF"/>
                </a:solidFill>
                <a:latin typeface="Lucida Console" pitchFamily="49" charset="0"/>
                <a:sym typeface="Symbol"/>
              </a:rPr>
              <a:t>}</a:t>
            </a:r>
          </a:p>
          <a:p>
            <a:pPr marL="274320" indent="-182880">
              <a:lnSpc>
                <a:spcPct val="90000"/>
              </a:lnSpc>
              <a:spcBef>
                <a:spcPts val="0"/>
              </a:spcBef>
              <a:spcAft>
                <a:spcPts val="600"/>
              </a:spcAft>
              <a:buClr>
                <a:srgbClr val="990000"/>
              </a:buClr>
              <a:buNone/>
            </a:pPr>
            <a:endParaRPr lang="en-US" sz="24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000" b="1" dirty="0">
                <a:latin typeface="Lucida Console" pitchFamily="49" charset="0"/>
                <a:sym typeface="Symbol"/>
              </a:rPr>
              <a:t>Does every functional dependency have key on L.H.S? </a:t>
            </a:r>
          </a:p>
          <a:p>
            <a:pPr marL="274320" indent="-182880">
              <a:lnSpc>
                <a:spcPct val="90000"/>
              </a:lnSpc>
              <a:spcBef>
                <a:spcPts val="0"/>
              </a:spcBef>
              <a:spcAft>
                <a:spcPts val="600"/>
              </a:spcAft>
              <a:buClr>
                <a:srgbClr val="990000"/>
              </a:buClr>
              <a:buNone/>
            </a:pPr>
            <a:r>
              <a:rPr lang="en-US" sz="1800" b="1" dirty="0">
                <a:solidFill>
                  <a:srgbClr val="990000"/>
                </a:solidFill>
                <a:latin typeface="Lucida Console" pitchFamily="49" charset="0"/>
                <a:sym typeface="Symbol"/>
              </a:rPr>
              <a:t>No. In fact not even a single functional dependency in this case let alone all. This schema is therefore not in BCNF.</a:t>
            </a:r>
            <a:endParaRPr lang="en-US" sz="2400" b="1" dirty="0">
              <a:solidFill>
                <a:srgbClr val="990000"/>
              </a:solidFill>
              <a:latin typeface="Lucida Console" pitchFamily="49" charset="0"/>
              <a:sym typeface="Symbol"/>
            </a:endParaRPr>
          </a:p>
        </p:txBody>
      </p:sp>
      <p:sp>
        <p:nvSpPr>
          <p:cNvPr id="5"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276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BCNF?  Example #2</a:t>
            </a:r>
          </a:p>
          <a:p>
            <a:pPr marL="274320" indent="-182880">
              <a:lnSpc>
                <a:spcPct val="80000"/>
              </a:lnSpc>
              <a:spcBef>
                <a:spcPts val="1200"/>
              </a:spcBef>
              <a:spcAft>
                <a:spcPts val="1800"/>
              </a:spcAft>
              <a:buClr>
                <a:srgbClr val="990000"/>
              </a:buClr>
              <a:buNone/>
            </a:pPr>
            <a:r>
              <a:rPr lang="en-US" sz="2400" b="1" dirty="0">
                <a:latin typeface="Lucida Console" pitchFamily="49" charset="0"/>
              </a:rPr>
              <a:t>Apply(CNIC,</a:t>
            </a:r>
            <a:r>
              <a:rPr lang="en-US" sz="11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city,</a:t>
            </a:r>
            <a:r>
              <a:rPr lang="en-US" sz="1100" b="1" dirty="0">
                <a:latin typeface="Lucida Console" pitchFamily="49" charset="0"/>
              </a:rPr>
              <a:t> </a:t>
            </a:r>
            <a:r>
              <a:rPr lang="en-US" sz="2400" b="1" dirty="0">
                <a:latin typeface="Lucida Console" pitchFamily="49" charset="0"/>
              </a:rPr>
              <a:t>date,</a:t>
            </a:r>
            <a:r>
              <a:rPr lang="en-US" sz="1100" b="1" dirty="0">
                <a:latin typeface="Lucida Console" pitchFamily="49" charset="0"/>
              </a:rPr>
              <a:t> </a:t>
            </a:r>
            <a:r>
              <a:rPr lang="en-US" sz="2400" b="1" dirty="0">
                <a:latin typeface="Lucida Console" pitchFamily="49" charset="0"/>
              </a:rPr>
              <a:t>major)</a:t>
            </a:r>
            <a:endParaRPr lang="en-US" sz="24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400" b="1" dirty="0">
                <a:solidFill>
                  <a:srgbClr val="0000FF"/>
                </a:solidFill>
                <a:latin typeface="Lucida Console" pitchFamily="49" charset="0"/>
                <a:sym typeface="Symbol"/>
              </a:rPr>
              <a:t>  CNIC,</a:t>
            </a:r>
            <a:r>
              <a:rPr lang="en-US" sz="1100" b="1" dirty="0">
                <a:solidFill>
                  <a:srgbClr val="0000FF"/>
                </a:solidFill>
                <a:latin typeface="Lucida Console" pitchFamily="49" charset="0"/>
                <a:sym typeface="Symbol"/>
              </a:rPr>
              <a:t> </a:t>
            </a:r>
            <a:r>
              <a:rPr lang="en-US" sz="2400" b="1" dirty="0" err="1">
                <a:solidFill>
                  <a:srgbClr val="0000FF"/>
                </a:solidFill>
                <a:latin typeface="Lucida Console" pitchFamily="49" charset="0"/>
                <a:sym typeface="Symbol"/>
              </a:rPr>
              <a:t>uName</a:t>
            </a:r>
            <a:r>
              <a:rPr lang="en-US" sz="2400" b="1" dirty="0">
                <a:solidFill>
                  <a:srgbClr val="0000FF"/>
                </a:solidFill>
                <a:latin typeface="Lucida Console" pitchFamily="49" charset="0"/>
                <a:sym typeface="Symbol"/>
              </a:rPr>
              <a:t>,</a:t>
            </a:r>
            <a:r>
              <a:rPr lang="en-US" sz="1100" b="1" dirty="0">
                <a:solidFill>
                  <a:srgbClr val="0000FF"/>
                </a:solidFill>
                <a:latin typeface="Lucida Console" pitchFamily="49" charset="0"/>
                <a:sym typeface="Symbol"/>
              </a:rPr>
              <a:t> </a:t>
            </a:r>
            <a:r>
              <a:rPr lang="en-US" sz="2400" b="1" dirty="0">
                <a:solidFill>
                  <a:srgbClr val="0000FF"/>
                </a:solidFill>
                <a:latin typeface="Lucida Console" pitchFamily="49" charset="0"/>
                <a:sym typeface="Symbol"/>
              </a:rPr>
              <a:t>city  date,</a:t>
            </a:r>
            <a:r>
              <a:rPr lang="en-US" sz="1100" b="1" dirty="0">
                <a:solidFill>
                  <a:srgbClr val="0000FF"/>
                </a:solidFill>
                <a:latin typeface="Lucida Console" pitchFamily="49" charset="0"/>
                <a:sym typeface="Symbol"/>
              </a:rPr>
              <a:t> </a:t>
            </a:r>
            <a:r>
              <a:rPr lang="en-US" sz="2400" b="1" dirty="0">
                <a:solidFill>
                  <a:srgbClr val="0000FF"/>
                </a:solidFill>
                <a:latin typeface="Lucida Console" pitchFamily="49" charset="0"/>
                <a:sym typeface="Symbol"/>
              </a:rPr>
              <a:t>major</a:t>
            </a:r>
          </a:p>
          <a:p>
            <a:pPr marL="274320" indent="-182880">
              <a:lnSpc>
                <a:spcPct val="90000"/>
              </a:lnSpc>
              <a:spcBef>
                <a:spcPts val="0"/>
              </a:spcBef>
              <a:spcAft>
                <a:spcPts val="600"/>
              </a:spcAft>
              <a:buClr>
                <a:srgbClr val="990000"/>
              </a:buClr>
              <a:buNone/>
            </a:pPr>
            <a:endParaRPr lang="en-US" sz="24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400" b="1" dirty="0">
                <a:solidFill>
                  <a:srgbClr val="0000FF"/>
                </a:solidFill>
                <a:latin typeface="Lucida Console" pitchFamily="49" charset="0"/>
                <a:sym typeface="Symbol"/>
              </a:rPr>
              <a:t>Key: {CNIC, </a:t>
            </a:r>
            <a:r>
              <a:rPr lang="en-US" sz="2400" b="1" dirty="0" err="1">
                <a:solidFill>
                  <a:srgbClr val="0000FF"/>
                </a:solidFill>
                <a:latin typeface="Lucida Console" pitchFamily="49" charset="0"/>
                <a:sym typeface="Symbol"/>
              </a:rPr>
              <a:t>uName</a:t>
            </a:r>
            <a:r>
              <a:rPr lang="en-US" sz="2400" b="1" dirty="0">
                <a:solidFill>
                  <a:srgbClr val="0000FF"/>
                </a:solidFill>
                <a:latin typeface="Lucida Console" pitchFamily="49" charset="0"/>
                <a:sym typeface="Symbol"/>
              </a:rPr>
              <a:t>, city}</a:t>
            </a:r>
          </a:p>
          <a:p>
            <a:pPr marL="274320" indent="-182880">
              <a:lnSpc>
                <a:spcPct val="90000"/>
              </a:lnSpc>
              <a:spcBef>
                <a:spcPts val="0"/>
              </a:spcBef>
              <a:spcAft>
                <a:spcPts val="600"/>
              </a:spcAft>
              <a:buClr>
                <a:srgbClr val="990000"/>
              </a:buClr>
              <a:buNone/>
            </a:pPr>
            <a:endParaRPr lang="en-US" sz="2400" b="1" dirty="0">
              <a:solidFill>
                <a:srgbClr val="0000FF"/>
              </a:solidFill>
              <a:latin typeface="Lucida Console" pitchFamily="49" charset="0"/>
              <a:sym typeface="Symbol"/>
            </a:endParaRPr>
          </a:p>
          <a:p>
            <a:pPr marL="274320" indent="-182880">
              <a:lnSpc>
                <a:spcPct val="90000"/>
              </a:lnSpc>
              <a:spcBef>
                <a:spcPts val="0"/>
              </a:spcBef>
              <a:spcAft>
                <a:spcPts val="600"/>
              </a:spcAft>
              <a:buClr>
                <a:srgbClr val="990000"/>
              </a:buClr>
              <a:buNone/>
            </a:pPr>
            <a:r>
              <a:rPr lang="en-US" sz="2800" b="1" dirty="0">
                <a:latin typeface="Lucida Console" pitchFamily="49" charset="0"/>
                <a:sym typeface="Symbol"/>
              </a:rPr>
              <a:t>Does every functional dependency have key on L.H.S? </a:t>
            </a:r>
          </a:p>
          <a:p>
            <a:pPr marL="274320" indent="-182880">
              <a:lnSpc>
                <a:spcPct val="90000"/>
              </a:lnSpc>
              <a:spcBef>
                <a:spcPts val="0"/>
              </a:spcBef>
              <a:spcAft>
                <a:spcPts val="600"/>
              </a:spcAft>
              <a:buClr>
                <a:srgbClr val="990000"/>
              </a:buClr>
              <a:buNone/>
            </a:pPr>
            <a:r>
              <a:rPr lang="en-US" sz="2400" b="1" dirty="0">
                <a:solidFill>
                  <a:srgbClr val="990000"/>
                </a:solidFill>
                <a:latin typeface="Lucida Console" pitchFamily="49" charset="0"/>
                <a:sym typeface="Symbol"/>
              </a:rPr>
              <a:t>Yes. This schema is in BCNF.</a:t>
            </a:r>
            <a:endParaRPr lang="en-US" sz="2400" b="1" dirty="0">
              <a:solidFill>
                <a:srgbClr val="0000FF"/>
              </a:solidFill>
              <a:latin typeface="Lucida Console" pitchFamily="49" charset="0"/>
            </a:endParaRPr>
          </a:p>
        </p:txBody>
      </p:sp>
      <p:sp>
        <p:nvSpPr>
          <p:cNvPr id="5"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Relational design by decomposition</a:t>
            </a:r>
          </a:p>
          <a:p>
            <a:pPr marL="674370" lvl="1" indent="-182880">
              <a:lnSpc>
                <a:spcPct val="90000"/>
              </a:lnSpc>
              <a:spcBef>
                <a:spcPts val="3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“Mega” relations + properties of the data</a:t>
            </a:r>
          </a:p>
          <a:p>
            <a:pPr marL="674370" lvl="1" indent="-182880">
              <a:lnSpc>
                <a:spcPct val="90000"/>
              </a:lnSpc>
              <a:spcBef>
                <a:spcPts val="300"/>
              </a:spcBef>
              <a:buClr>
                <a:srgbClr val="0000FF"/>
              </a:buClr>
              <a:buFont typeface="Wingdings" pitchFamily="2" charset="2"/>
              <a:buChar char="§"/>
            </a:pPr>
            <a:r>
              <a:rPr lang="en-US" sz="2400" dirty="0">
                <a:solidFill>
                  <a:srgbClr val="0000FF"/>
                </a:solidFill>
              </a:rPr>
              <a:t> System decomposes based on properties</a:t>
            </a:r>
          </a:p>
          <a:p>
            <a:pPr marL="674370" lvl="1" indent="-182880">
              <a:lnSpc>
                <a:spcPct val="90000"/>
              </a:lnSpc>
              <a:spcBef>
                <a:spcPts val="1200"/>
              </a:spcBef>
              <a:buClr>
                <a:schemeClr val="tx1"/>
              </a:buClr>
              <a:buFont typeface="Wingdings" pitchFamily="2" charset="2"/>
              <a:buChar char="v"/>
            </a:pPr>
            <a:r>
              <a:rPr lang="en-US" sz="2400" dirty="0">
                <a:solidFill>
                  <a:srgbClr val="0000FF"/>
                </a:solidFill>
              </a:rPr>
              <a:t> </a:t>
            </a:r>
            <a:r>
              <a:rPr lang="en-US" sz="2400" dirty="0"/>
              <a:t>“Good” decompositions only</a:t>
            </a:r>
          </a:p>
          <a:p>
            <a:pPr marL="674370" lvl="1" indent="-182880">
              <a:lnSpc>
                <a:spcPct val="90000"/>
              </a:lnSpc>
              <a:spcBef>
                <a:spcPts val="300"/>
              </a:spcBef>
              <a:buClr>
                <a:schemeClr val="tx1"/>
              </a:buClr>
              <a:buFont typeface="Wingdings" pitchFamily="2" charset="2"/>
              <a:buChar char="v"/>
            </a:pPr>
            <a:r>
              <a:rPr lang="en-US" sz="2400" dirty="0"/>
              <a:t>  Into “good” relations</a:t>
            </a:r>
            <a:endParaRPr lang="en-US" dirty="0"/>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35" y="285750"/>
            <a:ext cx="867953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BCNF</a:t>
            </a:r>
            <a:r>
              <a:rPr lang="en-US" sz="2800" b="1" dirty="0">
                <a:solidFill>
                  <a:srgbClr val="990000"/>
                </a:solidFill>
              </a:rPr>
              <a:t> decomposition algorithm</a:t>
            </a:r>
          </a:p>
          <a:p>
            <a:pPr marL="274320" indent="-182880">
              <a:lnSpc>
                <a:spcPct val="90000"/>
              </a:lnSpc>
              <a:spcBef>
                <a:spcPts val="300"/>
              </a:spcBef>
              <a:buClr>
                <a:srgbClr val="0000FF"/>
              </a:buClr>
              <a:buNone/>
            </a:pPr>
            <a:r>
              <a:rPr lang="en-US" sz="2400" dirty="0">
                <a:solidFill>
                  <a:srgbClr val="0000FF"/>
                </a:solidFill>
              </a:rPr>
              <a:t>Input: </a:t>
            </a:r>
            <a:r>
              <a:rPr lang="en-US" sz="2400" dirty="0">
                <a:solidFill>
                  <a:srgbClr val="990000"/>
                </a:solidFill>
              </a:rPr>
              <a:t>relation R + </a:t>
            </a:r>
            <a:r>
              <a:rPr lang="en-US" sz="2400" dirty="0" err="1">
                <a:solidFill>
                  <a:srgbClr val="990000"/>
                </a:solidFill>
              </a:rPr>
              <a:t>FDs</a:t>
            </a:r>
            <a:r>
              <a:rPr lang="en-US" sz="2400" dirty="0">
                <a:solidFill>
                  <a:srgbClr val="990000"/>
                </a:solidFill>
              </a:rPr>
              <a:t> for R</a:t>
            </a:r>
          </a:p>
          <a:p>
            <a:pPr marL="274320" indent="-182880">
              <a:lnSpc>
                <a:spcPct val="90000"/>
              </a:lnSpc>
              <a:spcBef>
                <a:spcPts val="300"/>
              </a:spcBef>
              <a:spcAft>
                <a:spcPts val="1800"/>
              </a:spcAft>
              <a:buClr>
                <a:srgbClr val="0000FF"/>
              </a:buClr>
              <a:buNone/>
            </a:pPr>
            <a:r>
              <a:rPr lang="en-US" sz="2400" dirty="0">
                <a:solidFill>
                  <a:srgbClr val="0000FF"/>
                </a:solidFill>
              </a:rPr>
              <a:t>Output: </a:t>
            </a:r>
            <a:r>
              <a:rPr lang="en-US" sz="2400" dirty="0">
                <a:solidFill>
                  <a:srgbClr val="990000"/>
                </a:solidFill>
              </a:rPr>
              <a:t>decomposition of R into </a:t>
            </a:r>
            <a:r>
              <a:rPr lang="en-US" sz="2400" dirty="0" err="1">
                <a:solidFill>
                  <a:srgbClr val="990000"/>
                </a:solidFill>
              </a:rPr>
              <a:t>BCNF</a:t>
            </a:r>
            <a:r>
              <a:rPr lang="en-US" sz="2400" dirty="0">
                <a:solidFill>
                  <a:srgbClr val="990000"/>
                </a:solidFill>
              </a:rPr>
              <a:t> relations with “lossless join”</a:t>
            </a:r>
          </a:p>
          <a:p>
            <a:pPr marL="548640" indent="-457200">
              <a:lnSpc>
                <a:spcPct val="90000"/>
              </a:lnSpc>
              <a:spcBef>
                <a:spcPts val="300"/>
              </a:spcBef>
              <a:spcAft>
                <a:spcPts val="300"/>
              </a:spcAft>
              <a:buClr>
                <a:srgbClr val="0000FF"/>
              </a:buClr>
              <a:buNone/>
            </a:pPr>
            <a:r>
              <a:rPr lang="en-US" sz="2400" dirty="0"/>
              <a:t>  Compute keys for </a:t>
            </a:r>
            <a:r>
              <a:rPr lang="en-US" sz="2400" dirty="0">
                <a:solidFill>
                  <a:srgbClr val="0000FF"/>
                </a:solidFill>
              </a:rPr>
              <a:t>R</a:t>
            </a:r>
          </a:p>
          <a:p>
            <a:pPr marL="548640" indent="-457200">
              <a:lnSpc>
                <a:spcPct val="90000"/>
              </a:lnSpc>
              <a:spcBef>
                <a:spcPts val="300"/>
              </a:spcBef>
              <a:spcAft>
                <a:spcPts val="300"/>
              </a:spcAft>
              <a:buClr>
                <a:srgbClr val="0000FF"/>
              </a:buClr>
              <a:buNone/>
            </a:pPr>
            <a:r>
              <a:rPr lang="en-US" sz="2400" dirty="0"/>
              <a:t>  Repeat until all relations are in </a:t>
            </a:r>
            <a:r>
              <a:rPr lang="en-US" sz="2400" dirty="0" err="1"/>
              <a:t>BCNF</a:t>
            </a:r>
            <a:r>
              <a:rPr lang="en-US" sz="2400" dirty="0"/>
              <a:t>:</a:t>
            </a:r>
          </a:p>
          <a:p>
            <a:pPr marL="548640" indent="-457200">
              <a:lnSpc>
                <a:spcPct val="90000"/>
              </a:lnSpc>
              <a:spcBef>
                <a:spcPts val="300"/>
              </a:spcBef>
              <a:spcAft>
                <a:spcPts val="300"/>
              </a:spcAft>
              <a:buClr>
                <a:srgbClr val="0000FF"/>
              </a:buClr>
              <a:buNone/>
            </a:pPr>
            <a:r>
              <a:rPr lang="en-US" sz="2400" dirty="0"/>
              <a:t>     Pick any </a:t>
            </a:r>
            <a:r>
              <a:rPr lang="en-US" sz="2400" dirty="0">
                <a:solidFill>
                  <a:srgbClr val="0000FF"/>
                </a:solidFill>
              </a:rPr>
              <a:t>R’ </a:t>
            </a:r>
            <a:r>
              <a:rPr lang="en-US" sz="2400" dirty="0"/>
              <a:t>with </a:t>
            </a:r>
            <a:r>
              <a:rPr lang="en-US" sz="2400" dirty="0">
                <a:solidFill>
                  <a:srgbClr val="0000FF"/>
                </a:solidFill>
              </a:rPr>
              <a:t>A </a:t>
            </a:r>
            <a:r>
              <a:rPr lang="en-US" sz="2400" dirty="0">
                <a:solidFill>
                  <a:srgbClr val="0000FF"/>
                </a:solidFill>
                <a:sym typeface="Symbol"/>
              </a:rPr>
              <a:t> B </a:t>
            </a:r>
            <a:r>
              <a:rPr lang="en-US" sz="2400" dirty="0">
                <a:sym typeface="Symbol"/>
              </a:rPr>
              <a:t>that violates </a:t>
            </a:r>
            <a:r>
              <a:rPr lang="en-US" sz="2400" dirty="0" err="1">
                <a:sym typeface="Symbol"/>
              </a:rPr>
              <a:t>BCNF</a:t>
            </a:r>
            <a:endParaRPr lang="en-US" sz="2400" dirty="0">
              <a:sym typeface="Symbol"/>
            </a:endParaRPr>
          </a:p>
          <a:p>
            <a:pPr marL="548640" indent="-457200">
              <a:lnSpc>
                <a:spcPct val="90000"/>
              </a:lnSpc>
              <a:spcBef>
                <a:spcPts val="300"/>
              </a:spcBef>
              <a:spcAft>
                <a:spcPts val="300"/>
              </a:spcAft>
              <a:buClr>
                <a:srgbClr val="0000FF"/>
              </a:buClr>
              <a:buNone/>
            </a:pPr>
            <a:r>
              <a:rPr lang="en-US" sz="2400" dirty="0">
                <a:sym typeface="Symbol"/>
              </a:rPr>
              <a:t>     Decompose </a:t>
            </a:r>
            <a:r>
              <a:rPr lang="en-US" sz="2400" dirty="0">
                <a:solidFill>
                  <a:srgbClr val="0000FF"/>
                </a:solidFill>
                <a:sym typeface="Symbol"/>
              </a:rPr>
              <a:t>R’</a:t>
            </a:r>
            <a:r>
              <a:rPr lang="en-US" sz="2400" dirty="0">
                <a:sym typeface="Symbol"/>
              </a:rPr>
              <a:t> into </a:t>
            </a:r>
            <a:r>
              <a:rPr lang="en-US" sz="2400" dirty="0">
                <a:solidFill>
                  <a:srgbClr val="0000FF"/>
                </a:solidFill>
                <a:sym typeface="Symbol"/>
              </a:rPr>
              <a:t>R</a:t>
            </a:r>
            <a:r>
              <a:rPr lang="en-US" sz="2400" baseline="-25000" dirty="0">
                <a:solidFill>
                  <a:srgbClr val="0000FF"/>
                </a:solidFill>
                <a:sym typeface="Symbol"/>
              </a:rPr>
              <a:t>1</a:t>
            </a:r>
            <a:r>
              <a:rPr lang="en-US" sz="2400" dirty="0">
                <a:solidFill>
                  <a:srgbClr val="0000FF"/>
                </a:solidFill>
                <a:sym typeface="Symbol"/>
              </a:rPr>
              <a:t>(A, B) </a:t>
            </a:r>
            <a:r>
              <a:rPr lang="en-US" sz="2400" dirty="0">
                <a:sym typeface="Symbol"/>
              </a:rPr>
              <a:t>and </a:t>
            </a:r>
            <a:r>
              <a:rPr lang="en-US" sz="2400" dirty="0">
                <a:solidFill>
                  <a:srgbClr val="0000FF"/>
                </a:solidFill>
                <a:sym typeface="Symbol"/>
              </a:rPr>
              <a:t>R</a:t>
            </a:r>
            <a:r>
              <a:rPr lang="en-US" sz="2400" baseline="-25000" dirty="0">
                <a:solidFill>
                  <a:srgbClr val="0000FF"/>
                </a:solidFill>
                <a:sym typeface="Symbol"/>
              </a:rPr>
              <a:t>2</a:t>
            </a:r>
            <a:r>
              <a:rPr lang="en-US" sz="2400" dirty="0">
                <a:solidFill>
                  <a:srgbClr val="0000FF"/>
                </a:solidFill>
                <a:sym typeface="Symbol"/>
              </a:rPr>
              <a:t>(A, rest)</a:t>
            </a:r>
          </a:p>
          <a:p>
            <a:pPr marL="548640" indent="-457200">
              <a:lnSpc>
                <a:spcPct val="90000"/>
              </a:lnSpc>
              <a:spcBef>
                <a:spcPts val="300"/>
              </a:spcBef>
              <a:spcAft>
                <a:spcPts val="300"/>
              </a:spcAft>
              <a:buClr>
                <a:srgbClr val="0000FF"/>
              </a:buClr>
              <a:buNone/>
            </a:pPr>
            <a:r>
              <a:rPr lang="en-US" sz="2400" dirty="0">
                <a:sym typeface="Symbol"/>
              </a:rPr>
              <a:t>     Compute </a:t>
            </a:r>
            <a:r>
              <a:rPr lang="en-US" sz="2400" dirty="0" err="1">
                <a:sym typeface="Symbol"/>
              </a:rPr>
              <a:t>FDs</a:t>
            </a:r>
            <a:r>
              <a:rPr lang="en-US" sz="2400" dirty="0">
                <a:sym typeface="Symbol"/>
              </a:rPr>
              <a:t> for </a:t>
            </a:r>
            <a:r>
              <a:rPr lang="en-US" sz="2400" dirty="0">
                <a:solidFill>
                  <a:srgbClr val="0000FF"/>
                </a:solidFill>
                <a:sym typeface="Symbol"/>
              </a:rPr>
              <a:t>R</a:t>
            </a:r>
            <a:r>
              <a:rPr lang="en-US" sz="2400" baseline="-25000" dirty="0">
                <a:solidFill>
                  <a:srgbClr val="0000FF"/>
                </a:solidFill>
                <a:sym typeface="Symbol"/>
              </a:rPr>
              <a:t>1</a:t>
            </a:r>
            <a:r>
              <a:rPr lang="en-US" sz="2400" dirty="0">
                <a:sym typeface="Symbol"/>
              </a:rPr>
              <a:t> and</a:t>
            </a:r>
            <a:r>
              <a:rPr lang="en-US" sz="2400" dirty="0">
                <a:solidFill>
                  <a:srgbClr val="0000FF"/>
                </a:solidFill>
                <a:sym typeface="Symbol"/>
              </a:rPr>
              <a:t> R</a:t>
            </a:r>
            <a:r>
              <a:rPr lang="en-US" sz="2400" baseline="-25000" dirty="0">
                <a:solidFill>
                  <a:srgbClr val="0000FF"/>
                </a:solidFill>
                <a:sym typeface="Symbol"/>
              </a:rPr>
              <a:t>2</a:t>
            </a:r>
          </a:p>
          <a:p>
            <a:pPr marL="548640" indent="-457200">
              <a:lnSpc>
                <a:spcPct val="90000"/>
              </a:lnSpc>
              <a:spcBef>
                <a:spcPts val="300"/>
              </a:spcBef>
              <a:spcAft>
                <a:spcPts val="300"/>
              </a:spcAft>
              <a:buClr>
                <a:srgbClr val="0000FF"/>
              </a:buClr>
              <a:buNone/>
            </a:pPr>
            <a:r>
              <a:rPr lang="en-US" sz="2400" dirty="0">
                <a:sym typeface="Symbol"/>
              </a:rPr>
              <a:t>     Compute keys for </a:t>
            </a:r>
            <a:r>
              <a:rPr lang="en-US" sz="2400" dirty="0">
                <a:solidFill>
                  <a:srgbClr val="0000FF"/>
                </a:solidFill>
                <a:sym typeface="Symbol"/>
              </a:rPr>
              <a:t>R</a:t>
            </a:r>
            <a:r>
              <a:rPr lang="en-US" sz="2400" baseline="-25000" dirty="0">
                <a:solidFill>
                  <a:srgbClr val="0000FF"/>
                </a:solidFill>
                <a:sym typeface="Symbol"/>
              </a:rPr>
              <a:t>1</a:t>
            </a:r>
            <a:r>
              <a:rPr lang="en-US" sz="2400" dirty="0">
                <a:sym typeface="Symbol"/>
              </a:rPr>
              <a:t> and </a:t>
            </a:r>
            <a:r>
              <a:rPr lang="en-US" sz="2400" dirty="0">
                <a:solidFill>
                  <a:srgbClr val="0000FF"/>
                </a:solidFill>
                <a:sym typeface="Symbol"/>
              </a:rPr>
              <a:t>R</a:t>
            </a:r>
            <a:r>
              <a:rPr lang="en-US" sz="2400" baseline="-25000" dirty="0">
                <a:solidFill>
                  <a:srgbClr val="0000FF"/>
                </a:solidFill>
                <a:sym typeface="Symbol"/>
              </a:rPr>
              <a:t>2</a:t>
            </a:r>
            <a:endParaRPr lang="en-US" sz="2400" baseline="-25000" dirty="0">
              <a:solidFill>
                <a:srgbClr val="0000FF"/>
              </a:solidFill>
            </a:endParaRPr>
          </a:p>
          <a:p>
            <a:pPr marL="948690" lvl="1" indent="-457200">
              <a:lnSpc>
                <a:spcPct val="90000"/>
              </a:lnSpc>
              <a:spcBef>
                <a:spcPts val="300"/>
              </a:spcBef>
              <a:buClr>
                <a:srgbClr val="0000FF"/>
              </a:buClr>
              <a:buNone/>
            </a:pPr>
            <a:endParaRPr lang="en-US" sz="2400" dirty="0">
              <a:solidFill>
                <a:srgbClr val="990000"/>
              </a:solidFill>
            </a:endParaRPr>
          </a:p>
        </p:txBody>
      </p:sp>
      <p:sp>
        <p:nvSpPr>
          <p:cNvPr id="4"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5424" y="92669"/>
            <a:ext cx="898857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BCNF</a:t>
            </a:r>
            <a:r>
              <a:rPr lang="en-US" sz="2800" b="1" dirty="0">
                <a:solidFill>
                  <a:srgbClr val="990000"/>
                </a:solidFill>
              </a:rPr>
              <a:t> Decomposition Example</a:t>
            </a:r>
          </a:p>
          <a:p>
            <a:pPr marL="274320" indent="-182880">
              <a:lnSpc>
                <a:spcPct val="80000"/>
              </a:lnSpc>
              <a:spcBef>
                <a:spcPts val="600"/>
              </a:spcBef>
              <a:spcAft>
                <a:spcPts val="600"/>
              </a:spcAft>
              <a:buClr>
                <a:srgbClr val="990000"/>
              </a:buClr>
              <a:buNone/>
            </a:pPr>
            <a:r>
              <a:rPr lang="en-US" sz="2000" b="1" dirty="0">
                <a:latin typeface="Lucida Console" pitchFamily="49" charset="0"/>
              </a:rPr>
              <a:t>Student(CNIC,</a:t>
            </a:r>
            <a:r>
              <a:rPr lang="en-US" sz="9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900" b="1" dirty="0">
                <a:latin typeface="Lucida Console" pitchFamily="49" charset="0"/>
              </a:rPr>
              <a:t> </a:t>
            </a:r>
            <a:r>
              <a:rPr lang="en-US" sz="2000" b="1" dirty="0">
                <a:latin typeface="Lucida Console" pitchFamily="49" charset="0"/>
              </a:rPr>
              <a:t>address, </a:t>
            </a:r>
            <a:r>
              <a:rPr lang="en-US" sz="2000" b="1" dirty="0" err="1">
                <a:latin typeface="Lucida Console" pitchFamily="49" charset="0"/>
              </a:rPr>
              <a:t>HScode</a:t>
            </a:r>
            <a:r>
              <a:rPr lang="en-US" sz="2000" b="1" dirty="0">
                <a:latin typeface="Lucida Console" pitchFamily="49" charset="0"/>
              </a:rPr>
              <a:t>,</a:t>
            </a:r>
            <a:r>
              <a:rPr lang="en-US" sz="1050" b="1" dirty="0">
                <a:latin typeface="Lucida Console" pitchFamily="49" charset="0"/>
              </a:rPr>
              <a:t> </a:t>
            </a:r>
            <a:r>
              <a:rPr lang="en-US" sz="2000" b="1" dirty="0" err="1">
                <a:latin typeface="Lucida Console" pitchFamily="49" charset="0"/>
              </a:rPr>
              <a:t>HSname</a:t>
            </a:r>
            <a:r>
              <a:rPr lang="en-US" sz="2000" b="1" dirty="0">
                <a:latin typeface="Lucida Console" pitchFamily="49" charset="0"/>
              </a:rPr>
              <a:t>,</a:t>
            </a:r>
            <a:r>
              <a:rPr lang="en-US" sz="1050" b="1" dirty="0">
                <a:latin typeface="Lucida Console" pitchFamily="49" charset="0"/>
              </a:rPr>
              <a:t> </a:t>
            </a:r>
            <a:r>
              <a:rPr lang="en-US" sz="2000" b="1" dirty="0" err="1">
                <a:latin typeface="Lucida Console" pitchFamily="49" charset="0"/>
              </a:rPr>
              <a:t>HScity</a:t>
            </a:r>
            <a:r>
              <a:rPr lang="en-US" sz="2000" b="1" dirty="0">
                <a:latin typeface="Lucida Console" pitchFamily="49" charset="0"/>
              </a:rPr>
              <a:t>,</a:t>
            </a:r>
            <a:endParaRPr lang="en-US" sz="1050" b="1" dirty="0">
              <a:latin typeface="Lucida Console" pitchFamily="49" charset="0"/>
            </a:endParaRPr>
          </a:p>
          <a:p>
            <a:pPr marL="274320" indent="-182880">
              <a:lnSpc>
                <a:spcPct val="80000"/>
              </a:lnSpc>
              <a:spcBef>
                <a:spcPts val="0"/>
              </a:spcBef>
              <a:spcAft>
                <a:spcPts val="600"/>
              </a:spcAft>
              <a:buClr>
                <a:srgbClr val="990000"/>
              </a:buClr>
              <a:buNone/>
            </a:pPr>
            <a:r>
              <a:rPr lang="en-US" sz="1050" b="1" dirty="0">
                <a:latin typeface="Lucida Console" pitchFamily="49" charset="0"/>
              </a:rPr>
              <a:t>               </a:t>
            </a:r>
            <a:r>
              <a:rPr lang="en-US" sz="2000" b="1" dirty="0">
                <a:latin typeface="Lucida Console" pitchFamily="49" charset="0"/>
              </a:rPr>
              <a:t>GPA,</a:t>
            </a:r>
            <a:r>
              <a:rPr lang="en-US" sz="1050" b="1" dirty="0">
                <a:latin typeface="Lucida Console" pitchFamily="49" charset="0"/>
              </a:rPr>
              <a:t> </a:t>
            </a:r>
            <a:r>
              <a:rPr lang="en-US" sz="2000" b="1" dirty="0">
                <a:latin typeface="Lucida Console" pitchFamily="49" charset="0"/>
              </a:rPr>
              <a:t>priority)</a:t>
            </a:r>
          </a:p>
          <a:p>
            <a:pPr marL="274320" indent="-182880">
              <a:lnSpc>
                <a:spcPct val="80000"/>
              </a:lnSpc>
              <a:spcBef>
                <a:spcPts val="0"/>
              </a:spcBef>
              <a:spcAft>
                <a:spcPts val="600"/>
              </a:spcAft>
              <a:buClr>
                <a:srgbClr val="990000"/>
              </a:buClr>
              <a:buNone/>
            </a:pPr>
            <a:r>
              <a:rPr lang="en-US" sz="2000" b="1" dirty="0" err="1">
                <a:solidFill>
                  <a:srgbClr val="0000FF"/>
                </a:solidFill>
                <a:latin typeface="Lucida Console" pitchFamily="49" charset="0"/>
              </a:rPr>
              <a:t>HScode</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HSname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err="1">
                <a:solidFill>
                  <a:srgbClr val="0000FF"/>
                </a:solidFill>
                <a:latin typeface="Lucida Console" pitchFamily="49" charset="0"/>
              </a:rPr>
              <a:t>HScity</a:t>
            </a: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GPA</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a:solidFill>
                  <a:srgbClr val="0000FF"/>
                </a:solidFill>
                <a:latin typeface="Lucida Console" pitchFamily="49" charset="0"/>
              </a:rPr>
              <a:t>priority</a:t>
            </a: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CNIC</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address,</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GPA</a:t>
            </a:r>
          </a:p>
          <a:p>
            <a:pPr marL="274320" indent="-182880">
              <a:lnSpc>
                <a:spcPct val="80000"/>
              </a:lnSpc>
              <a:spcBef>
                <a:spcPts val="0"/>
              </a:spcBef>
              <a:spcAft>
                <a:spcPts val="600"/>
              </a:spcAft>
              <a:buClr>
                <a:srgbClr val="990000"/>
              </a:buClr>
              <a:buNone/>
            </a:pP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err="1">
                <a:solidFill>
                  <a:srgbClr val="0000FF"/>
                </a:solidFill>
                <a:latin typeface="Lucida Console" pitchFamily="49" charset="0"/>
              </a:rPr>
              <a:t>HScode</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HSname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err="1">
                <a:solidFill>
                  <a:srgbClr val="0000FF"/>
                </a:solidFill>
                <a:latin typeface="Lucida Console" pitchFamily="49" charset="0"/>
              </a:rPr>
              <a:t>Hscity</a:t>
            </a:r>
            <a:r>
              <a:rPr lang="en-US" sz="2000" b="1" dirty="0">
                <a:solidFill>
                  <a:srgbClr val="0000FF"/>
                </a:solidFill>
                <a:latin typeface="Lucida Console" pitchFamily="49" charset="0"/>
              </a:rPr>
              <a:t>		</a:t>
            </a:r>
          </a:p>
          <a:p>
            <a:pPr marL="274320" indent="-182880">
              <a:lnSpc>
                <a:spcPct val="80000"/>
              </a:lnSpc>
              <a:spcBef>
                <a:spcPts val="0"/>
              </a:spcBef>
              <a:spcAft>
                <a:spcPts val="600"/>
              </a:spcAft>
              <a:buClr>
                <a:srgbClr val="990000"/>
              </a:buClr>
              <a:buNone/>
            </a:pPr>
            <a:r>
              <a:rPr lang="en-US" sz="1600" b="1" dirty="0">
                <a:solidFill>
                  <a:srgbClr val="FF0000"/>
                </a:solidFill>
                <a:latin typeface="Lucida Console" pitchFamily="49" charset="0"/>
              </a:rPr>
              <a:t>BCNF Violation as {</a:t>
            </a:r>
            <a:r>
              <a:rPr lang="en-US" sz="1600" b="1" dirty="0" err="1">
                <a:solidFill>
                  <a:srgbClr val="FF0000"/>
                </a:solidFill>
                <a:latin typeface="Lucida Console" pitchFamily="49" charset="0"/>
              </a:rPr>
              <a:t>Hscode</a:t>
            </a:r>
            <a:r>
              <a:rPr lang="en-US" sz="1600" b="1" dirty="0">
                <a:solidFill>
                  <a:srgbClr val="FF0000"/>
                </a:solidFill>
                <a:latin typeface="Lucida Console" pitchFamily="49" charset="0"/>
              </a:rPr>
              <a:t>}</a:t>
            </a:r>
            <a:r>
              <a:rPr lang="en-US" sz="1600" b="1" baseline="30000" dirty="0">
                <a:solidFill>
                  <a:srgbClr val="FF0000"/>
                </a:solidFill>
                <a:latin typeface="Lucida Console" pitchFamily="49" charset="0"/>
              </a:rPr>
              <a:t>+ </a:t>
            </a:r>
            <a:r>
              <a:rPr lang="en-US" sz="1600" b="1" dirty="0">
                <a:solidFill>
                  <a:srgbClr val="FF0000"/>
                </a:solidFill>
                <a:latin typeface="Lucida Console" pitchFamily="49" charset="0"/>
              </a:rPr>
              <a:t>= {</a:t>
            </a:r>
            <a:r>
              <a:rPr lang="en-US" sz="1600" b="1" dirty="0" err="1">
                <a:solidFill>
                  <a:srgbClr val="FF0000"/>
                </a:solidFill>
                <a:latin typeface="Lucida Console" pitchFamily="49" charset="0"/>
              </a:rPr>
              <a:t>Hscode</a:t>
            </a:r>
            <a:r>
              <a:rPr lang="en-US" sz="1600" b="1" dirty="0">
                <a:solidFill>
                  <a:srgbClr val="FF0000"/>
                </a:solidFill>
                <a:latin typeface="Lucida Console" pitchFamily="49" charset="0"/>
              </a:rPr>
              <a:t>, </a:t>
            </a:r>
            <a:r>
              <a:rPr lang="en-US" sz="1600" b="1" dirty="0" err="1">
                <a:solidFill>
                  <a:srgbClr val="FF0000"/>
                </a:solidFill>
                <a:latin typeface="Lucida Console" pitchFamily="49" charset="0"/>
              </a:rPr>
              <a:t>Hsname</a:t>
            </a:r>
            <a:r>
              <a:rPr lang="en-US" sz="1600" b="1" dirty="0">
                <a:solidFill>
                  <a:srgbClr val="FF0000"/>
                </a:solidFill>
                <a:latin typeface="Lucida Console" pitchFamily="49" charset="0"/>
              </a:rPr>
              <a:t>, </a:t>
            </a:r>
            <a:r>
              <a:rPr lang="en-US" sz="1600" b="1" dirty="0" err="1">
                <a:solidFill>
                  <a:srgbClr val="FF0000"/>
                </a:solidFill>
                <a:latin typeface="Lucida Console" pitchFamily="49" charset="0"/>
              </a:rPr>
              <a:t>HScity</a:t>
            </a:r>
            <a:r>
              <a:rPr lang="en-US" sz="1600" b="1" dirty="0">
                <a:solidFill>
                  <a:srgbClr val="FF0000"/>
                </a:solidFill>
                <a:latin typeface="Lucida Console" pitchFamily="49" charset="0"/>
              </a:rPr>
              <a:t>} ≠ All attributes</a:t>
            </a:r>
          </a:p>
          <a:p>
            <a:pPr marL="274320" indent="-182880">
              <a:lnSpc>
                <a:spcPct val="80000"/>
              </a:lnSpc>
              <a:spcBef>
                <a:spcPts val="0"/>
              </a:spcBef>
              <a:spcAft>
                <a:spcPts val="600"/>
              </a:spcAft>
              <a:buClr>
                <a:srgbClr val="990000"/>
              </a:buClr>
              <a:buNone/>
            </a:pPr>
            <a:r>
              <a:rPr lang="en-US" sz="1600" b="1" dirty="0">
                <a:latin typeface="Lucida Console" pitchFamily="49" charset="0"/>
              </a:rPr>
              <a:t>Hence, Student relation will get decomposed in two relations.</a:t>
            </a:r>
          </a:p>
          <a:p>
            <a:pPr marL="274320" indent="-182880">
              <a:lnSpc>
                <a:spcPct val="80000"/>
              </a:lnSpc>
              <a:spcBef>
                <a:spcPts val="0"/>
              </a:spcBef>
              <a:spcAft>
                <a:spcPts val="600"/>
              </a:spcAft>
              <a:buClr>
                <a:srgbClr val="990000"/>
              </a:buClr>
              <a:buNone/>
            </a:pPr>
            <a:r>
              <a:rPr lang="en-US" sz="1600" b="1" dirty="0">
                <a:latin typeface="Lucida Console" pitchFamily="49" charset="0"/>
              </a:rPr>
              <a:t>S1(</a:t>
            </a:r>
            <a:r>
              <a:rPr lang="en-US" sz="1600" b="1" dirty="0" err="1">
                <a:latin typeface="Lucida Console" pitchFamily="49" charset="0"/>
              </a:rPr>
              <a:t>Hscode</a:t>
            </a:r>
            <a:r>
              <a:rPr lang="en-US" sz="1600" b="1" dirty="0">
                <a:latin typeface="Lucida Console" pitchFamily="49" charset="0"/>
              </a:rPr>
              <a:t>, </a:t>
            </a:r>
            <a:r>
              <a:rPr lang="en-US" sz="1600" b="1" dirty="0" err="1">
                <a:latin typeface="Lucida Console" pitchFamily="49" charset="0"/>
              </a:rPr>
              <a:t>Hsname</a:t>
            </a:r>
            <a:r>
              <a:rPr lang="en-US" sz="1600" b="1" dirty="0">
                <a:latin typeface="Lucida Console" pitchFamily="49" charset="0"/>
              </a:rPr>
              <a:t>, </a:t>
            </a:r>
            <a:r>
              <a:rPr lang="en-US" sz="1600" b="1" dirty="0" err="1">
                <a:latin typeface="Lucida Console" pitchFamily="49" charset="0"/>
              </a:rPr>
              <a:t>HScity</a:t>
            </a:r>
            <a:r>
              <a:rPr lang="en-US" sz="1600" b="1" dirty="0">
                <a:latin typeface="Lucida Console" pitchFamily="49" charset="0"/>
              </a:rPr>
              <a:t>)</a:t>
            </a:r>
          </a:p>
          <a:p>
            <a:pPr marL="274320" indent="-182880">
              <a:lnSpc>
                <a:spcPct val="80000"/>
              </a:lnSpc>
              <a:spcBef>
                <a:spcPts val="600"/>
              </a:spcBef>
              <a:spcAft>
                <a:spcPts val="600"/>
              </a:spcAft>
              <a:buClr>
                <a:srgbClr val="990000"/>
              </a:buClr>
              <a:buNone/>
            </a:pPr>
            <a:r>
              <a:rPr lang="en-US" sz="1600" b="1" dirty="0">
                <a:latin typeface="Lucida Console" pitchFamily="49" charset="0"/>
              </a:rPr>
              <a:t>S2(</a:t>
            </a:r>
            <a:r>
              <a:rPr lang="en-US" sz="1600" b="1" dirty="0" err="1">
                <a:latin typeface="Lucida Console" pitchFamily="49" charset="0"/>
              </a:rPr>
              <a:t>Hscode</a:t>
            </a:r>
            <a:r>
              <a:rPr lang="en-US" sz="1600" b="1" dirty="0">
                <a:latin typeface="Lucida Console" pitchFamily="49" charset="0"/>
              </a:rPr>
              <a:t>, CNIC,</a:t>
            </a:r>
            <a:r>
              <a:rPr lang="en-US" sz="800" b="1" dirty="0">
                <a:latin typeface="Lucida Console" pitchFamily="49" charset="0"/>
              </a:rPr>
              <a:t> </a:t>
            </a:r>
            <a:r>
              <a:rPr lang="en-US" sz="1600" b="1" dirty="0" err="1">
                <a:latin typeface="Lucida Console" pitchFamily="49" charset="0"/>
              </a:rPr>
              <a:t>sName</a:t>
            </a:r>
            <a:r>
              <a:rPr lang="en-US" sz="1600" b="1" dirty="0">
                <a:latin typeface="Lucida Console" pitchFamily="49" charset="0"/>
              </a:rPr>
              <a:t>,</a:t>
            </a:r>
            <a:r>
              <a:rPr lang="en-US" sz="800" b="1" dirty="0">
                <a:latin typeface="Lucida Console" pitchFamily="49" charset="0"/>
              </a:rPr>
              <a:t> </a:t>
            </a:r>
            <a:r>
              <a:rPr lang="en-US" sz="1600" b="1" dirty="0">
                <a:latin typeface="Lucida Console" pitchFamily="49" charset="0"/>
              </a:rPr>
              <a:t>address, GPA,</a:t>
            </a:r>
            <a:r>
              <a:rPr lang="en-US" sz="900" b="1" dirty="0">
                <a:latin typeface="Lucida Console" pitchFamily="49" charset="0"/>
              </a:rPr>
              <a:t> </a:t>
            </a:r>
            <a:r>
              <a:rPr lang="en-US" sz="1600" b="1" dirty="0">
                <a:latin typeface="Lucida Console" pitchFamily="49" charset="0"/>
              </a:rPr>
              <a:t>priority)</a:t>
            </a:r>
          </a:p>
          <a:p>
            <a:pPr marL="274320" indent="-182880">
              <a:lnSpc>
                <a:spcPct val="80000"/>
              </a:lnSpc>
              <a:spcBef>
                <a:spcPts val="0"/>
              </a:spcBef>
              <a:spcAft>
                <a:spcPts val="600"/>
              </a:spcAft>
              <a:buClr>
                <a:srgbClr val="990000"/>
              </a:buClr>
              <a:buNone/>
            </a:pPr>
            <a:endParaRPr lang="en-US" sz="1600" b="1" dirty="0">
              <a:solidFill>
                <a:srgbClr val="FF0000"/>
              </a:solidFill>
              <a:latin typeface="Lucida Console" pitchFamily="49" charset="0"/>
            </a:endParaRPr>
          </a:p>
          <a:p>
            <a:pPr marL="274320" indent="-182880">
              <a:lnSpc>
                <a:spcPct val="80000"/>
              </a:lnSpc>
              <a:spcBef>
                <a:spcPts val="0"/>
              </a:spcBef>
              <a:spcAft>
                <a:spcPts val="600"/>
              </a:spcAft>
              <a:buClr>
                <a:srgbClr val="990000"/>
              </a:buClr>
              <a:buNone/>
            </a:pPr>
            <a:endParaRPr lang="en-US" sz="2000" b="1" dirty="0">
              <a:latin typeface="Lucida Console" pitchFamily="49" charset="0"/>
            </a:endParaRPr>
          </a:p>
        </p:txBody>
      </p:sp>
      <p:sp>
        <p:nvSpPr>
          <p:cNvPr id="7"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8253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5424" y="92669"/>
            <a:ext cx="898857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err="1">
                <a:solidFill>
                  <a:srgbClr val="990000"/>
                </a:solidFill>
              </a:rPr>
              <a:t>BCNF</a:t>
            </a:r>
            <a:r>
              <a:rPr lang="en-US" sz="2800" b="1" dirty="0">
                <a:solidFill>
                  <a:srgbClr val="990000"/>
                </a:solidFill>
              </a:rPr>
              <a:t> Decomposition Example</a:t>
            </a:r>
          </a:p>
          <a:p>
            <a:pPr marL="274320" indent="-182880">
              <a:lnSpc>
                <a:spcPct val="80000"/>
              </a:lnSpc>
              <a:spcBef>
                <a:spcPts val="0"/>
              </a:spcBef>
              <a:spcAft>
                <a:spcPts val="600"/>
              </a:spcAft>
              <a:buClr>
                <a:srgbClr val="990000"/>
              </a:buClr>
              <a:buNone/>
            </a:pPr>
            <a:r>
              <a:rPr lang="en-US" sz="2000" b="1" dirty="0">
                <a:latin typeface="Lucida Console" pitchFamily="49" charset="0"/>
              </a:rPr>
              <a:t>S1(</a:t>
            </a:r>
            <a:r>
              <a:rPr lang="en-US" sz="2000" b="1" dirty="0" err="1">
                <a:latin typeface="Lucida Console" pitchFamily="49" charset="0"/>
              </a:rPr>
              <a:t>Hscode</a:t>
            </a:r>
            <a:r>
              <a:rPr lang="en-US" sz="2000" b="1" dirty="0">
                <a:latin typeface="Lucida Console" pitchFamily="49" charset="0"/>
              </a:rPr>
              <a:t>, </a:t>
            </a:r>
            <a:r>
              <a:rPr lang="en-US" sz="2000" b="1" dirty="0" err="1">
                <a:latin typeface="Lucida Console" pitchFamily="49" charset="0"/>
              </a:rPr>
              <a:t>Hsname</a:t>
            </a:r>
            <a:r>
              <a:rPr lang="en-US" sz="2000" b="1" dirty="0">
                <a:latin typeface="Lucida Console" pitchFamily="49" charset="0"/>
              </a:rPr>
              <a:t>, </a:t>
            </a:r>
            <a:r>
              <a:rPr lang="en-US" sz="2000" b="1" dirty="0" err="1">
                <a:latin typeface="Lucida Console" pitchFamily="49" charset="0"/>
              </a:rPr>
              <a:t>HScity</a:t>
            </a:r>
            <a:r>
              <a:rPr lang="en-US" sz="2000" b="1" dirty="0">
                <a:latin typeface="Lucida Console" pitchFamily="49" charset="0"/>
              </a:rPr>
              <a:t>)</a:t>
            </a:r>
          </a:p>
          <a:p>
            <a:pPr marL="274320" indent="-182880">
              <a:lnSpc>
                <a:spcPct val="80000"/>
              </a:lnSpc>
              <a:spcBef>
                <a:spcPts val="600"/>
              </a:spcBef>
              <a:spcAft>
                <a:spcPts val="600"/>
              </a:spcAft>
              <a:buClr>
                <a:srgbClr val="990000"/>
              </a:buClr>
              <a:buNone/>
            </a:pPr>
            <a:r>
              <a:rPr lang="en-US" sz="2000" b="1" dirty="0">
                <a:latin typeface="Lucida Console" pitchFamily="49" charset="0"/>
              </a:rPr>
              <a:t>S2(</a:t>
            </a:r>
            <a:r>
              <a:rPr lang="en-US" sz="2000" b="1" dirty="0" err="1">
                <a:latin typeface="Lucida Console" pitchFamily="49" charset="0"/>
              </a:rPr>
              <a:t>Hscode</a:t>
            </a:r>
            <a:r>
              <a:rPr lang="en-US" sz="2000" b="1" dirty="0">
                <a:latin typeface="Lucida Console" pitchFamily="49" charset="0"/>
              </a:rPr>
              <a:t> CNIC,</a:t>
            </a:r>
            <a:r>
              <a:rPr lang="en-US" sz="1000" b="1" dirty="0">
                <a:latin typeface="Lucida Console" pitchFamily="49" charset="0"/>
              </a:rPr>
              <a:t> </a:t>
            </a:r>
            <a:r>
              <a:rPr lang="en-US" sz="2000" b="1" dirty="0" err="1">
                <a:latin typeface="Lucida Console" pitchFamily="49" charset="0"/>
              </a:rPr>
              <a:t>sName</a:t>
            </a:r>
            <a:r>
              <a:rPr lang="en-US" sz="2000" b="1" dirty="0">
                <a:latin typeface="Lucida Console" pitchFamily="49" charset="0"/>
              </a:rPr>
              <a:t>,</a:t>
            </a:r>
            <a:r>
              <a:rPr lang="en-US" sz="1000" b="1" dirty="0">
                <a:latin typeface="Lucida Console" pitchFamily="49" charset="0"/>
              </a:rPr>
              <a:t> </a:t>
            </a:r>
            <a:r>
              <a:rPr lang="en-US" sz="2000" b="1" dirty="0">
                <a:latin typeface="Lucida Console" pitchFamily="49" charset="0"/>
              </a:rPr>
              <a:t>address, GPA,</a:t>
            </a:r>
            <a:r>
              <a:rPr lang="en-US" sz="1050" b="1" dirty="0">
                <a:latin typeface="Lucida Console" pitchFamily="49" charset="0"/>
              </a:rPr>
              <a:t> </a:t>
            </a:r>
            <a:r>
              <a:rPr lang="en-US" sz="2000" b="1" dirty="0">
                <a:latin typeface="Lucida Console" pitchFamily="49" charset="0"/>
              </a:rPr>
              <a:t>priority)</a:t>
            </a:r>
          </a:p>
          <a:p>
            <a:pPr marL="274320" indent="-182880">
              <a:lnSpc>
                <a:spcPct val="80000"/>
              </a:lnSpc>
              <a:spcBef>
                <a:spcPts val="0"/>
              </a:spcBef>
              <a:spcAft>
                <a:spcPts val="600"/>
              </a:spcAft>
              <a:buClr>
                <a:srgbClr val="990000"/>
              </a:buClr>
              <a:buNone/>
            </a:pP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err="1">
                <a:solidFill>
                  <a:srgbClr val="0000FF"/>
                </a:solidFill>
                <a:latin typeface="Lucida Console" pitchFamily="49" charset="0"/>
              </a:rPr>
              <a:t>HScode</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HSname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err="1">
                <a:solidFill>
                  <a:srgbClr val="0000FF"/>
                </a:solidFill>
                <a:latin typeface="Lucida Console" pitchFamily="49" charset="0"/>
              </a:rPr>
              <a:t>HScity</a:t>
            </a: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GPA</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a:solidFill>
                  <a:srgbClr val="0000FF"/>
                </a:solidFill>
                <a:latin typeface="Lucida Console" pitchFamily="49" charset="0"/>
              </a:rPr>
              <a:t>priority</a:t>
            </a: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CNIC</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err="1">
                <a:solidFill>
                  <a:srgbClr val="0000FF"/>
                </a:solidFill>
                <a:latin typeface="Lucida Console" pitchFamily="49" charset="0"/>
              </a:rPr>
              <a:t>sName</a:t>
            </a:r>
            <a:r>
              <a:rPr lang="en-US" sz="2000" b="1" dirty="0">
                <a:solidFill>
                  <a:srgbClr val="0000FF"/>
                </a:solidFill>
                <a:latin typeface="Lucida Console" pitchFamily="49" charset="0"/>
              </a:rPr>
              <a:t>,</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address,</a:t>
            </a:r>
            <a:r>
              <a:rPr lang="en-US" sz="900" b="1" dirty="0">
                <a:solidFill>
                  <a:srgbClr val="0000FF"/>
                </a:solidFill>
                <a:latin typeface="Lucida Console" pitchFamily="49" charset="0"/>
              </a:rPr>
              <a:t> </a:t>
            </a:r>
            <a:r>
              <a:rPr lang="en-US" sz="2000" b="1" dirty="0">
                <a:solidFill>
                  <a:srgbClr val="0000FF"/>
                </a:solidFill>
                <a:latin typeface="Lucida Console" pitchFamily="49" charset="0"/>
              </a:rPr>
              <a:t>GPA</a:t>
            </a:r>
          </a:p>
          <a:p>
            <a:pPr marL="274320" indent="-182880">
              <a:lnSpc>
                <a:spcPct val="80000"/>
              </a:lnSpc>
              <a:spcBef>
                <a:spcPts val="0"/>
              </a:spcBef>
              <a:spcAft>
                <a:spcPts val="600"/>
              </a:spcAft>
              <a:buClr>
                <a:srgbClr val="990000"/>
              </a:buClr>
              <a:buNone/>
            </a:pPr>
            <a:endParaRPr lang="en-US" sz="2000" b="1" dirty="0">
              <a:solidFill>
                <a:srgbClr val="0000FF"/>
              </a:solidFill>
              <a:latin typeface="Lucida Console" pitchFamily="49" charset="0"/>
            </a:endParaRPr>
          </a:p>
          <a:p>
            <a:pPr marL="274320" indent="-182880">
              <a:lnSpc>
                <a:spcPct val="80000"/>
              </a:lnSpc>
              <a:spcBef>
                <a:spcPts val="0"/>
              </a:spcBef>
              <a:spcAft>
                <a:spcPts val="600"/>
              </a:spcAft>
              <a:buClr>
                <a:srgbClr val="990000"/>
              </a:buClr>
              <a:buNone/>
            </a:pPr>
            <a:r>
              <a:rPr lang="en-US" sz="2000" b="1" dirty="0">
                <a:solidFill>
                  <a:srgbClr val="0000FF"/>
                </a:solidFill>
                <a:latin typeface="Lucida Console" pitchFamily="49" charset="0"/>
              </a:rPr>
              <a:t>GPA</a:t>
            </a:r>
            <a:r>
              <a:rPr lang="en-US" sz="900" b="1" dirty="0">
                <a:solidFill>
                  <a:srgbClr val="0000FF"/>
                </a:solidFill>
                <a:latin typeface="Lucida Console" pitchFamily="49" charset="0"/>
              </a:rPr>
              <a:t> </a:t>
            </a:r>
            <a:r>
              <a:rPr lang="en-US" sz="2000" b="1" dirty="0">
                <a:solidFill>
                  <a:srgbClr val="0000FF"/>
                </a:solidFill>
                <a:latin typeface="Lucida Console" pitchFamily="49" charset="0"/>
                <a:sym typeface="Symbol"/>
              </a:rPr>
              <a:t></a:t>
            </a:r>
            <a:r>
              <a:rPr lang="en-US" sz="900" b="1" dirty="0">
                <a:solidFill>
                  <a:srgbClr val="0000FF"/>
                </a:solidFill>
                <a:latin typeface="Lucida Console" pitchFamily="49" charset="0"/>
                <a:sym typeface="Symbol"/>
              </a:rPr>
              <a:t> </a:t>
            </a:r>
            <a:r>
              <a:rPr lang="en-US" sz="2000" b="1" dirty="0">
                <a:solidFill>
                  <a:srgbClr val="0000FF"/>
                </a:solidFill>
                <a:latin typeface="Lucida Console" pitchFamily="49" charset="0"/>
              </a:rPr>
              <a:t>priority</a:t>
            </a:r>
          </a:p>
          <a:p>
            <a:pPr marL="274320" indent="-182880">
              <a:lnSpc>
                <a:spcPct val="80000"/>
              </a:lnSpc>
              <a:spcBef>
                <a:spcPts val="0"/>
              </a:spcBef>
              <a:spcAft>
                <a:spcPts val="600"/>
              </a:spcAft>
              <a:buClr>
                <a:srgbClr val="990000"/>
              </a:buClr>
              <a:buNone/>
            </a:pPr>
            <a:r>
              <a:rPr lang="en-US" sz="1600" b="1" dirty="0">
                <a:solidFill>
                  <a:srgbClr val="FF0000"/>
                </a:solidFill>
                <a:latin typeface="Lucida Console" pitchFamily="49" charset="0"/>
              </a:rPr>
              <a:t>BCNF Violation as {GPA}</a:t>
            </a:r>
            <a:r>
              <a:rPr lang="en-US" sz="1600" b="1" baseline="30000" dirty="0">
                <a:solidFill>
                  <a:srgbClr val="FF0000"/>
                </a:solidFill>
                <a:latin typeface="Lucida Console" pitchFamily="49" charset="0"/>
              </a:rPr>
              <a:t>+ </a:t>
            </a:r>
            <a:r>
              <a:rPr lang="en-US" sz="1600" b="1" dirty="0">
                <a:solidFill>
                  <a:srgbClr val="FF0000"/>
                </a:solidFill>
                <a:latin typeface="Lucida Console" pitchFamily="49" charset="0"/>
              </a:rPr>
              <a:t>= {GPA, priority} ≠ All attributes of S2</a:t>
            </a:r>
          </a:p>
          <a:p>
            <a:pPr marL="274320" indent="-182880">
              <a:lnSpc>
                <a:spcPct val="80000"/>
              </a:lnSpc>
              <a:spcBef>
                <a:spcPts val="0"/>
              </a:spcBef>
              <a:spcAft>
                <a:spcPts val="600"/>
              </a:spcAft>
              <a:buClr>
                <a:srgbClr val="990000"/>
              </a:buClr>
              <a:buNone/>
            </a:pPr>
            <a:r>
              <a:rPr lang="en-US" sz="1600" b="1" dirty="0">
                <a:latin typeface="Lucida Console" pitchFamily="49" charset="0"/>
              </a:rPr>
              <a:t>Hence, S2 relation will get decomposed in two relations.</a:t>
            </a:r>
          </a:p>
          <a:p>
            <a:pPr marL="274320" indent="-182880">
              <a:lnSpc>
                <a:spcPct val="80000"/>
              </a:lnSpc>
              <a:spcBef>
                <a:spcPts val="0"/>
              </a:spcBef>
              <a:spcAft>
                <a:spcPts val="600"/>
              </a:spcAft>
              <a:buClr>
                <a:srgbClr val="990000"/>
              </a:buClr>
              <a:buNone/>
            </a:pPr>
            <a:r>
              <a:rPr lang="en-US" sz="1600" b="1" dirty="0">
                <a:latin typeface="Lucida Console" pitchFamily="49" charset="0"/>
              </a:rPr>
              <a:t>S3(GPA, priority)</a:t>
            </a:r>
          </a:p>
          <a:p>
            <a:pPr marL="274320" indent="-182880">
              <a:lnSpc>
                <a:spcPct val="80000"/>
              </a:lnSpc>
              <a:spcBef>
                <a:spcPts val="0"/>
              </a:spcBef>
              <a:spcAft>
                <a:spcPts val="600"/>
              </a:spcAft>
              <a:buClr>
                <a:srgbClr val="990000"/>
              </a:buClr>
              <a:buNone/>
            </a:pPr>
            <a:r>
              <a:rPr lang="en-US" sz="1600" b="1" dirty="0">
                <a:latin typeface="Lucida Console" pitchFamily="49" charset="0"/>
              </a:rPr>
              <a:t>S4(GPA, </a:t>
            </a:r>
            <a:r>
              <a:rPr lang="en-US" sz="1600" b="1" dirty="0" err="1">
                <a:latin typeface="Lucida Console" pitchFamily="49" charset="0"/>
              </a:rPr>
              <a:t>Hscode</a:t>
            </a:r>
            <a:r>
              <a:rPr lang="en-US" sz="1600" b="1" dirty="0">
                <a:latin typeface="Lucida Console" pitchFamily="49" charset="0"/>
              </a:rPr>
              <a:t>, CNIC,</a:t>
            </a:r>
            <a:r>
              <a:rPr lang="en-US" sz="800" b="1" dirty="0">
                <a:latin typeface="Lucida Console" pitchFamily="49" charset="0"/>
              </a:rPr>
              <a:t> </a:t>
            </a:r>
            <a:r>
              <a:rPr lang="en-US" sz="1600" b="1" dirty="0" err="1">
                <a:latin typeface="Lucida Console" pitchFamily="49" charset="0"/>
              </a:rPr>
              <a:t>sName</a:t>
            </a:r>
            <a:r>
              <a:rPr lang="en-US" sz="1600" b="1" dirty="0">
                <a:latin typeface="Lucida Console" pitchFamily="49" charset="0"/>
              </a:rPr>
              <a:t>,</a:t>
            </a:r>
            <a:r>
              <a:rPr lang="en-US" sz="800" b="1" dirty="0">
                <a:latin typeface="Lucida Console" pitchFamily="49" charset="0"/>
              </a:rPr>
              <a:t> </a:t>
            </a:r>
            <a:r>
              <a:rPr lang="en-US" sz="1600" b="1" dirty="0">
                <a:latin typeface="Lucida Console" pitchFamily="49" charset="0"/>
              </a:rPr>
              <a:t>address)</a:t>
            </a:r>
          </a:p>
          <a:p>
            <a:pPr marL="274320" indent="-182880">
              <a:lnSpc>
                <a:spcPct val="80000"/>
              </a:lnSpc>
              <a:spcBef>
                <a:spcPts val="0"/>
              </a:spcBef>
              <a:spcAft>
                <a:spcPts val="600"/>
              </a:spcAft>
              <a:buClr>
                <a:srgbClr val="990000"/>
              </a:buClr>
              <a:buNone/>
            </a:pPr>
            <a:endParaRPr lang="en-US" sz="2000" b="1" dirty="0">
              <a:latin typeface="Lucida Console" pitchFamily="49" charset="0"/>
            </a:endParaRPr>
          </a:p>
        </p:txBody>
      </p:sp>
      <p:sp>
        <p:nvSpPr>
          <p:cNvPr id="7" name="Title 1"/>
          <p:cNvSpPr txBox="1">
            <a:spLocks/>
          </p:cNvSpPr>
          <p:nvPr/>
        </p:nvSpPr>
        <p:spPr>
          <a:xfrm>
            <a:off x="8297285" y="0"/>
            <a:ext cx="846714" cy="382665"/>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BCNF</a:t>
            </a:r>
            <a:endParaRPr lang="en-US" dirty="0"/>
          </a:p>
        </p:txBody>
      </p:sp>
    </p:spTree>
    <p:extLst>
      <p:ext uri="{BB962C8B-B14F-4D97-AF65-F5344CB8AC3E}">
        <p14:creationId xmlns:p14="http://schemas.microsoft.com/office/powerpoint/2010/main" val="2676177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8AE1CE2FF884C8D538780153FBA69" ma:contentTypeVersion="4" ma:contentTypeDescription="Create a new document." ma:contentTypeScope="" ma:versionID="8ad81ea654b4ea656b8372526310f58b">
  <xsd:schema xmlns:xsd="http://www.w3.org/2001/XMLSchema" xmlns:xs="http://www.w3.org/2001/XMLSchema" xmlns:p="http://schemas.microsoft.com/office/2006/metadata/properties" xmlns:ns2="a6599f9a-4309-4f78-8732-e74eada48f6a" targetNamespace="http://schemas.microsoft.com/office/2006/metadata/properties" ma:root="true" ma:fieldsID="9b63d755ad2508f69ab95ec4da1b4f6b" ns2:_="">
    <xsd:import namespace="a6599f9a-4309-4f78-8732-e74eada48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99f9a-4309-4f78-8732-e74eada48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89ED3B-CD6D-4308-A43E-06A463C525BB}"/>
</file>

<file path=customXml/itemProps2.xml><?xml version="1.0" encoding="utf-8"?>
<ds:datastoreItem xmlns:ds="http://schemas.openxmlformats.org/officeDocument/2006/customXml" ds:itemID="{12EFB9B1-149C-4696-AD85-F1A60FF2D4CA}"/>
</file>

<file path=customXml/itemProps3.xml><?xml version="1.0" encoding="utf-8"?>
<ds:datastoreItem xmlns:ds="http://schemas.openxmlformats.org/officeDocument/2006/customXml" ds:itemID="{92BBEDEC-BCC4-4BF8-B319-F6455F7F98C6}"/>
</file>

<file path=docProps/app.xml><?xml version="1.0" encoding="utf-8"?>
<Properties xmlns="http://schemas.openxmlformats.org/officeDocument/2006/extended-properties" xmlns:vt="http://schemas.openxmlformats.org/officeDocument/2006/docPropsVTypes">
  <Template>Lecture</Template>
  <TotalTime>2938</TotalTime>
  <Words>1834</Words>
  <Application>Microsoft Office PowerPoint</Application>
  <PresentationFormat>On-screen Show (16:9)</PresentationFormat>
  <Paragraphs>121</Paragraphs>
  <Slides>13</Slides>
  <Notes>9</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13</vt:i4>
      </vt:variant>
    </vt:vector>
  </HeadingPairs>
  <TitlesOfParts>
    <vt:vector size="23"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252</cp:revision>
  <dcterms:created xsi:type="dcterms:W3CDTF">2010-07-08T21:59:02Z</dcterms:created>
  <dcterms:modified xsi:type="dcterms:W3CDTF">2020-12-11T11:04:51Z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0x010100DF58AE1CE2FF884C8D538780153FBA69</vt:lpwstr>
  </property>
</Properties>
</file>