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684" r:id="rId2"/>
    <p:sldMasterId id="2147483763" r:id="rId3"/>
    <p:sldMasterId id="2147483722" r:id="rId4"/>
    <p:sldMasterId id="2147483736" r:id="rId5"/>
    <p:sldMasterId id="2147483750" r:id="rId6"/>
  </p:sldMasterIdLst>
  <p:notesMasterIdLst>
    <p:notesMasterId r:id="rId19"/>
  </p:notesMasterIdLst>
  <p:sldIdLst>
    <p:sldId id="268" r:id="rId7"/>
    <p:sldId id="283" r:id="rId8"/>
    <p:sldId id="284" r:id="rId9"/>
    <p:sldId id="285" r:id="rId10"/>
    <p:sldId id="286" r:id="rId11"/>
    <p:sldId id="288" r:id="rId12"/>
    <p:sldId id="287" r:id="rId13"/>
    <p:sldId id="290" r:id="rId14"/>
    <p:sldId id="291" r:id="rId15"/>
    <p:sldId id="292" r:id="rId16"/>
    <p:sldId id="293" r:id="rId17"/>
    <p:sldId id="297" r:id="rId18"/>
  </p:sldIdLst>
  <p:sldSz cx="9144000" cy="5143500" type="screen16x9"/>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00"/>
    <a:srgbClr val="000099"/>
    <a:srgbClr val="800000"/>
    <a:srgbClr val="A50021"/>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3" autoAdjust="0"/>
    <p:restoredTop sz="73985" autoAdjust="0"/>
  </p:normalViewPr>
  <p:slideViewPr>
    <p:cSldViewPr>
      <p:cViewPr varScale="1">
        <p:scale>
          <a:sx n="71" d="100"/>
          <a:sy n="71" d="100"/>
        </p:scale>
        <p:origin x="1530" y="60"/>
      </p:cViewPr>
      <p:guideLst>
        <p:guide orient="horz" pos="1620"/>
        <p:guide pos="2880"/>
      </p:guideLst>
    </p:cSldViewPr>
  </p:slideViewPr>
  <p:outlineViewPr>
    <p:cViewPr>
      <p:scale>
        <a:sx n="33" d="100"/>
        <a:sy n="33" d="100"/>
      </p:scale>
      <p:origin x="204" y="0"/>
    </p:cViewPr>
  </p:outlineViewPr>
  <p:notesTextViewPr>
    <p:cViewPr>
      <p:scale>
        <a:sx n="1" d="1"/>
        <a:sy n="1" d="1"/>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customXml" Target="../customXml/item2.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11/23/2020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specifically for specification of properties, we're going to begin by looking at something called functional dependencies. And once we specify functional dependencies, these functional dependencies guide</a:t>
            </a:r>
            <a:r>
              <a:rPr lang="en-US" baseline="0" dirty="0"/>
              <a:t> in decomposing mega relation into a set of relations so that anomalies do not exist anymore. </a:t>
            </a:r>
            <a:r>
              <a:rPr lang="en-US" dirty="0"/>
              <a:t> Such a set of relations</a:t>
            </a:r>
            <a:r>
              <a:rPr lang="en-US" baseline="0" dirty="0"/>
              <a:t> would said to be in </a:t>
            </a:r>
            <a:r>
              <a:rPr lang="en-US" dirty="0"/>
              <a:t>what's called Boyce Codd normal form. And Boyce and Codd by the way were two early pioneers in relational databases in general. There is another type of specification called multi valued dependencies, which we would</a:t>
            </a:r>
            <a:r>
              <a:rPr lang="en-US" baseline="0" dirty="0"/>
              <a:t> not discuss. F</a:t>
            </a:r>
            <a:r>
              <a:rPr lang="en-US" dirty="0"/>
              <a:t>unctional dependencies combined with</a:t>
            </a:r>
            <a:r>
              <a:rPr lang="en-US" baseline="0" dirty="0"/>
              <a:t> </a:t>
            </a:r>
            <a:r>
              <a:rPr lang="en-US" dirty="0"/>
              <a:t>multi valued dependencies</a:t>
            </a:r>
            <a:r>
              <a:rPr lang="en-US" baseline="0" dirty="0"/>
              <a:t> guide in getting</a:t>
            </a:r>
            <a:r>
              <a:rPr lang="en-US" dirty="0"/>
              <a:t> </a:t>
            </a:r>
            <a:r>
              <a:rPr lang="en-US" baseline="0" dirty="0"/>
              <a:t> a set of relations in </a:t>
            </a:r>
            <a:r>
              <a:rPr lang="en-US" dirty="0"/>
              <a:t>what's called fourth normal form.</a:t>
            </a:r>
            <a:r>
              <a:rPr lang="en-US" baseline="0" dirty="0"/>
              <a:t> F</a:t>
            </a:r>
            <a:r>
              <a:rPr lang="en-US" dirty="0"/>
              <a:t>ourth normal form is stricter than Boyce-Codd normal form. By stricter, it</a:t>
            </a:r>
            <a:r>
              <a:rPr lang="en-US" baseline="0" dirty="0"/>
              <a:t> means that 4NF demands more conditions to be satisfied compared to BCNF and hence does better in reducing anomalies compared to BCNF. </a:t>
            </a:r>
            <a:r>
              <a:rPr lang="en-US" dirty="0"/>
              <a:t>Specifically if we make a big Venn diagram here of all the relational designs that satisfied Boyce-Codd Normal Form, which by the way is very often abbreviated BCNF, then that contains all of the relations that satisfy fourth normal form, normally abbreviated 4NF. So every relation that's in fourth normal form is also in Boyce-Codd normal form, but not vice versa. You might be wondering what happened to first, second and third, normal forms. So first normal form is pretty much just a specification that relations are real relations with atomic values in each cell. Second normal form is specifying something about the way relations are structured with respect to their keys. Neither of those is discussed very much anymore. Third normal form is a slight weakening of Boyce-Codd normal form and sometimes people do like to talk about third normal form. So you can think of third normal form as a little bit of a even bigger circle here. We're not going to cover third normal form in this lecture because Boyce-Codd normal form is the most common normal form used if we have functional dependencies only, and fourth normal form if we have functional and multivalued dependencies.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dirty="0"/>
          </a:p>
        </p:txBody>
      </p:sp>
    </p:spTree>
    <p:extLst>
      <p:ext uri="{BB962C8B-B14F-4D97-AF65-F5344CB8AC3E}">
        <p14:creationId xmlns:p14="http://schemas.microsoft.com/office/powerpoint/2010/main" val="101363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what's going to happen next is I'm going to give some examples to motivate these two concepts: functional dependencies, Boyce-Codd normal form,</a:t>
            </a:r>
            <a:r>
              <a:rPr lang="en-US" baseline="0" dirty="0"/>
              <a:t> </a:t>
            </a:r>
            <a:r>
              <a:rPr lang="en-US" dirty="0"/>
              <a:t>and then later we will go into each one in much greater depth. So let me just give the general idea of functional dependencies and Boyce-Codd Normal Form. And we'll use a very simple version of our apply relation that has students' CNIC, the student's name and their universities that the student is applying to. Even this small relation actually has redundancy and update and deletion anomalies. Specifically, let's say that our student, 123 </a:t>
            </a:r>
            <a:r>
              <a:rPr lang="en-US" dirty="0" err="1"/>
              <a:t>Amna</a:t>
            </a:r>
            <a:r>
              <a:rPr lang="en-US" dirty="0"/>
              <a:t>, applies to 7 universities. Then there will be 7 tuples and there will be 7 instances where we know that a student with the CNIC</a:t>
            </a:r>
            <a:r>
              <a:rPr lang="en-US" baseline="0" dirty="0"/>
              <a:t> number </a:t>
            </a:r>
            <a:r>
              <a:rPr lang="en-US" dirty="0"/>
              <a:t>123 is named </a:t>
            </a:r>
            <a:r>
              <a:rPr lang="en-US" dirty="0" err="1"/>
              <a:t>Amna</a:t>
            </a:r>
            <a:r>
              <a:rPr lang="en-US" dirty="0"/>
              <a:t>. Specifically, we're going to store for every student the name and CNIC pair once for each university that they apply to.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11</a:t>
            </a:fld>
            <a:endParaRPr lang="en-US" dirty="0"/>
          </a:p>
        </p:txBody>
      </p:sp>
    </p:spTree>
    <p:extLst>
      <p:ext uri="{BB962C8B-B14F-4D97-AF65-F5344CB8AC3E}">
        <p14:creationId xmlns:p14="http://schemas.microsoft.com/office/powerpoint/2010/main" val="2207274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 me explain what a functional dependency is and then we'll see how functional dependencies are used to recognize when we have a bad design like this one, and to see how we can fix it. A functional dependency</a:t>
            </a:r>
            <a:r>
              <a:rPr lang="en-US" baseline="0" dirty="0"/>
              <a:t> is </a:t>
            </a:r>
            <a:r>
              <a:rPr lang="en-US" dirty="0"/>
              <a:t>from CNIC to </a:t>
            </a:r>
            <a:r>
              <a:rPr lang="en-US" dirty="0" err="1"/>
              <a:t>sname</a:t>
            </a:r>
            <a:r>
              <a:rPr lang="en-US" dirty="0"/>
              <a:t>, and we</a:t>
            </a:r>
            <a:r>
              <a:rPr lang="en-US" baseline="0" dirty="0"/>
              <a:t> say it as</a:t>
            </a:r>
            <a:r>
              <a:rPr lang="en-US" dirty="0"/>
              <a:t> “CNIC functionally determines the student name“.</a:t>
            </a:r>
            <a:r>
              <a:rPr lang="en-US" baseline="0" dirty="0"/>
              <a:t> It </a:t>
            </a:r>
            <a:r>
              <a:rPr lang="en-US" dirty="0"/>
              <a:t>says that the same CNIC number always has the same name. In other words, every time we see 123, we're going to see </a:t>
            </a:r>
            <a:r>
              <a:rPr lang="en-US" dirty="0" err="1"/>
              <a:t>Amna</a:t>
            </a:r>
            <a:r>
              <a:rPr lang="en-US" dirty="0"/>
              <a:t>. Now it doesn't necessarily go in the other direction. It might not be that whenever we see </a:t>
            </a:r>
            <a:r>
              <a:rPr lang="en-US" dirty="0" err="1"/>
              <a:t>Amna</a:t>
            </a:r>
            <a:r>
              <a:rPr lang="en-US" dirty="0"/>
              <a:t>, it's 123, but whenever we see 123, it is </a:t>
            </a:r>
            <a:r>
              <a:rPr lang="en-US" dirty="0" err="1"/>
              <a:t>Amna</a:t>
            </a:r>
            <a:r>
              <a:rPr lang="en-US" dirty="0"/>
              <a:t>. And so what we'd like to do is store that relationship just one time. Now what Boyce Codd Normal Form says is that whenever we have one of these functional dependencies, then the left hand side of that functional dependency must be a key. And think about what that's saying. Remember a key says that we have just one tuple with each value for that attribute. So if we have “CNIC to </a:t>
            </a:r>
            <a:r>
              <a:rPr lang="en-US" dirty="0" err="1"/>
              <a:t>sname</a:t>
            </a:r>
            <a:r>
              <a:rPr lang="en-US" dirty="0"/>
              <a:t>” as a functional dependency and we want to</a:t>
            </a:r>
            <a:r>
              <a:rPr lang="en-US" baseline="0" dirty="0"/>
              <a:t> </a:t>
            </a:r>
            <a:r>
              <a:rPr lang="en-US" dirty="0"/>
              <a:t>satisfy Boyce-Codd Normal Form, then CNIC has to be a key in our relation</a:t>
            </a:r>
            <a:r>
              <a:rPr lang="en-US" baseline="0" dirty="0"/>
              <a:t> i.e. </a:t>
            </a:r>
            <a:r>
              <a:rPr lang="en-US" dirty="0"/>
              <a:t>we</a:t>
            </a:r>
            <a:r>
              <a:rPr lang="en-US" baseline="0" dirty="0"/>
              <a:t> must</a:t>
            </a:r>
            <a:r>
              <a:rPr lang="en-US" dirty="0"/>
              <a:t> have</a:t>
            </a:r>
            <a:r>
              <a:rPr lang="en-US" baseline="0" dirty="0"/>
              <a:t> </a:t>
            </a:r>
            <a:r>
              <a:rPr lang="en-US" dirty="0"/>
              <a:t>only have one tuple for each CNIC. If go back to our original relation,</a:t>
            </a:r>
            <a:r>
              <a:rPr lang="en-US" baseline="0" dirty="0"/>
              <a:t> we can see that CNIC is not the key.</a:t>
            </a:r>
            <a:r>
              <a:rPr lang="en-US" dirty="0"/>
              <a:t> So then we know that this is not in Boyce-Codd Normal Form. </a:t>
            </a:r>
          </a:p>
          <a:p>
            <a:r>
              <a:rPr lang="en-US" dirty="0"/>
              <a:t>So we're going to use functional dependencies to help us decompose our relation so that the decomposed relations are in Boyce-Codd Normal Form. And here's what would happen in this example. Our functional dependency would tell us to pull out the CNIC number and student name into its own relation where the CNIC number is a key and then</a:t>
            </a:r>
            <a:r>
              <a:rPr lang="en-US" baseline="0" dirty="0"/>
              <a:t> another relation </a:t>
            </a:r>
            <a:r>
              <a:rPr lang="en-US" dirty="0"/>
              <a:t> where we'll have the information about the students and which universities they applied to. </a:t>
            </a:r>
          </a:p>
          <a:p>
            <a:r>
              <a:rPr lang="en-US" dirty="0"/>
              <a:t>Again, we'll completely formalize this whole idea, the definition of functional dependencies, their properties, the normal form, and how we do the decomposition in coming slides.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12</a:t>
            </a:fld>
            <a:endParaRPr lang="en-US" dirty="0"/>
          </a:p>
        </p:txBody>
      </p:sp>
    </p:spTree>
    <p:extLst>
      <p:ext uri="{BB962C8B-B14F-4D97-AF65-F5344CB8AC3E}">
        <p14:creationId xmlns:p14="http://schemas.microsoft.com/office/powerpoint/2010/main" val="426730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a:t>
            </a:r>
            <a:r>
              <a:rPr lang="en-US" baseline="0" dirty="0"/>
              <a:t> next few lectures,</a:t>
            </a:r>
            <a:r>
              <a:rPr lang="en-US" dirty="0"/>
              <a:t> we'll learn about designing good schemas for relational databases. So let's suppose we're building a database for an application or set of applications and we have to figure out what schema we want to store our data. Usually there are many different possible schema designs for a database, and databases do tend to get quite complicated. And some designs are much better than others. So how do we choose what design to use? Now the reality is that people often use higher level tools (Entity Relationship Diagram,</a:t>
            </a:r>
            <a:r>
              <a:rPr lang="en-US" baseline="0" dirty="0"/>
              <a:t> Unified Modeling Language</a:t>
            </a:r>
            <a:r>
              <a:rPr lang="en-US" dirty="0"/>
              <a:t>) to design relational databases and don't design the schemas directly themselves. But some designers do go straight to relations, and furthermore, it's useful to understand why the relations that are produced by design tools are what they are. Furthermore, from an academic point of view, it turns out there's a very nice theory for relational data base design.</a:t>
            </a:r>
          </a:p>
        </p:txBody>
      </p:sp>
      <p:sp>
        <p:nvSpPr>
          <p:cNvPr id="4" name="Slide Number Placeholder 3"/>
          <p:cNvSpPr>
            <a:spLocks noGrp="1"/>
          </p:cNvSpPr>
          <p:nvPr>
            <p:ph type="sldNum" sz="quarter" idx="10"/>
          </p:nvPr>
        </p:nvSpPr>
        <p:spPr/>
        <p:txBody>
          <a:bodyPr/>
          <a:lstStyle/>
          <a:p>
            <a:fld id="{8FF38DAD-5F37-4EA5-A798-26ED1E453939}" type="slidenum">
              <a:rPr lang="en-US" smtClean="0"/>
              <a:pPr/>
              <a:t>2</a:t>
            </a:fld>
            <a:endParaRPr lang="en-US" dirty="0"/>
          </a:p>
        </p:txBody>
      </p:sp>
    </p:spTree>
    <p:extLst>
      <p:ext uri="{BB962C8B-B14F-4D97-AF65-F5344CB8AC3E}">
        <p14:creationId xmlns:p14="http://schemas.microsoft.com/office/powerpoint/2010/main" val="3929937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consider the process of designing the schema for our database about students applying to universities. Specifically, for a given student, let's suppose we have their computerized national identity card (CNIC) number and their name, the universities that student is applying to, the high schools they attended and what city those high schools were in, and the student's hobbies. So if that's what we want we can create a single relation called apply, that has one attribute for each of those pieces of information.</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3380620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look at how that database would be populated. Let's suppose that we have a student, </a:t>
            </a:r>
            <a:r>
              <a:rPr lang="en-US" dirty="0" err="1"/>
              <a:t>Amna</a:t>
            </a:r>
            <a:r>
              <a:rPr lang="en-US" dirty="0"/>
              <a:t>, with CNIC number123, she went to 2 different high schools in Islamabad, she plays tennis and the badminton, and she's applying to </a:t>
            </a:r>
            <a:r>
              <a:rPr lang="en-US" dirty="0" err="1"/>
              <a:t>Comsats</a:t>
            </a:r>
            <a:r>
              <a:rPr lang="en-US" dirty="0"/>
              <a:t>, NUST, and GIKI. So let's look at some of the tuples that we would be having in the apply relation to represent this information about </a:t>
            </a:r>
            <a:r>
              <a:rPr lang="en-US" dirty="0" err="1"/>
              <a:t>Amna</a:t>
            </a:r>
            <a:r>
              <a:rPr lang="en-US" dirty="0"/>
              <a:t>. So we'll have 123</a:t>
            </a:r>
            <a:r>
              <a:rPr lang="en-US" baseline="0" dirty="0"/>
              <a:t>,</a:t>
            </a:r>
            <a:r>
              <a:rPr lang="en-US" dirty="0"/>
              <a:t>Amna, she's applying to </a:t>
            </a:r>
            <a:r>
              <a:rPr lang="en-US" dirty="0" err="1"/>
              <a:t>Comsats</a:t>
            </a:r>
            <a:r>
              <a:rPr lang="en-US" dirty="0"/>
              <a:t>, she went to IMCS F-6/2, and that's in Islamabad, and one of her hobbies is tennis. And then we also have 123, </a:t>
            </a:r>
            <a:r>
              <a:rPr lang="en-US" dirty="0" err="1"/>
              <a:t>Amna</a:t>
            </a:r>
            <a:r>
              <a:rPr lang="en-US" dirty="0"/>
              <a:t>,</a:t>
            </a:r>
            <a:r>
              <a:rPr lang="en-US" baseline="0" dirty="0"/>
              <a:t> </a:t>
            </a:r>
            <a:r>
              <a:rPr lang="en-US" dirty="0"/>
              <a:t>she applied to </a:t>
            </a:r>
            <a:r>
              <a:rPr lang="en-US" dirty="0" err="1"/>
              <a:t>Comsats</a:t>
            </a:r>
            <a:r>
              <a:rPr lang="en-US" dirty="0"/>
              <a:t>,</a:t>
            </a:r>
            <a:r>
              <a:rPr lang="en-US" baseline="0" dirty="0"/>
              <a:t> </a:t>
            </a:r>
            <a:r>
              <a:rPr lang="en-US" dirty="0"/>
              <a:t>went to IMCG</a:t>
            </a:r>
            <a:r>
              <a:rPr lang="en-US" baseline="0" dirty="0"/>
              <a:t> F-6/2</a:t>
            </a:r>
            <a:r>
              <a:rPr lang="en-US" dirty="0"/>
              <a:t> in Islamabad and her other hobby is badminton. And as you can see we'll have more tuples, we'll have various </a:t>
            </a:r>
            <a:r>
              <a:rPr lang="en-US" dirty="0" err="1"/>
              <a:t>Comsats</a:t>
            </a:r>
            <a:r>
              <a:rPr lang="en-US" dirty="0"/>
              <a:t>,</a:t>
            </a:r>
            <a:r>
              <a:rPr lang="en-US" baseline="0" dirty="0"/>
              <a:t> </a:t>
            </a:r>
            <a:r>
              <a:rPr lang="en-US" dirty="0"/>
              <a:t>NUST and GIKI, we'll have some for her other high school called IMCG</a:t>
            </a:r>
            <a:r>
              <a:rPr lang="en-US" baseline="0" dirty="0"/>
              <a:t> F-7/2</a:t>
            </a:r>
            <a:r>
              <a:rPr lang="en-US" dirty="0"/>
              <a:t> also in Islamabad, and so on. So if we think about it we will need a total of 12 tuples to represent this information about </a:t>
            </a:r>
            <a:r>
              <a:rPr lang="en-US" dirty="0" err="1"/>
              <a:t>Amna</a:t>
            </a:r>
            <a:r>
              <a:rPr lang="en-US" dirty="0"/>
              <a:t>. </a:t>
            </a:r>
          </a:p>
          <a:p>
            <a:r>
              <a:rPr lang="en-US" dirty="0"/>
              <a:t>Now do we think that's a good design?</a:t>
            </a:r>
          </a:p>
        </p:txBody>
      </p:sp>
      <p:sp>
        <p:nvSpPr>
          <p:cNvPr id="4" name="Slide Number Placeholder 3"/>
          <p:cNvSpPr>
            <a:spLocks noGrp="1"/>
          </p:cNvSpPr>
          <p:nvPr>
            <p:ph type="sldNum" sz="quarter" idx="10"/>
          </p:nvPr>
        </p:nvSpPr>
        <p:spPr/>
        <p:txBody>
          <a:bodyPr/>
          <a:lstStyle/>
          <a:p>
            <a:fld id="{8FF38DAD-5F37-4EA5-A798-26ED1E453939}" type="slidenum">
              <a:rPr lang="en-US" smtClean="0"/>
              <a:pPr/>
              <a:t>4</a:t>
            </a:fld>
            <a:endParaRPr lang="en-US" dirty="0"/>
          </a:p>
        </p:txBody>
      </p:sp>
    </p:spTree>
    <p:extLst>
      <p:ext uri="{BB962C8B-B14F-4D97-AF65-F5344CB8AC3E}">
        <p14:creationId xmlns:p14="http://schemas.microsoft.com/office/powerpoint/2010/main" val="127521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argue no, it's not a good design. There are several types of anomalies in that design. First of all, we capture information multiple times in that design, and I'll give some examples of that. For example how many times do we capture the fact that CNIC</a:t>
            </a:r>
            <a:r>
              <a:rPr lang="en-US" baseline="0" dirty="0"/>
              <a:t> number </a:t>
            </a:r>
            <a:r>
              <a:rPr lang="en-US" dirty="0"/>
              <a:t>123 is associated with a student named </a:t>
            </a:r>
            <a:r>
              <a:rPr lang="en-US" dirty="0" err="1"/>
              <a:t>Amna</a:t>
            </a:r>
            <a:r>
              <a:rPr lang="en-US" dirty="0"/>
              <a:t>? We capture that twelve times in our twelve tuples. How many times do we capture that </a:t>
            </a:r>
            <a:r>
              <a:rPr lang="en-US" dirty="0" err="1"/>
              <a:t>Amna</a:t>
            </a:r>
            <a:r>
              <a:rPr lang="en-US" dirty="0"/>
              <a:t> went to IMCG F-6/2? We're going to capture that six times. And we're going to capture the fact that she plays tennis six times. And we're going to capture the fact that she applied to GIKI four times, so for each piece of information, in fact, we're capturing it many, many times. So that doesn't seem like a good feature of the design. There is a lot of redundant information.</a:t>
            </a:r>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1582516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type is an update anomaly, and that's really a direct effect of redundancy. What update anomalies say is that </a:t>
            </a:r>
            <a:r>
              <a:rPr lang="en-US" sz="1200" b="0" i="0" u="none" strike="noStrike" kern="1200" baseline="0" dirty="0">
                <a:solidFill>
                  <a:schemeClr val="tx1"/>
                </a:solidFill>
                <a:latin typeface="+mn-lt"/>
                <a:ea typeface="+mn-ea"/>
                <a:cs typeface="+mn-cs"/>
              </a:rPr>
              <a:t>we may change information in one tuple but leave the same information unchanged in another. For example, if we found that </a:t>
            </a:r>
            <a:r>
              <a:rPr lang="en-US" sz="1200" b="0" i="1" u="none" strike="noStrike" kern="1200" baseline="0" dirty="0">
                <a:solidFill>
                  <a:schemeClr val="tx1"/>
                </a:solidFill>
                <a:latin typeface="+mn-lt"/>
                <a:ea typeface="+mn-ea"/>
                <a:cs typeface="+mn-cs"/>
              </a:rPr>
              <a:t>Tennis </a:t>
            </a:r>
            <a:r>
              <a:rPr lang="en-US" sz="1200" b="0" i="0" u="none" strike="noStrike" kern="1200" baseline="0" dirty="0">
                <a:solidFill>
                  <a:schemeClr val="tx1"/>
                </a:solidFill>
                <a:latin typeface="+mn-lt"/>
                <a:ea typeface="+mn-ea"/>
                <a:cs typeface="+mn-cs"/>
              </a:rPr>
              <a:t>is actually </a:t>
            </a:r>
            <a:r>
              <a:rPr lang="en-US" sz="1200" b="0" i="1" u="none" strike="noStrike" kern="1200" baseline="0" dirty="0">
                <a:solidFill>
                  <a:schemeClr val="tx1"/>
                </a:solidFill>
                <a:latin typeface="+mn-lt"/>
                <a:ea typeface="+mn-ea"/>
                <a:cs typeface="+mn-cs"/>
              </a:rPr>
              <a:t>Table Tennis</a:t>
            </a:r>
            <a:r>
              <a:rPr lang="en-US" sz="1200" b="0" i="0" u="none" strike="noStrike" kern="1200" baseline="0" dirty="0">
                <a:solidFill>
                  <a:schemeClr val="tx1"/>
                </a:solidFill>
                <a:latin typeface="+mn-lt"/>
                <a:ea typeface="+mn-ea"/>
                <a:cs typeface="+mn-cs"/>
              </a:rPr>
              <a:t>, we might carelessly change the hobby to </a:t>
            </a:r>
            <a:r>
              <a:rPr lang="en-US" sz="1200" b="0" i="1" u="none" strike="noStrike" kern="1200" baseline="0" dirty="0">
                <a:solidFill>
                  <a:schemeClr val="tx1"/>
                </a:solidFill>
                <a:latin typeface="+mn-lt"/>
                <a:ea typeface="+mn-ea"/>
                <a:cs typeface="+mn-cs"/>
              </a:rPr>
              <a:t>Table Tennis</a:t>
            </a:r>
            <a:r>
              <a:rPr lang="en-US" sz="1200" b="0" i="0" u="none" strike="noStrike" kern="1200" baseline="0" dirty="0">
                <a:solidFill>
                  <a:schemeClr val="tx1"/>
                </a:solidFill>
                <a:latin typeface="+mn-lt"/>
                <a:ea typeface="+mn-ea"/>
                <a:cs typeface="+mn-cs"/>
              </a:rPr>
              <a:t> in the first tuple but not in the subsequent tuples. As a result, </a:t>
            </a:r>
            <a:r>
              <a:rPr lang="en-US" dirty="0"/>
              <a:t>we end up with what's effectively an inconsistent database. </a:t>
            </a:r>
            <a:r>
              <a:rPr lang="en-US" sz="1200" b="0" i="0" u="none" strike="noStrike" kern="1200" baseline="0" dirty="0">
                <a:solidFill>
                  <a:schemeClr val="tx1"/>
                </a:solidFill>
                <a:latin typeface="+mn-lt"/>
                <a:ea typeface="+mn-ea"/>
                <a:cs typeface="+mn-cs"/>
              </a:rPr>
              <a:t>You might argue that one should never be so careless, but it is possible to redesign relation APPLY so that the risk of such mistakes does not exist.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1148043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third type of anomaly is called a deletion anomaly, and there's a case where we could inadvertently completely do a complete deletion of somebody in the database. Let's say for example that we decide that paragliding is an unacceptable hobby for our university applicants, and we go ahead and we delete the tuples about paragliding. If we have students who have paragliding as their only hobby, then those students will be deleted completely. </a:t>
            </a:r>
          </a:p>
          <a:p>
            <a:endParaRPr lang="en-US" dirty="0"/>
          </a:p>
          <a:p>
            <a:r>
              <a:rPr lang="en-US" dirty="0"/>
              <a:t>Here</a:t>
            </a:r>
            <a:r>
              <a:rPr lang="en-US" baseline="0" dirty="0"/>
              <a:t> is another example. The information about employees and department has been stored in one big relation. Now if we want to delete </a:t>
            </a:r>
            <a:r>
              <a:rPr lang="en-US" baseline="0" dirty="0" err="1"/>
              <a:t>Mujtaba</a:t>
            </a:r>
            <a:r>
              <a:rPr lang="en-US" baseline="0" dirty="0"/>
              <a:t>, because may be he has quit, the information about HR department would also get deleted. </a:t>
            </a:r>
            <a:endParaRPr lang="en-US" dirty="0"/>
          </a:p>
          <a:p>
            <a:r>
              <a:rPr lang="en-US" sz="1200" b="1" i="0" u="none" strike="noStrike" kern="1200" dirty="0">
                <a:solidFill>
                  <a:schemeClr val="tx1"/>
                </a:solidFill>
                <a:effectLst/>
                <a:latin typeface="+mn-lt"/>
                <a:ea typeface="+mn-ea"/>
                <a:cs typeface="+mn-cs"/>
              </a:rPr>
              <a:t>Employee-Department</a:t>
            </a:r>
            <a:r>
              <a:rPr lang="en-US" dirty="0"/>
              <a:t> </a:t>
            </a:r>
          </a:p>
          <a:p>
            <a:r>
              <a:rPr lang="en-US" sz="1200" b="1" i="0" u="none" strike="noStrike" kern="1200" dirty="0" err="1">
                <a:solidFill>
                  <a:schemeClr val="tx1"/>
                </a:solidFill>
                <a:effectLst/>
                <a:latin typeface="+mn-lt"/>
                <a:ea typeface="+mn-ea"/>
                <a:cs typeface="+mn-cs"/>
              </a:rPr>
              <a:t>EmployeeID</a:t>
            </a:r>
            <a:r>
              <a:rPr lang="en-US" dirty="0"/>
              <a:t>       </a:t>
            </a:r>
            <a:r>
              <a:rPr lang="en-US" sz="1200" b="1" i="0" u="none" strike="noStrike" kern="1200" dirty="0" err="1">
                <a:solidFill>
                  <a:schemeClr val="tx1"/>
                </a:solidFill>
                <a:effectLst/>
                <a:latin typeface="+mn-lt"/>
                <a:ea typeface="+mn-ea"/>
                <a:cs typeface="+mn-cs"/>
              </a:rPr>
              <a:t>EmployeeName</a:t>
            </a:r>
            <a:r>
              <a:rPr lang="en-US" dirty="0"/>
              <a:t>        </a:t>
            </a:r>
            <a:r>
              <a:rPr lang="en-US" sz="1200" b="1" i="0" u="none" strike="noStrike" kern="1200" dirty="0" err="1">
                <a:solidFill>
                  <a:schemeClr val="tx1"/>
                </a:solidFill>
                <a:effectLst/>
                <a:latin typeface="+mn-lt"/>
                <a:ea typeface="+mn-ea"/>
                <a:cs typeface="+mn-cs"/>
              </a:rPr>
              <a:t>DepartmentID</a:t>
            </a:r>
            <a:r>
              <a:rPr lang="en-US" dirty="0"/>
              <a:t>        </a:t>
            </a:r>
            <a:r>
              <a:rPr lang="en-US" sz="1200" b="1" i="0" u="none" strike="noStrike" kern="1200" dirty="0" err="1">
                <a:solidFill>
                  <a:schemeClr val="tx1"/>
                </a:solidFill>
                <a:effectLst/>
                <a:latin typeface="+mn-lt"/>
                <a:ea typeface="+mn-ea"/>
                <a:cs typeface="+mn-cs"/>
              </a:rPr>
              <a:t>DepartmentName</a:t>
            </a:r>
            <a:r>
              <a:rPr lang="en-US" dirty="0"/>
              <a:t> </a:t>
            </a:r>
          </a:p>
          <a:p>
            <a:pPr marL="228600" indent="-228600">
              <a:buAutoNum type="arabicPlain" startAt="123"/>
            </a:pPr>
            <a:r>
              <a:rPr lang="en-US" sz="1200" b="0" i="0" u="none" strike="noStrike" kern="1200" dirty="0">
                <a:solidFill>
                  <a:schemeClr val="tx1"/>
                </a:solidFill>
                <a:effectLst/>
                <a:latin typeface="+mn-lt"/>
                <a:ea typeface="+mn-ea"/>
                <a:cs typeface="+mn-cs"/>
              </a:rPr>
              <a:t>                     Ali</a:t>
            </a:r>
            <a:r>
              <a:rPr lang="en-US" dirty="0"/>
              <a:t> 	</a:t>
            </a:r>
            <a:r>
              <a:rPr lang="en-US" baseline="0" dirty="0"/>
              <a:t>              </a:t>
            </a:r>
            <a:r>
              <a:rPr lang="en-US" sz="1200" b="0" i="0" u="none" strike="noStrike" kern="1200" dirty="0">
                <a:solidFill>
                  <a:schemeClr val="tx1"/>
                </a:solidFill>
                <a:effectLst/>
                <a:latin typeface="+mn-lt"/>
                <a:ea typeface="+mn-ea"/>
                <a:cs typeface="+mn-cs"/>
              </a:rPr>
              <a:t>1</a:t>
            </a:r>
            <a:r>
              <a:rPr lang="en-US" dirty="0"/>
              <a:t> 		</a:t>
            </a:r>
            <a:r>
              <a:rPr lang="en-US" sz="1200" b="0" i="0" u="none" strike="noStrike" kern="1200" dirty="0">
                <a:solidFill>
                  <a:schemeClr val="tx1"/>
                </a:solidFill>
                <a:effectLst/>
                <a:latin typeface="+mn-lt"/>
                <a:ea typeface="+mn-ea"/>
                <a:cs typeface="+mn-cs"/>
              </a:rPr>
              <a:t>Accounts</a:t>
            </a:r>
          </a:p>
          <a:p>
            <a:pPr marL="228600" indent="-228600">
              <a:buAutoNum type="arabicPlain" startAt="124"/>
            </a:pPr>
            <a:r>
              <a:rPr lang="en-US" sz="1200" b="0" i="0" u="none" strike="noStrike" kern="1200" dirty="0">
                <a:solidFill>
                  <a:schemeClr val="tx1"/>
                </a:solidFill>
                <a:effectLst/>
                <a:latin typeface="+mn-lt"/>
                <a:ea typeface="+mn-ea"/>
                <a:cs typeface="+mn-cs"/>
              </a:rPr>
              <a:t>                     Ahmed</a:t>
            </a:r>
            <a:r>
              <a:rPr lang="en-US" dirty="0"/>
              <a:t> 	</a:t>
            </a:r>
            <a:r>
              <a:rPr lang="en-US" baseline="0" dirty="0"/>
              <a:t>              </a:t>
            </a:r>
            <a:r>
              <a:rPr lang="en-US" sz="1200" b="0" i="0" u="none" strike="noStrike" kern="1200" dirty="0">
                <a:solidFill>
                  <a:schemeClr val="tx1"/>
                </a:solidFill>
                <a:effectLst/>
                <a:latin typeface="+mn-lt"/>
                <a:ea typeface="+mn-ea"/>
                <a:cs typeface="+mn-cs"/>
              </a:rPr>
              <a:t>1</a:t>
            </a:r>
            <a:r>
              <a:rPr lang="en-US" dirty="0"/>
              <a:t> 		</a:t>
            </a:r>
            <a:r>
              <a:rPr lang="en-US" sz="1200" b="0" i="0" u="none" strike="noStrike" kern="1200" dirty="0">
                <a:solidFill>
                  <a:schemeClr val="tx1"/>
                </a:solidFill>
                <a:effectLst/>
                <a:latin typeface="+mn-lt"/>
                <a:ea typeface="+mn-ea"/>
                <a:cs typeface="+mn-cs"/>
              </a:rPr>
              <a:t>Accounts</a:t>
            </a:r>
            <a:r>
              <a:rPr lang="en-US" dirty="0"/>
              <a:t> </a:t>
            </a:r>
          </a:p>
          <a:p>
            <a:pPr marL="228600" indent="-228600">
              <a:buAutoNum type="arabicPlain" startAt="124"/>
            </a:pPr>
            <a:r>
              <a:rPr lang="en-US" dirty="0"/>
              <a:t>                     </a:t>
            </a:r>
            <a:r>
              <a:rPr lang="en-US" sz="1200" b="0" i="0" u="none" strike="noStrike" kern="1200" dirty="0" err="1">
                <a:solidFill>
                  <a:schemeClr val="tx1"/>
                </a:solidFill>
                <a:effectLst/>
                <a:latin typeface="+mn-lt"/>
                <a:ea typeface="+mn-ea"/>
                <a:cs typeface="+mn-cs"/>
              </a:rPr>
              <a:t>Mujtaba</a:t>
            </a:r>
            <a:r>
              <a:rPr lang="en-US" dirty="0"/>
              <a:t> 	</a:t>
            </a:r>
            <a:r>
              <a:rPr lang="en-US" baseline="0" dirty="0"/>
              <a:t>              </a:t>
            </a:r>
            <a:r>
              <a:rPr lang="en-US" sz="1200" b="0" i="0" u="none" strike="noStrike" kern="1200" dirty="0">
                <a:solidFill>
                  <a:schemeClr val="tx1"/>
                </a:solidFill>
                <a:effectLst/>
                <a:latin typeface="+mn-lt"/>
                <a:ea typeface="+mn-ea"/>
                <a:cs typeface="+mn-cs"/>
              </a:rPr>
              <a:t>2</a:t>
            </a:r>
            <a:r>
              <a:rPr lang="en-US" dirty="0"/>
              <a:t> 		</a:t>
            </a:r>
            <a:r>
              <a:rPr lang="en-US" sz="1200" b="0" i="0" u="none" strike="noStrike" kern="1200" dirty="0">
                <a:solidFill>
                  <a:schemeClr val="tx1"/>
                </a:solidFill>
                <a:effectLst/>
                <a:latin typeface="+mn-lt"/>
                <a:ea typeface="+mn-ea"/>
                <a:cs typeface="+mn-cs"/>
              </a:rPr>
              <a:t>HR</a:t>
            </a:r>
            <a:r>
              <a:rPr lang="en-US" dirty="0"/>
              <a:t> </a:t>
            </a:r>
          </a:p>
        </p:txBody>
      </p:sp>
      <p:sp>
        <p:nvSpPr>
          <p:cNvPr id="4" name="Slide Number Placeholder 3"/>
          <p:cNvSpPr>
            <a:spLocks noGrp="1"/>
          </p:cNvSpPr>
          <p:nvPr>
            <p:ph type="sldNum" sz="quarter" idx="10"/>
          </p:nvPr>
        </p:nvSpPr>
        <p:spPr/>
        <p:txBody>
          <a:bodyPr/>
          <a:lstStyle/>
          <a:p>
            <a:fld id="{8FF38DAD-5F37-4EA5-A798-26ED1E453939}" type="slidenum">
              <a:rPr lang="en-US" smtClean="0"/>
              <a:pPr/>
              <a:t>7</a:t>
            </a:fld>
            <a:endParaRPr lang="en-US" dirty="0"/>
          </a:p>
        </p:txBody>
      </p:sp>
    </p:spTree>
    <p:extLst>
      <p:ext uri="{BB962C8B-B14F-4D97-AF65-F5344CB8AC3E}">
        <p14:creationId xmlns:p14="http://schemas.microsoft.com/office/powerpoint/2010/main" val="2797853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take a look at a very different design for the same data. Here we have five different relations, one with the information about students and their names, one where they've applied to universities, one where they went to high school, where their high schools are located and what hobbies the students has. In this case we have no anomalies. If we go back and look at the three different types, they don't occur in this design. We don't have redundant information, we don't have the update anomaly or the deletion anomaly. Furthermore, we can reconstruct all of the original data from our first design, so we haven't lost any information by breaking it up this way. So in fact this looks like a much better design.</a:t>
            </a:r>
          </a:p>
        </p:txBody>
      </p:sp>
      <p:sp>
        <p:nvSpPr>
          <p:cNvPr id="4" name="Slide Number Placeholder 3"/>
          <p:cNvSpPr>
            <a:spLocks noGrp="1"/>
          </p:cNvSpPr>
          <p:nvPr>
            <p:ph type="sldNum" sz="quarter" idx="10"/>
          </p:nvPr>
        </p:nvSpPr>
        <p:spPr/>
        <p:txBody>
          <a:bodyPr/>
          <a:lstStyle/>
          <a:p>
            <a:fld id="{8FF38DAD-5F37-4EA5-A798-26ED1E453939}" type="slidenum">
              <a:rPr lang="en-US" smtClean="0"/>
              <a:pPr/>
              <a:t>8</a:t>
            </a:fld>
            <a:endParaRPr lang="en-US" dirty="0"/>
          </a:p>
        </p:txBody>
      </p:sp>
    </p:spTree>
    <p:extLst>
      <p:ext uri="{BB962C8B-B14F-4D97-AF65-F5344CB8AC3E}">
        <p14:creationId xmlns:p14="http://schemas.microsoft.com/office/powerpoint/2010/main" val="4128755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basic of idea of what we're going to do is design by decomposition, specifically, we're going to do what we did at the very beginning of this example, which is start by creating mega-relations that just contain attributes for everything that we want to represent in our database, then we're going to decompose those mega relations into smaller ones that are better, but still capture the same information. And most importantly we can do this decomposition automatically. So how does automatic decomposition work? In addition to the mega relations, we're going to specify formally, “properties” of the data. The system is going to use the properties to decompose the relations, and then it's going to guarantee that the final set of relations satisfy what's called a normal form. And we'll be formalizing all of this. But the basic idea behind normal forms is that they don't have any of those anomalies that I showed and they don't lose any information.</a:t>
            </a:r>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dirty="0"/>
          </a:p>
        </p:txBody>
      </p:sp>
    </p:spTree>
    <p:extLst>
      <p:ext uri="{BB962C8B-B14F-4D97-AF65-F5344CB8AC3E}">
        <p14:creationId xmlns:p14="http://schemas.microsoft.com/office/powerpoint/2010/main" val="2395203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vertLeft1</a:t>
            </a: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11/23/2020</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vertLeft2</a:t>
            </a: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4191000" y="1047750"/>
            <a:ext cx="4800600"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US" sz="4800" dirty="0">
                <a:solidFill>
                  <a:schemeClr val="tx1">
                    <a:lumMod val="75000"/>
                    <a:lumOff val="25000"/>
                  </a:schemeClr>
                </a:solidFill>
              </a:rPr>
              <a:t>Relational Design Theory</a:t>
            </a:r>
          </a:p>
        </p:txBody>
      </p:sp>
      <p:cxnSp>
        <p:nvCxnSpPr>
          <p:cNvPr id="5" name="Straight Connector 4"/>
          <p:cNvCxnSpPr/>
          <p:nvPr/>
        </p:nvCxnSpPr>
        <p:spPr>
          <a:xfrm>
            <a:off x="4224865" y="2383372"/>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4191000" y="2647950"/>
            <a:ext cx="4637087" cy="1905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US" sz="4800" dirty="0">
                <a:solidFill>
                  <a:schemeClr val="tx1">
                    <a:lumMod val="75000"/>
                    <a:lumOff val="25000"/>
                  </a:schemeClr>
                </a:solidFill>
              </a:rPr>
              <a:t>Motivation &amp; overview</a:t>
            </a:r>
          </a:p>
          <a:p>
            <a:pPr algn="l">
              <a:lnSpc>
                <a:spcPct val="80000"/>
              </a:lnSpc>
            </a:pPr>
            <a:endParaRPr lang="en-US" sz="4800" dirty="0">
              <a:solidFill>
                <a:schemeClr val="tx1">
                  <a:lumMod val="75000"/>
                  <a:lumOff val="25000"/>
                </a:schemeClr>
              </a:solidFill>
            </a:endParaRPr>
          </a:p>
          <a:p>
            <a:pPr algn="l">
              <a:lnSpc>
                <a:spcPct val="80000"/>
              </a:lnSpc>
            </a:pPr>
            <a:r>
              <a:rPr lang="en-US" sz="1050" dirty="0">
                <a:solidFill>
                  <a:schemeClr val="tx1">
                    <a:lumMod val="75000"/>
                    <a:lumOff val="25000"/>
                  </a:schemeClr>
                </a:solidFill>
              </a:rPr>
              <a:t>Originally prepared by Jennifer </a:t>
            </a:r>
            <a:r>
              <a:rPr lang="en-US" sz="1050" dirty="0" err="1">
                <a:solidFill>
                  <a:schemeClr val="tx1">
                    <a:lumMod val="75000"/>
                    <a:lumOff val="25000"/>
                  </a:schemeClr>
                </a:solidFill>
              </a:rPr>
              <a:t>Widom</a:t>
            </a:r>
            <a:r>
              <a:rPr lang="en-US" sz="4800" dirty="0">
                <a:solidFill>
                  <a:schemeClr val="tx1">
                    <a:lumMod val="75000"/>
                    <a:lumOff val="25000"/>
                  </a:schemeClr>
                </a:solidFill>
              </a:rPr>
              <a:t> </a:t>
            </a:r>
          </a:p>
        </p:txBody>
      </p:sp>
    </p:spTree>
    <p:extLst>
      <p:ext uri="{BB962C8B-B14F-4D97-AF65-F5344CB8AC3E}">
        <p14:creationId xmlns:p14="http://schemas.microsoft.com/office/powerpoint/2010/main" val="298369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19800" y="0"/>
            <a:ext cx="31242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Rel. design - overview</a:t>
            </a:r>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Properties and Normal Forms</a:t>
            </a:r>
          </a:p>
          <a:p>
            <a:pPr marL="674370" lvl="1" indent="-182880">
              <a:lnSpc>
                <a:spcPct val="90000"/>
              </a:lnSpc>
              <a:spcBef>
                <a:spcPts val="600"/>
              </a:spcBef>
              <a:spcAft>
                <a:spcPts val="600"/>
              </a:spcAft>
              <a:buClr>
                <a:srgbClr val="0000FF"/>
              </a:buClr>
              <a:buNone/>
            </a:pPr>
            <a:r>
              <a:rPr lang="en-US" sz="2400" i="1" dirty="0">
                <a:solidFill>
                  <a:srgbClr val="0000FF"/>
                </a:solidFill>
              </a:rPr>
              <a:t>Functional dependencies </a:t>
            </a:r>
            <a:r>
              <a:rPr lang="en-US" sz="2400" dirty="0">
                <a:solidFill>
                  <a:srgbClr val="0000FF"/>
                </a:solidFill>
                <a:sym typeface="Symbol"/>
              </a:rPr>
              <a:t></a:t>
            </a:r>
            <a:r>
              <a:rPr lang="en-US" sz="2400" i="1" dirty="0">
                <a:solidFill>
                  <a:srgbClr val="0000FF"/>
                </a:solidFill>
                <a:sym typeface="Symbol"/>
              </a:rPr>
              <a:t> Boyce-Codd Normal Form (BCNF)</a:t>
            </a:r>
          </a:p>
          <a:p>
            <a:pPr marL="674370" lvl="1" indent="-182880">
              <a:lnSpc>
                <a:spcPct val="90000"/>
              </a:lnSpc>
              <a:spcBef>
                <a:spcPts val="600"/>
              </a:spcBef>
              <a:spcAft>
                <a:spcPts val="1200"/>
              </a:spcAft>
              <a:buClr>
                <a:srgbClr val="0000FF"/>
              </a:buClr>
              <a:buNone/>
            </a:pPr>
            <a:r>
              <a:rPr lang="en-US" sz="2400" i="1" dirty="0">
                <a:solidFill>
                  <a:srgbClr val="0000FF"/>
                </a:solidFill>
              </a:rPr>
              <a:t>+ Multivalued dependences </a:t>
            </a:r>
            <a:r>
              <a:rPr lang="en-US" sz="2400" dirty="0">
                <a:solidFill>
                  <a:srgbClr val="0000FF"/>
                </a:solidFill>
                <a:sym typeface="Symbol"/>
              </a:rPr>
              <a:t></a:t>
            </a:r>
            <a:r>
              <a:rPr lang="en-US" sz="2400" i="1" dirty="0">
                <a:solidFill>
                  <a:srgbClr val="0000FF"/>
                </a:solidFill>
                <a:sym typeface="Symbol"/>
              </a:rPr>
              <a:t> Fourth Normal Form (4NF)</a:t>
            </a:r>
            <a:endParaRPr lang="en-US" sz="2400" i="1" dirty="0">
              <a:solidFill>
                <a:srgbClr val="0000FF"/>
              </a:solidFill>
            </a:endParaRPr>
          </a:p>
          <a:p>
            <a:pPr marL="674370" lvl="1" indent="-182880">
              <a:lnSpc>
                <a:spcPct val="90000"/>
              </a:lnSpc>
              <a:spcBef>
                <a:spcPts val="600"/>
              </a:spcBef>
              <a:buClr>
                <a:srgbClr val="0000FF"/>
              </a:buClr>
              <a:buNone/>
            </a:pPr>
            <a:endParaRPr lang="en-US" sz="2000" i="1" dirty="0"/>
          </a:p>
        </p:txBody>
      </p:sp>
      <p:sp>
        <p:nvSpPr>
          <p:cNvPr id="4" name="Oval 3"/>
          <p:cNvSpPr/>
          <p:nvPr/>
        </p:nvSpPr>
        <p:spPr>
          <a:xfrm>
            <a:off x="2824877" y="1770791"/>
            <a:ext cx="3513753" cy="31820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Oval 4"/>
          <p:cNvSpPr/>
          <p:nvPr/>
        </p:nvSpPr>
        <p:spPr>
          <a:xfrm>
            <a:off x="3300062" y="2153453"/>
            <a:ext cx="2563382" cy="24167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a:off x="3765495" y="2494940"/>
            <a:ext cx="1624746" cy="17425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4149546" y="1770790"/>
            <a:ext cx="1075340" cy="1231106"/>
          </a:xfrm>
          <a:prstGeom prst="rect">
            <a:avLst/>
          </a:prstGeom>
          <a:noFill/>
        </p:spPr>
        <p:txBody>
          <a:bodyPr wrap="square" rtlCol="0">
            <a:spAutoFit/>
          </a:bodyPr>
          <a:lstStyle/>
          <a:p>
            <a:r>
              <a:rPr lang="en-US" dirty="0"/>
              <a:t>3NF</a:t>
            </a:r>
          </a:p>
          <a:p>
            <a:endParaRPr lang="en-US" sz="800" dirty="0"/>
          </a:p>
          <a:p>
            <a:r>
              <a:rPr lang="en-US" dirty="0"/>
              <a:t>BCNF</a:t>
            </a:r>
          </a:p>
          <a:p>
            <a:endParaRPr lang="en-US" sz="1100" dirty="0"/>
          </a:p>
          <a:p>
            <a:r>
              <a:rPr lang="en-US" dirty="0"/>
              <a:t>4NF</a:t>
            </a:r>
          </a:p>
        </p:txBody>
      </p:sp>
    </p:spTree>
    <p:extLst>
      <p:ext uri="{BB962C8B-B14F-4D97-AF65-F5344CB8AC3E}">
        <p14:creationId xmlns:p14="http://schemas.microsoft.com/office/powerpoint/2010/main" val="282538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19800" y="0"/>
            <a:ext cx="31242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Rel. design - overview</a:t>
            </a:r>
          </a:p>
        </p:txBody>
      </p:sp>
      <p:sp>
        <p:nvSpPr>
          <p:cNvPr id="3" name="Content Placeholder 2"/>
          <p:cNvSpPr txBox="1">
            <a:spLocks/>
          </p:cNvSpPr>
          <p:nvPr/>
        </p:nvSpPr>
        <p:spPr>
          <a:xfrm>
            <a:off x="381000" y="285750"/>
            <a:ext cx="86106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Functional Dependencies and </a:t>
            </a:r>
            <a:r>
              <a:rPr lang="en-US" sz="2800" b="1" dirty="0" err="1">
                <a:solidFill>
                  <a:srgbClr val="990000"/>
                </a:solidFill>
              </a:rPr>
              <a:t>BCNF</a:t>
            </a:r>
            <a:endParaRPr lang="en-US" sz="2800" b="1" dirty="0">
              <a:solidFill>
                <a:srgbClr val="990000"/>
              </a:solidFill>
            </a:endParaRPr>
          </a:p>
          <a:p>
            <a:pPr marL="274320" indent="-182880">
              <a:lnSpc>
                <a:spcPct val="90000"/>
              </a:lnSpc>
              <a:spcBef>
                <a:spcPts val="1200"/>
              </a:spcBef>
              <a:spcAft>
                <a:spcPts val="600"/>
              </a:spcAft>
              <a:buClr>
                <a:srgbClr val="990000"/>
              </a:buClr>
              <a:buNone/>
            </a:pPr>
            <a:r>
              <a:rPr lang="en-US" sz="2400" b="1" dirty="0">
                <a:latin typeface="Lucida Console" pitchFamily="49" charset="0"/>
              </a:rPr>
              <a:t>Apply(CNIC,</a:t>
            </a:r>
            <a:r>
              <a:rPr lang="en-US" sz="1200" b="1" dirty="0">
                <a:latin typeface="Lucida Console" pitchFamily="49" charset="0"/>
              </a:rPr>
              <a:t> </a:t>
            </a:r>
            <a:r>
              <a:rPr lang="en-US" sz="2400" b="1" dirty="0" err="1">
                <a:latin typeface="Lucida Console" pitchFamily="49" charset="0"/>
              </a:rPr>
              <a:t>sName</a:t>
            </a:r>
            <a:r>
              <a:rPr lang="en-US" sz="2400" b="1" dirty="0">
                <a:latin typeface="Lucida Console" pitchFamily="49" charset="0"/>
              </a:rPr>
              <a:t>,</a:t>
            </a:r>
            <a:r>
              <a:rPr lang="en-US" sz="1200" b="1" dirty="0">
                <a:latin typeface="Lucida Console" pitchFamily="49" charset="0"/>
              </a:rPr>
              <a:t> </a:t>
            </a:r>
            <a:r>
              <a:rPr lang="en-US" sz="2400" b="1" dirty="0" err="1">
                <a:latin typeface="Lucida Console" pitchFamily="49" charset="0"/>
              </a:rPr>
              <a:t>uName</a:t>
            </a:r>
            <a:r>
              <a:rPr lang="en-US" sz="2400" b="1" dirty="0">
                <a:latin typeface="Lucida Console" pitchFamily="49" charset="0"/>
              </a:rPr>
              <a:t>)</a:t>
            </a:r>
          </a:p>
          <a:p>
            <a:pPr marL="674370" lvl="1" indent="-182880">
              <a:lnSpc>
                <a:spcPct val="90000"/>
              </a:lnSpc>
              <a:spcBef>
                <a:spcPts val="600"/>
              </a:spcBef>
              <a:spcAft>
                <a:spcPts val="600"/>
              </a:spcAft>
              <a:buClr>
                <a:srgbClr val="0000FF"/>
              </a:buClr>
              <a:buFont typeface="Wingdings" pitchFamily="2" charset="2"/>
              <a:buChar char="§"/>
            </a:pPr>
            <a:r>
              <a:rPr lang="en-US" sz="2400" dirty="0">
                <a:solidFill>
                  <a:srgbClr val="0000FF"/>
                </a:solidFill>
                <a:latin typeface="+mj-lt"/>
              </a:rPr>
              <a:t> Redundancy; Update &amp; Deletion Anomalies</a:t>
            </a:r>
          </a:p>
          <a:p>
            <a:pPr marL="674370" lvl="1" indent="-182880">
              <a:lnSpc>
                <a:spcPct val="90000"/>
              </a:lnSpc>
              <a:spcBef>
                <a:spcPts val="0"/>
              </a:spcBef>
              <a:spcAft>
                <a:spcPts val="600"/>
              </a:spcAft>
              <a:buClr>
                <a:srgbClr val="0000FF"/>
              </a:buClr>
              <a:buFont typeface="Wingdings" pitchFamily="2" charset="2"/>
              <a:buChar char="§"/>
            </a:pPr>
            <a:r>
              <a:rPr lang="en-US" sz="2400" dirty="0">
                <a:solidFill>
                  <a:srgbClr val="0000FF"/>
                </a:solidFill>
                <a:latin typeface="+mj-lt"/>
              </a:rPr>
              <a:t> Storing </a:t>
            </a:r>
            <a:r>
              <a:rPr lang="en-US" sz="2000" b="1" dirty="0">
                <a:latin typeface="Lucida Console" pitchFamily="49" charset="0"/>
              </a:rPr>
              <a:t>CNIC-</a:t>
            </a:r>
            <a:r>
              <a:rPr lang="en-US" sz="2000" b="1" dirty="0" err="1">
                <a:latin typeface="Lucida Console" pitchFamily="49" charset="0"/>
              </a:rPr>
              <a:t>sName</a:t>
            </a:r>
            <a:r>
              <a:rPr lang="en-US" sz="2400" dirty="0">
                <a:solidFill>
                  <a:srgbClr val="0000FF"/>
                </a:solidFill>
                <a:latin typeface="+mj-lt"/>
              </a:rPr>
              <a:t> pair once for each University</a:t>
            </a:r>
          </a:p>
          <a:p>
            <a:pPr marL="674370" lvl="1" indent="-182880">
              <a:lnSpc>
                <a:spcPct val="90000"/>
              </a:lnSpc>
              <a:spcBef>
                <a:spcPts val="600"/>
              </a:spcBef>
              <a:buClr>
                <a:srgbClr val="0000FF"/>
              </a:buClr>
              <a:buNone/>
            </a:pPr>
            <a:endParaRPr lang="en-US" sz="2000" i="1" dirty="0"/>
          </a:p>
        </p:txBody>
      </p:sp>
      <p:graphicFrame>
        <p:nvGraphicFramePr>
          <p:cNvPr id="4" name="Table 3"/>
          <p:cNvGraphicFramePr>
            <a:graphicFrameLocks noGrp="1"/>
          </p:cNvGraphicFramePr>
          <p:nvPr>
            <p:extLst>
              <p:ext uri="{D42A27DB-BD31-4B8C-83A1-F6EECF244321}">
                <p14:modId xmlns:p14="http://schemas.microsoft.com/office/powerpoint/2010/main" val="1555520032"/>
              </p:ext>
            </p:extLst>
          </p:nvPr>
        </p:nvGraphicFramePr>
        <p:xfrm>
          <a:off x="3035800" y="2456535"/>
          <a:ext cx="2419515" cy="2341245"/>
        </p:xfrm>
        <a:graphic>
          <a:graphicData uri="http://schemas.openxmlformats.org/drawingml/2006/table">
            <a:tbl>
              <a:tblPr>
                <a:tableStyleId>{5C22544A-7EE6-4342-B048-85BDC9FD1C3A}</a:tableStyleId>
              </a:tblPr>
              <a:tblGrid>
                <a:gridCol w="806505">
                  <a:extLst>
                    <a:ext uri="{9D8B030D-6E8A-4147-A177-3AD203B41FA5}">
                      <a16:colId xmlns:a16="http://schemas.microsoft.com/office/drawing/2014/main" val="3131520151"/>
                    </a:ext>
                  </a:extLst>
                </a:gridCol>
                <a:gridCol w="806505">
                  <a:extLst>
                    <a:ext uri="{9D8B030D-6E8A-4147-A177-3AD203B41FA5}">
                      <a16:colId xmlns:a16="http://schemas.microsoft.com/office/drawing/2014/main" val="4098124485"/>
                    </a:ext>
                  </a:extLst>
                </a:gridCol>
                <a:gridCol w="806505">
                  <a:extLst>
                    <a:ext uri="{9D8B030D-6E8A-4147-A177-3AD203B41FA5}">
                      <a16:colId xmlns:a16="http://schemas.microsoft.com/office/drawing/2014/main" val="4225030663"/>
                    </a:ext>
                  </a:extLst>
                </a:gridCol>
              </a:tblGrid>
              <a:tr h="314325">
                <a:tc>
                  <a:txBody>
                    <a:bodyPr/>
                    <a:lstStyle/>
                    <a:p>
                      <a:pPr algn="l" fontAlgn="b"/>
                      <a:r>
                        <a:rPr lang="en-US" sz="1800" b="1" u="none" strike="noStrike" dirty="0">
                          <a:effectLst/>
                        </a:rPr>
                        <a:t>Apply</a:t>
                      </a:r>
                      <a:endParaRPr lang="en-US" sz="1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7462769"/>
                  </a:ext>
                </a:extLst>
              </a:tr>
              <a:tr h="253365">
                <a:tc>
                  <a:txBody>
                    <a:bodyPr/>
                    <a:lstStyle/>
                    <a:p>
                      <a:pPr algn="l" fontAlgn="b"/>
                      <a:r>
                        <a:rPr lang="en-US" sz="1400" b="1" u="none" strike="noStrike" dirty="0">
                          <a:effectLst/>
                        </a:rPr>
                        <a:t>CNIC</a:t>
                      </a:r>
                      <a:endParaRPr lang="en-US" sz="14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dirty="0" err="1">
                          <a:effectLst/>
                        </a:rPr>
                        <a:t>sName</a:t>
                      </a:r>
                      <a:endParaRPr lang="en-US" sz="14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b="1" u="none" strike="noStrike" dirty="0" err="1">
                          <a:effectLst/>
                        </a:rPr>
                        <a:t>uName</a:t>
                      </a:r>
                      <a:endParaRPr lang="en-US" sz="1400" b="1"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9264971"/>
                  </a:ext>
                </a:extLst>
              </a:tr>
              <a:tr h="253365">
                <a:tc>
                  <a:txBody>
                    <a:bodyPr/>
                    <a:lstStyle/>
                    <a:p>
                      <a:pPr algn="l" fontAlgn="b"/>
                      <a:r>
                        <a:rPr lang="en-US" sz="1400" u="none" strike="noStrike">
                          <a:effectLst/>
                        </a:rPr>
                        <a:t>123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400" u="none" strike="noStrike">
                          <a:effectLst/>
                        </a:rPr>
                        <a:t>Amna</a:t>
                      </a:r>
                      <a:endParaRPr lang="en-US"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US" sz="1400" u="none" strike="noStrike">
                          <a:effectLst/>
                        </a:rPr>
                        <a:t>Comsats</a:t>
                      </a:r>
                      <a:endParaRPr lang="en-US" sz="14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8099963"/>
                  </a:ext>
                </a:extLst>
              </a:tr>
              <a:tr h="253365">
                <a:tc>
                  <a:txBody>
                    <a:bodyPr/>
                    <a:lstStyle/>
                    <a:p>
                      <a:pPr algn="l" fontAlgn="b"/>
                      <a:r>
                        <a:rPr lang="en-US" sz="1400" u="none" strike="noStrike">
                          <a:effectLst/>
                        </a:rPr>
                        <a:t>123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Amna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NUST</a:t>
                      </a:r>
                      <a:endParaRPr lang="en-US" sz="14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36987346"/>
                  </a:ext>
                </a:extLst>
              </a:tr>
              <a:tr h="253365">
                <a:tc>
                  <a:txBody>
                    <a:bodyPr/>
                    <a:lstStyle/>
                    <a:p>
                      <a:pPr algn="l" fontAlgn="b"/>
                      <a:r>
                        <a:rPr lang="en-US" sz="1400" u="none" strike="noStrike">
                          <a:effectLst/>
                        </a:rPr>
                        <a:t>123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Amna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GIKI</a:t>
                      </a:r>
                      <a:endParaRPr lang="en-US" sz="14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28238016"/>
                  </a:ext>
                </a:extLst>
              </a:tr>
              <a:tr h="253365">
                <a:tc>
                  <a:txBody>
                    <a:bodyPr/>
                    <a:lstStyle/>
                    <a:p>
                      <a:pPr algn="l" fontAlgn="b"/>
                      <a:r>
                        <a:rPr lang="en-US" sz="1400" u="none" strike="noStrike">
                          <a:effectLst/>
                        </a:rPr>
                        <a:t>123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Amna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FAST</a:t>
                      </a:r>
                      <a:endParaRPr lang="en-US" sz="14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06034824"/>
                  </a:ext>
                </a:extLst>
              </a:tr>
              <a:tr h="253365">
                <a:tc>
                  <a:txBody>
                    <a:bodyPr/>
                    <a:lstStyle/>
                    <a:p>
                      <a:pPr algn="l" fontAlgn="b"/>
                      <a:r>
                        <a:rPr lang="en-US" sz="1400" u="none" strike="noStrike">
                          <a:effectLst/>
                        </a:rPr>
                        <a:t>123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Amna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LUMS</a:t>
                      </a:r>
                      <a:endParaRPr lang="en-US" sz="14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86478719"/>
                  </a:ext>
                </a:extLst>
              </a:tr>
              <a:tr h="253365">
                <a:tc>
                  <a:txBody>
                    <a:bodyPr/>
                    <a:lstStyle/>
                    <a:p>
                      <a:pPr algn="l" fontAlgn="b"/>
                      <a:r>
                        <a:rPr lang="en-US" sz="1400" u="none" strike="noStrike">
                          <a:effectLst/>
                        </a:rPr>
                        <a:t>123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l" fontAlgn="b"/>
                      <a:r>
                        <a:rPr lang="en-US" sz="1400" u="none" strike="noStrike">
                          <a:effectLst/>
                        </a:rPr>
                        <a:t>Amna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UoG</a:t>
                      </a:r>
                      <a:endParaRPr lang="en-US" sz="1400" b="0" i="0" u="none" strike="noStrike">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49734089"/>
                  </a:ext>
                </a:extLst>
              </a:tr>
              <a:tr h="253365">
                <a:tc>
                  <a:txBody>
                    <a:bodyPr/>
                    <a:lstStyle/>
                    <a:p>
                      <a:pPr algn="l" fontAlgn="b"/>
                      <a:r>
                        <a:rPr lang="en-US" sz="1400" u="none" strike="noStrike">
                          <a:effectLst/>
                        </a:rPr>
                        <a:t>123</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Amna</a:t>
                      </a:r>
                      <a:endParaRPr lang="en-US" sz="1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MAJU</a:t>
                      </a:r>
                      <a:endParaRPr lang="en-US" sz="14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8155837"/>
                  </a:ext>
                </a:extLst>
              </a:tr>
            </a:tbl>
          </a:graphicData>
        </a:graphic>
      </p:graphicFrame>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19800" y="0"/>
            <a:ext cx="31242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Rel. design - overview</a:t>
            </a:r>
          </a:p>
        </p:txBody>
      </p:sp>
      <p:sp>
        <p:nvSpPr>
          <p:cNvPr id="3" name="Content Placeholder 2"/>
          <p:cNvSpPr txBox="1">
            <a:spLocks/>
          </p:cNvSpPr>
          <p:nvPr/>
        </p:nvSpPr>
        <p:spPr>
          <a:xfrm>
            <a:off x="381000" y="285750"/>
            <a:ext cx="86106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Functional Dependencies and </a:t>
            </a:r>
            <a:r>
              <a:rPr lang="en-US" sz="2800" b="1" dirty="0" err="1">
                <a:solidFill>
                  <a:srgbClr val="990000"/>
                </a:solidFill>
              </a:rPr>
              <a:t>BCNF</a:t>
            </a:r>
            <a:endParaRPr lang="en-US" sz="2800" b="1" dirty="0">
              <a:solidFill>
                <a:srgbClr val="990000"/>
              </a:solidFill>
            </a:endParaRPr>
          </a:p>
          <a:p>
            <a:pPr marL="274320" indent="-182880">
              <a:lnSpc>
                <a:spcPct val="90000"/>
              </a:lnSpc>
              <a:spcBef>
                <a:spcPts val="1200"/>
              </a:spcBef>
              <a:spcAft>
                <a:spcPts val="600"/>
              </a:spcAft>
              <a:buClr>
                <a:srgbClr val="990000"/>
              </a:buClr>
              <a:buNone/>
            </a:pPr>
            <a:r>
              <a:rPr lang="en-US" sz="2400" b="1" dirty="0">
                <a:latin typeface="Lucida Console" pitchFamily="49" charset="0"/>
              </a:rPr>
              <a:t>Apply(CNIC,</a:t>
            </a:r>
            <a:r>
              <a:rPr lang="en-US" sz="1200" b="1" dirty="0">
                <a:latin typeface="Lucida Console" pitchFamily="49" charset="0"/>
              </a:rPr>
              <a:t> </a:t>
            </a:r>
            <a:r>
              <a:rPr lang="en-US" sz="2400" b="1" dirty="0" err="1">
                <a:latin typeface="Lucida Console" pitchFamily="49" charset="0"/>
              </a:rPr>
              <a:t>sName</a:t>
            </a:r>
            <a:r>
              <a:rPr lang="en-US" sz="2400" b="1" dirty="0">
                <a:latin typeface="Lucida Console" pitchFamily="49" charset="0"/>
              </a:rPr>
              <a:t>,</a:t>
            </a:r>
            <a:r>
              <a:rPr lang="en-US" sz="1200" b="1" dirty="0">
                <a:latin typeface="Lucida Console" pitchFamily="49" charset="0"/>
              </a:rPr>
              <a:t> </a:t>
            </a:r>
            <a:r>
              <a:rPr lang="en-US" sz="2400" b="1" dirty="0" err="1">
                <a:latin typeface="Lucida Console" pitchFamily="49" charset="0"/>
              </a:rPr>
              <a:t>uName</a:t>
            </a:r>
            <a:r>
              <a:rPr lang="en-US" sz="2400" b="1" dirty="0">
                <a:latin typeface="Lucida Console" pitchFamily="49" charset="0"/>
              </a:rPr>
              <a:t>)</a:t>
            </a:r>
          </a:p>
          <a:p>
            <a:pPr marL="674370" lvl="1" indent="-182880">
              <a:lnSpc>
                <a:spcPct val="90000"/>
              </a:lnSpc>
              <a:spcBef>
                <a:spcPts val="600"/>
              </a:spcBef>
              <a:spcAft>
                <a:spcPts val="600"/>
              </a:spcAft>
              <a:buClr>
                <a:srgbClr val="0000FF"/>
              </a:buClr>
              <a:buFont typeface="Wingdings" pitchFamily="2" charset="2"/>
              <a:buChar char="§"/>
            </a:pPr>
            <a:r>
              <a:rPr lang="en-US" sz="2400" dirty="0">
                <a:solidFill>
                  <a:srgbClr val="0000FF"/>
                </a:solidFill>
                <a:latin typeface="+mj-lt"/>
              </a:rPr>
              <a:t> Redundancy; Update &amp; Deletion Anomalies</a:t>
            </a:r>
          </a:p>
          <a:p>
            <a:pPr marL="674370" lvl="1" indent="-182880">
              <a:lnSpc>
                <a:spcPct val="90000"/>
              </a:lnSpc>
              <a:spcBef>
                <a:spcPts val="0"/>
              </a:spcBef>
              <a:spcAft>
                <a:spcPts val="600"/>
              </a:spcAft>
              <a:buClr>
                <a:srgbClr val="0000FF"/>
              </a:buClr>
              <a:buFont typeface="Wingdings" pitchFamily="2" charset="2"/>
              <a:buChar char="§"/>
            </a:pPr>
            <a:r>
              <a:rPr lang="en-US" sz="2400" dirty="0">
                <a:solidFill>
                  <a:srgbClr val="0000FF"/>
                </a:solidFill>
                <a:latin typeface="+mj-lt"/>
              </a:rPr>
              <a:t> Storing </a:t>
            </a:r>
            <a:r>
              <a:rPr lang="en-US" sz="2000" b="1" dirty="0">
                <a:latin typeface="Lucida Console" pitchFamily="49" charset="0"/>
              </a:rPr>
              <a:t>CNIC-</a:t>
            </a:r>
            <a:r>
              <a:rPr lang="en-US" sz="2000" b="1" dirty="0" err="1">
                <a:latin typeface="Lucida Console" pitchFamily="49" charset="0"/>
              </a:rPr>
              <a:t>sName</a:t>
            </a:r>
            <a:r>
              <a:rPr lang="en-US" sz="2400" dirty="0">
                <a:solidFill>
                  <a:srgbClr val="0000FF"/>
                </a:solidFill>
                <a:latin typeface="+mj-lt"/>
              </a:rPr>
              <a:t> pair once for each University</a:t>
            </a:r>
          </a:p>
          <a:p>
            <a:pPr marL="274320" indent="-182880">
              <a:lnSpc>
                <a:spcPct val="90000"/>
              </a:lnSpc>
              <a:spcBef>
                <a:spcPts val="1200"/>
              </a:spcBef>
              <a:buClr>
                <a:srgbClr val="990000"/>
              </a:buClr>
              <a:buNone/>
            </a:pPr>
            <a:r>
              <a:rPr lang="en-US" sz="2400" i="1" dirty="0">
                <a:solidFill>
                  <a:srgbClr val="990000"/>
                </a:solidFill>
                <a:latin typeface="+mj-lt"/>
              </a:rPr>
              <a:t>Functional Dependency  </a:t>
            </a:r>
            <a:r>
              <a:rPr lang="en-US" sz="2000" b="1" dirty="0">
                <a:latin typeface="Lucida Console" pitchFamily="49" charset="0"/>
              </a:rPr>
              <a:t>CNIC</a:t>
            </a:r>
            <a:r>
              <a:rPr lang="en-US" sz="1100" b="1" dirty="0">
                <a:latin typeface="Lucida Console" pitchFamily="49" charset="0"/>
              </a:rPr>
              <a:t> </a:t>
            </a:r>
            <a:r>
              <a:rPr lang="en-US" sz="2000" b="1" dirty="0">
                <a:latin typeface="Lucida Console" pitchFamily="49" charset="0"/>
                <a:sym typeface="Symbol"/>
              </a:rPr>
              <a:t></a:t>
            </a:r>
            <a:r>
              <a:rPr lang="en-US" sz="1100" b="1" dirty="0">
                <a:latin typeface="Lucida Console" pitchFamily="49" charset="0"/>
                <a:sym typeface="Symbol"/>
              </a:rPr>
              <a:t> </a:t>
            </a:r>
            <a:r>
              <a:rPr lang="en-US" sz="2000" b="1" dirty="0" err="1">
                <a:latin typeface="Lucida Console" pitchFamily="49" charset="0"/>
                <a:sym typeface="Symbol"/>
              </a:rPr>
              <a:t>sName</a:t>
            </a:r>
            <a:endParaRPr lang="en-US" sz="2400" dirty="0">
              <a:solidFill>
                <a:srgbClr val="0000FF"/>
              </a:solidFill>
              <a:latin typeface="+mj-lt"/>
              <a:sym typeface="Symbol"/>
            </a:endParaRPr>
          </a:p>
          <a:p>
            <a:pPr marL="674370" lvl="1" indent="-182880">
              <a:lnSpc>
                <a:spcPct val="90000"/>
              </a:lnSpc>
              <a:spcBef>
                <a:spcPts val="600"/>
              </a:spcBef>
              <a:buClr>
                <a:srgbClr val="0000FF"/>
              </a:buClr>
              <a:buFont typeface="Wingdings" pitchFamily="2" charset="2"/>
              <a:buChar char="§"/>
            </a:pPr>
            <a:r>
              <a:rPr lang="en-US" sz="2400" dirty="0">
                <a:solidFill>
                  <a:srgbClr val="0000FF"/>
                </a:solidFill>
                <a:latin typeface="+mj-lt"/>
                <a:sym typeface="Symbol"/>
              </a:rPr>
              <a:t> Same </a:t>
            </a:r>
            <a:r>
              <a:rPr lang="en-US" sz="2000" b="1" dirty="0">
                <a:latin typeface="Lucida Console" pitchFamily="49" charset="0"/>
                <a:sym typeface="Symbol"/>
              </a:rPr>
              <a:t>CNIC</a:t>
            </a:r>
            <a:r>
              <a:rPr lang="en-US" sz="2400" dirty="0">
                <a:solidFill>
                  <a:srgbClr val="0000FF"/>
                </a:solidFill>
                <a:latin typeface="+mj-lt"/>
                <a:sym typeface="Symbol"/>
              </a:rPr>
              <a:t> always has same </a:t>
            </a:r>
            <a:r>
              <a:rPr lang="en-US" sz="2000" b="1" dirty="0" err="1">
                <a:latin typeface="Lucida Console" pitchFamily="49" charset="0"/>
                <a:sym typeface="Symbol"/>
              </a:rPr>
              <a:t>sName</a:t>
            </a:r>
            <a:endParaRPr lang="en-US" sz="2400" b="1" dirty="0">
              <a:latin typeface="Lucida Console" pitchFamily="49" charset="0"/>
              <a:sym typeface="Symbol"/>
            </a:endParaRPr>
          </a:p>
          <a:p>
            <a:pPr marL="674370" lvl="1" indent="-182880">
              <a:lnSpc>
                <a:spcPct val="90000"/>
              </a:lnSpc>
              <a:spcBef>
                <a:spcPts val="600"/>
              </a:spcBef>
              <a:buClr>
                <a:srgbClr val="0000FF"/>
              </a:buClr>
              <a:buFont typeface="Wingdings" pitchFamily="2" charset="2"/>
              <a:buChar char="§"/>
            </a:pPr>
            <a:r>
              <a:rPr lang="en-US" sz="2400" dirty="0">
                <a:solidFill>
                  <a:srgbClr val="0000FF"/>
                </a:solidFill>
                <a:latin typeface="+mj-lt"/>
                <a:sym typeface="Symbol"/>
              </a:rPr>
              <a:t> Should store each </a:t>
            </a:r>
            <a:r>
              <a:rPr lang="en-US" sz="2000" b="1" dirty="0">
                <a:latin typeface="Lucida Console" pitchFamily="49" charset="0"/>
                <a:sym typeface="Symbol"/>
              </a:rPr>
              <a:t>CNIC</a:t>
            </a:r>
            <a:r>
              <a:rPr lang="en-US" sz="2400" dirty="0">
                <a:solidFill>
                  <a:srgbClr val="0000FF"/>
                </a:solidFill>
                <a:latin typeface="+mj-lt"/>
                <a:sym typeface="Symbol"/>
              </a:rPr>
              <a:t>’s </a:t>
            </a:r>
            <a:r>
              <a:rPr lang="en-US" sz="2000" b="1" dirty="0" err="1">
                <a:latin typeface="Lucida Console" pitchFamily="49" charset="0"/>
                <a:sym typeface="Symbol"/>
              </a:rPr>
              <a:t>sName</a:t>
            </a:r>
            <a:r>
              <a:rPr lang="en-US" sz="2400" dirty="0">
                <a:solidFill>
                  <a:srgbClr val="0000FF"/>
                </a:solidFill>
                <a:latin typeface="+mj-lt"/>
                <a:sym typeface="Symbol"/>
              </a:rPr>
              <a:t> only once</a:t>
            </a:r>
          </a:p>
          <a:p>
            <a:pPr marL="274320" indent="-182880">
              <a:lnSpc>
                <a:spcPct val="90000"/>
              </a:lnSpc>
              <a:spcBef>
                <a:spcPts val="1200"/>
              </a:spcBef>
              <a:spcAft>
                <a:spcPts val="600"/>
              </a:spcAft>
              <a:buClr>
                <a:srgbClr val="990000"/>
              </a:buClr>
              <a:buNone/>
            </a:pPr>
            <a:r>
              <a:rPr lang="en-US" sz="2400" i="1" dirty="0">
                <a:solidFill>
                  <a:srgbClr val="990000"/>
                </a:solidFill>
                <a:latin typeface="+mj-lt"/>
                <a:sym typeface="Symbol"/>
              </a:rPr>
              <a:t>Boyce-</a:t>
            </a:r>
            <a:r>
              <a:rPr lang="en-US" sz="2400" i="1" dirty="0" err="1">
                <a:solidFill>
                  <a:srgbClr val="990000"/>
                </a:solidFill>
                <a:latin typeface="+mj-lt"/>
                <a:sym typeface="Symbol"/>
              </a:rPr>
              <a:t>Codd</a:t>
            </a:r>
            <a:r>
              <a:rPr lang="en-US" sz="2400" i="1" dirty="0">
                <a:solidFill>
                  <a:srgbClr val="990000"/>
                </a:solidFill>
                <a:latin typeface="+mj-lt"/>
                <a:sym typeface="Symbol"/>
              </a:rPr>
              <a:t> Normal Form</a:t>
            </a:r>
            <a:r>
              <a:rPr lang="en-US" sz="2400" dirty="0">
                <a:solidFill>
                  <a:srgbClr val="0000FF"/>
                </a:solidFill>
                <a:latin typeface="+mj-lt"/>
                <a:sym typeface="Symbol"/>
              </a:rPr>
              <a:t>   If </a:t>
            </a:r>
            <a:r>
              <a:rPr lang="en-US" sz="2000" b="1" dirty="0">
                <a:latin typeface="Lucida Console" pitchFamily="49" charset="0"/>
                <a:sym typeface="Symbol"/>
              </a:rPr>
              <a:t>A</a:t>
            </a:r>
            <a:r>
              <a:rPr lang="en-US" sz="1100" b="1" dirty="0">
                <a:latin typeface="Lucida Console" pitchFamily="49" charset="0"/>
                <a:sym typeface="Symbol"/>
              </a:rPr>
              <a:t> </a:t>
            </a:r>
            <a:r>
              <a:rPr lang="en-US" sz="2000" b="1" dirty="0">
                <a:latin typeface="Lucida Console" pitchFamily="49" charset="0"/>
                <a:sym typeface="Symbol"/>
              </a:rPr>
              <a:t></a:t>
            </a:r>
            <a:r>
              <a:rPr lang="en-US" sz="1100" b="1" dirty="0">
                <a:latin typeface="Lucida Console" pitchFamily="49" charset="0"/>
                <a:sym typeface="Symbol"/>
              </a:rPr>
              <a:t> </a:t>
            </a:r>
            <a:r>
              <a:rPr lang="en-US" sz="2000" b="1" dirty="0">
                <a:latin typeface="Lucida Console" pitchFamily="49" charset="0"/>
                <a:sym typeface="Symbol"/>
              </a:rPr>
              <a:t>B </a:t>
            </a:r>
            <a:r>
              <a:rPr lang="en-US" sz="2400" dirty="0">
                <a:solidFill>
                  <a:srgbClr val="0000FF"/>
                </a:solidFill>
                <a:latin typeface="+mj-lt"/>
                <a:sym typeface="Symbol"/>
              </a:rPr>
              <a:t>then </a:t>
            </a:r>
            <a:r>
              <a:rPr lang="en-US" sz="2000" b="1" dirty="0">
                <a:latin typeface="Lucida Console" pitchFamily="49" charset="0"/>
                <a:sym typeface="Symbol"/>
              </a:rPr>
              <a:t>A</a:t>
            </a:r>
            <a:r>
              <a:rPr lang="en-US" sz="2400" dirty="0">
                <a:solidFill>
                  <a:srgbClr val="0000FF"/>
                </a:solidFill>
                <a:latin typeface="+mj-lt"/>
                <a:sym typeface="Symbol"/>
              </a:rPr>
              <a:t> is a key</a:t>
            </a:r>
          </a:p>
          <a:p>
            <a:pPr marL="274320" indent="-182880">
              <a:lnSpc>
                <a:spcPct val="90000"/>
              </a:lnSpc>
              <a:spcBef>
                <a:spcPts val="1200"/>
              </a:spcBef>
              <a:spcAft>
                <a:spcPts val="600"/>
              </a:spcAft>
              <a:buClr>
                <a:srgbClr val="990000"/>
              </a:buClr>
              <a:buNone/>
            </a:pPr>
            <a:r>
              <a:rPr lang="en-US" sz="2400" dirty="0">
                <a:solidFill>
                  <a:srgbClr val="0000FF"/>
                </a:solidFill>
                <a:latin typeface="+mj-lt"/>
                <a:sym typeface="Symbol"/>
              </a:rPr>
              <a:t>Decompose:  </a:t>
            </a:r>
            <a:r>
              <a:rPr lang="en-US" sz="2000" b="1" dirty="0">
                <a:latin typeface="Lucida Console" pitchFamily="49" charset="0"/>
                <a:sym typeface="Symbol"/>
              </a:rPr>
              <a:t>Student(CNIC,</a:t>
            </a:r>
            <a:r>
              <a:rPr lang="en-US" sz="1100" b="1" dirty="0">
                <a:latin typeface="Lucida Console" pitchFamily="49" charset="0"/>
                <a:sym typeface="Symbol"/>
              </a:rPr>
              <a:t> </a:t>
            </a:r>
            <a:r>
              <a:rPr lang="en-US" sz="2000" b="1" dirty="0" err="1">
                <a:latin typeface="Lucida Console" pitchFamily="49" charset="0"/>
                <a:sym typeface="Symbol"/>
              </a:rPr>
              <a:t>sName</a:t>
            </a:r>
            <a:r>
              <a:rPr lang="en-US" sz="2000" b="1" dirty="0">
                <a:latin typeface="Lucida Console" pitchFamily="49" charset="0"/>
                <a:sym typeface="Symbol"/>
              </a:rPr>
              <a:t>) Apply(CNIC,</a:t>
            </a:r>
            <a:r>
              <a:rPr lang="en-US" sz="1100" b="1" dirty="0">
                <a:latin typeface="Lucida Console" pitchFamily="49" charset="0"/>
                <a:sym typeface="Symbol"/>
              </a:rPr>
              <a:t> </a:t>
            </a:r>
            <a:r>
              <a:rPr lang="en-US" sz="2000" b="1" dirty="0" err="1">
                <a:latin typeface="Lucida Console" pitchFamily="49" charset="0"/>
                <a:sym typeface="Symbol"/>
              </a:rPr>
              <a:t>uName</a:t>
            </a:r>
            <a:r>
              <a:rPr lang="en-US" sz="2000" b="1" dirty="0">
                <a:latin typeface="Lucida Console" pitchFamily="49" charset="0"/>
                <a:sym typeface="Symbol"/>
              </a:rPr>
              <a:t>)</a:t>
            </a:r>
            <a:endParaRPr lang="en-US" sz="2400" b="1" dirty="0">
              <a:latin typeface="Lucida Console" pitchFamily="49" charset="0"/>
            </a:endParaRPr>
          </a:p>
          <a:p>
            <a:pPr marL="674370" lvl="1" indent="-182880">
              <a:lnSpc>
                <a:spcPct val="90000"/>
              </a:lnSpc>
              <a:spcBef>
                <a:spcPts val="600"/>
              </a:spcBef>
              <a:buClr>
                <a:srgbClr val="0000FF"/>
              </a:buClr>
              <a:buNone/>
            </a:pPr>
            <a:endParaRPr lang="en-US" sz="2000" i="1" dirty="0"/>
          </a:p>
        </p:txBody>
      </p:sp>
    </p:spTree>
    <p:extLst>
      <p:ext uri="{BB962C8B-B14F-4D97-AF65-F5344CB8AC3E}">
        <p14:creationId xmlns:p14="http://schemas.microsoft.com/office/powerpoint/2010/main" val="426042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19800" y="0"/>
            <a:ext cx="31242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Rel. design - overview</a:t>
            </a:r>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Designing a database schema</a:t>
            </a:r>
          </a:p>
          <a:p>
            <a:pPr marL="674370" lvl="1" indent="-182880">
              <a:lnSpc>
                <a:spcPct val="90000"/>
              </a:lnSpc>
              <a:spcBef>
                <a:spcPts val="600"/>
              </a:spcBef>
              <a:buClr>
                <a:srgbClr val="0000FF"/>
              </a:buClr>
              <a:buFont typeface="Wingdings" pitchFamily="2" charset="2"/>
              <a:buChar char="§"/>
            </a:pPr>
            <a:r>
              <a:rPr lang="en-US" sz="2400" dirty="0">
                <a:solidFill>
                  <a:schemeClr val="accent6">
                    <a:lumMod val="50000"/>
                  </a:schemeClr>
                </a:solidFill>
              </a:rPr>
              <a:t> </a:t>
            </a:r>
            <a:r>
              <a:rPr lang="en-US" sz="2400" dirty="0">
                <a:solidFill>
                  <a:srgbClr val="0000FF"/>
                </a:solidFill>
              </a:rPr>
              <a:t>Usually many designs possible</a:t>
            </a:r>
          </a:p>
          <a:p>
            <a:pPr marL="674370" lvl="1" indent="-182880">
              <a:lnSpc>
                <a:spcPct val="90000"/>
              </a:lnSpc>
              <a:spcBef>
                <a:spcPts val="600"/>
              </a:spcBef>
              <a:buClr>
                <a:srgbClr val="0000FF"/>
              </a:buClr>
              <a:buFont typeface="Wingdings" pitchFamily="2" charset="2"/>
              <a:buChar char="§"/>
            </a:pPr>
            <a:r>
              <a:rPr lang="en-US" sz="2400" dirty="0">
                <a:solidFill>
                  <a:srgbClr val="0000FF"/>
                </a:solidFill>
              </a:rPr>
              <a:t> Some are (much) better than others!</a:t>
            </a:r>
          </a:p>
          <a:p>
            <a:pPr marL="674370" lvl="1" indent="-182880">
              <a:lnSpc>
                <a:spcPct val="90000"/>
              </a:lnSpc>
              <a:spcBef>
                <a:spcPts val="600"/>
              </a:spcBef>
              <a:buClr>
                <a:srgbClr val="0000FF"/>
              </a:buClr>
              <a:buFont typeface="Wingdings" pitchFamily="2" charset="2"/>
              <a:buChar char="§"/>
            </a:pPr>
            <a:r>
              <a:rPr lang="en-US" sz="2400" dirty="0">
                <a:solidFill>
                  <a:srgbClr val="0000FF"/>
                </a:solidFill>
              </a:rPr>
              <a:t> How do we choose?</a:t>
            </a:r>
          </a:p>
          <a:p>
            <a:pPr marL="274320" indent="-182880">
              <a:lnSpc>
                <a:spcPct val="90000"/>
              </a:lnSpc>
              <a:spcBef>
                <a:spcPts val="1800"/>
              </a:spcBef>
              <a:buClr>
                <a:srgbClr val="0000FF"/>
              </a:buClr>
              <a:buNone/>
            </a:pPr>
            <a:r>
              <a:rPr lang="en-US" sz="2800" dirty="0">
                <a:solidFill>
                  <a:srgbClr val="990000"/>
                </a:solidFill>
              </a:rPr>
              <a:t>Often use higher-level design tools, but …</a:t>
            </a:r>
          </a:p>
          <a:p>
            <a:pPr marL="674370" lvl="1" indent="-182880">
              <a:lnSpc>
                <a:spcPct val="90000"/>
              </a:lnSpc>
              <a:spcBef>
                <a:spcPts val="600"/>
              </a:spcBef>
              <a:buClr>
                <a:srgbClr val="0000FF"/>
              </a:buClr>
              <a:buFont typeface="Wingdings" pitchFamily="2" charset="2"/>
              <a:buChar char="§"/>
            </a:pPr>
            <a:r>
              <a:rPr lang="en-US" sz="2400" dirty="0">
                <a:solidFill>
                  <a:srgbClr val="0000FF"/>
                </a:solidFill>
              </a:rPr>
              <a:t> Some designers go straight to relations</a:t>
            </a:r>
          </a:p>
          <a:p>
            <a:pPr marL="674370" lvl="1" indent="-182880">
              <a:lnSpc>
                <a:spcPct val="90000"/>
              </a:lnSpc>
              <a:spcBef>
                <a:spcPts val="900"/>
              </a:spcBef>
              <a:buClr>
                <a:srgbClr val="0000FF"/>
              </a:buClr>
              <a:buFont typeface="Wingdings" pitchFamily="2" charset="2"/>
              <a:buChar char="§"/>
            </a:pPr>
            <a:r>
              <a:rPr lang="en-US" sz="2400" dirty="0">
                <a:solidFill>
                  <a:srgbClr val="0000FF"/>
                </a:solidFill>
              </a:rPr>
              <a:t> Useful to understand why tools produce certain schemas</a:t>
            </a:r>
          </a:p>
          <a:p>
            <a:pPr marL="274320" indent="-182880">
              <a:lnSpc>
                <a:spcPct val="90000"/>
              </a:lnSpc>
              <a:spcBef>
                <a:spcPts val="2400"/>
              </a:spcBef>
              <a:buClr>
                <a:schemeClr val="tx1"/>
              </a:buClr>
              <a:buFont typeface="Wingdings" pitchFamily="2" charset="2"/>
              <a:buChar char="v"/>
            </a:pPr>
            <a:r>
              <a:rPr lang="en-US" sz="2800" dirty="0"/>
              <a:t> Very nice theory for relational database design</a:t>
            </a: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19800" y="0"/>
            <a:ext cx="31242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Rel. design - overview</a:t>
            </a:r>
          </a:p>
        </p:txBody>
      </p:sp>
      <p:sp>
        <p:nvSpPr>
          <p:cNvPr id="3" name="Content Placeholder 2"/>
          <p:cNvSpPr txBox="1">
            <a:spLocks/>
          </p:cNvSpPr>
          <p:nvPr/>
        </p:nvSpPr>
        <p:spPr>
          <a:xfrm>
            <a:off x="381000" y="285750"/>
            <a:ext cx="86106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Example: University application info.</a:t>
            </a:r>
          </a:p>
          <a:p>
            <a:pPr marL="674370" lvl="1" indent="-182880">
              <a:lnSpc>
                <a:spcPct val="90000"/>
              </a:lnSpc>
              <a:spcBef>
                <a:spcPts val="0"/>
              </a:spcBef>
              <a:buClr>
                <a:srgbClr val="0000FF"/>
              </a:buClr>
              <a:buFont typeface="Wingdings" pitchFamily="2" charset="2"/>
              <a:buChar char="§"/>
            </a:pPr>
            <a:r>
              <a:rPr lang="en-US" sz="2400" dirty="0">
                <a:solidFill>
                  <a:schemeClr val="accent6">
                    <a:lumMod val="50000"/>
                  </a:schemeClr>
                </a:solidFill>
              </a:rPr>
              <a:t> </a:t>
            </a:r>
            <a:r>
              <a:rPr lang="en-US" sz="2400" dirty="0">
                <a:solidFill>
                  <a:srgbClr val="0000FF"/>
                </a:solidFill>
              </a:rPr>
              <a:t>CNIC and name</a:t>
            </a:r>
          </a:p>
          <a:p>
            <a:pPr marL="674370" lvl="1" indent="-182880">
              <a:lnSpc>
                <a:spcPct val="90000"/>
              </a:lnSpc>
              <a:spcBef>
                <a:spcPts val="0"/>
              </a:spcBef>
              <a:buClr>
                <a:srgbClr val="0000FF"/>
              </a:buClr>
              <a:buFont typeface="Wingdings" pitchFamily="2" charset="2"/>
              <a:buChar char="§"/>
            </a:pPr>
            <a:r>
              <a:rPr lang="en-US" sz="2400" dirty="0">
                <a:solidFill>
                  <a:srgbClr val="0000FF"/>
                </a:solidFill>
              </a:rPr>
              <a:t> Universities applying to</a:t>
            </a:r>
          </a:p>
          <a:p>
            <a:pPr marL="674370" lvl="1" indent="-182880">
              <a:lnSpc>
                <a:spcPct val="90000"/>
              </a:lnSpc>
              <a:spcBef>
                <a:spcPts val="0"/>
              </a:spcBef>
              <a:buClr>
                <a:srgbClr val="0000FF"/>
              </a:buClr>
              <a:buFont typeface="Wingdings" pitchFamily="2" charset="2"/>
              <a:buChar char="§"/>
            </a:pPr>
            <a:r>
              <a:rPr lang="en-US" sz="2400" dirty="0">
                <a:solidFill>
                  <a:srgbClr val="0000FF"/>
                </a:solidFill>
              </a:rPr>
              <a:t> High schools attended (with city)</a:t>
            </a:r>
          </a:p>
          <a:p>
            <a:pPr marL="674370" lvl="1" indent="-182880">
              <a:lnSpc>
                <a:spcPct val="90000"/>
              </a:lnSpc>
              <a:spcBef>
                <a:spcPts val="0"/>
              </a:spcBef>
              <a:buClr>
                <a:srgbClr val="0000FF"/>
              </a:buClr>
              <a:buFont typeface="Wingdings" pitchFamily="2" charset="2"/>
              <a:buChar char="§"/>
            </a:pPr>
            <a:r>
              <a:rPr lang="en-US" sz="2400" dirty="0">
                <a:solidFill>
                  <a:srgbClr val="0000FF"/>
                </a:solidFill>
              </a:rPr>
              <a:t> Hobbies</a:t>
            </a:r>
          </a:p>
          <a:p>
            <a:pPr marL="274320" indent="-182880">
              <a:lnSpc>
                <a:spcPct val="90000"/>
              </a:lnSpc>
              <a:spcBef>
                <a:spcPts val="1800"/>
              </a:spcBef>
              <a:buClr>
                <a:srgbClr val="0000FF"/>
              </a:buClr>
              <a:buNone/>
            </a:pPr>
            <a:r>
              <a:rPr lang="en-US" sz="2400" b="1" dirty="0">
                <a:latin typeface="Lucida Console" pitchFamily="49" charset="0"/>
              </a:rPr>
              <a:t>Apply(CNIC,</a:t>
            </a:r>
            <a:r>
              <a:rPr lang="en-US" sz="1000" b="1" dirty="0">
                <a:latin typeface="Lucida Console" pitchFamily="49" charset="0"/>
              </a:rPr>
              <a:t> </a:t>
            </a:r>
            <a:r>
              <a:rPr lang="en-US" sz="2400" b="1" dirty="0" err="1">
                <a:latin typeface="Lucida Console" pitchFamily="49" charset="0"/>
              </a:rPr>
              <a:t>sName</a:t>
            </a:r>
            <a:r>
              <a:rPr lang="en-US" sz="2400" b="1" dirty="0">
                <a:latin typeface="Lucida Console" pitchFamily="49" charset="0"/>
              </a:rPr>
              <a:t>,</a:t>
            </a:r>
            <a:r>
              <a:rPr lang="en-US" sz="1000" b="1" dirty="0">
                <a:latin typeface="Lucida Console" pitchFamily="49" charset="0"/>
              </a:rPr>
              <a:t> </a:t>
            </a:r>
            <a:r>
              <a:rPr lang="en-US" sz="2400" b="1" dirty="0" err="1">
                <a:latin typeface="Lucida Console" pitchFamily="49" charset="0"/>
              </a:rPr>
              <a:t>uName</a:t>
            </a:r>
            <a:r>
              <a:rPr lang="en-US" sz="2400" b="1" dirty="0">
                <a:latin typeface="Lucida Console" pitchFamily="49" charset="0"/>
              </a:rPr>
              <a:t>,</a:t>
            </a:r>
            <a:r>
              <a:rPr lang="en-US" sz="1000" b="1" dirty="0">
                <a:latin typeface="Lucida Console" pitchFamily="49" charset="0"/>
              </a:rPr>
              <a:t> </a:t>
            </a:r>
            <a:r>
              <a:rPr lang="en-US" sz="2400" b="1" dirty="0">
                <a:latin typeface="Lucida Console" pitchFamily="49" charset="0"/>
              </a:rPr>
              <a:t>HS,</a:t>
            </a:r>
            <a:r>
              <a:rPr lang="en-US" sz="1000" b="1" dirty="0">
                <a:latin typeface="Lucida Console" pitchFamily="49" charset="0"/>
              </a:rPr>
              <a:t> </a:t>
            </a:r>
            <a:r>
              <a:rPr lang="en-US" sz="2400" b="1" dirty="0" err="1">
                <a:latin typeface="Lucida Console" pitchFamily="49" charset="0"/>
              </a:rPr>
              <a:t>HScity</a:t>
            </a:r>
            <a:r>
              <a:rPr lang="en-US" sz="2400" b="1" dirty="0">
                <a:latin typeface="Lucida Console" pitchFamily="49" charset="0"/>
              </a:rPr>
              <a:t>,</a:t>
            </a:r>
            <a:r>
              <a:rPr lang="en-US" sz="1200" b="1" dirty="0">
                <a:latin typeface="Lucida Console" pitchFamily="49" charset="0"/>
              </a:rPr>
              <a:t> </a:t>
            </a:r>
            <a:r>
              <a:rPr lang="en-US" sz="2400" b="1" dirty="0">
                <a:latin typeface="Lucida Console" pitchFamily="49" charset="0"/>
              </a:rPr>
              <a:t>hobby)</a:t>
            </a: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19800" y="0"/>
            <a:ext cx="31242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Rel. design - overview</a:t>
            </a:r>
          </a:p>
        </p:txBody>
      </p:sp>
      <p:sp>
        <p:nvSpPr>
          <p:cNvPr id="3" name="Content Placeholder 2"/>
          <p:cNvSpPr txBox="1">
            <a:spLocks/>
          </p:cNvSpPr>
          <p:nvPr/>
        </p:nvSpPr>
        <p:spPr>
          <a:xfrm>
            <a:off x="228600" y="666750"/>
            <a:ext cx="8686800" cy="4267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600"/>
              </a:spcBef>
              <a:buClr>
                <a:srgbClr val="0000FF"/>
              </a:buClr>
              <a:buNone/>
            </a:pPr>
            <a:r>
              <a:rPr lang="en-US" sz="2400" b="1" dirty="0">
                <a:latin typeface="Lucida Console" pitchFamily="49" charset="0"/>
              </a:rPr>
              <a:t>Apply(CNIC,</a:t>
            </a:r>
            <a:r>
              <a:rPr lang="en-US" sz="1000" b="1" dirty="0">
                <a:latin typeface="Lucida Console" pitchFamily="49" charset="0"/>
              </a:rPr>
              <a:t> </a:t>
            </a:r>
            <a:r>
              <a:rPr lang="en-US" sz="2400" b="1" dirty="0" err="1">
                <a:latin typeface="Lucida Console" pitchFamily="49" charset="0"/>
              </a:rPr>
              <a:t>sName</a:t>
            </a:r>
            <a:r>
              <a:rPr lang="en-US" sz="2400" b="1" dirty="0">
                <a:latin typeface="Lucida Console" pitchFamily="49" charset="0"/>
              </a:rPr>
              <a:t>,</a:t>
            </a:r>
            <a:r>
              <a:rPr lang="en-US" sz="1000" b="1" dirty="0">
                <a:latin typeface="Lucida Console" pitchFamily="49" charset="0"/>
              </a:rPr>
              <a:t> </a:t>
            </a:r>
            <a:r>
              <a:rPr lang="en-US" sz="2400" b="1" dirty="0" err="1">
                <a:latin typeface="Lucida Console" pitchFamily="49" charset="0"/>
              </a:rPr>
              <a:t>uName</a:t>
            </a:r>
            <a:r>
              <a:rPr lang="en-US" sz="2400" b="1" dirty="0">
                <a:latin typeface="Lucida Console" pitchFamily="49" charset="0"/>
              </a:rPr>
              <a:t>,</a:t>
            </a:r>
            <a:r>
              <a:rPr lang="en-US" sz="1000" b="1" dirty="0">
                <a:latin typeface="Lucida Console" pitchFamily="49" charset="0"/>
              </a:rPr>
              <a:t> </a:t>
            </a:r>
            <a:r>
              <a:rPr lang="en-US" sz="2400" b="1" dirty="0">
                <a:latin typeface="Lucida Console" pitchFamily="49" charset="0"/>
              </a:rPr>
              <a:t>HS,</a:t>
            </a:r>
            <a:r>
              <a:rPr lang="en-US" sz="1000" b="1" dirty="0">
                <a:latin typeface="Lucida Console" pitchFamily="49" charset="0"/>
              </a:rPr>
              <a:t> </a:t>
            </a:r>
            <a:r>
              <a:rPr lang="en-US" sz="2400" b="1" dirty="0" err="1">
                <a:latin typeface="Lucida Console" pitchFamily="49" charset="0"/>
              </a:rPr>
              <a:t>HScity</a:t>
            </a:r>
            <a:r>
              <a:rPr lang="en-US" sz="2400" b="1" dirty="0">
                <a:latin typeface="Lucida Console" pitchFamily="49" charset="0"/>
              </a:rPr>
              <a:t>,</a:t>
            </a:r>
            <a:r>
              <a:rPr lang="en-US" sz="1200" b="1" dirty="0">
                <a:latin typeface="Lucida Console" pitchFamily="49" charset="0"/>
              </a:rPr>
              <a:t> </a:t>
            </a:r>
            <a:r>
              <a:rPr lang="en-US" sz="2400" b="1" dirty="0">
                <a:latin typeface="Lucida Console" pitchFamily="49" charset="0"/>
              </a:rPr>
              <a:t>hobby)</a:t>
            </a:r>
          </a:p>
          <a:p>
            <a:pPr marL="274320" indent="-182880">
              <a:lnSpc>
                <a:spcPct val="90000"/>
              </a:lnSpc>
              <a:spcBef>
                <a:spcPts val="1200"/>
              </a:spcBef>
              <a:buClr>
                <a:srgbClr val="0000FF"/>
              </a:buClr>
              <a:buNone/>
            </a:pPr>
            <a:r>
              <a:rPr lang="en-US" sz="2400" i="1" dirty="0">
                <a:solidFill>
                  <a:srgbClr val="990000"/>
                </a:solidFill>
                <a:latin typeface="+mj-lt"/>
              </a:rPr>
              <a:t>123 </a:t>
            </a:r>
            <a:r>
              <a:rPr lang="en-US" sz="2400" i="1" dirty="0" err="1">
                <a:solidFill>
                  <a:srgbClr val="990000"/>
                </a:solidFill>
                <a:latin typeface="+mj-lt"/>
              </a:rPr>
              <a:t>Amna</a:t>
            </a:r>
            <a:r>
              <a:rPr lang="en-US" sz="2400" i="1" dirty="0">
                <a:solidFill>
                  <a:srgbClr val="990000"/>
                </a:solidFill>
                <a:latin typeface="+mj-lt"/>
              </a:rPr>
              <a:t> from </a:t>
            </a:r>
            <a:r>
              <a:rPr lang="en-US" sz="2400" i="1" dirty="0">
                <a:solidFill>
                  <a:srgbClr val="990000"/>
                </a:solidFill>
              </a:rPr>
              <a:t>IMCG F-6/2(ISB) and IMCG F-7/2(ISB)</a:t>
            </a:r>
            <a:r>
              <a:rPr lang="en-US" sz="2400" i="1" dirty="0">
                <a:solidFill>
                  <a:srgbClr val="990000"/>
                </a:solidFill>
                <a:latin typeface="+mj-lt"/>
              </a:rPr>
              <a:t> plays tennis and badminton and applied to </a:t>
            </a:r>
            <a:r>
              <a:rPr lang="en-US" sz="2400" i="1" dirty="0" err="1">
                <a:solidFill>
                  <a:srgbClr val="990000"/>
                </a:solidFill>
                <a:latin typeface="+mj-lt"/>
              </a:rPr>
              <a:t>Comsats</a:t>
            </a:r>
            <a:r>
              <a:rPr lang="en-US" sz="2400" i="1" dirty="0">
                <a:solidFill>
                  <a:srgbClr val="990000"/>
                </a:solidFill>
                <a:latin typeface="+mj-lt"/>
              </a:rPr>
              <a:t>, NUST, and GIKI</a:t>
            </a:r>
          </a:p>
          <a:p>
            <a:pPr marL="274320" indent="-182880">
              <a:lnSpc>
                <a:spcPct val="90000"/>
              </a:lnSpc>
              <a:spcBef>
                <a:spcPts val="1200"/>
              </a:spcBef>
              <a:buClr>
                <a:srgbClr val="0000FF"/>
              </a:buClr>
              <a:buNone/>
            </a:pPr>
            <a:endParaRPr lang="en-US" sz="2400" i="1" dirty="0">
              <a:solidFill>
                <a:srgbClr val="990000"/>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7128709"/>
              </p:ext>
            </p:extLst>
          </p:nvPr>
        </p:nvGraphicFramePr>
        <p:xfrm>
          <a:off x="1768435" y="1899174"/>
          <a:ext cx="5107867" cy="3129078"/>
        </p:xfrm>
        <a:graphic>
          <a:graphicData uri="http://schemas.openxmlformats.org/drawingml/2006/table">
            <a:tbl>
              <a:tblPr>
                <a:tableStyleId>{5C22544A-7EE6-4342-B048-85BDC9FD1C3A}</a:tableStyleId>
              </a:tblPr>
              <a:tblGrid>
                <a:gridCol w="800580">
                  <a:extLst>
                    <a:ext uri="{9D8B030D-6E8A-4147-A177-3AD203B41FA5}">
                      <a16:colId xmlns:a16="http://schemas.microsoft.com/office/drawing/2014/main" val="3491108506"/>
                    </a:ext>
                  </a:extLst>
                </a:gridCol>
                <a:gridCol w="800580">
                  <a:extLst>
                    <a:ext uri="{9D8B030D-6E8A-4147-A177-3AD203B41FA5}">
                      <a16:colId xmlns:a16="http://schemas.microsoft.com/office/drawing/2014/main" val="1887905629"/>
                    </a:ext>
                  </a:extLst>
                </a:gridCol>
                <a:gridCol w="800580">
                  <a:extLst>
                    <a:ext uri="{9D8B030D-6E8A-4147-A177-3AD203B41FA5}">
                      <a16:colId xmlns:a16="http://schemas.microsoft.com/office/drawing/2014/main" val="2011514206"/>
                    </a:ext>
                  </a:extLst>
                </a:gridCol>
                <a:gridCol w="938180">
                  <a:extLst>
                    <a:ext uri="{9D8B030D-6E8A-4147-A177-3AD203B41FA5}">
                      <a16:colId xmlns:a16="http://schemas.microsoft.com/office/drawing/2014/main" val="3922879514"/>
                    </a:ext>
                  </a:extLst>
                </a:gridCol>
                <a:gridCol w="800580">
                  <a:extLst>
                    <a:ext uri="{9D8B030D-6E8A-4147-A177-3AD203B41FA5}">
                      <a16:colId xmlns:a16="http://schemas.microsoft.com/office/drawing/2014/main" val="2726647477"/>
                    </a:ext>
                  </a:extLst>
                </a:gridCol>
                <a:gridCol w="967367">
                  <a:extLst>
                    <a:ext uri="{9D8B030D-6E8A-4147-A177-3AD203B41FA5}">
                      <a16:colId xmlns:a16="http://schemas.microsoft.com/office/drawing/2014/main" val="3347446974"/>
                    </a:ext>
                  </a:extLst>
                </a:gridCol>
              </a:tblGrid>
              <a:tr h="296174">
                <a:tc>
                  <a:txBody>
                    <a:bodyPr/>
                    <a:lstStyle/>
                    <a:p>
                      <a:pPr algn="l" fontAlgn="b"/>
                      <a:r>
                        <a:rPr lang="en-US" sz="1800" b="1" u="none" strike="noStrike" dirty="0">
                          <a:effectLst/>
                        </a:rPr>
                        <a:t>Apply</a:t>
                      </a:r>
                      <a:endParaRPr lang="en-US" sz="18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6460748"/>
                  </a:ext>
                </a:extLst>
              </a:tr>
              <a:tr h="211384">
                <a:tc>
                  <a:txBody>
                    <a:bodyPr/>
                    <a:lstStyle/>
                    <a:p>
                      <a:pPr algn="l" fontAlgn="b"/>
                      <a:r>
                        <a:rPr lang="en-US" sz="1200" b="1" u="none" strike="noStrike" dirty="0">
                          <a:effectLst/>
                        </a:rPr>
                        <a:t>CNIC</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err="1">
                          <a:effectLst/>
                        </a:rPr>
                        <a:t>sName</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err="1">
                          <a:effectLst/>
                        </a:rPr>
                        <a:t>uName</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a:effectLst/>
                        </a:rPr>
                        <a:t>HS</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err="1">
                          <a:effectLst/>
                        </a:rPr>
                        <a:t>HSCity</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a:effectLst/>
                        </a:rPr>
                        <a:t>Hobby</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9237233"/>
                  </a:ext>
                </a:extLst>
              </a:tr>
              <a:tr h="218460">
                <a:tc>
                  <a:txBody>
                    <a:bodyPr/>
                    <a:lstStyle/>
                    <a:p>
                      <a:pPr algn="l" fontAlgn="b"/>
                      <a:r>
                        <a:rPr lang="en-US" sz="1100" u="none" strike="noStrike" dirty="0">
                          <a:effectLst/>
                        </a:rPr>
                        <a:t>123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US" sz="1100" u="none" strike="noStrike" dirty="0" err="1">
                          <a:effectLst/>
                        </a:rPr>
                        <a:t>Amna</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US" sz="1100" u="none" strike="noStrike" dirty="0" err="1">
                          <a:effectLst/>
                        </a:rPr>
                        <a:t>Comsats</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US" sz="1100" u="none" strike="noStrike">
                          <a:effectLst/>
                        </a:rPr>
                        <a:t>IMCG F-6/2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US" sz="1100" u="none" strike="noStrike" dirty="0">
                          <a:effectLst/>
                        </a:rPr>
                        <a:t>ISB</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US" sz="1100" u="none" strike="noStrike" dirty="0">
                          <a:effectLst/>
                        </a:rPr>
                        <a:t>Tennis</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79999202"/>
                  </a:ext>
                </a:extLst>
              </a:tr>
              <a:tr h="218460">
                <a:tc>
                  <a:txBody>
                    <a:bodyPr/>
                    <a:lstStyle/>
                    <a:p>
                      <a:pPr algn="l" fontAlgn="b"/>
                      <a:r>
                        <a:rPr lang="en-US" sz="1100" u="none" strike="noStrike" dirty="0">
                          <a:effectLst/>
                        </a:rPr>
                        <a:t>123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Amna</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dirty="0" err="1">
                          <a:effectLst/>
                        </a:rPr>
                        <a:t>Comsats</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IMCG F-6/2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dirty="0">
                          <a:effectLst/>
                        </a:rPr>
                        <a:t>ISB</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dirty="0">
                          <a:effectLst/>
                        </a:rPr>
                        <a:t>Badminton</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27946988"/>
                  </a:ext>
                </a:extLst>
              </a:tr>
              <a:tr h="218460">
                <a:tc>
                  <a:txBody>
                    <a:bodyPr/>
                    <a:lstStyle/>
                    <a:p>
                      <a:pPr algn="l" fontAlgn="b"/>
                      <a:r>
                        <a:rPr lang="en-US" sz="1100" u="none" strike="noStrike" dirty="0">
                          <a:effectLst/>
                        </a:rPr>
                        <a:t>123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Amna</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Comsats</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dirty="0">
                          <a:effectLst/>
                        </a:rPr>
                        <a:t>IMCG F-7/2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dirty="0">
                          <a:effectLst/>
                        </a:rPr>
                        <a:t>ISB</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dirty="0">
                          <a:effectLst/>
                        </a:rPr>
                        <a:t>Tennis</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35111957"/>
                  </a:ext>
                </a:extLst>
              </a:tr>
              <a:tr h="218460">
                <a:tc>
                  <a:txBody>
                    <a:bodyPr/>
                    <a:lstStyle/>
                    <a:p>
                      <a:pPr algn="l" fontAlgn="b"/>
                      <a:r>
                        <a:rPr lang="en-US" sz="1100" u="none" strike="noStrike" dirty="0">
                          <a:effectLst/>
                        </a:rPr>
                        <a:t>123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Amna</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Comsats</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IMCG F-7/2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dirty="0">
                          <a:effectLst/>
                        </a:rPr>
                        <a:t>ISB</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dirty="0">
                          <a:effectLst/>
                        </a:rPr>
                        <a:t>Badminton</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10945466"/>
                  </a:ext>
                </a:extLst>
              </a:tr>
              <a:tr h="218460">
                <a:tc>
                  <a:txBody>
                    <a:bodyPr/>
                    <a:lstStyle/>
                    <a:p>
                      <a:pPr algn="l" fontAlgn="b"/>
                      <a:r>
                        <a:rPr lang="en-US" sz="1100" u="none" strike="noStrike" dirty="0">
                          <a:effectLst/>
                        </a:rPr>
                        <a:t>123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Amna</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NUST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IMCG F-6/2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dirty="0">
                          <a:effectLst/>
                        </a:rPr>
                        <a:t>ISB</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dirty="0">
                          <a:effectLst/>
                        </a:rPr>
                        <a:t>Tennis</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9285508"/>
                  </a:ext>
                </a:extLst>
              </a:tr>
              <a:tr h="218460">
                <a:tc>
                  <a:txBody>
                    <a:bodyPr/>
                    <a:lstStyle/>
                    <a:p>
                      <a:pPr algn="l" fontAlgn="b"/>
                      <a:r>
                        <a:rPr lang="en-US" sz="1100" u="none" strike="noStrike" dirty="0">
                          <a:effectLst/>
                        </a:rPr>
                        <a:t>123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Amna</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NUST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IMCG F-6/2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dirty="0">
                          <a:effectLst/>
                        </a:rPr>
                        <a:t>ISB</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dirty="0">
                          <a:effectLst/>
                        </a:rPr>
                        <a:t>Badminton</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98641198"/>
                  </a:ext>
                </a:extLst>
              </a:tr>
              <a:tr h="218460">
                <a:tc>
                  <a:txBody>
                    <a:bodyPr/>
                    <a:lstStyle/>
                    <a:p>
                      <a:pPr algn="l" fontAlgn="b"/>
                      <a:r>
                        <a:rPr lang="en-US" sz="1100" u="none" strike="noStrike" dirty="0">
                          <a:effectLst/>
                        </a:rPr>
                        <a:t>123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Amna</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NUST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IMCG F-7/2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dirty="0">
                          <a:effectLst/>
                        </a:rPr>
                        <a:t>ISB</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dirty="0">
                          <a:effectLst/>
                        </a:rPr>
                        <a:t>Tennis</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84565927"/>
                  </a:ext>
                </a:extLst>
              </a:tr>
              <a:tr h="218460">
                <a:tc>
                  <a:txBody>
                    <a:bodyPr/>
                    <a:lstStyle/>
                    <a:p>
                      <a:pPr algn="l" fontAlgn="b"/>
                      <a:r>
                        <a:rPr lang="en-US" sz="1100" u="none" strike="noStrike" dirty="0">
                          <a:effectLst/>
                        </a:rPr>
                        <a:t>123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Amna</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NUST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IMCG F-7/2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dirty="0">
                          <a:effectLst/>
                        </a:rPr>
                        <a:t>ISB</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dirty="0">
                          <a:effectLst/>
                        </a:rPr>
                        <a:t>Badminton</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92379937"/>
                  </a:ext>
                </a:extLst>
              </a:tr>
              <a:tr h="218460">
                <a:tc>
                  <a:txBody>
                    <a:bodyPr/>
                    <a:lstStyle/>
                    <a:p>
                      <a:pPr algn="l" fontAlgn="b"/>
                      <a:r>
                        <a:rPr lang="en-US" sz="1100" u="none" strike="noStrike" dirty="0">
                          <a:effectLst/>
                        </a:rPr>
                        <a:t>123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Amna</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GIKI</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IMCG F-6/2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dirty="0">
                          <a:effectLst/>
                        </a:rPr>
                        <a:t>ISB</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dirty="0">
                          <a:effectLst/>
                        </a:rPr>
                        <a:t>Tennis</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20798541"/>
                  </a:ext>
                </a:extLst>
              </a:tr>
              <a:tr h="218460">
                <a:tc>
                  <a:txBody>
                    <a:bodyPr/>
                    <a:lstStyle/>
                    <a:p>
                      <a:pPr algn="l" fontAlgn="b"/>
                      <a:r>
                        <a:rPr lang="en-US" sz="1100" u="none" strike="noStrike" dirty="0">
                          <a:effectLst/>
                        </a:rPr>
                        <a:t>123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Amna</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GIKI</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IMCG F-6/2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ISB</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dirty="0">
                          <a:effectLst/>
                        </a:rPr>
                        <a:t>Badminton</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93231672"/>
                  </a:ext>
                </a:extLst>
              </a:tr>
              <a:tr h="218460">
                <a:tc>
                  <a:txBody>
                    <a:bodyPr/>
                    <a:lstStyle/>
                    <a:p>
                      <a:pPr algn="l" fontAlgn="b"/>
                      <a:r>
                        <a:rPr lang="en-US" sz="1100" u="none" strike="noStrike" dirty="0">
                          <a:effectLst/>
                        </a:rPr>
                        <a:t>123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Amna</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GIKI</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IMCG F-7/2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a:effectLst/>
                        </a:rPr>
                        <a:t>ISB</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fontAlgn="b"/>
                      <a:r>
                        <a:rPr lang="en-US" sz="1100" u="none" strike="noStrike" dirty="0">
                          <a:effectLst/>
                        </a:rPr>
                        <a:t>Tennis</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9509399"/>
                  </a:ext>
                </a:extLst>
              </a:tr>
              <a:tr h="218460">
                <a:tc>
                  <a:txBody>
                    <a:bodyPr/>
                    <a:lstStyle/>
                    <a:p>
                      <a:pPr algn="l" fontAlgn="b"/>
                      <a:r>
                        <a:rPr lang="en-US" sz="1100" u="none" strike="noStrike" dirty="0">
                          <a:effectLst/>
                        </a:rPr>
                        <a:t>123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err="1">
                          <a:effectLst/>
                        </a:rPr>
                        <a:t>Amna</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GIKI</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IMCG F-7/2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ISB</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Badminton</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2308935"/>
                  </a:ext>
                </a:extLst>
              </a:tr>
            </a:tbl>
          </a:graphicData>
        </a:graphic>
      </p:graphicFrame>
    </p:spTree>
    <p:extLst>
      <p:ext uri="{BB962C8B-B14F-4D97-AF65-F5344CB8AC3E}">
        <p14:creationId xmlns:p14="http://schemas.microsoft.com/office/powerpoint/2010/main" val="28253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19800" y="0"/>
            <a:ext cx="31242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Rel. design - overview</a:t>
            </a:r>
          </a:p>
        </p:txBody>
      </p:sp>
      <p:sp>
        <p:nvSpPr>
          <p:cNvPr id="3" name="Content Placeholder 2"/>
          <p:cNvSpPr txBox="1">
            <a:spLocks/>
          </p:cNvSpPr>
          <p:nvPr/>
        </p:nvSpPr>
        <p:spPr>
          <a:xfrm>
            <a:off x="228600" y="666750"/>
            <a:ext cx="8686800" cy="4267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600"/>
              </a:spcBef>
              <a:buClr>
                <a:srgbClr val="0000FF"/>
              </a:buClr>
              <a:buNone/>
            </a:pPr>
            <a:r>
              <a:rPr lang="en-US" sz="2400" b="1" dirty="0">
                <a:latin typeface="Lucida Console" pitchFamily="49" charset="0"/>
              </a:rPr>
              <a:t>Apply(CNIC,</a:t>
            </a:r>
            <a:r>
              <a:rPr lang="en-US" sz="1000" b="1" dirty="0">
                <a:latin typeface="Lucida Console" pitchFamily="49" charset="0"/>
              </a:rPr>
              <a:t> </a:t>
            </a:r>
            <a:r>
              <a:rPr lang="en-US" sz="2400" b="1" dirty="0" err="1">
                <a:latin typeface="Lucida Console" pitchFamily="49" charset="0"/>
              </a:rPr>
              <a:t>sName</a:t>
            </a:r>
            <a:r>
              <a:rPr lang="en-US" sz="2400" b="1" dirty="0">
                <a:latin typeface="Lucida Console" pitchFamily="49" charset="0"/>
              </a:rPr>
              <a:t>,</a:t>
            </a:r>
            <a:r>
              <a:rPr lang="en-US" sz="1000" b="1" dirty="0">
                <a:latin typeface="Lucida Console" pitchFamily="49" charset="0"/>
              </a:rPr>
              <a:t> </a:t>
            </a:r>
            <a:r>
              <a:rPr lang="en-US" sz="2400" b="1" dirty="0" err="1">
                <a:latin typeface="Lucida Console" pitchFamily="49" charset="0"/>
              </a:rPr>
              <a:t>uName</a:t>
            </a:r>
            <a:r>
              <a:rPr lang="en-US" sz="2400" b="1" dirty="0">
                <a:latin typeface="Lucida Console" pitchFamily="49" charset="0"/>
              </a:rPr>
              <a:t>,</a:t>
            </a:r>
            <a:r>
              <a:rPr lang="en-US" sz="1000" b="1" dirty="0">
                <a:latin typeface="Lucida Console" pitchFamily="49" charset="0"/>
              </a:rPr>
              <a:t> </a:t>
            </a:r>
            <a:r>
              <a:rPr lang="en-US" sz="2400" b="1" dirty="0">
                <a:latin typeface="Lucida Console" pitchFamily="49" charset="0"/>
              </a:rPr>
              <a:t>HS,</a:t>
            </a:r>
            <a:r>
              <a:rPr lang="en-US" sz="1100" b="1" dirty="0">
                <a:latin typeface="Lucida Console" pitchFamily="49" charset="0"/>
              </a:rPr>
              <a:t> </a:t>
            </a:r>
            <a:r>
              <a:rPr lang="en-US" sz="2400" b="1" dirty="0" err="1">
                <a:latin typeface="Lucida Console" pitchFamily="49" charset="0"/>
              </a:rPr>
              <a:t>HScity</a:t>
            </a:r>
            <a:r>
              <a:rPr lang="en-US" sz="2400" b="1" dirty="0">
                <a:latin typeface="Lucida Console" pitchFamily="49" charset="0"/>
              </a:rPr>
              <a:t>,</a:t>
            </a:r>
            <a:r>
              <a:rPr lang="en-US" sz="1200" b="1" dirty="0">
                <a:latin typeface="Lucida Console" pitchFamily="49" charset="0"/>
              </a:rPr>
              <a:t> </a:t>
            </a:r>
            <a:r>
              <a:rPr lang="en-US" sz="2400" b="1" dirty="0">
                <a:latin typeface="Lucida Console" pitchFamily="49" charset="0"/>
              </a:rPr>
              <a:t>hobby)</a:t>
            </a:r>
          </a:p>
          <a:p>
            <a:pPr marL="274320" indent="-182880">
              <a:lnSpc>
                <a:spcPct val="90000"/>
              </a:lnSpc>
              <a:spcBef>
                <a:spcPts val="1200"/>
              </a:spcBef>
              <a:buClr>
                <a:srgbClr val="0000FF"/>
              </a:buClr>
              <a:buNone/>
            </a:pPr>
            <a:r>
              <a:rPr lang="en-US" sz="2400" i="1" dirty="0">
                <a:solidFill>
                  <a:srgbClr val="990000"/>
                </a:solidFill>
              </a:rPr>
              <a:t>123 </a:t>
            </a:r>
            <a:r>
              <a:rPr lang="en-US" sz="2400" i="1" dirty="0" err="1">
                <a:solidFill>
                  <a:srgbClr val="990000"/>
                </a:solidFill>
              </a:rPr>
              <a:t>Amna</a:t>
            </a:r>
            <a:r>
              <a:rPr lang="en-US" sz="2400" i="1" dirty="0">
                <a:solidFill>
                  <a:srgbClr val="990000"/>
                </a:solidFill>
              </a:rPr>
              <a:t> from IMCG F-6/2(ISB) and IMCG F-7/2(ISB) plays tennis and badminton and applied to </a:t>
            </a:r>
            <a:r>
              <a:rPr lang="en-US" sz="2400" i="1" dirty="0" err="1">
                <a:solidFill>
                  <a:srgbClr val="990000"/>
                </a:solidFill>
              </a:rPr>
              <a:t>Comsats</a:t>
            </a:r>
            <a:r>
              <a:rPr lang="en-US" sz="2400" i="1" dirty="0">
                <a:solidFill>
                  <a:srgbClr val="990000"/>
                </a:solidFill>
              </a:rPr>
              <a:t>, NUST, and GIKI</a:t>
            </a:r>
          </a:p>
          <a:p>
            <a:pPr marL="274320" indent="-182880">
              <a:lnSpc>
                <a:spcPct val="90000"/>
              </a:lnSpc>
              <a:spcBef>
                <a:spcPts val="1200"/>
              </a:spcBef>
              <a:buClr>
                <a:srgbClr val="0000FF"/>
              </a:buClr>
              <a:buNone/>
            </a:pPr>
            <a:r>
              <a:rPr lang="en-US" sz="2800" b="1" dirty="0">
                <a:solidFill>
                  <a:srgbClr val="990000"/>
                </a:solidFill>
                <a:latin typeface="+mj-lt"/>
              </a:rPr>
              <a:t>Design “anomalies”</a:t>
            </a:r>
          </a:p>
          <a:p>
            <a:pPr marL="674370" lvl="1" indent="-182880">
              <a:lnSpc>
                <a:spcPct val="90000"/>
              </a:lnSpc>
              <a:spcBef>
                <a:spcPts val="1200"/>
              </a:spcBef>
              <a:buClr>
                <a:srgbClr val="0000FF"/>
              </a:buClr>
              <a:buFont typeface="Wingdings" pitchFamily="2" charset="2"/>
              <a:buChar char="§"/>
            </a:pPr>
            <a:r>
              <a:rPr lang="en-US" dirty="0">
                <a:solidFill>
                  <a:srgbClr val="0000FF"/>
                </a:solidFill>
                <a:latin typeface="+mj-lt"/>
              </a:rPr>
              <a:t> Redundancy</a:t>
            </a:r>
          </a:p>
          <a:p>
            <a:pPr marL="674370" lvl="1" indent="-182880">
              <a:lnSpc>
                <a:spcPct val="90000"/>
              </a:lnSpc>
              <a:spcBef>
                <a:spcPts val="2400"/>
              </a:spcBef>
              <a:buClr>
                <a:srgbClr val="0000FF"/>
              </a:buClr>
              <a:buNone/>
            </a:pPr>
            <a:endParaRPr lang="en-US" dirty="0">
              <a:solidFill>
                <a:srgbClr val="0000FF"/>
              </a:solidFill>
              <a:latin typeface="+mj-lt"/>
            </a:endParaRPr>
          </a:p>
        </p:txBody>
      </p:sp>
    </p:spTree>
    <p:extLst>
      <p:ext uri="{BB962C8B-B14F-4D97-AF65-F5344CB8AC3E}">
        <p14:creationId xmlns:p14="http://schemas.microsoft.com/office/powerpoint/2010/main" val="28253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19800" y="0"/>
            <a:ext cx="31242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Rel. design - overview</a:t>
            </a:r>
          </a:p>
        </p:txBody>
      </p:sp>
      <p:sp>
        <p:nvSpPr>
          <p:cNvPr id="3" name="Content Placeholder 2"/>
          <p:cNvSpPr txBox="1">
            <a:spLocks/>
          </p:cNvSpPr>
          <p:nvPr/>
        </p:nvSpPr>
        <p:spPr>
          <a:xfrm>
            <a:off x="228600" y="666750"/>
            <a:ext cx="8686800" cy="4267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600"/>
              </a:spcBef>
              <a:buClr>
                <a:srgbClr val="0000FF"/>
              </a:buClr>
              <a:buNone/>
            </a:pPr>
            <a:r>
              <a:rPr lang="en-US" sz="2400" b="1" dirty="0">
                <a:latin typeface="Lucida Console" pitchFamily="49" charset="0"/>
              </a:rPr>
              <a:t>Apply(CNIC,</a:t>
            </a:r>
            <a:r>
              <a:rPr lang="en-US" sz="1000" b="1" dirty="0">
                <a:latin typeface="Lucida Console" pitchFamily="49" charset="0"/>
              </a:rPr>
              <a:t> </a:t>
            </a:r>
            <a:r>
              <a:rPr lang="en-US" sz="2400" b="1" dirty="0" err="1">
                <a:latin typeface="Lucida Console" pitchFamily="49" charset="0"/>
              </a:rPr>
              <a:t>sName</a:t>
            </a:r>
            <a:r>
              <a:rPr lang="en-US" sz="2400" b="1" dirty="0">
                <a:latin typeface="Lucida Console" pitchFamily="49" charset="0"/>
              </a:rPr>
              <a:t>,</a:t>
            </a:r>
            <a:r>
              <a:rPr lang="en-US" sz="1000" b="1" dirty="0">
                <a:latin typeface="Lucida Console" pitchFamily="49" charset="0"/>
              </a:rPr>
              <a:t> </a:t>
            </a:r>
            <a:r>
              <a:rPr lang="en-US" sz="2400" b="1" dirty="0" err="1">
                <a:latin typeface="Lucida Console" pitchFamily="49" charset="0"/>
              </a:rPr>
              <a:t>uName</a:t>
            </a:r>
            <a:r>
              <a:rPr lang="en-US" sz="2400" b="1" dirty="0">
                <a:latin typeface="Lucida Console" pitchFamily="49" charset="0"/>
              </a:rPr>
              <a:t>,</a:t>
            </a:r>
            <a:r>
              <a:rPr lang="en-US" sz="1100" b="1" dirty="0">
                <a:latin typeface="Lucida Console" pitchFamily="49" charset="0"/>
              </a:rPr>
              <a:t> </a:t>
            </a:r>
            <a:r>
              <a:rPr lang="en-US" sz="2400" b="1" dirty="0">
                <a:latin typeface="Lucida Console" pitchFamily="49" charset="0"/>
              </a:rPr>
              <a:t>HS,</a:t>
            </a:r>
            <a:r>
              <a:rPr lang="en-US" sz="1000" b="1" dirty="0">
                <a:latin typeface="Lucida Console" pitchFamily="49" charset="0"/>
              </a:rPr>
              <a:t> </a:t>
            </a:r>
            <a:r>
              <a:rPr lang="en-US" sz="2400" b="1" dirty="0" err="1">
                <a:latin typeface="Lucida Console" pitchFamily="49" charset="0"/>
              </a:rPr>
              <a:t>HScity</a:t>
            </a:r>
            <a:r>
              <a:rPr lang="en-US" sz="2400" b="1" dirty="0">
                <a:latin typeface="Lucida Console" pitchFamily="49" charset="0"/>
              </a:rPr>
              <a:t>,</a:t>
            </a:r>
            <a:r>
              <a:rPr lang="en-US" sz="1000" b="1" dirty="0">
                <a:latin typeface="Lucida Console" pitchFamily="49" charset="0"/>
              </a:rPr>
              <a:t> </a:t>
            </a:r>
            <a:r>
              <a:rPr lang="en-US" sz="2400" b="1" dirty="0">
                <a:latin typeface="Lucida Console" pitchFamily="49" charset="0"/>
              </a:rPr>
              <a:t>hobby)</a:t>
            </a:r>
          </a:p>
          <a:p>
            <a:pPr marL="274320" indent="-182880">
              <a:lnSpc>
                <a:spcPct val="90000"/>
              </a:lnSpc>
              <a:spcBef>
                <a:spcPts val="1200"/>
              </a:spcBef>
              <a:buClr>
                <a:srgbClr val="0000FF"/>
              </a:buClr>
              <a:buNone/>
            </a:pPr>
            <a:r>
              <a:rPr lang="en-US" sz="2400" i="1" dirty="0">
                <a:solidFill>
                  <a:srgbClr val="990000"/>
                </a:solidFill>
              </a:rPr>
              <a:t>123 </a:t>
            </a:r>
            <a:r>
              <a:rPr lang="en-US" sz="2400" i="1" dirty="0" err="1">
                <a:solidFill>
                  <a:srgbClr val="990000"/>
                </a:solidFill>
              </a:rPr>
              <a:t>Amna</a:t>
            </a:r>
            <a:r>
              <a:rPr lang="en-US" sz="2400" i="1" dirty="0">
                <a:solidFill>
                  <a:srgbClr val="990000"/>
                </a:solidFill>
              </a:rPr>
              <a:t> from IMCG F-6/2(ISB) and IMCG F-7/2(ISB) plays tennis and badminton and applied to </a:t>
            </a:r>
            <a:r>
              <a:rPr lang="en-US" sz="2400" i="1" dirty="0" err="1">
                <a:solidFill>
                  <a:srgbClr val="990000"/>
                </a:solidFill>
              </a:rPr>
              <a:t>Comsats</a:t>
            </a:r>
            <a:r>
              <a:rPr lang="en-US" sz="2400" i="1" dirty="0">
                <a:solidFill>
                  <a:srgbClr val="990000"/>
                </a:solidFill>
              </a:rPr>
              <a:t>, NUST, and GIKI</a:t>
            </a:r>
          </a:p>
          <a:p>
            <a:pPr marL="274320" indent="-182880">
              <a:lnSpc>
                <a:spcPct val="90000"/>
              </a:lnSpc>
              <a:spcBef>
                <a:spcPts val="1200"/>
              </a:spcBef>
              <a:buClr>
                <a:srgbClr val="0000FF"/>
              </a:buClr>
              <a:buNone/>
            </a:pPr>
            <a:r>
              <a:rPr lang="en-US" sz="2800" b="1" dirty="0">
                <a:solidFill>
                  <a:srgbClr val="990000"/>
                </a:solidFill>
                <a:latin typeface="+mj-lt"/>
              </a:rPr>
              <a:t>Design “anomalies”</a:t>
            </a:r>
          </a:p>
          <a:p>
            <a:pPr marL="674370" lvl="1" indent="-182880">
              <a:lnSpc>
                <a:spcPct val="90000"/>
              </a:lnSpc>
              <a:spcBef>
                <a:spcPts val="1200"/>
              </a:spcBef>
              <a:buClr>
                <a:srgbClr val="0000FF"/>
              </a:buClr>
              <a:buFont typeface="Wingdings" pitchFamily="2" charset="2"/>
              <a:buChar char="§"/>
            </a:pPr>
            <a:r>
              <a:rPr lang="en-US" dirty="0">
                <a:solidFill>
                  <a:srgbClr val="0000FF"/>
                </a:solidFill>
                <a:latin typeface="+mj-lt"/>
              </a:rPr>
              <a:t> Redundancy</a:t>
            </a:r>
          </a:p>
          <a:p>
            <a:pPr marL="674370" lvl="1" indent="-182880">
              <a:lnSpc>
                <a:spcPct val="90000"/>
              </a:lnSpc>
              <a:spcBef>
                <a:spcPts val="2400"/>
              </a:spcBef>
              <a:buClr>
                <a:srgbClr val="0000FF"/>
              </a:buClr>
              <a:buFont typeface="Wingdings" pitchFamily="2" charset="2"/>
              <a:buChar char="§"/>
            </a:pPr>
            <a:r>
              <a:rPr lang="en-US" dirty="0">
                <a:solidFill>
                  <a:srgbClr val="0000FF"/>
                </a:solidFill>
                <a:latin typeface="+mj-lt"/>
              </a:rPr>
              <a:t> Update anomaly</a:t>
            </a:r>
          </a:p>
        </p:txBody>
      </p:sp>
    </p:spTree>
    <p:extLst>
      <p:ext uri="{BB962C8B-B14F-4D97-AF65-F5344CB8AC3E}">
        <p14:creationId xmlns:p14="http://schemas.microsoft.com/office/powerpoint/2010/main" val="28253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19800" y="0"/>
            <a:ext cx="31242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Rel. design - overview</a:t>
            </a:r>
          </a:p>
        </p:txBody>
      </p:sp>
      <p:sp>
        <p:nvSpPr>
          <p:cNvPr id="3" name="Content Placeholder 2"/>
          <p:cNvSpPr txBox="1">
            <a:spLocks/>
          </p:cNvSpPr>
          <p:nvPr/>
        </p:nvSpPr>
        <p:spPr>
          <a:xfrm>
            <a:off x="228600" y="666750"/>
            <a:ext cx="8686800" cy="4267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600"/>
              </a:spcBef>
              <a:buClr>
                <a:srgbClr val="0000FF"/>
              </a:buClr>
              <a:buNone/>
            </a:pPr>
            <a:r>
              <a:rPr lang="en-US" sz="2400" b="1" dirty="0">
                <a:latin typeface="Lucida Console" pitchFamily="49" charset="0"/>
              </a:rPr>
              <a:t>Apply(CNIC,</a:t>
            </a:r>
            <a:r>
              <a:rPr lang="en-US" sz="1000" b="1" dirty="0">
                <a:latin typeface="Lucida Console" pitchFamily="49" charset="0"/>
              </a:rPr>
              <a:t> </a:t>
            </a:r>
            <a:r>
              <a:rPr lang="en-US" sz="2400" b="1" dirty="0" err="1">
                <a:latin typeface="Lucida Console" pitchFamily="49" charset="0"/>
              </a:rPr>
              <a:t>sName</a:t>
            </a:r>
            <a:r>
              <a:rPr lang="en-US" sz="2400" b="1" dirty="0">
                <a:latin typeface="Lucida Console" pitchFamily="49" charset="0"/>
              </a:rPr>
              <a:t>,</a:t>
            </a:r>
            <a:r>
              <a:rPr lang="en-US" sz="1000" b="1" dirty="0">
                <a:latin typeface="Lucida Console" pitchFamily="49" charset="0"/>
              </a:rPr>
              <a:t> </a:t>
            </a:r>
            <a:r>
              <a:rPr lang="en-US" sz="2400" b="1" dirty="0" err="1">
                <a:latin typeface="Lucida Console" pitchFamily="49" charset="0"/>
              </a:rPr>
              <a:t>uName</a:t>
            </a:r>
            <a:r>
              <a:rPr lang="en-US" sz="2400" b="1" dirty="0">
                <a:latin typeface="Lucida Console" pitchFamily="49" charset="0"/>
              </a:rPr>
              <a:t>,</a:t>
            </a:r>
            <a:r>
              <a:rPr lang="en-US" sz="1000" b="1" dirty="0">
                <a:latin typeface="Lucida Console" pitchFamily="49" charset="0"/>
              </a:rPr>
              <a:t> </a:t>
            </a:r>
            <a:r>
              <a:rPr lang="en-US" sz="2400" b="1" dirty="0">
                <a:latin typeface="Lucida Console" pitchFamily="49" charset="0"/>
              </a:rPr>
              <a:t>HS,</a:t>
            </a:r>
            <a:r>
              <a:rPr lang="en-US" sz="1000" b="1" dirty="0">
                <a:latin typeface="Lucida Console" pitchFamily="49" charset="0"/>
              </a:rPr>
              <a:t> </a:t>
            </a:r>
            <a:r>
              <a:rPr lang="en-US" sz="2400" b="1" dirty="0" err="1">
                <a:latin typeface="Lucida Console" pitchFamily="49" charset="0"/>
              </a:rPr>
              <a:t>HScity</a:t>
            </a:r>
            <a:r>
              <a:rPr lang="en-US" sz="2400" b="1" dirty="0">
                <a:latin typeface="Lucida Console" pitchFamily="49" charset="0"/>
              </a:rPr>
              <a:t>,</a:t>
            </a:r>
            <a:r>
              <a:rPr lang="en-US" sz="1200" b="1" dirty="0">
                <a:latin typeface="Lucida Console" pitchFamily="49" charset="0"/>
              </a:rPr>
              <a:t> </a:t>
            </a:r>
            <a:r>
              <a:rPr lang="en-US" sz="2400" b="1" dirty="0">
                <a:latin typeface="Lucida Console" pitchFamily="49" charset="0"/>
              </a:rPr>
              <a:t>hobby)</a:t>
            </a:r>
          </a:p>
          <a:p>
            <a:pPr marL="274320" indent="-182880">
              <a:lnSpc>
                <a:spcPct val="90000"/>
              </a:lnSpc>
              <a:spcBef>
                <a:spcPts val="1200"/>
              </a:spcBef>
              <a:buClr>
                <a:srgbClr val="0000FF"/>
              </a:buClr>
              <a:buNone/>
            </a:pPr>
            <a:r>
              <a:rPr lang="en-US" sz="2400" i="1" dirty="0">
                <a:solidFill>
                  <a:srgbClr val="990000"/>
                </a:solidFill>
              </a:rPr>
              <a:t>123 </a:t>
            </a:r>
            <a:r>
              <a:rPr lang="en-US" sz="2400" i="1" dirty="0" err="1">
                <a:solidFill>
                  <a:srgbClr val="990000"/>
                </a:solidFill>
              </a:rPr>
              <a:t>Amna</a:t>
            </a:r>
            <a:r>
              <a:rPr lang="en-US" sz="2400" i="1" dirty="0">
                <a:solidFill>
                  <a:srgbClr val="990000"/>
                </a:solidFill>
              </a:rPr>
              <a:t> from IMCG F-6/2(ISB) and IMCG F-7/2(ISB) plays tennis and badminton and applied to </a:t>
            </a:r>
            <a:r>
              <a:rPr lang="en-US" sz="2400" i="1" dirty="0" err="1">
                <a:solidFill>
                  <a:srgbClr val="990000"/>
                </a:solidFill>
              </a:rPr>
              <a:t>Comsats</a:t>
            </a:r>
            <a:r>
              <a:rPr lang="en-US" sz="2400" i="1" dirty="0">
                <a:solidFill>
                  <a:srgbClr val="990000"/>
                </a:solidFill>
              </a:rPr>
              <a:t>, NUST, and GIKI</a:t>
            </a:r>
          </a:p>
          <a:p>
            <a:pPr marL="274320" indent="-182880">
              <a:lnSpc>
                <a:spcPct val="90000"/>
              </a:lnSpc>
              <a:spcBef>
                <a:spcPts val="1200"/>
              </a:spcBef>
              <a:buClr>
                <a:srgbClr val="0000FF"/>
              </a:buClr>
              <a:buNone/>
            </a:pPr>
            <a:r>
              <a:rPr lang="en-US" sz="2800" b="1" dirty="0">
                <a:solidFill>
                  <a:srgbClr val="990000"/>
                </a:solidFill>
                <a:latin typeface="+mj-lt"/>
              </a:rPr>
              <a:t>Design “anomalies”</a:t>
            </a:r>
          </a:p>
          <a:p>
            <a:pPr marL="674370" lvl="1" indent="-182880">
              <a:lnSpc>
                <a:spcPct val="90000"/>
              </a:lnSpc>
              <a:spcBef>
                <a:spcPts val="1200"/>
              </a:spcBef>
              <a:buClr>
                <a:srgbClr val="0000FF"/>
              </a:buClr>
              <a:buFont typeface="Wingdings" pitchFamily="2" charset="2"/>
              <a:buChar char="§"/>
            </a:pPr>
            <a:r>
              <a:rPr lang="en-US" dirty="0">
                <a:solidFill>
                  <a:srgbClr val="0000FF"/>
                </a:solidFill>
                <a:latin typeface="+mj-lt"/>
              </a:rPr>
              <a:t> Redundancy</a:t>
            </a:r>
          </a:p>
          <a:p>
            <a:pPr marL="674370" lvl="1" indent="-182880">
              <a:lnSpc>
                <a:spcPct val="90000"/>
              </a:lnSpc>
              <a:spcBef>
                <a:spcPts val="2400"/>
              </a:spcBef>
              <a:buClr>
                <a:srgbClr val="0000FF"/>
              </a:buClr>
              <a:buFont typeface="Wingdings" pitchFamily="2" charset="2"/>
              <a:buChar char="§"/>
            </a:pPr>
            <a:r>
              <a:rPr lang="en-US" dirty="0">
                <a:solidFill>
                  <a:srgbClr val="0000FF"/>
                </a:solidFill>
                <a:latin typeface="+mj-lt"/>
              </a:rPr>
              <a:t> Update anomaly</a:t>
            </a:r>
          </a:p>
          <a:p>
            <a:pPr marL="674370" lvl="1" indent="-182880">
              <a:lnSpc>
                <a:spcPct val="90000"/>
              </a:lnSpc>
              <a:spcBef>
                <a:spcPts val="3000"/>
              </a:spcBef>
              <a:buClr>
                <a:srgbClr val="0000FF"/>
              </a:buClr>
              <a:buFont typeface="Wingdings" pitchFamily="2" charset="2"/>
              <a:buChar char="§"/>
            </a:pPr>
            <a:r>
              <a:rPr lang="en-US" dirty="0">
                <a:solidFill>
                  <a:srgbClr val="0000FF"/>
                </a:solidFill>
                <a:latin typeface="+mj-lt"/>
              </a:rPr>
              <a:t> Deletion anomaly</a:t>
            </a:r>
          </a:p>
        </p:txBody>
      </p:sp>
      <p:graphicFrame>
        <p:nvGraphicFramePr>
          <p:cNvPr id="4" name="Table 3"/>
          <p:cNvGraphicFramePr>
            <a:graphicFrameLocks noGrp="1"/>
          </p:cNvGraphicFramePr>
          <p:nvPr>
            <p:extLst>
              <p:ext uri="{D42A27DB-BD31-4B8C-83A1-F6EECF244321}">
                <p14:modId xmlns:p14="http://schemas.microsoft.com/office/powerpoint/2010/main" val="3067944431"/>
              </p:ext>
            </p:extLst>
          </p:nvPr>
        </p:nvGraphicFramePr>
        <p:xfrm>
          <a:off x="3880711" y="1995675"/>
          <a:ext cx="5034691" cy="2983882"/>
        </p:xfrm>
        <a:graphic>
          <a:graphicData uri="http://schemas.openxmlformats.org/drawingml/2006/table">
            <a:tbl>
              <a:tblPr>
                <a:tableStyleId>{5C22544A-7EE6-4342-B048-85BDC9FD1C3A}</a:tableStyleId>
              </a:tblPr>
              <a:tblGrid>
                <a:gridCol w="754614">
                  <a:extLst>
                    <a:ext uri="{9D8B030D-6E8A-4147-A177-3AD203B41FA5}">
                      <a16:colId xmlns:a16="http://schemas.microsoft.com/office/drawing/2014/main" val="3063997253"/>
                    </a:ext>
                  </a:extLst>
                </a:gridCol>
                <a:gridCol w="754614">
                  <a:extLst>
                    <a:ext uri="{9D8B030D-6E8A-4147-A177-3AD203B41FA5}">
                      <a16:colId xmlns:a16="http://schemas.microsoft.com/office/drawing/2014/main" val="3543134644"/>
                    </a:ext>
                  </a:extLst>
                </a:gridCol>
                <a:gridCol w="754614">
                  <a:extLst>
                    <a:ext uri="{9D8B030D-6E8A-4147-A177-3AD203B41FA5}">
                      <a16:colId xmlns:a16="http://schemas.microsoft.com/office/drawing/2014/main" val="3189189447"/>
                    </a:ext>
                  </a:extLst>
                </a:gridCol>
                <a:gridCol w="885367">
                  <a:extLst>
                    <a:ext uri="{9D8B030D-6E8A-4147-A177-3AD203B41FA5}">
                      <a16:colId xmlns:a16="http://schemas.microsoft.com/office/drawing/2014/main" val="2409197951"/>
                    </a:ext>
                  </a:extLst>
                </a:gridCol>
                <a:gridCol w="623861">
                  <a:extLst>
                    <a:ext uri="{9D8B030D-6E8A-4147-A177-3AD203B41FA5}">
                      <a16:colId xmlns:a16="http://schemas.microsoft.com/office/drawing/2014/main" val="2958282846"/>
                    </a:ext>
                  </a:extLst>
                </a:gridCol>
                <a:gridCol w="1261621">
                  <a:extLst>
                    <a:ext uri="{9D8B030D-6E8A-4147-A177-3AD203B41FA5}">
                      <a16:colId xmlns:a16="http://schemas.microsoft.com/office/drawing/2014/main" val="4022477913"/>
                    </a:ext>
                  </a:extLst>
                </a:gridCol>
              </a:tblGrid>
              <a:tr h="250423">
                <a:tc>
                  <a:txBody>
                    <a:bodyPr/>
                    <a:lstStyle/>
                    <a:p>
                      <a:pPr algn="l" fontAlgn="b"/>
                      <a:r>
                        <a:rPr lang="en-US" sz="1600" b="1" u="none" strike="noStrike" dirty="0">
                          <a:effectLst/>
                        </a:rPr>
                        <a:t>Apply</a:t>
                      </a:r>
                      <a:endParaRPr lang="en-US" sz="1600" b="1" i="0" u="none" strike="noStrike" dirty="0">
                        <a:solidFill>
                          <a:srgbClr val="000000"/>
                        </a:solidFill>
                        <a:effectLst/>
                        <a:latin typeface="Calibri" panose="020F0502020204030204" pitchFamily="34" charset="0"/>
                      </a:endParaRPr>
                    </a:p>
                  </a:txBody>
                  <a:tcPr marL="6583" marR="6583" marT="658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9299971"/>
                  </a:ext>
                </a:extLst>
              </a:tr>
              <a:tr h="189463">
                <a:tc>
                  <a:txBody>
                    <a:bodyPr/>
                    <a:lstStyle/>
                    <a:p>
                      <a:pPr algn="l" fontAlgn="b"/>
                      <a:r>
                        <a:rPr lang="en-US" sz="1200" b="1" u="none" strike="noStrike" dirty="0">
                          <a:effectLst/>
                        </a:rPr>
                        <a:t>CNIC</a:t>
                      </a:r>
                      <a:endParaRPr lang="en-US" sz="1200" b="1" i="0" u="none" strike="noStrike" dirty="0">
                        <a:solidFill>
                          <a:srgbClr val="000000"/>
                        </a:solidFill>
                        <a:effectLst/>
                        <a:latin typeface="Calibri" panose="020F0502020204030204" pitchFamily="34" charset="0"/>
                      </a:endParaRPr>
                    </a:p>
                  </a:txBody>
                  <a:tcPr marL="6583" marR="6583" marT="658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1" u="none" strike="noStrike" dirty="0" err="1">
                          <a:effectLst/>
                        </a:rPr>
                        <a:t>sName</a:t>
                      </a:r>
                      <a:endParaRPr lang="en-US" sz="1200" b="1" i="0" u="none" strike="noStrike" dirty="0">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1" u="none" strike="noStrike" dirty="0" err="1">
                          <a:effectLst/>
                        </a:rPr>
                        <a:t>uName</a:t>
                      </a:r>
                      <a:endParaRPr lang="en-US" sz="1200" b="1" i="0" u="none" strike="noStrike" dirty="0">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1" u="none" strike="noStrike" dirty="0">
                          <a:effectLst/>
                        </a:rPr>
                        <a:t>HS</a:t>
                      </a:r>
                      <a:endParaRPr lang="en-US" sz="1200" b="1" i="0" u="none" strike="noStrike" dirty="0">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1" u="none" strike="noStrike" dirty="0" err="1">
                          <a:effectLst/>
                        </a:rPr>
                        <a:t>HSCity</a:t>
                      </a:r>
                      <a:endParaRPr lang="en-US" sz="1200" b="1" i="0" u="none" strike="noStrike" dirty="0">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1" u="none" strike="noStrike" dirty="0">
                          <a:effectLst/>
                        </a:rPr>
                        <a:t>Hobby</a:t>
                      </a:r>
                      <a:endParaRPr lang="en-US" sz="1200" b="1" i="0" u="none" strike="noStrike" dirty="0">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7300214"/>
                  </a:ext>
                </a:extLst>
              </a:tr>
              <a:tr h="195692">
                <a:tc>
                  <a:txBody>
                    <a:bodyPr/>
                    <a:lstStyle/>
                    <a:p>
                      <a:pPr algn="l" fontAlgn="b"/>
                      <a:r>
                        <a:rPr lang="en-US" sz="1200" u="none" strike="noStrike">
                          <a:effectLst/>
                        </a:rPr>
                        <a:t>123</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Amna</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Comsats</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IMCG F-6/2</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ISB</a:t>
                      </a:r>
                      <a:endParaRPr lang="en-US" sz="1200" b="0" i="0" u="none" strike="noStrike" dirty="0">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Tennis</a:t>
                      </a:r>
                      <a:endParaRPr lang="en-US" sz="1200" b="0" i="0" u="none" strike="noStrike" dirty="0">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9453859"/>
                  </a:ext>
                </a:extLst>
              </a:tr>
              <a:tr h="195692">
                <a:tc>
                  <a:txBody>
                    <a:bodyPr/>
                    <a:lstStyle/>
                    <a:p>
                      <a:pPr algn="l" fontAlgn="b"/>
                      <a:r>
                        <a:rPr lang="en-US" sz="1200" u="none" strike="noStrike">
                          <a:effectLst/>
                        </a:rPr>
                        <a:t>123</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Amna</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err="1">
                          <a:effectLst/>
                        </a:rPr>
                        <a:t>Comsats</a:t>
                      </a:r>
                      <a:endParaRPr lang="en-US" sz="1200" b="0" i="0" u="none" strike="noStrike" dirty="0">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IMCG F-6/2</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ISB</a:t>
                      </a:r>
                      <a:endParaRPr lang="en-US" sz="1200" b="0" i="0" u="none" strike="noStrike" dirty="0">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Badminton</a:t>
                      </a:r>
                      <a:endParaRPr lang="en-US" sz="1200" b="0" i="0" u="none" strike="noStrike" dirty="0">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9017768"/>
                  </a:ext>
                </a:extLst>
              </a:tr>
              <a:tr h="195692">
                <a:tc>
                  <a:txBody>
                    <a:bodyPr/>
                    <a:lstStyle/>
                    <a:p>
                      <a:pPr algn="l" fontAlgn="b"/>
                      <a:r>
                        <a:rPr lang="en-US" sz="1200" u="none" strike="noStrike">
                          <a:effectLst/>
                        </a:rPr>
                        <a:t>123</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Amna</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Comsats</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IMCG F-7/2</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ISB</a:t>
                      </a:r>
                      <a:endParaRPr lang="en-US" sz="1200" b="0" i="0" u="none" strike="noStrike" dirty="0">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Tennis</a:t>
                      </a:r>
                      <a:endParaRPr lang="en-US" sz="1200" b="0" i="0" u="none" strike="noStrike" dirty="0">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1187420"/>
                  </a:ext>
                </a:extLst>
              </a:tr>
              <a:tr h="195692">
                <a:tc>
                  <a:txBody>
                    <a:bodyPr/>
                    <a:lstStyle/>
                    <a:p>
                      <a:pPr algn="l" fontAlgn="b"/>
                      <a:r>
                        <a:rPr lang="en-US" sz="1200" u="none" strike="noStrike">
                          <a:effectLst/>
                        </a:rPr>
                        <a:t>123</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Amna</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Comsats</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IMCG F-7/2</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ISB</a:t>
                      </a:r>
                      <a:endParaRPr lang="en-US" sz="1200" b="0" i="0" u="none" strike="noStrike" dirty="0">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Badminton</a:t>
                      </a:r>
                      <a:endParaRPr lang="en-US" sz="1200" b="0" i="0" u="none" strike="noStrike" dirty="0">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66756211"/>
                  </a:ext>
                </a:extLst>
              </a:tr>
              <a:tr h="195692">
                <a:tc>
                  <a:txBody>
                    <a:bodyPr/>
                    <a:lstStyle/>
                    <a:p>
                      <a:pPr algn="l" fontAlgn="b"/>
                      <a:r>
                        <a:rPr lang="en-US" sz="1200" u="none" strike="noStrike">
                          <a:effectLst/>
                        </a:rPr>
                        <a:t>123</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Amna</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NUST</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IMCG F-6/2</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ISB</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Tennis</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1048737"/>
                  </a:ext>
                </a:extLst>
              </a:tr>
              <a:tr h="195692">
                <a:tc>
                  <a:txBody>
                    <a:bodyPr/>
                    <a:lstStyle/>
                    <a:p>
                      <a:pPr algn="l" fontAlgn="b"/>
                      <a:r>
                        <a:rPr lang="en-US" sz="1200" u="none" strike="noStrike">
                          <a:effectLst/>
                        </a:rPr>
                        <a:t>123</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Amna</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NUST</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IMCG F-6/2</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ISB</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Badminton</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693702"/>
                  </a:ext>
                </a:extLst>
              </a:tr>
              <a:tr h="195692">
                <a:tc>
                  <a:txBody>
                    <a:bodyPr/>
                    <a:lstStyle/>
                    <a:p>
                      <a:pPr algn="l" fontAlgn="b"/>
                      <a:r>
                        <a:rPr lang="en-US" sz="1200" u="none" strike="noStrike">
                          <a:effectLst/>
                        </a:rPr>
                        <a:t>123</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Amna</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NUST</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IMCG F-7/2</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ISB</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Tennis</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66882"/>
                  </a:ext>
                </a:extLst>
              </a:tr>
              <a:tr h="195692">
                <a:tc>
                  <a:txBody>
                    <a:bodyPr/>
                    <a:lstStyle/>
                    <a:p>
                      <a:pPr algn="l" fontAlgn="b"/>
                      <a:r>
                        <a:rPr lang="en-US" sz="1200" u="none" strike="noStrike">
                          <a:effectLst/>
                        </a:rPr>
                        <a:t>123</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Amna</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NUST</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IMCG F-7/2</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ISB</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Badminton</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9015884"/>
                  </a:ext>
                </a:extLst>
              </a:tr>
              <a:tr h="195692">
                <a:tc>
                  <a:txBody>
                    <a:bodyPr/>
                    <a:lstStyle/>
                    <a:p>
                      <a:pPr algn="l" fontAlgn="b"/>
                      <a:r>
                        <a:rPr lang="en-US" sz="1200" u="none" strike="noStrike">
                          <a:effectLst/>
                        </a:rPr>
                        <a:t>123</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Amna</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GIKI</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IMCG F-6/2</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ISB</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Tennis</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4087207"/>
                  </a:ext>
                </a:extLst>
              </a:tr>
              <a:tr h="195692">
                <a:tc>
                  <a:txBody>
                    <a:bodyPr/>
                    <a:lstStyle/>
                    <a:p>
                      <a:pPr algn="l" fontAlgn="b"/>
                      <a:r>
                        <a:rPr lang="en-US" sz="1200" u="none" strike="noStrike">
                          <a:effectLst/>
                        </a:rPr>
                        <a:t>123</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Amna</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GIKI</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IMCG F-6/2</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ISB</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Badminton</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7270473"/>
                  </a:ext>
                </a:extLst>
              </a:tr>
              <a:tr h="195692">
                <a:tc>
                  <a:txBody>
                    <a:bodyPr/>
                    <a:lstStyle/>
                    <a:p>
                      <a:pPr algn="l" fontAlgn="b"/>
                      <a:r>
                        <a:rPr lang="en-US" sz="1200" u="none" strike="noStrike">
                          <a:effectLst/>
                        </a:rPr>
                        <a:t>123</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Amna</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GIKI</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IMCG F-7/2</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ISB</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Tennis</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7474072"/>
                  </a:ext>
                </a:extLst>
              </a:tr>
              <a:tr h="195692">
                <a:tc>
                  <a:txBody>
                    <a:bodyPr/>
                    <a:lstStyle/>
                    <a:p>
                      <a:pPr algn="l" fontAlgn="b"/>
                      <a:r>
                        <a:rPr lang="en-US" sz="1200" u="none" strike="noStrike">
                          <a:effectLst/>
                        </a:rPr>
                        <a:t>123</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Amna</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GIKI</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IMCG F-7/2</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effectLst/>
                        </a:rPr>
                        <a:t>ISB</a:t>
                      </a:r>
                      <a:endParaRPr lang="en-US" sz="1200" b="0" i="0" u="none" strike="noStrike">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effectLst/>
                        </a:rPr>
                        <a:t>Badminton</a:t>
                      </a:r>
                      <a:endParaRPr lang="en-US" sz="1200" b="0" i="0" u="none" strike="noStrike" dirty="0">
                        <a:solidFill>
                          <a:srgbClr val="0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3152473"/>
                  </a:ext>
                </a:extLst>
              </a:tr>
              <a:tr h="195692">
                <a:tc>
                  <a:txBody>
                    <a:bodyPr/>
                    <a:lstStyle/>
                    <a:p>
                      <a:pPr algn="l" fontAlgn="b"/>
                      <a:r>
                        <a:rPr lang="en-US" sz="1200" u="none" strike="noStrike">
                          <a:solidFill>
                            <a:srgbClr val="C00000"/>
                          </a:solidFill>
                          <a:effectLst/>
                        </a:rPr>
                        <a:t>321</a:t>
                      </a:r>
                      <a:endParaRPr lang="en-US" sz="1200" b="0" i="0" u="none" strike="noStrike">
                        <a:solidFill>
                          <a:srgbClr val="C00000"/>
                        </a:solidFill>
                        <a:effectLst/>
                        <a:latin typeface="Calibri" panose="020F0502020204030204" pitchFamily="34" charset="0"/>
                      </a:endParaRPr>
                    </a:p>
                  </a:txBody>
                  <a:tcPr marL="6583" marR="6583" marT="6583"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solidFill>
                            <a:srgbClr val="C00000"/>
                          </a:solidFill>
                          <a:effectLst/>
                        </a:rPr>
                        <a:t>Ahmed</a:t>
                      </a:r>
                      <a:endParaRPr lang="en-US" sz="1200" b="0" i="0" u="none" strike="noStrike">
                        <a:solidFill>
                          <a:srgbClr val="C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solidFill>
                            <a:srgbClr val="C00000"/>
                          </a:solidFill>
                          <a:effectLst/>
                        </a:rPr>
                        <a:t>GIKI</a:t>
                      </a:r>
                      <a:endParaRPr lang="en-US" sz="1200" b="0" i="0" u="none" strike="noStrike">
                        <a:solidFill>
                          <a:srgbClr val="C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solidFill>
                            <a:srgbClr val="C00000"/>
                          </a:solidFill>
                          <a:effectLst/>
                        </a:rPr>
                        <a:t>IMCB F-8/4</a:t>
                      </a:r>
                      <a:endParaRPr lang="en-US" sz="1200" b="0" i="0" u="none" strike="noStrike">
                        <a:solidFill>
                          <a:srgbClr val="C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a:solidFill>
                            <a:srgbClr val="C00000"/>
                          </a:solidFill>
                          <a:effectLst/>
                        </a:rPr>
                        <a:t>ISB</a:t>
                      </a:r>
                      <a:endParaRPr lang="en-US" sz="1200" b="0" i="0" u="none" strike="noStrike">
                        <a:solidFill>
                          <a:srgbClr val="C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u="none" strike="noStrike" dirty="0">
                          <a:solidFill>
                            <a:srgbClr val="C00000"/>
                          </a:solidFill>
                          <a:effectLst/>
                        </a:rPr>
                        <a:t>Paragliding</a:t>
                      </a:r>
                      <a:endParaRPr lang="en-US" sz="1200" b="0" i="0" u="none" strike="noStrike" dirty="0">
                        <a:solidFill>
                          <a:srgbClr val="C00000"/>
                        </a:solidFill>
                        <a:effectLst/>
                        <a:latin typeface="Calibri" panose="020F0502020204030204" pitchFamily="34" charset="0"/>
                      </a:endParaRPr>
                    </a:p>
                  </a:txBody>
                  <a:tcPr marL="6583" marR="6583" marT="6583"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0306446"/>
                  </a:ext>
                </a:extLst>
              </a:tr>
            </a:tbl>
          </a:graphicData>
        </a:graphic>
      </p:graphicFrame>
    </p:spTree>
    <p:extLst>
      <p:ext uri="{BB962C8B-B14F-4D97-AF65-F5344CB8AC3E}">
        <p14:creationId xmlns:p14="http://schemas.microsoft.com/office/powerpoint/2010/main" val="28253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19800" y="0"/>
            <a:ext cx="31242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Rel. design - overview</a:t>
            </a:r>
          </a:p>
        </p:txBody>
      </p:sp>
      <p:sp>
        <p:nvSpPr>
          <p:cNvPr id="3" name="Content Placeholder 2"/>
          <p:cNvSpPr txBox="1">
            <a:spLocks/>
          </p:cNvSpPr>
          <p:nvPr/>
        </p:nvSpPr>
        <p:spPr>
          <a:xfrm>
            <a:off x="381000" y="285750"/>
            <a:ext cx="86106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Example: University application info.</a:t>
            </a:r>
          </a:p>
          <a:p>
            <a:pPr marL="674370" lvl="1" indent="-182880">
              <a:lnSpc>
                <a:spcPct val="90000"/>
              </a:lnSpc>
              <a:spcBef>
                <a:spcPts val="0"/>
              </a:spcBef>
              <a:buClr>
                <a:srgbClr val="0000FF"/>
              </a:buClr>
              <a:buFont typeface="Wingdings" pitchFamily="2" charset="2"/>
              <a:buChar char="§"/>
            </a:pPr>
            <a:r>
              <a:rPr lang="en-US" sz="2400" dirty="0">
                <a:solidFill>
                  <a:schemeClr val="accent6">
                    <a:lumMod val="50000"/>
                  </a:schemeClr>
                </a:solidFill>
              </a:rPr>
              <a:t> </a:t>
            </a:r>
            <a:r>
              <a:rPr lang="en-US" sz="2400" dirty="0">
                <a:solidFill>
                  <a:srgbClr val="0000FF"/>
                </a:solidFill>
              </a:rPr>
              <a:t>CNIC and name</a:t>
            </a:r>
          </a:p>
          <a:p>
            <a:pPr marL="674370" lvl="1" indent="-182880">
              <a:lnSpc>
                <a:spcPct val="90000"/>
              </a:lnSpc>
              <a:spcBef>
                <a:spcPts val="0"/>
              </a:spcBef>
              <a:buClr>
                <a:srgbClr val="0000FF"/>
              </a:buClr>
              <a:buFont typeface="Wingdings" pitchFamily="2" charset="2"/>
              <a:buChar char="§"/>
            </a:pPr>
            <a:r>
              <a:rPr lang="en-US" sz="2400" dirty="0">
                <a:solidFill>
                  <a:srgbClr val="0000FF"/>
                </a:solidFill>
              </a:rPr>
              <a:t> Universities applying to</a:t>
            </a:r>
          </a:p>
          <a:p>
            <a:pPr marL="674370" lvl="1" indent="-182880">
              <a:lnSpc>
                <a:spcPct val="90000"/>
              </a:lnSpc>
              <a:spcBef>
                <a:spcPts val="0"/>
              </a:spcBef>
              <a:buClr>
                <a:srgbClr val="0000FF"/>
              </a:buClr>
              <a:buFont typeface="Wingdings" pitchFamily="2" charset="2"/>
              <a:buChar char="§"/>
            </a:pPr>
            <a:r>
              <a:rPr lang="en-US" sz="2400" dirty="0">
                <a:solidFill>
                  <a:srgbClr val="0000FF"/>
                </a:solidFill>
              </a:rPr>
              <a:t> High schools attended (with city)</a:t>
            </a:r>
          </a:p>
          <a:p>
            <a:pPr marL="674370" lvl="1" indent="-182880">
              <a:lnSpc>
                <a:spcPct val="90000"/>
              </a:lnSpc>
              <a:spcBef>
                <a:spcPts val="0"/>
              </a:spcBef>
              <a:buClr>
                <a:srgbClr val="0000FF"/>
              </a:buClr>
              <a:buFont typeface="Wingdings" pitchFamily="2" charset="2"/>
              <a:buChar char="§"/>
            </a:pPr>
            <a:r>
              <a:rPr lang="en-US" sz="2400" dirty="0">
                <a:solidFill>
                  <a:srgbClr val="0000FF"/>
                </a:solidFill>
              </a:rPr>
              <a:t> Hobbies</a:t>
            </a:r>
          </a:p>
          <a:p>
            <a:pPr marL="274320" indent="-182880">
              <a:spcBef>
                <a:spcPts val="1800"/>
              </a:spcBef>
              <a:buClr>
                <a:srgbClr val="0000FF"/>
              </a:buClr>
              <a:buNone/>
            </a:pPr>
            <a:r>
              <a:rPr lang="en-US" sz="2400" b="1" dirty="0">
                <a:latin typeface="Lucida Console" pitchFamily="49" charset="0"/>
              </a:rPr>
              <a:t>Student(CNIC,</a:t>
            </a:r>
            <a:r>
              <a:rPr lang="en-US" sz="1000" b="1" dirty="0">
                <a:latin typeface="Lucida Console" pitchFamily="49" charset="0"/>
              </a:rPr>
              <a:t> </a:t>
            </a:r>
            <a:r>
              <a:rPr lang="en-US" sz="2400" b="1" dirty="0" err="1">
                <a:latin typeface="Lucida Console" pitchFamily="49" charset="0"/>
              </a:rPr>
              <a:t>sName</a:t>
            </a:r>
            <a:r>
              <a:rPr lang="en-US" sz="2400" b="1" dirty="0">
                <a:latin typeface="Lucida Console" pitchFamily="49" charset="0"/>
              </a:rPr>
              <a:t>)</a:t>
            </a:r>
          </a:p>
          <a:p>
            <a:pPr marL="274320" indent="-182880">
              <a:spcBef>
                <a:spcPts val="600"/>
              </a:spcBef>
              <a:buClr>
                <a:srgbClr val="0000FF"/>
              </a:buClr>
              <a:buNone/>
            </a:pPr>
            <a:r>
              <a:rPr lang="en-US" sz="2400" b="1" dirty="0">
                <a:latin typeface="Lucida Console" pitchFamily="49" charset="0"/>
              </a:rPr>
              <a:t>Apply(CNIC,</a:t>
            </a:r>
            <a:r>
              <a:rPr lang="en-US" sz="1200" b="1" dirty="0">
                <a:latin typeface="Lucida Console" pitchFamily="49" charset="0"/>
              </a:rPr>
              <a:t> </a:t>
            </a:r>
            <a:r>
              <a:rPr lang="en-US" sz="2400" b="1" dirty="0" err="1">
                <a:latin typeface="Lucida Console" pitchFamily="49" charset="0"/>
              </a:rPr>
              <a:t>uName</a:t>
            </a:r>
            <a:r>
              <a:rPr lang="en-US" sz="2400" b="1" dirty="0">
                <a:latin typeface="Lucida Console" pitchFamily="49" charset="0"/>
              </a:rPr>
              <a:t>)</a:t>
            </a:r>
          </a:p>
          <a:p>
            <a:pPr marL="274320" indent="-182880">
              <a:spcBef>
                <a:spcPts val="600"/>
              </a:spcBef>
              <a:buClr>
                <a:srgbClr val="0000FF"/>
              </a:buClr>
              <a:buNone/>
            </a:pPr>
            <a:r>
              <a:rPr lang="en-US" sz="2400" b="1" dirty="0" err="1">
                <a:latin typeface="Lucida Console" pitchFamily="49" charset="0"/>
              </a:rPr>
              <a:t>HighSchool</a:t>
            </a:r>
            <a:r>
              <a:rPr lang="en-US" sz="2400" b="1" dirty="0">
                <a:latin typeface="Lucida Console" pitchFamily="49" charset="0"/>
              </a:rPr>
              <a:t>(CNIC,</a:t>
            </a:r>
            <a:r>
              <a:rPr lang="en-US" sz="1200" b="1" dirty="0">
                <a:latin typeface="Lucida Console" pitchFamily="49" charset="0"/>
              </a:rPr>
              <a:t> </a:t>
            </a:r>
            <a:r>
              <a:rPr lang="en-US" sz="2400" b="1" dirty="0">
                <a:latin typeface="Lucida Console" pitchFamily="49" charset="0"/>
              </a:rPr>
              <a:t>HS)</a:t>
            </a:r>
          </a:p>
          <a:p>
            <a:pPr marL="274320" indent="-182880">
              <a:spcBef>
                <a:spcPts val="600"/>
              </a:spcBef>
              <a:buClr>
                <a:srgbClr val="0000FF"/>
              </a:buClr>
              <a:buNone/>
            </a:pPr>
            <a:r>
              <a:rPr lang="en-US" sz="2400" b="1" dirty="0">
                <a:latin typeface="Lucida Console" pitchFamily="49" charset="0"/>
              </a:rPr>
              <a:t>Located(HS,</a:t>
            </a:r>
            <a:r>
              <a:rPr lang="en-US" sz="1200" b="1" dirty="0">
                <a:latin typeface="Lucida Console" pitchFamily="49" charset="0"/>
              </a:rPr>
              <a:t> </a:t>
            </a:r>
            <a:r>
              <a:rPr lang="en-US" sz="2400" b="1" dirty="0" err="1">
                <a:latin typeface="Lucida Console" pitchFamily="49" charset="0"/>
              </a:rPr>
              <a:t>HScity</a:t>
            </a:r>
            <a:r>
              <a:rPr lang="en-US" sz="2400" b="1" dirty="0">
                <a:latin typeface="Lucida Console" pitchFamily="49" charset="0"/>
              </a:rPr>
              <a:t>)</a:t>
            </a:r>
          </a:p>
          <a:p>
            <a:pPr marL="274320" indent="-182880">
              <a:spcBef>
                <a:spcPts val="600"/>
              </a:spcBef>
              <a:buClr>
                <a:srgbClr val="0000FF"/>
              </a:buClr>
              <a:buNone/>
            </a:pPr>
            <a:r>
              <a:rPr lang="en-US" sz="2400" b="1" dirty="0">
                <a:latin typeface="Lucida Console" pitchFamily="49" charset="0"/>
              </a:rPr>
              <a:t>Hobbies(CNIC,</a:t>
            </a:r>
            <a:r>
              <a:rPr lang="en-US" sz="1200" b="1" dirty="0">
                <a:latin typeface="Lucida Console" pitchFamily="49" charset="0"/>
              </a:rPr>
              <a:t> </a:t>
            </a:r>
            <a:r>
              <a:rPr lang="en-US" sz="2400" b="1" dirty="0">
                <a:latin typeface="Lucida Console" pitchFamily="49" charset="0"/>
              </a:rPr>
              <a:t>hobby)</a:t>
            </a:r>
          </a:p>
        </p:txBody>
      </p:sp>
    </p:spTree>
    <p:extLst>
      <p:ext uri="{BB962C8B-B14F-4D97-AF65-F5344CB8AC3E}">
        <p14:creationId xmlns:p14="http://schemas.microsoft.com/office/powerpoint/2010/main" val="28253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19800" y="0"/>
            <a:ext cx="3124200" cy="514350"/>
          </a:xfrm>
          <a:prstGeom prst="rect">
            <a:avLst/>
          </a:prstGeom>
          <a:ln>
            <a:solidFill>
              <a:schemeClr val="tx1"/>
            </a:solidFill>
          </a:ln>
        </p:spPr>
        <p:txBody>
          <a:bodyPr anchor="b">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Rel. design - overview</a:t>
            </a:r>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600"/>
              </a:spcAft>
              <a:buClr>
                <a:srgbClr val="990000"/>
              </a:buClr>
              <a:buNone/>
            </a:pPr>
            <a:r>
              <a:rPr lang="en-US" sz="2800" b="1" dirty="0">
                <a:solidFill>
                  <a:srgbClr val="990000"/>
                </a:solidFill>
              </a:rPr>
              <a:t>Design by decomposition</a:t>
            </a:r>
          </a:p>
          <a:p>
            <a:pPr marL="674370" lvl="1" indent="-182880">
              <a:lnSpc>
                <a:spcPct val="90000"/>
              </a:lnSpc>
              <a:spcBef>
                <a:spcPts val="600"/>
              </a:spcBef>
              <a:buClr>
                <a:srgbClr val="0000FF"/>
              </a:buClr>
              <a:buFont typeface="Wingdings" pitchFamily="2" charset="2"/>
              <a:buChar char="§"/>
            </a:pPr>
            <a:r>
              <a:rPr lang="en-US" sz="2400" dirty="0">
                <a:solidFill>
                  <a:schemeClr val="accent6">
                    <a:lumMod val="50000"/>
                  </a:schemeClr>
                </a:solidFill>
              </a:rPr>
              <a:t> </a:t>
            </a:r>
            <a:r>
              <a:rPr lang="en-US" sz="2400" dirty="0">
                <a:solidFill>
                  <a:srgbClr val="0000FF"/>
                </a:solidFill>
              </a:rPr>
              <a:t>Start with “mega” relations containing everything</a:t>
            </a:r>
          </a:p>
          <a:p>
            <a:pPr marL="674370" lvl="1" indent="-182880">
              <a:lnSpc>
                <a:spcPct val="90000"/>
              </a:lnSpc>
              <a:spcBef>
                <a:spcPts val="600"/>
              </a:spcBef>
              <a:buClr>
                <a:srgbClr val="0000FF"/>
              </a:buClr>
              <a:buFont typeface="Wingdings" pitchFamily="2" charset="2"/>
              <a:buChar char="§"/>
            </a:pPr>
            <a:r>
              <a:rPr lang="en-US" sz="2400" dirty="0">
                <a:solidFill>
                  <a:srgbClr val="0000FF"/>
                </a:solidFill>
              </a:rPr>
              <a:t> Decompose into smaller, better relations with same info.</a:t>
            </a:r>
          </a:p>
          <a:p>
            <a:pPr marL="674370" lvl="1" indent="-182880">
              <a:lnSpc>
                <a:spcPct val="90000"/>
              </a:lnSpc>
              <a:spcBef>
                <a:spcPts val="600"/>
              </a:spcBef>
              <a:buClr>
                <a:srgbClr val="0000FF"/>
              </a:buClr>
              <a:buFont typeface="Wingdings" pitchFamily="2" charset="2"/>
              <a:buChar char="§"/>
            </a:pPr>
            <a:r>
              <a:rPr lang="en-US" sz="2400" dirty="0">
                <a:solidFill>
                  <a:srgbClr val="0000FF"/>
                </a:solidFill>
              </a:rPr>
              <a:t> Can do decomposition automatically</a:t>
            </a:r>
          </a:p>
          <a:p>
            <a:pPr marL="274320" indent="-182880">
              <a:lnSpc>
                <a:spcPct val="90000"/>
              </a:lnSpc>
              <a:spcBef>
                <a:spcPts val="1800"/>
              </a:spcBef>
              <a:buClr>
                <a:srgbClr val="0000FF"/>
              </a:buClr>
              <a:buNone/>
            </a:pPr>
            <a:r>
              <a:rPr lang="en-US" sz="2800" dirty="0">
                <a:solidFill>
                  <a:srgbClr val="990000"/>
                </a:solidFill>
              </a:rPr>
              <a:t>Automatic decomposition</a:t>
            </a:r>
          </a:p>
          <a:p>
            <a:pPr marL="674370" lvl="1" indent="-182880">
              <a:lnSpc>
                <a:spcPct val="90000"/>
              </a:lnSpc>
              <a:spcBef>
                <a:spcPts val="600"/>
              </a:spcBef>
              <a:buClr>
                <a:srgbClr val="0000FF"/>
              </a:buClr>
              <a:buFont typeface="Wingdings" pitchFamily="2" charset="2"/>
              <a:buChar char="§"/>
            </a:pPr>
            <a:r>
              <a:rPr lang="en-US" sz="2400" dirty="0">
                <a:solidFill>
                  <a:srgbClr val="0000FF"/>
                </a:solidFill>
              </a:rPr>
              <a:t> “Mega” relations </a:t>
            </a:r>
            <a:r>
              <a:rPr lang="en-US" sz="2400" dirty="0"/>
              <a:t>+</a:t>
            </a:r>
            <a:r>
              <a:rPr lang="en-US" sz="2400" dirty="0">
                <a:solidFill>
                  <a:srgbClr val="0000FF"/>
                </a:solidFill>
              </a:rPr>
              <a:t> </a:t>
            </a:r>
            <a:r>
              <a:rPr lang="en-US" sz="2400" i="1" dirty="0"/>
              <a:t>properties of the data</a:t>
            </a:r>
          </a:p>
          <a:p>
            <a:pPr marL="674370" lvl="1" indent="-182880">
              <a:lnSpc>
                <a:spcPct val="90000"/>
              </a:lnSpc>
              <a:spcBef>
                <a:spcPts val="900"/>
              </a:spcBef>
              <a:buClr>
                <a:srgbClr val="0000FF"/>
              </a:buClr>
              <a:buFont typeface="Wingdings" pitchFamily="2" charset="2"/>
              <a:buChar char="§"/>
            </a:pPr>
            <a:r>
              <a:rPr lang="en-US" sz="2400" dirty="0">
                <a:solidFill>
                  <a:srgbClr val="0000FF"/>
                </a:solidFill>
              </a:rPr>
              <a:t> System decomposes based on properties</a:t>
            </a:r>
          </a:p>
          <a:p>
            <a:pPr marL="674370" lvl="1" indent="-182880">
              <a:lnSpc>
                <a:spcPct val="90000"/>
              </a:lnSpc>
              <a:spcBef>
                <a:spcPts val="900"/>
              </a:spcBef>
              <a:buClr>
                <a:srgbClr val="0000FF"/>
              </a:buClr>
              <a:buFont typeface="Wingdings" pitchFamily="2" charset="2"/>
              <a:buChar char="§"/>
            </a:pPr>
            <a:r>
              <a:rPr lang="en-US" sz="2400" dirty="0">
                <a:solidFill>
                  <a:srgbClr val="0000FF"/>
                </a:solidFill>
              </a:rPr>
              <a:t> Final set of relations satisfies </a:t>
            </a:r>
            <a:r>
              <a:rPr lang="en-US" sz="2400" i="1" dirty="0"/>
              <a:t>normal form</a:t>
            </a:r>
          </a:p>
          <a:p>
            <a:pPr marL="1074420" lvl="2" indent="-182880">
              <a:lnSpc>
                <a:spcPct val="90000"/>
              </a:lnSpc>
              <a:spcBef>
                <a:spcPts val="900"/>
              </a:spcBef>
              <a:buClr>
                <a:schemeClr val="tx1"/>
              </a:buClr>
              <a:buFont typeface="Calibri" pitchFamily="34" charset="0"/>
              <a:buChar char="–"/>
            </a:pPr>
            <a:r>
              <a:rPr lang="en-US" sz="2000" i="1" dirty="0"/>
              <a:t> No anomalies, no lost information</a:t>
            </a: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283"/>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58AE1CE2FF884C8D538780153FBA69" ma:contentTypeVersion="4" ma:contentTypeDescription="Create a new document." ma:contentTypeScope="" ma:versionID="8ad81ea654b4ea656b8372526310f58b">
  <xsd:schema xmlns:xsd="http://www.w3.org/2001/XMLSchema" xmlns:xs="http://www.w3.org/2001/XMLSchema" xmlns:p="http://schemas.microsoft.com/office/2006/metadata/properties" xmlns:ns2="a6599f9a-4309-4f78-8732-e74eada48f6a" targetNamespace="http://schemas.microsoft.com/office/2006/metadata/properties" ma:root="true" ma:fieldsID="9b63d755ad2508f69ab95ec4da1b4f6b" ns2:_="">
    <xsd:import namespace="a6599f9a-4309-4f78-8732-e74eada48f6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599f9a-4309-4f78-8732-e74eada48f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6430D8-D115-4A76-85E9-84EDD766CCEE}"/>
</file>

<file path=customXml/itemProps2.xml><?xml version="1.0" encoding="utf-8"?>
<ds:datastoreItem xmlns:ds="http://schemas.openxmlformats.org/officeDocument/2006/customXml" ds:itemID="{69DB7CF4-D6F7-4CE8-9A71-2F293B826FF8}"/>
</file>

<file path=customXml/itemProps3.xml><?xml version="1.0" encoding="utf-8"?>
<ds:datastoreItem xmlns:ds="http://schemas.openxmlformats.org/officeDocument/2006/customXml" ds:itemID="{D0AA48FB-C7BA-4D0E-BF8A-73A7AF2A757F}"/>
</file>

<file path=docProps/app.xml><?xml version="1.0" encoding="utf-8"?>
<Properties xmlns="http://schemas.openxmlformats.org/officeDocument/2006/extended-properties" xmlns:vt="http://schemas.openxmlformats.org/officeDocument/2006/docPropsVTypes">
  <Template>Lecture</Template>
  <TotalTime>2901</TotalTime>
  <Words>2965</Words>
  <Application>Microsoft Office PowerPoint</Application>
  <PresentationFormat>On-screen Show (16:9)</PresentationFormat>
  <Paragraphs>308</Paragraphs>
  <Slides>12</Slides>
  <Notes>12</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12</vt:i4>
      </vt:variant>
    </vt:vector>
  </HeadingPairs>
  <TitlesOfParts>
    <vt:vector size="22" baseType="lpstr">
      <vt:lpstr>Arial</vt:lpstr>
      <vt:lpstr>Calibri</vt:lpstr>
      <vt:lpstr>Lucida Console</vt:lpstr>
      <vt:lpstr>Wingdings</vt:lpstr>
      <vt:lpstr>4_Lecture</vt:lpstr>
      <vt:lpstr>1_Lecture</vt:lpstr>
      <vt:lpstr>2_Lecture</vt:lpstr>
      <vt:lpstr>3_Office Theme</vt:lpstr>
      <vt:lpstr>4_Office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Qasim Malik</cp:lastModifiedBy>
  <cp:revision>295</cp:revision>
  <dcterms:created xsi:type="dcterms:W3CDTF">2010-07-08T21:59:02Z</dcterms:created>
  <dcterms:modified xsi:type="dcterms:W3CDTF">2020-11-23T09:53:15Z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0x010100DF58AE1CE2FF884C8D538780153FBA69</vt:lpwstr>
  </property>
</Properties>
</file>