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62.xml" ContentType="application/vnd.openxmlformats-officedocument.presentationml.slideLayout+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6"/>
  </p:notesMasterIdLst>
  <p:sldIdLst>
    <p:sldId id="317" r:id="rId7"/>
    <p:sldId id="298" r:id="rId8"/>
    <p:sldId id="299" r:id="rId9"/>
    <p:sldId id="300" r:id="rId10"/>
    <p:sldId id="301" r:id="rId11"/>
    <p:sldId id="302" r:id="rId12"/>
    <p:sldId id="303" r:id="rId13"/>
    <p:sldId id="304" r:id="rId14"/>
    <p:sldId id="305" r:id="rId15"/>
    <p:sldId id="306" r:id="rId16"/>
    <p:sldId id="307" r:id="rId17"/>
    <p:sldId id="308" r:id="rId18"/>
    <p:sldId id="310" r:id="rId19"/>
    <p:sldId id="311" r:id="rId20"/>
    <p:sldId id="312" r:id="rId21"/>
    <p:sldId id="313" r:id="rId22"/>
    <p:sldId id="314" r:id="rId23"/>
    <p:sldId id="315" r:id="rId24"/>
    <p:sldId id="316" r:id="rId25"/>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3" autoAdjust="0"/>
    <p:restoredTop sz="73985" autoAdjust="0"/>
  </p:normalViewPr>
  <p:slideViewPr>
    <p:cSldViewPr>
      <p:cViewPr varScale="1">
        <p:scale>
          <a:sx n="71" d="100"/>
          <a:sy n="71" d="100"/>
        </p:scale>
        <p:origin x="1530" y="60"/>
      </p:cViewPr>
      <p:guideLst>
        <p:guide orient="horz" pos="1620"/>
        <p:guide pos="2880"/>
      </p:guideLst>
    </p:cSldViewPr>
  </p:slideViewPr>
  <p:outlineViewPr>
    <p:cViewPr>
      <p:scale>
        <a:sx n="33" d="100"/>
        <a:sy n="33" d="100"/>
      </p:scale>
      <p:origin x="204" y="0"/>
    </p:cViewPr>
  </p:outlin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extLst>
      <p:ext uri="{BB962C8B-B14F-4D97-AF65-F5344CB8AC3E}">
        <p14:creationId xmlns:p14="http://schemas.microsoft.com/office/powerpoint/2010/main" val="307684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here are a few other definitions related to functional dependencies. We have a notion of a trivial functional dependency. A functional dependency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sz="1200" b="1" dirty="0">
                    <a:latin typeface="Lucida Console" pitchFamily="49" charset="0"/>
                    <a:sym typeface="Symbol"/>
                  </a:rPr>
                  <a:t> </a:t>
                </a:r>
                <a:r>
                  <a:rPr lang="en-US" sz="1200" b="1" dirty="0">
                    <a:solidFill>
                      <a:srgbClr val="990000"/>
                    </a:solidFill>
                    <a:latin typeface="Lucida Console" pitchFamily="49" charset="0"/>
                    <a:sym typeface="Symbol"/>
                  </a:rPr>
                  <a:t> </a:t>
                </a:r>
                <a14:m>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𝑩</m:t>
                        </m:r>
                      </m:e>
                    </m:acc>
                  </m:oMath>
                </a14:m>
                <a:r>
                  <a:rPr lang="en-US" sz="1200" b="1" dirty="0">
                    <a:solidFill>
                      <a:srgbClr val="990000"/>
                    </a:solidFill>
                  </a:rPr>
                  <a:t> </a:t>
                </a:r>
                <a:r>
                  <a:rPr lang="en-US" dirty="0"/>
                  <a:t>is trivial if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𝑩</m:t>
                        </m:r>
                      </m:e>
                    </m:acc>
                  </m:oMath>
                </a14:m>
                <a:r>
                  <a:rPr lang="en-US" dirty="0"/>
                  <a:t> is a subset of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In</a:t>
                </a:r>
                <a:r>
                  <a:rPr lang="en-US" baseline="0" dirty="0"/>
                  <a:t> student relation, the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dirty="0" err="1"/>
                  <a:t>HSname</a:t>
                </a:r>
                <a:r>
                  <a:rPr lang="en-US" sz="1200" b="1" i="1" baseline="0" dirty="0"/>
                  <a:t> </a:t>
                </a:r>
                <a:r>
                  <a:rPr lang="en-US" sz="1200" b="0" i="0" baseline="0" dirty="0"/>
                  <a:t>is a trivial functional dependency</a:t>
                </a:r>
                <a:r>
                  <a:rPr lang="en-US" dirty="0"/>
                  <a:t>. Well, it's pretty obvious that if two tuples have the same values across their entire expanse for </a:t>
                </a:r>
                <a:r>
                  <a:rPr lang="en-US" sz="1200" b="1" i="1" dirty="0" err="1"/>
                  <a:t>HSname</a:t>
                </a:r>
                <a:r>
                  <a:rPr lang="en-US" sz="1200" b="1" i="1" dirty="0"/>
                  <a:t>, </a:t>
                </a:r>
                <a:r>
                  <a:rPr lang="en-US" sz="1200" b="1" i="1" dirty="0" err="1"/>
                  <a:t>HScity</a:t>
                </a:r>
                <a:r>
                  <a:rPr lang="en-US" sz="1200" b="1" i="1" dirty="0"/>
                  <a:t> </a:t>
                </a:r>
                <a:r>
                  <a:rPr lang="en-US" dirty="0"/>
                  <a:t>, then obviously they're also going to have the same values for just this portion here, the </a:t>
                </a:r>
                <a:r>
                  <a:rPr lang="en-US" sz="1200" b="1" i="1" dirty="0" err="1"/>
                  <a:t>HSname</a:t>
                </a:r>
                <a:r>
                  <a:rPr lang="en-US" dirty="0"/>
                  <a:t> portion. So that's why it's called the trivial functional dependency.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nontrivial functional dependency is a functional dependency that's not a trivial one. By the way, FD is a common abbreviation for functional dependency. So if we have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sz="1200" b="1" dirty="0">
                    <a:latin typeface="Lucida Console" pitchFamily="49" charset="0"/>
                    <a:sym typeface="Symbol"/>
                  </a:rPr>
                  <a:t> </a:t>
                </a:r>
                <a:r>
                  <a:rPr lang="en-US" sz="1200" b="1" dirty="0">
                    <a:solidFill>
                      <a:srgbClr val="990000"/>
                    </a:solidFill>
                    <a:latin typeface="Lucida Console" pitchFamily="49" charset="0"/>
                    <a:sym typeface="Symbol"/>
                  </a:rPr>
                  <a:t> </a:t>
                </a:r>
                <a14:m>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𝑩</m:t>
                        </m:r>
                      </m:e>
                    </m:acc>
                  </m:oMath>
                </a14:m>
                <a:r>
                  <a:rPr lang="en-US" dirty="0"/>
                  <a:t>, then that is non-trivial if it's not the case that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𝑩</m:t>
                        </m:r>
                      </m:e>
                    </m:acc>
                  </m:oMath>
                </a14:m>
                <a:r>
                  <a:rPr lang="en-US" dirty="0"/>
                  <a:t> is a subset of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In student relation,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dirty="0" err="1"/>
                  <a:t>HSname</a:t>
                </a:r>
                <a:r>
                  <a:rPr lang="en-US" sz="1200" b="1" i="1" baseline="0" dirty="0"/>
                  <a:t> , </a:t>
                </a:r>
                <a:r>
                  <a:rPr lang="en-US" sz="1200" b="1" i="1" baseline="0" dirty="0" err="1"/>
                  <a:t>HScode</a:t>
                </a:r>
                <a:r>
                  <a:rPr lang="en-US" sz="1200" b="1" i="1" baseline="0" dirty="0"/>
                  <a:t> </a:t>
                </a:r>
                <a:r>
                  <a:rPr lang="en-US" sz="1200" b="0" i="0" baseline="0" dirty="0"/>
                  <a:t>is a non trivial FD. </a:t>
                </a:r>
                <a:r>
                  <a:rPr lang="en-US" dirty="0"/>
                  <a:t>And now we're saying there are some attributes in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𝑩</m:t>
                        </m:r>
                      </m:e>
                    </m:acc>
                  </m:oMath>
                </a14:m>
                <a:r>
                  <a:rPr lang="en-US" dirty="0"/>
                  <a:t> that are not part of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last definition is a completely nontrivial functional dependency, and that's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sz="1200" b="1" dirty="0">
                    <a:latin typeface="Lucida Console" pitchFamily="49" charset="0"/>
                    <a:sym typeface="Symbol"/>
                  </a:rPr>
                  <a:t> </a:t>
                </a:r>
                <a:r>
                  <a:rPr lang="en-US" sz="1200" b="1" dirty="0">
                    <a:solidFill>
                      <a:srgbClr val="990000"/>
                    </a:solidFill>
                    <a:latin typeface="Lucida Console" pitchFamily="49" charset="0"/>
                    <a:sym typeface="Symbol"/>
                  </a:rPr>
                  <a:t> </a:t>
                </a:r>
                <a14:m>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𝑩</m:t>
                        </m:r>
                      </m:e>
                    </m:acc>
                  </m:oMath>
                </a14:m>
                <a:r>
                  <a:rPr lang="en-US" dirty="0"/>
                  <a:t> where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and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𝑩</m:t>
                        </m:r>
                      </m:e>
                    </m:acc>
                  </m:oMath>
                </a14:m>
                <a:r>
                  <a:rPr lang="en-US" dirty="0"/>
                  <a:t> have no intersection at all. In student relation,</a:t>
                </a:r>
                <a:r>
                  <a:rPr lang="en-US" baseline="0" dirty="0"/>
                  <a:t>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baseline="0" dirty="0" err="1"/>
                  <a:t>HScode</a:t>
                </a:r>
                <a:r>
                  <a:rPr lang="en-US" sz="1200" b="1" i="1" baseline="0" dirty="0"/>
                  <a:t> </a:t>
                </a:r>
                <a:r>
                  <a:rPr lang="en-US" sz="1200" b="0" i="0" baseline="0" dirty="0"/>
                  <a:t> is a completely non trivial FD. </a:t>
                </a:r>
                <a:r>
                  <a:rPr lang="en-US" dirty="0"/>
                  <a:t>And the reality is that completely nontrivial functional dependencies are the ones that we're most interested in specifying.</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here are a few other definitions related to functional dependencies. We have a notion of a trivial functional dependency. A functional dependency </a:t>
                </a:r>
                <a:r>
                  <a:rPr lang="en-US" sz="1200" b="1" i="0">
                    <a:latin typeface="Cambria Math" panose="02040503050406030204" pitchFamily="18" charset="0"/>
                  </a:rPr>
                  <a:t>𝑨 ̅</a:t>
                </a:r>
                <a:r>
                  <a:rPr lang="en-US" sz="1200" b="1" dirty="0">
                    <a:latin typeface="Lucida Console" pitchFamily="49" charset="0"/>
                    <a:sym typeface="Symbol"/>
                  </a:rPr>
                  <a:t> </a:t>
                </a:r>
                <a:r>
                  <a:rPr lang="en-US" sz="1200" b="1" dirty="0">
                    <a:solidFill>
                      <a:srgbClr val="990000"/>
                    </a:solidFill>
                    <a:latin typeface="Lucida Console" pitchFamily="49" charset="0"/>
                    <a:sym typeface="Symbol"/>
                  </a:rPr>
                  <a:t> </a:t>
                </a:r>
                <a:r>
                  <a:rPr lang="en-US" sz="1200" b="1" i="0">
                    <a:latin typeface="Cambria Math" panose="02040503050406030204" pitchFamily="18" charset="0"/>
                  </a:rPr>
                  <a:t>𝑩 ̅</a:t>
                </a:r>
                <a:r>
                  <a:rPr lang="en-US" sz="1200" b="1" dirty="0">
                    <a:solidFill>
                      <a:srgbClr val="990000"/>
                    </a:solidFill>
                  </a:rPr>
                  <a:t> </a:t>
                </a:r>
                <a:r>
                  <a:rPr lang="en-US" dirty="0"/>
                  <a:t>is trivial if </a:t>
                </a:r>
                <a:r>
                  <a:rPr lang="en-US" sz="1200" b="1" i="0">
                    <a:latin typeface="Cambria Math" panose="02040503050406030204" pitchFamily="18" charset="0"/>
                  </a:rPr>
                  <a:t>𝑩 ̅</a:t>
                </a:r>
                <a:r>
                  <a:rPr lang="en-US" dirty="0"/>
                  <a:t> is a subset of </a:t>
                </a:r>
                <a:r>
                  <a:rPr lang="en-US" sz="1200" b="1" i="0">
                    <a:latin typeface="Cambria Math" panose="02040503050406030204" pitchFamily="18" charset="0"/>
                  </a:rPr>
                  <a:t>𝑨 ̅</a:t>
                </a:r>
                <a:r>
                  <a:rPr lang="en-US" dirty="0"/>
                  <a:t>. In</a:t>
                </a:r>
                <a:r>
                  <a:rPr lang="en-US" baseline="0" dirty="0"/>
                  <a:t> student relation, the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dirty="0" err="1"/>
                  <a:t>HSname</a:t>
                </a:r>
                <a:r>
                  <a:rPr lang="en-US" sz="1200" b="1" i="1" baseline="0" dirty="0"/>
                  <a:t> </a:t>
                </a:r>
                <a:r>
                  <a:rPr lang="en-US" sz="1200" b="0" i="0" baseline="0" dirty="0"/>
                  <a:t>is a trivial functional dependency</a:t>
                </a:r>
                <a:r>
                  <a:rPr lang="en-US" dirty="0"/>
                  <a:t>. Well, it's pretty obvious that if two tuples have the same values across their entire expanse for </a:t>
                </a:r>
                <a:r>
                  <a:rPr lang="en-US" sz="1200" b="1" i="1" dirty="0" err="1"/>
                  <a:t>HSname</a:t>
                </a:r>
                <a:r>
                  <a:rPr lang="en-US" sz="1200" b="1" i="1" dirty="0"/>
                  <a:t>, </a:t>
                </a:r>
                <a:r>
                  <a:rPr lang="en-US" sz="1200" b="1" i="1" dirty="0" err="1"/>
                  <a:t>HScity</a:t>
                </a:r>
                <a:r>
                  <a:rPr lang="en-US" sz="1200" b="1" i="1" dirty="0"/>
                  <a:t> </a:t>
                </a:r>
                <a:r>
                  <a:rPr lang="en-US" dirty="0"/>
                  <a:t>, then obviously they're also going to have the same values for just this portion here, the </a:t>
                </a:r>
                <a:r>
                  <a:rPr lang="en-US" sz="1200" b="1" i="1" dirty="0" err="1"/>
                  <a:t>HSname</a:t>
                </a:r>
                <a:r>
                  <a:rPr lang="en-US" dirty="0"/>
                  <a:t> portion. So that's why it's called the trivial functional dependency.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nontrivial functional dependency is a functional dependency that's not a trivial one. By the way, FD is a common abbreviation for functional dependency. So if we have </a:t>
                </a:r>
                <a:r>
                  <a:rPr lang="en-US" sz="1200" b="1" i="0">
                    <a:latin typeface="Cambria Math" panose="02040503050406030204" pitchFamily="18" charset="0"/>
                  </a:rPr>
                  <a:t>𝑨 ̅</a:t>
                </a:r>
                <a:r>
                  <a:rPr lang="en-US" sz="1200" b="1" dirty="0">
                    <a:latin typeface="Lucida Console" pitchFamily="49" charset="0"/>
                    <a:sym typeface="Symbol"/>
                  </a:rPr>
                  <a:t> </a:t>
                </a:r>
                <a:r>
                  <a:rPr lang="en-US" sz="1200" b="1" dirty="0">
                    <a:solidFill>
                      <a:srgbClr val="990000"/>
                    </a:solidFill>
                    <a:latin typeface="Lucida Console" pitchFamily="49" charset="0"/>
                    <a:sym typeface="Symbol"/>
                  </a:rPr>
                  <a:t> </a:t>
                </a:r>
                <a:r>
                  <a:rPr lang="en-US" sz="1200" b="1" i="0">
                    <a:latin typeface="Cambria Math" panose="02040503050406030204" pitchFamily="18" charset="0"/>
                  </a:rPr>
                  <a:t>𝑩 ̅</a:t>
                </a:r>
                <a:r>
                  <a:rPr lang="en-US" dirty="0"/>
                  <a:t>, then that is non-trivial if it's not the case that </a:t>
                </a:r>
                <a:r>
                  <a:rPr lang="en-US" sz="1200" b="1" i="0">
                    <a:latin typeface="Cambria Math" panose="02040503050406030204" pitchFamily="18" charset="0"/>
                  </a:rPr>
                  <a:t>𝑩 ̅</a:t>
                </a:r>
                <a:r>
                  <a:rPr lang="en-US" dirty="0"/>
                  <a:t> is a subset of </a:t>
                </a:r>
                <a:r>
                  <a:rPr lang="en-US" sz="1200" b="1" i="0">
                    <a:latin typeface="Cambria Math" panose="02040503050406030204" pitchFamily="18" charset="0"/>
                  </a:rPr>
                  <a:t>𝑨 ̅</a:t>
                </a:r>
                <a:r>
                  <a:rPr lang="en-US" dirty="0"/>
                  <a:t>. In student relation,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dirty="0" err="1"/>
                  <a:t>HSname</a:t>
                </a:r>
                <a:r>
                  <a:rPr lang="en-US" sz="1200" b="1" i="1" baseline="0" dirty="0"/>
                  <a:t> , </a:t>
                </a:r>
                <a:r>
                  <a:rPr lang="en-US" sz="1200" b="1" i="1" baseline="0" dirty="0" err="1"/>
                  <a:t>HScode</a:t>
                </a:r>
                <a:r>
                  <a:rPr lang="en-US" sz="1200" b="1" i="1" baseline="0" dirty="0"/>
                  <a:t> </a:t>
                </a:r>
                <a:r>
                  <a:rPr lang="en-US" sz="1200" b="0" i="0" baseline="0" dirty="0"/>
                  <a:t>is a non trivial FD. </a:t>
                </a:r>
                <a:r>
                  <a:rPr lang="en-US" dirty="0"/>
                  <a:t>And now we're saying there are some attributes in </a:t>
                </a:r>
                <a:r>
                  <a:rPr lang="en-US" sz="1200" b="1" i="0">
                    <a:latin typeface="Cambria Math" panose="02040503050406030204" pitchFamily="18" charset="0"/>
                  </a:rPr>
                  <a:t>𝑩 ̅</a:t>
                </a:r>
                <a:r>
                  <a:rPr lang="en-US" dirty="0"/>
                  <a:t> that are not part of </a:t>
                </a:r>
                <a:r>
                  <a:rPr lang="en-US" sz="1200" b="1" i="0">
                    <a:latin typeface="Cambria Math" panose="02040503050406030204" pitchFamily="18" charset="0"/>
                  </a:rPr>
                  <a:t>𝑨 ̅</a:t>
                </a:r>
                <a:r>
                  <a:rPr lang="en-US"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last definition is a completely nontrivial functional dependency, and that's </a:t>
                </a:r>
                <a:r>
                  <a:rPr lang="en-US" sz="1200" b="1" i="0">
                    <a:latin typeface="Cambria Math" panose="02040503050406030204" pitchFamily="18" charset="0"/>
                  </a:rPr>
                  <a:t>𝑨 ̅</a:t>
                </a:r>
                <a:r>
                  <a:rPr lang="en-US" sz="1200" b="1" dirty="0">
                    <a:latin typeface="Lucida Console" pitchFamily="49" charset="0"/>
                    <a:sym typeface="Symbol"/>
                  </a:rPr>
                  <a:t> </a:t>
                </a:r>
                <a:r>
                  <a:rPr lang="en-US" sz="1200" b="1" dirty="0">
                    <a:solidFill>
                      <a:srgbClr val="990000"/>
                    </a:solidFill>
                    <a:latin typeface="Lucida Console" pitchFamily="49" charset="0"/>
                    <a:sym typeface="Symbol"/>
                  </a:rPr>
                  <a:t> </a:t>
                </a:r>
                <a:r>
                  <a:rPr lang="en-US" sz="1200" b="1" i="0">
                    <a:latin typeface="Cambria Math" panose="02040503050406030204" pitchFamily="18" charset="0"/>
                  </a:rPr>
                  <a:t>𝑩 ̅</a:t>
                </a:r>
                <a:r>
                  <a:rPr lang="en-US" dirty="0"/>
                  <a:t> where </a:t>
                </a:r>
                <a:r>
                  <a:rPr lang="en-US" sz="1200" b="1" i="0">
                    <a:latin typeface="Cambria Math" panose="02040503050406030204" pitchFamily="18" charset="0"/>
                  </a:rPr>
                  <a:t>𝑨 ̅</a:t>
                </a:r>
                <a:r>
                  <a:rPr lang="en-US" dirty="0"/>
                  <a:t> and </a:t>
                </a:r>
                <a:r>
                  <a:rPr lang="en-US" sz="1200" b="1" i="0">
                    <a:latin typeface="Cambria Math" panose="02040503050406030204" pitchFamily="18" charset="0"/>
                  </a:rPr>
                  <a:t>𝑩 ̅</a:t>
                </a:r>
                <a:r>
                  <a:rPr lang="en-US" dirty="0"/>
                  <a:t> have no intersection at all. In student relation,</a:t>
                </a:r>
                <a:r>
                  <a:rPr lang="en-US" baseline="0" dirty="0"/>
                  <a:t>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baseline="0" dirty="0" err="1"/>
                  <a:t>HScode</a:t>
                </a:r>
                <a:r>
                  <a:rPr lang="en-US" sz="1200" b="1" i="1" baseline="0" dirty="0"/>
                  <a:t> </a:t>
                </a:r>
                <a:r>
                  <a:rPr lang="en-US" sz="1200" b="0" i="0" baseline="0" dirty="0"/>
                  <a:t> is a completely non trivial FD. </a:t>
                </a:r>
                <a:r>
                  <a:rPr lang="en-US" dirty="0"/>
                  <a:t>And the reality is that completely nontrivial functional dependencies are the ones that we're most interested in specifying.</a:t>
                </a:r>
                <a:endParaRPr lang="en-US" dirty="0"/>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394493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 mentioned that there are some rules that apply to all functional dependencies and I'll give a couple of those right now. The first one is the splitting rule. The splitting rules says that if we have a set of attributes that determine another set of attributes then we this implies that we have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determines B</a:t>
                </a:r>
                <a:r>
                  <a:rPr lang="en-US" baseline="-25000" dirty="0"/>
                  <a:t>1</a:t>
                </a:r>
                <a:r>
                  <a:rPr lang="en-US" dirty="0"/>
                  <a:t> and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determines B</a:t>
                </a:r>
                <a:r>
                  <a:rPr lang="en-US" baseline="-25000" dirty="0"/>
                  <a:t>2</a:t>
                </a:r>
                <a:r>
                  <a:rPr lang="en-US" dirty="0"/>
                  <a:t> and so on. In other words, we can split the right side of the functional dependency. If we say that ”when the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value are the same all of the B values have to be the same “then certainly when the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dirty="0"/>
                  <a:t> values are the same the B values have to be the same independently.  In student relation,</a:t>
                </a:r>
                <a:r>
                  <a:rPr lang="en-US" baseline="0" dirty="0"/>
                  <a:t> the functional dependency </a:t>
                </a:r>
                <a:r>
                  <a:rPr lang="en-US" sz="1200" b="1" i="1" dirty="0" err="1"/>
                  <a:t>HScode</a:t>
                </a:r>
                <a:r>
                  <a:rPr lang="en-US" sz="1200" b="1" i="1" dirty="0"/>
                  <a:t> </a:t>
                </a:r>
                <a:r>
                  <a:rPr lang="en-US" sz="1200" b="1" dirty="0">
                    <a:latin typeface="Lucida Console" pitchFamily="49" charset="0"/>
                    <a:sym typeface="Symbol"/>
                  </a:rPr>
                  <a:t> </a:t>
                </a:r>
                <a:r>
                  <a:rPr lang="en-US" sz="1200" b="1" i="1" dirty="0" err="1"/>
                  <a:t>HSname</a:t>
                </a:r>
                <a:r>
                  <a:rPr lang="en-US" sz="1200" b="1" i="1" baseline="0" dirty="0"/>
                  <a:t> </a:t>
                </a:r>
                <a:r>
                  <a:rPr lang="en-US" sz="1200" b="1" i="1" dirty="0"/>
                  <a:t>, </a:t>
                </a:r>
                <a:r>
                  <a:rPr lang="en-US" sz="1200" b="1" i="1" dirty="0" err="1"/>
                  <a:t>Hscity</a:t>
                </a:r>
                <a:r>
                  <a:rPr lang="en-US" sz="1200" b="1" i="1" dirty="0"/>
                  <a:t> </a:t>
                </a:r>
                <a:r>
                  <a:rPr lang="en-US" sz="1200" b="0" i="0" dirty="0"/>
                  <a:t>can</a:t>
                </a:r>
                <a:r>
                  <a:rPr lang="en-US" sz="1200" b="0" i="0" baseline="0" dirty="0"/>
                  <a:t> be split into </a:t>
                </a:r>
                <a:r>
                  <a:rPr lang="en-US" sz="1200" b="1" i="1" dirty="0" err="1"/>
                  <a:t>HScode</a:t>
                </a:r>
                <a:r>
                  <a:rPr lang="en-US" sz="1200" b="1" i="1" dirty="0"/>
                  <a:t> </a:t>
                </a:r>
                <a:r>
                  <a:rPr lang="en-US" sz="1200" b="1" dirty="0">
                    <a:latin typeface="Lucida Console" pitchFamily="49" charset="0"/>
                    <a:sym typeface="Symbol"/>
                  </a:rPr>
                  <a:t> </a:t>
                </a:r>
                <a:r>
                  <a:rPr lang="en-US" sz="1200" b="1" i="1" dirty="0" err="1"/>
                  <a:t>HSname</a:t>
                </a:r>
                <a:r>
                  <a:rPr lang="en-US" sz="1200" b="1" i="1" baseline="0" dirty="0"/>
                  <a:t> </a:t>
                </a:r>
                <a:r>
                  <a:rPr lang="en-US" sz="1200" b="1" i="1" dirty="0"/>
                  <a:t> </a:t>
                </a:r>
                <a:r>
                  <a:rPr lang="en-US" sz="1200" b="0" i="0" dirty="0"/>
                  <a:t>and </a:t>
                </a:r>
                <a:r>
                  <a:rPr lang="en-US" sz="1200" b="1" i="1" dirty="0" err="1"/>
                  <a:t>HScode</a:t>
                </a:r>
                <a:r>
                  <a:rPr lang="en-US" sz="1200" b="1" i="1" dirty="0"/>
                  <a:t> </a:t>
                </a:r>
                <a:r>
                  <a:rPr lang="en-US" sz="1200" b="1" dirty="0">
                    <a:latin typeface="Lucida Console" pitchFamily="49" charset="0"/>
                    <a:sym typeface="Symbol"/>
                  </a:rPr>
                  <a:t></a:t>
                </a:r>
                <a:r>
                  <a:rPr lang="en-US" sz="1200" b="1" baseline="0" dirty="0">
                    <a:latin typeface="Lucida Console" pitchFamily="49" charset="0"/>
                    <a:sym typeface="Symbol"/>
                  </a:rPr>
                  <a:t> </a:t>
                </a:r>
                <a:r>
                  <a:rPr lang="en-US" sz="1200" b="1" i="1" dirty="0" err="1"/>
                  <a:t>Hscity</a:t>
                </a:r>
                <a:r>
                  <a:rPr lang="en-US" sz="1200" b="1" i="1" dirty="0"/>
                  <a:t>.</a:t>
                </a:r>
                <a:endParaRPr lang="en-US" dirty="0"/>
              </a:p>
              <a:p>
                <a:r>
                  <a:rPr lang="en-US" dirty="0"/>
                  <a:t>Now you might wonder if the splitting rule also goes the other way. So let's say we have, we have A</a:t>
                </a:r>
                <a:r>
                  <a:rPr lang="en-US" baseline="-25000" dirty="0"/>
                  <a:t>1</a:t>
                </a:r>
                <a:r>
                  <a:rPr lang="en-US" dirty="0"/>
                  <a:t> through A</a:t>
                </a:r>
                <a:r>
                  <a:rPr lang="en-US" baseline="-25000" dirty="0"/>
                  <a:t>n</a:t>
                </a:r>
                <a:r>
                  <a:rPr lang="en-US" dirty="0"/>
                  <a:t> determines </a:t>
                </a:r>
                <a14:m>
                  <m:oMath xmlns:m="http://schemas.openxmlformats.org/officeDocument/2006/math">
                    <m:acc>
                      <m:accPr>
                        <m:chr m:val="̅"/>
                        <m:ctrlPr>
                          <a:rPr lang="en-US" sz="1200" b="1" i="1" smtClean="0">
                            <a:latin typeface="Cambria Math" panose="02040503050406030204" pitchFamily="18" charset="0"/>
                          </a:rPr>
                        </m:ctrlPr>
                      </m:accPr>
                      <m:e>
                        <m:r>
                          <a:rPr lang="en-US" sz="1200" b="1">
                            <a:latin typeface="Cambria Math" panose="02040503050406030204" pitchFamily="18" charset="0"/>
                          </a:rPr>
                          <m:t>𝐁</m:t>
                        </m:r>
                      </m:e>
                    </m:acc>
                  </m:oMath>
                </a14:m>
                <a:r>
                  <a:rPr lang="en-US" dirty="0"/>
                  <a:t> then IS IT the case that A</a:t>
                </a:r>
                <a:r>
                  <a:rPr lang="en-US" baseline="-25000" dirty="0"/>
                  <a:t>1</a:t>
                </a:r>
                <a:r>
                  <a:rPr lang="en-US" dirty="0"/>
                  <a:t> determines </a:t>
                </a:r>
                <a14:m>
                  <m:oMath xmlns:m="http://schemas.openxmlformats.org/officeDocument/2006/math">
                    <m:acc>
                      <m:accPr>
                        <m:chr m:val="̅"/>
                        <m:ctrlPr>
                          <a:rPr lang="en-US" sz="1200" b="1" i="1" smtClean="0">
                            <a:latin typeface="Cambria Math" panose="02040503050406030204" pitchFamily="18" charset="0"/>
                          </a:rPr>
                        </m:ctrlPr>
                      </m:accPr>
                      <m:e>
                        <m:r>
                          <a:rPr lang="en-US" sz="1200" b="1">
                            <a:latin typeface="Cambria Math" panose="02040503050406030204" pitchFamily="18" charset="0"/>
                          </a:rPr>
                          <m:t>𝐁</m:t>
                        </m:r>
                      </m:e>
                    </m:acc>
                  </m:oMath>
                </a14:m>
                <a:r>
                  <a:rPr lang="en-US" dirty="0"/>
                  <a:t> and A</a:t>
                </a:r>
                <a:r>
                  <a:rPr lang="en-US" baseline="-25000" dirty="0"/>
                  <a:t>2</a:t>
                </a:r>
                <a:r>
                  <a:rPr lang="en-US" dirty="0"/>
                  <a:t> determines </a:t>
                </a:r>
                <a14:m>
                  <m:oMath xmlns:m="http://schemas.openxmlformats.org/officeDocument/2006/math">
                    <m:acc>
                      <m:accPr>
                        <m:chr m:val="̅"/>
                        <m:ctrlPr>
                          <a:rPr lang="en-US" sz="1200" b="1" i="1" smtClean="0">
                            <a:latin typeface="Cambria Math" panose="02040503050406030204" pitchFamily="18" charset="0"/>
                          </a:rPr>
                        </m:ctrlPr>
                      </m:accPr>
                      <m:e>
                        <m:r>
                          <a:rPr lang="en-US" sz="1200" b="1">
                            <a:latin typeface="Cambria Math" panose="02040503050406030204" pitchFamily="18" charset="0"/>
                          </a:rPr>
                          <m:t>𝐁</m:t>
                        </m:r>
                      </m:e>
                    </m:acc>
                  </m:oMath>
                </a14:m>
                <a:r>
                  <a:rPr lang="en-US" dirty="0"/>
                  <a:t> on its own, and so on? Well, the answer to that is no. And I'll give a simple example from our university application database. So let's say that we have the functional dependency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baseline="0" dirty="0" err="1"/>
                  <a:t>HScode</a:t>
                </a:r>
                <a:r>
                  <a:rPr lang="en-US" sz="1200" b="1" i="1" baseline="0" dirty="0"/>
                  <a:t> </a:t>
                </a:r>
                <a:r>
                  <a:rPr lang="en-US" dirty="0"/>
                  <a:t>. We talked about that one before. So that says that when we have a particular name and city combination for a high school, that's identifying a single high school, and so it will always have the same code. So that makes a lot of sense but it is not the case if we split the left hand side that high school name alone will determine a high school code. So for example, I would venture to guess that there are a lot of Roots Schools all over the country and they won't all will be the same high school. So it's really the combination of attributes on the left that together functionally determine the right hand side and so we do not then have the splitting rule as a general principle.</a:t>
                </a:r>
              </a:p>
            </p:txBody>
          </p:sp>
        </mc:Choice>
        <mc:Fallback xmlns="">
          <p:sp>
            <p:nvSpPr>
              <p:cNvPr id="3" name="Notes Placeholder 2"/>
              <p:cNvSpPr>
                <a:spLocks noGrp="1"/>
              </p:cNvSpPr>
              <p:nvPr>
                <p:ph type="body" idx="1"/>
              </p:nvPr>
            </p:nvSpPr>
            <p:spPr/>
            <p:txBody>
              <a:bodyPr/>
              <a:lstStyle/>
              <a:p>
                <a:r>
                  <a:rPr lang="en-US" dirty="0"/>
                  <a:t>I mentioned that there are some rules that apply to all functional dependencies and I'll give a couple of those right now. The first one is the splitting rule. The splitting rules says that if we have a set of attributes that determine another set of attributes then we this implies that we have </a:t>
                </a:r>
                <a:r>
                  <a:rPr lang="en-US" sz="1200" b="1" i="0">
                    <a:latin typeface="Cambria Math" panose="02040503050406030204" pitchFamily="18" charset="0"/>
                  </a:rPr>
                  <a:t>𝑨 ̅</a:t>
                </a:r>
                <a:r>
                  <a:rPr lang="en-US" dirty="0"/>
                  <a:t> determines B</a:t>
                </a:r>
                <a:r>
                  <a:rPr lang="en-US" baseline="-25000" dirty="0"/>
                  <a:t>1</a:t>
                </a:r>
                <a:r>
                  <a:rPr lang="en-US" dirty="0"/>
                  <a:t> and </a:t>
                </a:r>
                <a:r>
                  <a:rPr lang="en-US" sz="1200" b="1" i="0">
                    <a:latin typeface="Cambria Math" panose="02040503050406030204" pitchFamily="18" charset="0"/>
                  </a:rPr>
                  <a:t>𝑨 ̅</a:t>
                </a:r>
                <a:r>
                  <a:rPr lang="en-US" dirty="0"/>
                  <a:t> determines B</a:t>
                </a:r>
                <a:r>
                  <a:rPr lang="en-US" baseline="-25000" dirty="0"/>
                  <a:t>2</a:t>
                </a:r>
                <a:r>
                  <a:rPr lang="en-US" dirty="0"/>
                  <a:t> and so on. In other words, we can split the right side of the functional dependency. If we say that ”when the </a:t>
                </a:r>
                <a:r>
                  <a:rPr lang="en-US" sz="1200" b="1" i="0">
                    <a:latin typeface="Cambria Math" panose="02040503050406030204" pitchFamily="18" charset="0"/>
                  </a:rPr>
                  <a:t>𝑨 ̅</a:t>
                </a:r>
                <a:r>
                  <a:rPr lang="en-US" dirty="0"/>
                  <a:t> value are the same all of the B values have to be the same “then certainly when the </a:t>
                </a:r>
                <a:r>
                  <a:rPr lang="en-US" sz="1200" b="1" i="0">
                    <a:latin typeface="Cambria Math" panose="02040503050406030204" pitchFamily="18" charset="0"/>
                  </a:rPr>
                  <a:t>𝑨 ̅</a:t>
                </a:r>
                <a:r>
                  <a:rPr lang="en-US" dirty="0"/>
                  <a:t> values are the same the B values have to be the same independently.  In student relation,</a:t>
                </a:r>
                <a:r>
                  <a:rPr lang="en-US" baseline="0" dirty="0"/>
                  <a:t> the functional dependency </a:t>
                </a:r>
                <a:r>
                  <a:rPr lang="en-US" sz="1200" b="1" i="1" dirty="0" err="1"/>
                  <a:t>HScode</a:t>
                </a:r>
                <a:r>
                  <a:rPr lang="en-US" sz="1200" b="1" i="1" dirty="0"/>
                  <a:t> </a:t>
                </a:r>
                <a:r>
                  <a:rPr lang="en-US" sz="1200" b="1" dirty="0">
                    <a:latin typeface="Lucida Console" pitchFamily="49" charset="0"/>
                    <a:sym typeface="Symbol"/>
                  </a:rPr>
                  <a:t> </a:t>
                </a:r>
                <a:r>
                  <a:rPr lang="en-US" sz="1200" b="1" i="1" dirty="0" err="1"/>
                  <a:t>HSname</a:t>
                </a:r>
                <a:r>
                  <a:rPr lang="en-US" sz="1200" b="1" i="1" baseline="0" dirty="0"/>
                  <a:t> </a:t>
                </a:r>
                <a:r>
                  <a:rPr lang="en-US" sz="1200" b="1" i="1" dirty="0"/>
                  <a:t>, </a:t>
                </a:r>
                <a:r>
                  <a:rPr lang="en-US" sz="1200" b="1" i="1" dirty="0" err="1"/>
                  <a:t>Hscity</a:t>
                </a:r>
                <a:r>
                  <a:rPr lang="en-US" sz="1200" b="1" i="1" dirty="0"/>
                  <a:t> </a:t>
                </a:r>
                <a:r>
                  <a:rPr lang="en-US" sz="1200" b="0" i="0" dirty="0"/>
                  <a:t>can</a:t>
                </a:r>
                <a:r>
                  <a:rPr lang="en-US" sz="1200" b="0" i="0" baseline="0" dirty="0"/>
                  <a:t> be split into </a:t>
                </a:r>
                <a:r>
                  <a:rPr lang="en-US" sz="1200" b="1" i="1" dirty="0" err="1"/>
                  <a:t>HScode</a:t>
                </a:r>
                <a:r>
                  <a:rPr lang="en-US" sz="1200" b="1" i="1" dirty="0"/>
                  <a:t> </a:t>
                </a:r>
                <a:r>
                  <a:rPr lang="en-US" sz="1200" b="1" dirty="0">
                    <a:latin typeface="Lucida Console" pitchFamily="49" charset="0"/>
                    <a:sym typeface="Symbol"/>
                  </a:rPr>
                  <a:t> </a:t>
                </a:r>
                <a:r>
                  <a:rPr lang="en-US" sz="1200" b="1" i="1" dirty="0" err="1"/>
                  <a:t>HSname</a:t>
                </a:r>
                <a:r>
                  <a:rPr lang="en-US" sz="1200" b="1" i="1" baseline="0" dirty="0"/>
                  <a:t> </a:t>
                </a:r>
                <a:r>
                  <a:rPr lang="en-US" sz="1200" b="1" i="1" dirty="0"/>
                  <a:t> </a:t>
                </a:r>
                <a:r>
                  <a:rPr lang="en-US" sz="1200" b="0" i="0" dirty="0"/>
                  <a:t>and </a:t>
                </a:r>
                <a:r>
                  <a:rPr lang="en-US" sz="1200" b="1" i="1" dirty="0" err="1"/>
                  <a:t>HScode</a:t>
                </a:r>
                <a:r>
                  <a:rPr lang="en-US" sz="1200" b="1" i="1" dirty="0"/>
                  <a:t> </a:t>
                </a:r>
                <a:r>
                  <a:rPr lang="en-US" sz="1200" b="1" dirty="0">
                    <a:latin typeface="Lucida Console" pitchFamily="49" charset="0"/>
                    <a:sym typeface="Symbol"/>
                  </a:rPr>
                  <a:t></a:t>
                </a:r>
                <a:r>
                  <a:rPr lang="en-US" sz="1200" b="1" baseline="0" dirty="0">
                    <a:latin typeface="Lucida Console" pitchFamily="49" charset="0"/>
                    <a:sym typeface="Symbol"/>
                  </a:rPr>
                  <a:t> </a:t>
                </a:r>
                <a:r>
                  <a:rPr lang="en-US" sz="1200" b="1" i="1" dirty="0" err="1"/>
                  <a:t>Hscity</a:t>
                </a:r>
                <a:r>
                  <a:rPr lang="en-US" sz="1200" b="1" i="1" dirty="0"/>
                  <a:t>.</a:t>
                </a:r>
                <a:endParaRPr lang="en-US" dirty="0"/>
              </a:p>
              <a:p>
                <a:r>
                  <a:rPr lang="en-US" dirty="0"/>
                  <a:t>Now you might wonder if the splitting rule also goes the other way. So let's say we have, we have A</a:t>
                </a:r>
                <a:r>
                  <a:rPr lang="en-US" baseline="-25000" dirty="0"/>
                  <a:t>1</a:t>
                </a:r>
                <a:r>
                  <a:rPr lang="en-US" dirty="0"/>
                  <a:t> through A</a:t>
                </a:r>
                <a:r>
                  <a:rPr lang="en-US" baseline="-25000" dirty="0"/>
                  <a:t>n</a:t>
                </a:r>
                <a:r>
                  <a:rPr lang="en-US" dirty="0"/>
                  <a:t> determines </a:t>
                </a:r>
                <a:r>
                  <a:rPr lang="en-US" sz="1200" b="1" i="0">
                    <a:latin typeface="Cambria Math" panose="02040503050406030204" pitchFamily="18" charset="0"/>
                  </a:rPr>
                  <a:t>𝐁 ̅</a:t>
                </a:r>
                <a:r>
                  <a:rPr lang="en-US" dirty="0"/>
                  <a:t> then IS IT the case that A</a:t>
                </a:r>
                <a:r>
                  <a:rPr lang="en-US" baseline="-25000" dirty="0"/>
                  <a:t>1</a:t>
                </a:r>
                <a:r>
                  <a:rPr lang="en-US" dirty="0"/>
                  <a:t> determines </a:t>
                </a:r>
                <a:r>
                  <a:rPr lang="en-US" sz="1200" b="1" i="0">
                    <a:latin typeface="Cambria Math" panose="02040503050406030204" pitchFamily="18" charset="0"/>
                  </a:rPr>
                  <a:t>𝐁 ̅</a:t>
                </a:r>
                <a:r>
                  <a:rPr lang="en-US" dirty="0"/>
                  <a:t> and A</a:t>
                </a:r>
                <a:r>
                  <a:rPr lang="en-US" baseline="-25000" dirty="0"/>
                  <a:t>2</a:t>
                </a:r>
                <a:r>
                  <a:rPr lang="en-US" dirty="0"/>
                  <a:t> determines </a:t>
                </a:r>
                <a:r>
                  <a:rPr lang="en-US" sz="1200" b="1" i="0">
                    <a:latin typeface="Cambria Math" panose="02040503050406030204" pitchFamily="18" charset="0"/>
                  </a:rPr>
                  <a:t>𝐁 ̅</a:t>
                </a:r>
                <a:r>
                  <a:rPr lang="en-US" dirty="0"/>
                  <a:t> on its own, and so on? Well, the answer to that is no. And I'll give a simple example from our university application database. So let's say that we have the functional dependency </a:t>
                </a:r>
                <a:r>
                  <a:rPr lang="en-US" sz="1200" b="1" i="1" dirty="0" err="1"/>
                  <a:t>HSname</a:t>
                </a:r>
                <a:r>
                  <a:rPr lang="en-US" sz="1200" b="1" i="1" dirty="0"/>
                  <a:t>, </a:t>
                </a:r>
                <a:r>
                  <a:rPr lang="en-US" sz="1200" b="1" i="1" dirty="0" err="1"/>
                  <a:t>HScity</a:t>
                </a:r>
                <a:r>
                  <a:rPr lang="en-US" sz="1200" b="1" i="1" dirty="0"/>
                  <a:t> </a:t>
                </a:r>
                <a:r>
                  <a:rPr lang="en-US" sz="1200" b="1" dirty="0">
                    <a:latin typeface="Lucida Console" pitchFamily="49" charset="0"/>
                    <a:sym typeface="Symbol"/>
                  </a:rPr>
                  <a:t> </a:t>
                </a:r>
                <a:r>
                  <a:rPr lang="en-US" sz="1200" b="1" i="1" baseline="0" dirty="0" err="1"/>
                  <a:t>HScode</a:t>
                </a:r>
                <a:r>
                  <a:rPr lang="en-US" sz="1200" b="1" i="1" baseline="0" dirty="0"/>
                  <a:t> </a:t>
                </a:r>
                <a:r>
                  <a:rPr lang="en-US" dirty="0"/>
                  <a:t>. We talked about that one before. So that says that when we have a particular name and city combination for a high school, that's identifying a single high school, and so it will always have the same code. So that makes a lot of sense but it is not the case if we split the left hand side that high school name alone will determine a high school code. So for example, I would venture to guess that there are a lot of Roots Schools all over the country and they won't all will be the same high school. So it's really the combination of attributes on the left that together functionally determine the right hand side and so we do not then have the splitting rule as a general principle.</a:t>
                </a:r>
                <a:endParaRPr lang="en-US" dirty="0"/>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3625227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combining rule is the inverse of the splitting rule.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434136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And finally the transitive rule, which is the one we alluded to earlier. It says if we have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panose="02040503050406030204" pitchFamily="18" charset="0"/>
                          </a:rPr>
                          <m:t>𝑨</m:t>
                        </m:r>
                      </m:e>
                    </m:acc>
                  </m:oMath>
                </a14:m>
                <a:r>
                  <a:rPr lang="en-US" dirty="0"/>
                  <a:t> determines </a:t>
                </a:r>
                <a14:m>
                  <m:oMath xmlns:m="http://schemas.openxmlformats.org/officeDocument/2006/math">
                    <m:acc>
                      <m:accPr>
                        <m:chr m:val="̅"/>
                        <m:ctrlPr>
                          <a:rPr lang="en-US" b="1" i="1" smtClean="0">
                            <a:latin typeface="Cambria Math" panose="02040503050406030204" pitchFamily="18" charset="0"/>
                          </a:rPr>
                        </m:ctrlPr>
                      </m:accPr>
                      <m:e>
                        <m:r>
                          <a:rPr lang="en-US" b="1">
                            <a:latin typeface="Cambria Math" panose="02040503050406030204" pitchFamily="18" charset="0"/>
                          </a:rPr>
                          <m:t>𝐁</m:t>
                        </m:r>
                      </m:e>
                    </m:acc>
                  </m:oMath>
                </a14:m>
                <a:r>
                  <a:rPr lang="en-US" dirty="0"/>
                  <a:t> and we have </a:t>
                </a:r>
                <a14:m>
                  <m:oMath xmlns:m="http://schemas.openxmlformats.org/officeDocument/2006/math">
                    <m:acc>
                      <m:accPr>
                        <m:chr m:val="̅"/>
                        <m:ctrlPr>
                          <a:rPr lang="en-US" b="1" i="1" smtClean="0">
                            <a:latin typeface="Cambria Math" panose="02040503050406030204" pitchFamily="18" charset="0"/>
                          </a:rPr>
                        </m:ctrlPr>
                      </m:accPr>
                      <m:e>
                        <m:r>
                          <a:rPr lang="en-US" b="1">
                            <a:latin typeface="Cambria Math" panose="02040503050406030204" pitchFamily="18" charset="0"/>
                          </a:rPr>
                          <m:t>𝐁</m:t>
                        </m:r>
                      </m:e>
                    </m:acc>
                  </m:oMath>
                </a14:m>
                <a:r>
                  <a:rPr lang="en-US" dirty="0"/>
                  <a:t> determines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𝑪</m:t>
                        </m:r>
                      </m:e>
                    </m:acc>
                  </m:oMath>
                </a14:m>
                <a:r>
                  <a:rPr lang="en-US" dirty="0"/>
                  <a:t>, then we have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panose="02040503050406030204" pitchFamily="18" charset="0"/>
                          </a:rPr>
                          <m:t>𝑨</m:t>
                        </m:r>
                      </m:e>
                    </m:acc>
                  </m:oMath>
                </a14:m>
                <a:r>
                  <a:rPr lang="en-US" dirty="0"/>
                  <a:t> determines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𝑪</m:t>
                        </m:r>
                      </m:e>
                    </m:acc>
                  </m:oMath>
                </a14:m>
                <a:r>
                  <a:rPr lang="en-US" dirty="0"/>
                  <a:t>. </a:t>
                </a:r>
              </a:p>
            </p:txBody>
          </p:sp>
        </mc:Choice>
        <mc:Fallback xmlns="">
          <p:sp>
            <p:nvSpPr>
              <p:cNvPr id="3" name="Notes Placeholder 2"/>
              <p:cNvSpPr>
                <a:spLocks noGrp="1"/>
              </p:cNvSpPr>
              <p:nvPr>
                <p:ph type="body" idx="1"/>
              </p:nvPr>
            </p:nvSpPr>
            <p:spPr/>
            <p:txBody>
              <a:bodyPr/>
              <a:lstStyle/>
              <a:p>
                <a:r>
                  <a:rPr lang="en-US" dirty="0"/>
                  <a:t>And finally the transitive rule, which is the one we alluded to earlier. It says if we have </a:t>
                </a:r>
                <a:r>
                  <a:rPr lang="en-US" b="1" i="0">
                    <a:latin typeface="Cambria Math" panose="02040503050406030204" pitchFamily="18" charset="0"/>
                  </a:rPr>
                  <a:t>𝑨 ̅</a:t>
                </a:r>
                <a:r>
                  <a:rPr lang="en-US" dirty="0"/>
                  <a:t> determines </a:t>
                </a:r>
                <a:r>
                  <a:rPr lang="en-US" b="1" i="0">
                    <a:latin typeface="Cambria Math" panose="02040503050406030204" pitchFamily="18" charset="0"/>
                  </a:rPr>
                  <a:t>𝐁 ̅</a:t>
                </a:r>
                <a:r>
                  <a:rPr lang="en-US" dirty="0"/>
                  <a:t> and we have </a:t>
                </a:r>
                <a:r>
                  <a:rPr lang="en-US" b="1" i="0">
                    <a:latin typeface="Cambria Math" panose="02040503050406030204" pitchFamily="18" charset="0"/>
                  </a:rPr>
                  <a:t>𝐁 ̅</a:t>
                </a:r>
                <a:r>
                  <a:rPr lang="en-US" dirty="0"/>
                  <a:t> determines </a:t>
                </a:r>
                <a:r>
                  <a:rPr lang="en-US" b="1" i="0">
                    <a:latin typeface="Cambria Math" panose="02040503050406030204" pitchFamily="18" charset="0"/>
                  </a:rPr>
                  <a:t>𝑪 ̅</a:t>
                </a:r>
                <a:r>
                  <a:rPr lang="en-US" dirty="0"/>
                  <a:t>, then we have </a:t>
                </a:r>
                <a:r>
                  <a:rPr lang="en-US" b="1" i="0">
                    <a:latin typeface="Cambria Math" panose="02040503050406030204" pitchFamily="18" charset="0"/>
                  </a:rPr>
                  <a:t>𝑨 ̅</a:t>
                </a:r>
                <a:r>
                  <a:rPr lang="en-US" dirty="0"/>
                  <a:t> determines </a:t>
                </a:r>
                <a:r>
                  <a:rPr lang="en-US" b="1" i="0">
                    <a:latin typeface="Cambria Math" panose="02040503050406030204" pitchFamily="18" charset="0"/>
                  </a:rPr>
                  <a:t>𝑪 ̅</a:t>
                </a:r>
                <a:r>
                  <a:rPr lang="en-US" dirty="0"/>
                  <a:t>. </a:t>
                </a:r>
                <a:endParaRPr lang="en-US" dirty="0"/>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1367858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Now, I'm going to introduce the concept of closure of attributes. Let's suppose we're given a relation, a set of functional dependencies for that relation, and then a set of attributes </a:t>
                </a:r>
                <a:r>
                  <a:rPr lang="en-US" baseline="0" dirty="0"/>
                  <a:t> </a:t>
                </a:r>
                <a:r>
                  <a:rPr lang="el-GR" sz="1200" dirty="0"/>
                  <a:t>Ᾱ</a:t>
                </a:r>
                <a:r>
                  <a:rPr lang="en-US" dirty="0"/>
                  <a:t> that are part of that relation. I'm interested in finding all attributes B of the relation such that </a:t>
                </a:r>
                <a:r>
                  <a:rPr lang="el-GR" sz="1200" dirty="0"/>
                  <a:t>Ᾱ</a:t>
                </a:r>
                <a:r>
                  <a:rPr lang="en-US" dirty="0"/>
                  <a:t> functionally determines B. And this is what's called the closure, and I'll show in a bit why we might want to compute that. </a:t>
                </a:r>
                <a:r>
                  <a:rPr lang="en-US" dirty="0" err="1"/>
                  <a:t>Notationally</a:t>
                </a:r>
                <a:r>
                  <a:rPr lang="en-US" dirty="0"/>
                  <a:t> the closure is written using the + sign i.e. </a:t>
                </a:r>
                <a:r>
                  <a:rPr lang="el-GR" sz="1200" dirty="0"/>
                  <a:t>Ᾱ</a:t>
                </a:r>
                <a:r>
                  <a:rPr lang="en-US" baseline="30000" dirty="0"/>
                  <a:t>+</a:t>
                </a:r>
                <a:r>
                  <a:rPr lang="en-US" dirty="0"/>
                  <a:t>. And I'm going to give an algorithm for doing that. My algorithm says start with the set itself. So I'm going to start with A</a:t>
                </a:r>
                <a:r>
                  <a:rPr lang="en-US" baseline="-25000" dirty="0"/>
                  <a:t>1</a:t>
                </a:r>
                <a:r>
                  <a:rPr lang="en-US" dirty="0"/>
                  <a:t> through A</a:t>
                </a:r>
                <a:r>
                  <a:rPr lang="en-US" baseline="-25000" dirty="0"/>
                  <a:t>n</a:t>
                </a:r>
                <a:r>
                  <a:rPr lang="en-US" baseline="0" dirty="0"/>
                  <a:t> (Since </a:t>
                </a:r>
                <a:r>
                  <a:rPr lang="el-GR" sz="1200" dirty="0"/>
                  <a:t>Ᾱ</a:t>
                </a:r>
                <a:r>
                  <a:rPr lang="en-US" sz="1200" dirty="0"/>
                  <a:t> functionally determines </a:t>
                </a:r>
                <a:r>
                  <a:rPr lang="en-US" dirty="0"/>
                  <a:t>A</a:t>
                </a:r>
                <a:r>
                  <a:rPr lang="en-US" baseline="-25000" dirty="0"/>
                  <a:t>1</a:t>
                </a:r>
                <a:r>
                  <a:rPr lang="en-US" dirty="0"/>
                  <a:t> through A</a:t>
                </a:r>
                <a:r>
                  <a:rPr lang="en-US" baseline="-25000" dirty="0"/>
                  <a:t>n</a:t>
                </a:r>
                <a:r>
                  <a:rPr lang="en-US" baseline="0" dirty="0"/>
                  <a:t>, a trivial dependency)</a:t>
                </a:r>
                <a:r>
                  <a:rPr lang="en-US" dirty="0"/>
                  <a:t>. And then I'm going to repeat the following over FD’s until there's no change. If </a:t>
                </a:r>
                <a:r>
                  <a:rPr lang="el-GR" sz="1200" dirty="0"/>
                  <a:t>Ᾱ</a:t>
                </a:r>
                <a:r>
                  <a:rPr lang="en-US" dirty="0"/>
                  <a:t> determines </a:t>
                </a:r>
                <a14:m>
                  <m:oMath xmlns:m="http://schemas.openxmlformats.org/officeDocument/2006/math">
                    <m:acc>
                      <m:accPr>
                        <m:chr m:val="̅"/>
                        <m:ctrlPr>
                          <a:rPr lang="en-US" sz="1200" b="1" i="1" smtClean="0">
                            <a:solidFill>
                              <a:srgbClr val="990000"/>
                            </a:solidFill>
                            <a:latin typeface="Cambria Math" panose="02040503050406030204" pitchFamily="18" charset="0"/>
                          </a:rPr>
                        </m:ctrlPr>
                      </m:accPr>
                      <m:e>
                        <m:r>
                          <a:rPr lang="en-US" sz="1200" b="1">
                            <a:solidFill>
                              <a:srgbClr val="990000"/>
                            </a:solidFill>
                            <a:latin typeface="Cambria Math" panose="02040503050406030204" pitchFamily="18" charset="0"/>
                          </a:rPr>
                          <m:t>𝐁</m:t>
                        </m:r>
                      </m:e>
                    </m:acc>
                  </m:oMath>
                </a14:m>
                <a:r>
                  <a:rPr lang="en-US" dirty="0"/>
                  <a:t> and all of </a:t>
                </a:r>
                <a:r>
                  <a:rPr lang="el-GR" sz="1200" dirty="0"/>
                  <a:t>Ᾱ</a:t>
                </a:r>
                <a:r>
                  <a:rPr lang="en-US" dirty="0"/>
                  <a:t> are in the set, then add </a:t>
                </a:r>
                <a14:m>
                  <m:oMath xmlns:m="http://schemas.openxmlformats.org/officeDocument/2006/math">
                    <m:acc>
                      <m:accPr>
                        <m:chr m:val="̅"/>
                        <m:ctrlPr>
                          <a:rPr lang="en-US" sz="1200" b="1" i="1" smtClean="0">
                            <a:solidFill>
                              <a:srgbClr val="990000"/>
                            </a:solidFill>
                            <a:latin typeface="Cambria Math" panose="02040503050406030204" pitchFamily="18" charset="0"/>
                          </a:rPr>
                        </m:ctrlPr>
                      </m:accPr>
                      <m:e>
                        <m:r>
                          <a:rPr lang="en-US" sz="1200" b="1">
                            <a:solidFill>
                              <a:srgbClr val="990000"/>
                            </a:solidFill>
                            <a:latin typeface="Cambria Math" panose="02040503050406030204" pitchFamily="18" charset="0"/>
                          </a:rPr>
                          <m:t>𝐁</m:t>
                        </m:r>
                      </m:e>
                    </m:acc>
                  </m:oMath>
                </a14:m>
                <a:r>
                  <a:rPr lang="en-US" dirty="0"/>
                  <a:t> to the set. And when there's no more change, then I've computed the complete closure. Now if you happen to be someone who likes to think in terms of rules instead, what we're effectively doing is applying the combining and transitive rules to the attributes in the set until there's no change. </a:t>
                </a:r>
              </a:p>
            </p:txBody>
          </p:sp>
        </mc:Choice>
        <mc:Fallback xmlns="">
          <p:sp>
            <p:nvSpPr>
              <p:cNvPr id="3" name="Notes Placeholder 2"/>
              <p:cNvSpPr>
                <a:spLocks noGrp="1"/>
              </p:cNvSpPr>
              <p:nvPr>
                <p:ph type="body" idx="1"/>
              </p:nvPr>
            </p:nvSpPr>
            <p:spPr/>
            <p:txBody>
              <a:bodyPr/>
              <a:lstStyle/>
              <a:p>
                <a:r>
                  <a:rPr lang="en-US" dirty="0"/>
                  <a:t>Now, I'm going to introduce the concept of closure of attributes. Let's suppose we're given a relation, a set of functional dependencies for that relation, and then a set of attributes </a:t>
                </a:r>
                <a:r>
                  <a:rPr lang="en-US" baseline="0" dirty="0"/>
                  <a:t> </a:t>
                </a:r>
                <a:r>
                  <a:rPr lang="el-GR" sz="1200" dirty="0"/>
                  <a:t>Ᾱ</a:t>
                </a:r>
                <a:r>
                  <a:rPr lang="en-US" dirty="0"/>
                  <a:t> that are part of that relation. I'm interested in finding all attributes B of the relation such that </a:t>
                </a:r>
                <a:r>
                  <a:rPr lang="el-GR" sz="1200" dirty="0"/>
                  <a:t>Ᾱ</a:t>
                </a:r>
                <a:r>
                  <a:rPr lang="en-US" dirty="0"/>
                  <a:t> functionally determines B. And this is what's called the closure, and I'll show in a bit why we might want to compute that. </a:t>
                </a:r>
                <a:r>
                  <a:rPr lang="en-US" dirty="0" err="1"/>
                  <a:t>Notationally</a:t>
                </a:r>
                <a:r>
                  <a:rPr lang="en-US" dirty="0"/>
                  <a:t> the closure is written using the + sign i.e. </a:t>
                </a:r>
                <a:r>
                  <a:rPr lang="el-GR" sz="1200" dirty="0"/>
                  <a:t>Ᾱ</a:t>
                </a:r>
                <a:r>
                  <a:rPr lang="en-US" baseline="30000" dirty="0"/>
                  <a:t>+</a:t>
                </a:r>
                <a:r>
                  <a:rPr lang="en-US" dirty="0"/>
                  <a:t>. And I'm going to give an algorithm for doing that. My algorithm says start with the set itself. So I'm going to start with A</a:t>
                </a:r>
                <a:r>
                  <a:rPr lang="en-US" baseline="-25000" dirty="0"/>
                  <a:t>1</a:t>
                </a:r>
                <a:r>
                  <a:rPr lang="en-US" dirty="0"/>
                  <a:t> through A</a:t>
                </a:r>
                <a:r>
                  <a:rPr lang="en-US" baseline="-25000" dirty="0"/>
                  <a:t>n</a:t>
                </a:r>
                <a:r>
                  <a:rPr lang="en-US" baseline="0" dirty="0"/>
                  <a:t> (Since </a:t>
                </a:r>
                <a:r>
                  <a:rPr lang="el-GR" sz="1200" dirty="0"/>
                  <a:t>Ᾱ</a:t>
                </a:r>
                <a:r>
                  <a:rPr lang="en-US" sz="1200" dirty="0"/>
                  <a:t> functionally determines </a:t>
                </a:r>
                <a:r>
                  <a:rPr lang="en-US" dirty="0"/>
                  <a:t>A</a:t>
                </a:r>
                <a:r>
                  <a:rPr lang="en-US" baseline="-25000" dirty="0"/>
                  <a:t>1</a:t>
                </a:r>
                <a:r>
                  <a:rPr lang="en-US" dirty="0"/>
                  <a:t> through A</a:t>
                </a:r>
                <a:r>
                  <a:rPr lang="en-US" baseline="-25000" dirty="0"/>
                  <a:t>n</a:t>
                </a:r>
                <a:r>
                  <a:rPr lang="en-US" baseline="0" dirty="0"/>
                  <a:t>, a trivial dependency)</a:t>
                </a:r>
                <a:r>
                  <a:rPr lang="en-US" dirty="0"/>
                  <a:t>. And then I'm going to repeat the following over FD’s until there's no change. If </a:t>
                </a:r>
                <a:r>
                  <a:rPr lang="el-GR" sz="1200" dirty="0"/>
                  <a:t>Ᾱ</a:t>
                </a:r>
                <a:r>
                  <a:rPr lang="en-US" dirty="0"/>
                  <a:t> determines </a:t>
                </a:r>
                <a:r>
                  <a:rPr lang="en-US" sz="1200" b="1" i="0">
                    <a:solidFill>
                      <a:srgbClr val="990000"/>
                    </a:solidFill>
                    <a:latin typeface="Cambria Math" panose="02040503050406030204" pitchFamily="18" charset="0"/>
                  </a:rPr>
                  <a:t>𝐁 ̅</a:t>
                </a:r>
                <a:r>
                  <a:rPr lang="en-US" dirty="0"/>
                  <a:t> and all of </a:t>
                </a:r>
                <a:r>
                  <a:rPr lang="el-GR" sz="1200" dirty="0"/>
                  <a:t>Ᾱ</a:t>
                </a:r>
                <a:r>
                  <a:rPr lang="en-US" dirty="0"/>
                  <a:t> are in the set, then add </a:t>
                </a:r>
                <a:r>
                  <a:rPr lang="en-US" sz="1200" b="1" i="0">
                    <a:solidFill>
                      <a:srgbClr val="990000"/>
                    </a:solidFill>
                    <a:latin typeface="Cambria Math" panose="02040503050406030204" pitchFamily="18" charset="0"/>
                  </a:rPr>
                  <a:t>𝐁 ̅</a:t>
                </a:r>
                <a:r>
                  <a:rPr lang="en-US" dirty="0"/>
                  <a:t> to the set. And when there's no more change, then I've computed the complete closure. Now if you happen to be someone who likes to think in terms of rules instead, what we're effectively doing is applying the combining and transitive rules to the attributes in the set until there's no change. </a:t>
                </a:r>
                <a:endParaRPr lang="en-US" dirty="0"/>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36804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run an example of the closure algorithm. Let's go to our complete student table and let's add three functional dependencies. One that says that student's </a:t>
            </a:r>
            <a:r>
              <a:rPr lang="en-US" dirty="0" err="1"/>
              <a:t>CNICnumber</a:t>
            </a:r>
            <a:r>
              <a:rPr lang="en-US" dirty="0"/>
              <a:t> determines their name, address and GPA and that would be a normal... GPA determines priority, and high school code determines high school name and high school city. Again, these are all examples we gave earlier that would be natural functional dependencies for this particular relation. Let's suppose that we're interested in computing the closure of the two attributes - </a:t>
            </a:r>
            <a:r>
              <a:rPr lang="en-US" sz="1200" dirty="0"/>
              <a:t>CNIC</a:t>
            </a:r>
            <a:r>
              <a:rPr lang="en-US" dirty="0"/>
              <a:t> number and high school code. So in other words, we want to find all attributes in the student relation that are functionally determined by these two attributes. So the algorithm says start with the two attributes themselves, CNIC number and high school code, and then add attributes that are functionally determined by ones in the set. So if we start with our first functional dependency here, because we have CNIC number, that allows us to add the student name, the address, the GPA... and that's it for that one. Now let's repeat again. Because we have the GPA, our second functional dependency tells us we can add the priority. And that's it for that one. And then since we have the high school code in this set, our third one tells us that we can add the high school name and the high school city and at that point we certainly know we're done because we've actually got the entire relation at this point. Now I didn't pick this particular example at random. We took two attributes, CNIC number</a:t>
            </a:r>
            <a:r>
              <a:rPr lang="en-US" baseline="0" dirty="0"/>
              <a:t> </a:t>
            </a:r>
            <a:r>
              <a:rPr lang="en-US" dirty="0"/>
              <a:t>and high school code, we computed their closure, and we discovered that they together functionally determine all attributes of the student relation.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3098457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remember just a few slides ago, when a set of attributes functionally determine all the attributes, then those attributes together form a key for the relation. And in fact if you think about it, CNIC number and high school code together are a natural key for the relation. A student might go to multiple high schools, but there's no reason to have more than one tuple with the combination of a particular student and the high school they attended. So let's formalize a bit this relationship between the notion of closure and keys. Let's suppose we're interested in answering the question... is a particular set of attributes a key for a relation? We can use closure to do that. Remember, we have the relation, and we have a set of functional dependencies for the relation, so what we do is we compute the closure of A that's going to give us a set of attributes and if that equals all attributes, then A is the key. As a more general question, let's suppose we're given a set of functional dependencies for a relation, how can we use it to find all of the keys for the relation? So use the same basic idea of computing closure, but this time we have to do it for every subset of the attributes. And by considering every subset of the attributes in R, then we're considering every possible key and we'll just check for each one whether it's actually a key. Now that seems fairly inefficient and actually we can be a little more efficient than that. We can consider these subsets in increasing size order. So for example, if we determine that attributes A and B together determine all attributes functionally determine all attributes in the relation. That tells us A,B is a key, and that actually also tells us that every SUPERSET of A,B is also a key.</a:t>
            </a:r>
            <a:r>
              <a:rPr lang="en-US" baseline="0" dirty="0"/>
              <a:t> </a:t>
            </a:r>
            <a:r>
              <a:rPr lang="en-US" dirty="0"/>
              <a:t>So the real algorithm would say let's start with single attributes and determine if they are key. If a single attribute say C, is a key then so is every super set of C, and then we go to pairs of attributes and so 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365363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Finally let's talk about how we specify the set of functional dependencies for a relation. First I'll define a notion of “one set of functional dependencies following from another one”. So let's suppose we have a relation R and we have two sets of functional dependencies that aren't identical, S1 and S2. We see that S2 follows from S1 if every relation instance satisfying S1 also satisfies S2. As a simple example, suppose S2 is CNIC number determines priority, and suppose S2 is the two functional dependencies – CNIC number determines GPA, and GPA determines priority. Then it's certainly the case that for this example</a:t>
                </a:r>
                <a:r>
                  <a:rPr lang="en-US" baseline="0" dirty="0"/>
                  <a:t> that </a:t>
                </a:r>
                <a:r>
                  <a:rPr lang="en-US" dirty="0"/>
                  <a:t>S2 follows from S1. Every time we have a relation that satisfies CNIC number determines GPA and GPA determines priority, then that relation will also satisfy CNIC number determines priority and we kind of proved that actually in an earlier part of this lecture. </a:t>
                </a:r>
              </a:p>
              <a:p>
                <a:r>
                  <a:rPr lang="en-US" dirty="0"/>
                  <a:t>So one question you might have is how do we test whether one set of functional dependencies follows from another. That really boils down to testing whether one functional dependency follows from a set. If we have S1 and S2, then we just check whether every functional dependency in S2 follows from the functional dependencies in S1. </a:t>
                </a:r>
              </a:p>
              <a:p>
                <a:r>
                  <a:rPr lang="en-US" dirty="0"/>
                  <a:t>To</a:t>
                </a:r>
                <a:r>
                  <a:rPr lang="en-US" baseline="0" dirty="0"/>
                  <a:t> test this, o</a:t>
                </a:r>
                <a:r>
                  <a:rPr lang="en-US" dirty="0"/>
                  <a:t>ne of the ways is to use the closure. We'll compute </a:t>
                </a:r>
                <a:r>
                  <a:rPr lang="el-GR" sz="1200" dirty="0"/>
                  <a:t>Ᾱ</a:t>
                </a:r>
                <a:r>
                  <a:rPr lang="en-US" baseline="30000" dirty="0"/>
                  <a:t>+</a:t>
                </a:r>
                <a:r>
                  <a:rPr lang="en-US" dirty="0"/>
                  <a:t> based on the functional dependencies that are in S and then we'll check if  </a:t>
                </a:r>
                <a14:m>
                  <m:oMath xmlns:m="http://schemas.openxmlformats.org/officeDocument/2006/math">
                    <m:acc>
                      <m:accPr>
                        <m:chr m:val="̅"/>
                        <m:ctrlPr>
                          <a:rPr lang="en-US" sz="1200" b="1" i="1" smtClean="0">
                            <a:latin typeface="Cambria Math" panose="02040503050406030204" pitchFamily="18" charset="0"/>
                          </a:rPr>
                        </m:ctrlPr>
                      </m:accPr>
                      <m:e>
                        <m:r>
                          <a:rPr lang="en-US" sz="1200" b="1">
                            <a:latin typeface="Cambria Math" panose="02040503050406030204" pitchFamily="18" charset="0"/>
                          </a:rPr>
                          <m:t>𝐁</m:t>
                        </m:r>
                      </m:e>
                    </m:acc>
                  </m:oMath>
                </a14:m>
                <a:r>
                  <a:rPr lang="en-US" dirty="0"/>
                  <a:t> is in the set. Reminder - computing the closure tells us every attribute that's functionally determined by the attributes in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sz="1200" b="1" dirty="0">
                    <a:sym typeface="Symbol"/>
                  </a:rPr>
                  <a:t> </a:t>
                </a:r>
                <a:r>
                  <a:rPr lang="en-US" dirty="0"/>
                  <a:t> based on the functional dependencies in S. If those include </a:t>
                </a:r>
                <a14:m>
                  <m:oMath xmlns:m="http://schemas.openxmlformats.org/officeDocument/2006/math">
                    <m:acc>
                      <m:accPr>
                        <m:chr m:val="̅"/>
                        <m:ctrlPr>
                          <a:rPr lang="en-US" sz="1200" b="1" i="1" smtClean="0">
                            <a:latin typeface="Cambria Math" panose="02040503050406030204" pitchFamily="18" charset="0"/>
                          </a:rPr>
                        </m:ctrlPr>
                      </m:accPr>
                      <m:e>
                        <m:r>
                          <a:rPr lang="en-US" sz="1200" b="1">
                            <a:latin typeface="Cambria Math" panose="02040503050406030204" pitchFamily="18" charset="0"/>
                          </a:rPr>
                          <m:t>𝐁</m:t>
                        </m:r>
                      </m:e>
                    </m:acc>
                  </m:oMath>
                </a14:m>
                <a:r>
                  <a:rPr lang="en-US" dirty="0"/>
                  <a:t>, then </a:t>
                </a:r>
                <a14:m>
                  <m:oMath xmlns:m="http://schemas.openxmlformats.org/officeDocument/2006/math">
                    <m:acc>
                      <m:accPr>
                        <m:chr m:val="̅"/>
                        <m:ctrlPr>
                          <a:rPr lang="en-US" sz="1200" b="1" i="1" smtClean="0">
                            <a:latin typeface="Cambria Math" panose="02040503050406030204" pitchFamily="18" charset="0"/>
                          </a:rPr>
                        </m:ctrlPr>
                      </m:accPr>
                      <m:e>
                        <m:r>
                          <a:rPr lang="en-US" sz="1200" b="1" i="1">
                            <a:latin typeface="Cambria Math" panose="02040503050406030204" pitchFamily="18" charset="0"/>
                          </a:rPr>
                          <m:t>𝑨</m:t>
                        </m:r>
                      </m:e>
                    </m:acc>
                  </m:oMath>
                </a14:m>
                <a:r>
                  <a:rPr lang="en-US" sz="1200" b="1" dirty="0">
                    <a:sym typeface="Symbol"/>
                  </a:rPr>
                  <a:t>  </a:t>
                </a:r>
                <a14:m>
                  <m:oMath xmlns:m="http://schemas.openxmlformats.org/officeDocument/2006/math">
                    <m:acc>
                      <m:accPr>
                        <m:chr m:val="̅"/>
                        <m:ctrlPr>
                          <a:rPr lang="en-US" sz="1200" b="1" i="1">
                            <a:latin typeface="Cambria Math" panose="02040503050406030204" pitchFamily="18" charset="0"/>
                          </a:rPr>
                        </m:ctrlPr>
                      </m:accPr>
                      <m:e>
                        <m:r>
                          <a:rPr lang="en-US" sz="1200" b="1">
                            <a:latin typeface="Cambria Math" panose="02040503050406030204" pitchFamily="18" charset="0"/>
                          </a:rPr>
                          <m:t>𝐁</m:t>
                        </m:r>
                      </m:e>
                    </m:acc>
                  </m:oMath>
                </a14:m>
                <a:r>
                  <a:rPr lang="en-US" dirty="0"/>
                  <a:t> does indeed follow from S.</a:t>
                </a:r>
              </a:p>
              <a:p>
                <a:r>
                  <a:rPr lang="en-US" dirty="0"/>
                  <a:t>For</a:t>
                </a:r>
                <a:r>
                  <a:rPr lang="en-US" baseline="0" dirty="0"/>
                  <a:t> the case </a:t>
                </a:r>
                <a:r>
                  <a:rPr lang="en-US" sz="1200" b="1" dirty="0"/>
                  <a:t>S</a:t>
                </a:r>
                <a:r>
                  <a:rPr lang="en-US" sz="1200" b="1" baseline="-25000" dirty="0"/>
                  <a:t>2</a:t>
                </a:r>
                <a:r>
                  <a:rPr lang="en-US" sz="1200" dirty="0"/>
                  <a:t> = { </a:t>
                </a:r>
                <a:r>
                  <a:rPr lang="en-US" sz="1200" b="1" dirty="0">
                    <a:solidFill>
                      <a:srgbClr val="0000FF"/>
                    </a:solidFill>
                    <a:latin typeface="Lucida Console" pitchFamily="49" charset="0"/>
                    <a:sym typeface="Symbol"/>
                  </a:rPr>
                  <a:t>CNIC  priority</a:t>
                </a:r>
                <a:r>
                  <a:rPr lang="en-US" sz="1200" b="1" dirty="0">
                    <a:latin typeface="Lucida Console" pitchFamily="49" charset="0"/>
                  </a:rPr>
                  <a:t>}</a:t>
                </a:r>
                <a:endParaRPr lang="en-US" sz="1200" b="1" dirty="0">
                  <a:solidFill>
                    <a:srgbClr val="990000"/>
                  </a:solidFill>
                  <a:latin typeface="Lucida Console" pitchFamily="49" charset="0"/>
                </a:endParaRPr>
              </a:p>
              <a:p>
                <a:pPr marL="274320" indent="-182880">
                  <a:lnSpc>
                    <a:spcPct val="90000"/>
                  </a:lnSpc>
                  <a:spcBef>
                    <a:spcPts val="0"/>
                  </a:spcBef>
                  <a:spcAft>
                    <a:spcPts val="600"/>
                  </a:spcAft>
                  <a:buClr>
                    <a:srgbClr val="990000"/>
                  </a:buClr>
                  <a:buNone/>
                </a:pPr>
                <a:r>
                  <a:rPr lang="en-US" sz="1200" dirty="0"/>
                  <a:t>       	</a:t>
                </a:r>
                <a:r>
                  <a:rPr lang="en-US" sz="1200" b="1" dirty="0"/>
                  <a:t>S</a:t>
                </a:r>
                <a:r>
                  <a:rPr lang="en-US" sz="1200" b="1" baseline="-25000" dirty="0"/>
                  <a:t>1</a:t>
                </a:r>
                <a:r>
                  <a:rPr lang="en-US" sz="1200" dirty="0"/>
                  <a:t> = {</a:t>
                </a:r>
                <a:r>
                  <a:rPr lang="en-US" sz="1200" b="1" dirty="0">
                    <a:solidFill>
                      <a:srgbClr val="0000FF"/>
                    </a:solidFill>
                    <a:latin typeface="Lucida Console" pitchFamily="49" charset="0"/>
                    <a:sym typeface="Symbol"/>
                  </a:rPr>
                  <a:t>CNIC  GPA, GPA  priority</a:t>
                </a:r>
                <a:r>
                  <a:rPr lang="en-US" sz="1200" b="1" dirty="0">
                    <a:latin typeface="Lucida Console" pitchFamily="49" charset="0"/>
                  </a:rPr>
                  <a:t>}</a:t>
                </a:r>
              </a:p>
              <a:p>
                <a:pPr marL="274320" indent="-182880">
                  <a:lnSpc>
                    <a:spcPct val="90000"/>
                  </a:lnSpc>
                  <a:spcBef>
                    <a:spcPts val="0"/>
                  </a:spcBef>
                  <a:spcAft>
                    <a:spcPts val="600"/>
                  </a:spcAft>
                  <a:buClr>
                    <a:srgbClr val="990000"/>
                  </a:buClr>
                  <a:buNone/>
                </a:pPr>
                <a:r>
                  <a:rPr lang="en-US" sz="1200" b="0" dirty="0">
                    <a:latin typeface="Lucida Console" pitchFamily="49" charset="0"/>
                  </a:rPr>
                  <a:t>If we want</a:t>
                </a:r>
                <a:r>
                  <a:rPr lang="en-US" sz="1200" b="0" baseline="0" dirty="0">
                    <a:latin typeface="Lucida Console" pitchFamily="49" charset="0"/>
                  </a:rPr>
                  <a:t> to test whether S2 follows from S1, we need to use the above mentioned procedure for every FD present in S2, which in our case is only one i.e. </a:t>
                </a:r>
                <a:r>
                  <a:rPr lang="en-US" sz="1200" b="0" dirty="0">
                    <a:solidFill>
                      <a:srgbClr val="0000FF"/>
                    </a:solidFill>
                    <a:latin typeface="Lucida Console" pitchFamily="49" charset="0"/>
                    <a:sym typeface="Symbol"/>
                  </a:rPr>
                  <a:t>CNIC  priority.</a:t>
                </a:r>
              </a:p>
              <a:p>
                <a:pPr marL="274320" indent="-182880">
                  <a:lnSpc>
                    <a:spcPct val="90000"/>
                  </a:lnSpc>
                  <a:spcBef>
                    <a:spcPts val="0"/>
                  </a:spcBef>
                  <a:spcAft>
                    <a:spcPts val="600"/>
                  </a:spcAft>
                  <a:buClr>
                    <a:srgbClr val="990000"/>
                  </a:buClr>
                  <a:buNone/>
                </a:pPr>
                <a:r>
                  <a:rPr lang="en-US" sz="1200" b="0" dirty="0">
                    <a:solidFill>
                      <a:srgbClr val="0000FF"/>
                    </a:solidFill>
                    <a:latin typeface="Lucida Console" pitchFamily="49" charset="0"/>
                    <a:sym typeface="Symbol"/>
                  </a:rPr>
                  <a:t>A = {CNIC}</a:t>
                </a:r>
              </a:p>
              <a:p>
                <a:pPr marL="274320" indent="-182880">
                  <a:lnSpc>
                    <a:spcPct val="90000"/>
                  </a:lnSpc>
                  <a:spcBef>
                    <a:spcPts val="0"/>
                  </a:spcBef>
                  <a:spcAft>
                    <a:spcPts val="600"/>
                  </a:spcAft>
                  <a:buClr>
                    <a:srgbClr val="990000"/>
                  </a:buClr>
                  <a:buNone/>
                </a:pPr>
                <a:r>
                  <a:rPr lang="en-US" sz="1200" b="0" dirty="0">
                    <a:solidFill>
                      <a:srgbClr val="0000FF"/>
                    </a:solidFill>
                    <a:latin typeface="Lucida Console" pitchFamily="49" charset="0"/>
                    <a:sym typeface="Symbol"/>
                  </a:rPr>
                  <a:t>A</a:t>
                </a:r>
                <a:r>
                  <a:rPr lang="en-US" sz="1200" b="0" baseline="30000" dirty="0">
                    <a:solidFill>
                      <a:srgbClr val="0000FF"/>
                    </a:solidFill>
                    <a:latin typeface="Lucida Console" pitchFamily="49" charset="0"/>
                    <a:sym typeface="Symbol"/>
                  </a:rPr>
                  <a:t>+ </a:t>
                </a:r>
                <a:r>
                  <a:rPr lang="en-US" sz="1200" b="0" baseline="0" dirty="0">
                    <a:solidFill>
                      <a:srgbClr val="0000FF"/>
                    </a:solidFill>
                    <a:latin typeface="Lucida Console" pitchFamily="49" charset="0"/>
                    <a:sym typeface="Symbol"/>
                  </a:rPr>
                  <a:t>at start = {CNIC}</a:t>
                </a:r>
              </a:p>
              <a:p>
                <a:pPr marL="274320" indent="-182880">
                  <a:lnSpc>
                    <a:spcPct val="90000"/>
                  </a:lnSpc>
                  <a:spcBef>
                    <a:spcPts val="0"/>
                  </a:spcBef>
                  <a:spcAft>
                    <a:spcPts val="600"/>
                  </a:spcAft>
                  <a:buClr>
                    <a:srgbClr val="990000"/>
                  </a:buClr>
                  <a:buNone/>
                </a:pPr>
                <a:r>
                  <a:rPr lang="en-US" sz="1200" b="0" dirty="0">
                    <a:solidFill>
                      <a:srgbClr val="0000FF"/>
                    </a:solidFill>
                    <a:latin typeface="Lucida Console" pitchFamily="49" charset="0"/>
                    <a:sym typeface="Symbol"/>
                  </a:rPr>
                  <a:t>A</a:t>
                </a:r>
                <a:r>
                  <a:rPr lang="en-US" sz="1200" b="0" baseline="30000" dirty="0">
                    <a:solidFill>
                      <a:srgbClr val="0000FF"/>
                    </a:solidFill>
                    <a:latin typeface="Lucida Console" pitchFamily="49" charset="0"/>
                    <a:sym typeface="Symbol"/>
                  </a:rPr>
                  <a:t>+</a:t>
                </a:r>
                <a:r>
                  <a:rPr lang="en-US" sz="1200" b="0" dirty="0">
                    <a:solidFill>
                      <a:srgbClr val="0000FF"/>
                    </a:solidFill>
                    <a:latin typeface="Lucida Console" pitchFamily="49" charset="0"/>
                    <a:sym typeface="Symbol"/>
                  </a:rPr>
                  <a:t> after</a:t>
                </a:r>
                <a:r>
                  <a:rPr lang="en-US" sz="1200" b="0" baseline="0" dirty="0">
                    <a:solidFill>
                      <a:srgbClr val="0000FF"/>
                    </a:solidFill>
                    <a:latin typeface="Lucida Console" pitchFamily="49" charset="0"/>
                    <a:sym typeface="Symbol"/>
                  </a:rPr>
                  <a:t> processing the 1</a:t>
                </a:r>
                <a:r>
                  <a:rPr lang="en-US" sz="1200" b="0" baseline="30000" dirty="0">
                    <a:solidFill>
                      <a:srgbClr val="0000FF"/>
                    </a:solidFill>
                    <a:latin typeface="Lucida Console" pitchFamily="49" charset="0"/>
                    <a:sym typeface="Symbol"/>
                  </a:rPr>
                  <a:t>st</a:t>
                </a:r>
                <a:r>
                  <a:rPr lang="en-US" sz="1200" b="0" baseline="0" dirty="0">
                    <a:solidFill>
                      <a:srgbClr val="0000FF"/>
                    </a:solidFill>
                    <a:latin typeface="Lucida Console" pitchFamily="49" charset="0"/>
                    <a:sym typeface="Symbol"/>
                  </a:rPr>
                  <a:t> </a:t>
                </a:r>
                <a:r>
                  <a:rPr lang="en-US" sz="1200" b="0" dirty="0">
                    <a:solidFill>
                      <a:srgbClr val="0000FF"/>
                    </a:solidFill>
                    <a:latin typeface="Lucida Console" pitchFamily="49" charset="0"/>
                    <a:sym typeface="Symbol"/>
                  </a:rPr>
                  <a:t>FD in S1= { CNIC,</a:t>
                </a:r>
                <a:r>
                  <a:rPr lang="en-US" sz="1200" b="0" baseline="0" dirty="0">
                    <a:solidFill>
                      <a:srgbClr val="0000FF"/>
                    </a:solidFill>
                    <a:latin typeface="Lucida Console" pitchFamily="49" charset="0"/>
                    <a:sym typeface="Symbol"/>
                  </a:rPr>
                  <a:t> GPA</a:t>
                </a:r>
                <a:r>
                  <a:rPr lang="en-US" sz="1200" b="0" dirty="0">
                    <a:solidFill>
                      <a:srgbClr val="0000FF"/>
                    </a:solidFill>
                    <a:latin typeface="Lucida Console" pitchFamily="49" charset="0"/>
                    <a:sym typeface="Symbol"/>
                  </a:rPr>
                  <a:t>}</a:t>
                </a:r>
              </a:p>
              <a:p>
                <a:pPr marL="274320" marR="0" lvl="0" indent="-182880" algn="l" defTabSz="914400" rtl="0" eaLnBrk="1" fontAlgn="auto" latinLnBrk="0" hangingPunct="1">
                  <a:lnSpc>
                    <a:spcPct val="90000"/>
                  </a:lnSpc>
                  <a:spcBef>
                    <a:spcPts val="0"/>
                  </a:spcBef>
                  <a:spcAft>
                    <a:spcPts val="600"/>
                  </a:spcAft>
                  <a:buClr>
                    <a:srgbClr val="990000"/>
                  </a:buClr>
                  <a:buSzTx/>
                  <a:buFontTx/>
                  <a:buNone/>
                  <a:tabLst/>
                  <a:defRPr/>
                </a:pPr>
                <a:r>
                  <a:rPr lang="en-US" sz="1200" b="0" dirty="0">
                    <a:solidFill>
                      <a:srgbClr val="0000FF"/>
                    </a:solidFill>
                    <a:latin typeface="Lucida Console" pitchFamily="49" charset="0"/>
                    <a:sym typeface="Symbol"/>
                  </a:rPr>
                  <a:t>A</a:t>
                </a:r>
                <a:r>
                  <a:rPr lang="en-US" sz="1200" b="0" baseline="30000" dirty="0">
                    <a:solidFill>
                      <a:srgbClr val="0000FF"/>
                    </a:solidFill>
                    <a:latin typeface="Lucida Console" pitchFamily="49" charset="0"/>
                    <a:sym typeface="Symbol"/>
                  </a:rPr>
                  <a:t>+</a:t>
                </a:r>
                <a:r>
                  <a:rPr lang="en-US" sz="1200" b="0" dirty="0">
                    <a:solidFill>
                      <a:srgbClr val="0000FF"/>
                    </a:solidFill>
                    <a:latin typeface="Lucida Console" pitchFamily="49" charset="0"/>
                    <a:sym typeface="Symbol"/>
                  </a:rPr>
                  <a:t> after</a:t>
                </a:r>
                <a:r>
                  <a:rPr lang="en-US" sz="1200" b="0" baseline="0" dirty="0">
                    <a:solidFill>
                      <a:srgbClr val="0000FF"/>
                    </a:solidFill>
                    <a:latin typeface="Lucida Console" pitchFamily="49" charset="0"/>
                    <a:sym typeface="Symbol"/>
                  </a:rPr>
                  <a:t> processing the 2</a:t>
                </a:r>
                <a:r>
                  <a:rPr lang="en-US" sz="1200" b="0" baseline="30000" dirty="0">
                    <a:solidFill>
                      <a:srgbClr val="0000FF"/>
                    </a:solidFill>
                    <a:latin typeface="Lucida Console" pitchFamily="49" charset="0"/>
                    <a:sym typeface="Symbol"/>
                  </a:rPr>
                  <a:t>nd</a:t>
                </a:r>
                <a:r>
                  <a:rPr lang="en-US" sz="1200" b="0" baseline="0" dirty="0">
                    <a:solidFill>
                      <a:srgbClr val="0000FF"/>
                    </a:solidFill>
                    <a:latin typeface="Lucida Console" pitchFamily="49" charset="0"/>
                    <a:sym typeface="Symbol"/>
                  </a:rPr>
                  <a:t> </a:t>
                </a:r>
                <a:r>
                  <a:rPr lang="en-US" sz="1200" b="0" dirty="0">
                    <a:solidFill>
                      <a:srgbClr val="0000FF"/>
                    </a:solidFill>
                    <a:latin typeface="Lucida Console" pitchFamily="49" charset="0"/>
                    <a:sym typeface="Symbol"/>
                  </a:rPr>
                  <a:t>FD in S1= { CNIC,</a:t>
                </a:r>
                <a:r>
                  <a:rPr lang="en-US" sz="1200" b="0" baseline="0" dirty="0">
                    <a:solidFill>
                      <a:srgbClr val="0000FF"/>
                    </a:solidFill>
                    <a:latin typeface="Lucida Console" pitchFamily="49" charset="0"/>
                    <a:sym typeface="Symbol"/>
                  </a:rPr>
                  <a:t> GPA, priority</a:t>
                </a:r>
                <a:r>
                  <a:rPr lang="en-US" sz="1200" b="0" dirty="0">
                    <a:solidFill>
                      <a:srgbClr val="0000FF"/>
                    </a:solidFill>
                    <a:latin typeface="Lucida Console" pitchFamily="49" charset="0"/>
                    <a:sym typeface="Symbol"/>
                  </a:rPr>
                  <a:t>}</a:t>
                </a:r>
              </a:p>
              <a:p>
                <a:pPr marL="274320" marR="0" lvl="0" indent="-182880" algn="l" defTabSz="914400" rtl="0" eaLnBrk="1" fontAlgn="auto" latinLnBrk="0" hangingPunct="1">
                  <a:lnSpc>
                    <a:spcPct val="90000"/>
                  </a:lnSpc>
                  <a:spcBef>
                    <a:spcPts val="0"/>
                  </a:spcBef>
                  <a:spcAft>
                    <a:spcPts val="600"/>
                  </a:spcAft>
                  <a:buClr>
                    <a:srgbClr val="990000"/>
                  </a:buClr>
                  <a:buSzTx/>
                  <a:buFontTx/>
                  <a:buNone/>
                  <a:tabLst/>
                  <a:defRPr/>
                </a:pPr>
                <a:r>
                  <a:rPr lang="en-US" sz="1200" b="0" dirty="0">
                    <a:solidFill>
                      <a:srgbClr val="0000FF"/>
                    </a:solidFill>
                    <a:latin typeface="Lucida Console" pitchFamily="49" charset="0"/>
                    <a:sym typeface="Symbol"/>
                  </a:rPr>
                  <a:t>Since B = {priority} is in set A</a:t>
                </a:r>
                <a:r>
                  <a:rPr lang="en-US" sz="1200" b="0" baseline="30000" dirty="0">
                    <a:solidFill>
                      <a:srgbClr val="0000FF"/>
                    </a:solidFill>
                    <a:latin typeface="Lucida Console" pitchFamily="49" charset="0"/>
                    <a:sym typeface="Symbol"/>
                  </a:rPr>
                  <a:t>+, </a:t>
                </a:r>
                <a:r>
                  <a:rPr lang="en-US" sz="1200" b="0" baseline="0" dirty="0">
                    <a:solidFill>
                      <a:srgbClr val="0000FF"/>
                    </a:solidFill>
                    <a:latin typeface="Lucida Console" pitchFamily="49" charset="0"/>
                    <a:sym typeface="Symbol"/>
                  </a:rPr>
                  <a:t>we can say that </a:t>
                </a:r>
                <a:r>
                  <a:rPr lang="en-US" sz="1200" b="0" dirty="0">
                    <a:solidFill>
                      <a:srgbClr val="0000FF"/>
                    </a:solidFill>
                    <a:latin typeface="Lucida Console" pitchFamily="49" charset="0"/>
                    <a:sym typeface="Symbol"/>
                  </a:rPr>
                  <a:t>CNIC  priority follows from S.</a:t>
                </a:r>
                <a:endParaRPr lang="en-US" b="0" dirty="0"/>
              </a:p>
              <a:p>
                <a:pPr marL="274320" indent="-182880">
                  <a:lnSpc>
                    <a:spcPct val="90000"/>
                  </a:lnSpc>
                  <a:spcBef>
                    <a:spcPts val="0"/>
                  </a:spcBef>
                  <a:spcAft>
                    <a:spcPts val="600"/>
                  </a:spcAft>
                  <a:buClr>
                    <a:srgbClr val="990000"/>
                  </a:buClr>
                  <a:buNone/>
                </a:pPr>
                <a:endParaRPr lang="en-US" b="0" dirty="0"/>
              </a:p>
            </p:txBody>
          </p:sp>
        </mc:Choice>
        <mc:Fallback xmlns="">
          <p:sp>
            <p:nvSpPr>
              <p:cNvPr id="3" name="Notes Placeholder 2"/>
              <p:cNvSpPr>
                <a:spLocks noGrp="1"/>
              </p:cNvSpPr>
              <p:nvPr>
                <p:ph type="body" idx="1"/>
              </p:nvPr>
            </p:nvSpPr>
            <p:spPr/>
            <p:txBody>
              <a:bodyPr/>
              <a:lstStyle/>
              <a:p>
                <a:r>
                  <a:rPr lang="en-US" dirty="0"/>
                  <a:t>Finally let's talk about how we specify the set of functional dependencies for a relation. First I'll define a notion of “one set of functional dependencies following from another one”. So let's suppose we have a relation R and we have two sets of functional dependencies that aren't identical, S1 and S2. We see that S2 follows from S1 if every relation instance satisfying S1 also satisfies S2. As a simple example, suppose S2 is CNIC number determines priority, and suppose S2 is the two functional dependencies – CNIC number determines GPA, and GPA determines priority. Then it's certainly the case that for this example</a:t>
                </a:r>
                <a:r>
                  <a:rPr lang="en-US" baseline="0" dirty="0"/>
                  <a:t> that </a:t>
                </a:r>
                <a:r>
                  <a:rPr lang="en-US" dirty="0"/>
                  <a:t>S2 follows from S1. Every time we have a relation that satisfies CNIC number determines GPA and GPA determines priority, then that relation will also satisfy CNIC number determines priority and we kind of proved that actually in an earlier part of this lecture. </a:t>
                </a:r>
              </a:p>
              <a:p>
                <a:r>
                  <a:rPr lang="en-US" dirty="0"/>
                  <a:t>So one question you might have is how do we test whether one set of functional dependencies follows from another. That really boils down to testing whether one functional dependency follows from a set. If we have S1 and S2, then we just check whether every functional dependency in S2 follows from the functional dependencies in S1. </a:t>
                </a:r>
              </a:p>
              <a:p>
                <a:r>
                  <a:rPr lang="en-US" dirty="0"/>
                  <a:t>To</a:t>
                </a:r>
                <a:r>
                  <a:rPr lang="en-US" baseline="0" dirty="0"/>
                  <a:t> test this, o</a:t>
                </a:r>
                <a:r>
                  <a:rPr lang="en-US" dirty="0"/>
                  <a:t>ne of the ways is to use the closure. We'll compute </a:t>
                </a:r>
                <a:r>
                  <a:rPr lang="el-GR" sz="1200" dirty="0"/>
                  <a:t>Ᾱ</a:t>
                </a:r>
                <a:r>
                  <a:rPr lang="en-US" baseline="30000" dirty="0"/>
                  <a:t>+</a:t>
                </a:r>
                <a:r>
                  <a:rPr lang="en-US" dirty="0"/>
                  <a:t> based on the functional dependencies that are in S and then we'll check if  </a:t>
                </a:r>
                <a:r>
                  <a:rPr lang="en-US" sz="1200" b="1" i="0">
                    <a:latin typeface="Cambria Math" panose="02040503050406030204" pitchFamily="18" charset="0"/>
                  </a:rPr>
                  <a:t>𝐁 ̅</a:t>
                </a:r>
                <a:r>
                  <a:rPr lang="en-US" dirty="0"/>
                  <a:t> is in the set. Reminder - computing the closure tells us every attribute that's functionally determined by the attributes in </a:t>
                </a:r>
                <a:r>
                  <a:rPr lang="en-US" sz="1200" b="1" i="0">
                    <a:latin typeface="Cambria Math" panose="02040503050406030204" pitchFamily="18" charset="0"/>
                  </a:rPr>
                  <a:t>𝑨 ̅</a:t>
                </a:r>
                <a:r>
                  <a:rPr lang="en-US" sz="1200" b="1" dirty="0">
                    <a:sym typeface="Symbol"/>
                  </a:rPr>
                  <a:t> </a:t>
                </a:r>
                <a:r>
                  <a:rPr lang="en-US" dirty="0"/>
                  <a:t> based on the functional dependencies in S. If those include </a:t>
                </a:r>
                <a:r>
                  <a:rPr lang="en-US" sz="1200" b="1" i="0">
                    <a:latin typeface="Cambria Math" panose="02040503050406030204" pitchFamily="18" charset="0"/>
                  </a:rPr>
                  <a:t>𝐁 ̅</a:t>
                </a:r>
                <a:r>
                  <a:rPr lang="en-US" dirty="0"/>
                  <a:t>, then </a:t>
                </a:r>
                <a:r>
                  <a:rPr lang="en-US" sz="1200" b="1" i="0">
                    <a:latin typeface="Cambria Math" panose="02040503050406030204" pitchFamily="18" charset="0"/>
                  </a:rPr>
                  <a:t>𝑨 ̅</a:t>
                </a:r>
                <a:r>
                  <a:rPr lang="en-US" sz="1200" b="1" dirty="0">
                    <a:sym typeface="Symbol"/>
                  </a:rPr>
                  <a:t>  </a:t>
                </a:r>
                <a:r>
                  <a:rPr lang="en-US" sz="1200" b="1" i="0">
                    <a:latin typeface="Cambria Math" panose="02040503050406030204" pitchFamily="18" charset="0"/>
                  </a:rPr>
                  <a:t>𝐁 ̅</a:t>
                </a:r>
                <a:r>
                  <a:rPr lang="en-US" dirty="0"/>
                  <a:t> does indeed follow from S.</a:t>
                </a:r>
              </a:p>
              <a:p>
                <a:r>
                  <a:rPr lang="en-US" dirty="0"/>
                  <a:t>For</a:t>
                </a:r>
                <a:r>
                  <a:rPr lang="en-US" baseline="0" dirty="0"/>
                  <a:t> the case </a:t>
                </a:r>
                <a:r>
                  <a:rPr lang="en-US" sz="1200" b="1" dirty="0"/>
                  <a:t>S</a:t>
                </a:r>
                <a:r>
                  <a:rPr lang="en-US" sz="1200" b="1" baseline="-25000" dirty="0"/>
                  <a:t>2</a:t>
                </a:r>
                <a:r>
                  <a:rPr lang="en-US" sz="1200" dirty="0"/>
                  <a:t> = { </a:t>
                </a:r>
                <a:r>
                  <a:rPr lang="en-US" sz="1200" b="1" dirty="0">
                    <a:solidFill>
                      <a:srgbClr val="0000FF"/>
                    </a:solidFill>
                    <a:latin typeface="Lucida Console" pitchFamily="49" charset="0"/>
                    <a:sym typeface="Symbol"/>
                  </a:rPr>
                  <a:t>CNIC  priority</a:t>
                </a:r>
                <a:r>
                  <a:rPr lang="en-US" sz="1200" b="1" dirty="0">
                    <a:latin typeface="Lucida Console" pitchFamily="49" charset="0"/>
                  </a:rPr>
                  <a:t>}</a:t>
                </a:r>
                <a:endParaRPr lang="en-US" sz="1200" b="1" dirty="0">
                  <a:solidFill>
                    <a:srgbClr val="990000"/>
                  </a:solidFill>
                  <a:latin typeface="Lucida Console" pitchFamily="49" charset="0"/>
                </a:endParaRPr>
              </a:p>
              <a:p>
                <a:pPr marL="274320" indent="-182880">
                  <a:lnSpc>
                    <a:spcPct val="90000"/>
                  </a:lnSpc>
                  <a:spcBef>
                    <a:spcPts val="0"/>
                  </a:spcBef>
                  <a:spcAft>
                    <a:spcPts val="600"/>
                  </a:spcAft>
                  <a:buClr>
                    <a:srgbClr val="990000"/>
                  </a:buClr>
                  <a:buNone/>
                </a:pPr>
                <a:r>
                  <a:rPr lang="en-US" sz="1200" dirty="0"/>
                  <a:t>       	</a:t>
                </a:r>
                <a:r>
                  <a:rPr lang="en-US" sz="1200" b="1" dirty="0"/>
                  <a:t>S</a:t>
                </a:r>
                <a:r>
                  <a:rPr lang="en-US" sz="1200" b="1" baseline="-25000" dirty="0"/>
                  <a:t>1</a:t>
                </a:r>
                <a:r>
                  <a:rPr lang="en-US" sz="1200" dirty="0"/>
                  <a:t> = {</a:t>
                </a:r>
                <a:r>
                  <a:rPr lang="en-US" sz="1200" b="1" dirty="0">
                    <a:solidFill>
                      <a:srgbClr val="0000FF"/>
                    </a:solidFill>
                    <a:latin typeface="Lucida Console" pitchFamily="49" charset="0"/>
                    <a:sym typeface="Symbol"/>
                  </a:rPr>
                  <a:t>CNIC  GPA, GPA  priority</a:t>
                </a:r>
                <a:r>
                  <a:rPr lang="en-US" sz="1200" b="1" dirty="0">
                    <a:latin typeface="Lucida Console" pitchFamily="49" charset="0"/>
                  </a:rPr>
                  <a:t>}</a:t>
                </a:r>
              </a:p>
              <a:p>
                <a:pPr marL="274320" indent="-182880">
                  <a:lnSpc>
                    <a:spcPct val="90000"/>
                  </a:lnSpc>
                  <a:spcBef>
                    <a:spcPts val="0"/>
                  </a:spcBef>
                  <a:spcAft>
                    <a:spcPts val="600"/>
                  </a:spcAft>
                  <a:buClr>
                    <a:srgbClr val="990000"/>
                  </a:buClr>
                  <a:buNone/>
                </a:pPr>
                <a:r>
                  <a:rPr lang="en-US" sz="1200" b="0" dirty="0">
                    <a:latin typeface="Lucida Console" pitchFamily="49" charset="0"/>
                  </a:rPr>
                  <a:t>If we want</a:t>
                </a:r>
                <a:r>
                  <a:rPr lang="en-US" sz="1200" b="0" baseline="0" dirty="0">
                    <a:latin typeface="Lucida Console" pitchFamily="49" charset="0"/>
                  </a:rPr>
                  <a:t> to test whether S2 follows from S1, we need to use the above mentioned procedure for every FD present in S2, which in our case is only one i.e. </a:t>
                </a:r>
                <a:r>
                  <a:rPr lang="en-US" sz="1200" b="0" dirty="0">
                    <a:solidFill>
                      <a:srgbClr val="0000FF"/>
                    </a:solidFill>
                    <a:latin typeface="Lucida Console" pitchFamily="49" charset="0"/>
                    <a:sym typeface="Symbol"/>
                  </a:rPr>
                  <a:t>CNIC  priority.</a:t>
                </a:r>
              </a:p>
              <a:p>
                <a:pPr marL="274320" indent="-182880">
                  <a:lnSpc>
                    <a:spcPct val="90000"/>
                  </a:lnSpc>
                  <a:spcBef>
                    <a:spcPts val="0"/>
                  </a:spcBef>
                  <a:spcAft>
                    <a:spcPts val="600"/>
                  </a:spcAft>
                  <a:buClr>
                    <a:srgbClr val="990000"/>
                  </a:buClr>
                  <a:buNone/>
                </a:pPr>
                <a:r>
                  <a:rPr lang="en-US" sz="1200" b="0" dirty="0">
                    <a:solidFill>
                      <a:srgbClr val="0000FF"/>
                    </a:solidFill>
                    <a:latin typeface="Lucida Console" pitchFamily="49" charset="0"/>
                    <a:sym typeface="Symbol"/>
                  </a:rPr>
                  <a:t>A = {CNIC}</a:t>
                </a:r>
              </a:p>
              <a:p>
                <a:pPr marL="274320" indent="-182880">
                  <a:lnSpc>
                    <a:spcPct val="90000"/>
                  </a:lnSpc>
                  <a:spcBef>
                    <a:spcPts val="0"/>
                  </a:spcBef>
                  <a:spcAft>
                    <a:spcPts val="600"/>
                  </a:spcAft>
                  <a:buClr>
                    <a:srgbClr val="990000"/>
                  </a:buClr>
                  <a:buNone/>
                </a:pPr>
                <a:r>
                  <a:rPr lang="en-US" sz="1200" b="0" dirty="0">
                    <a:solidFill>
                      <a:srgbClr val="0000FF"/>
                    </a:solidFill>
                    <a:latin typeface="Lucida Console" pitchFamily="49" charset="0"/>
                    <a:sym typeface="Symbol"/>
                  </a:rPr>
                  <a:t>A</a:t>
                </a:r>
                <a:r>
                  <a:rPr lang="en-US" sz="1200" b="0" baseline="30000" dirty="0">
                    <a:solidFill>
                      <a:srgbClr val="0000FF"/>
                    </a:solidFill>
                    <a:latin typeface="Lucida Console" pitchFamily="49" charset="0"/>
                    <a:sym typeface="Symbol"/>
                  </a:rPr>
                  <a:t>+ </a:t>
                </a:r>
                <a:r>
                  <a:rPr lang="en-US" sz="1200" b="0" baseline="0" dirty="0">
                    <a:solidFill>
                      <a:srgbClr val="0000FF"/>
                    </a:solidFill>
                    <a:latin typeface="Lucida Console" pitchFamily="49" charset="0"/>
                    <a:sym typeface="Symbol"/>
                  </a:rPr>
                  <a:t>at start = {CNIC}</a:t>
                </a:r>
              </a:p>
              <a:p>
                <a:pPr marL="274320" indent="-182880">
                  <a:lnSpc>
                    <a:spcPct val="90000"/>
                  </a:lnSpc>
                  <a:spcBef>
                    <a:spcPts val="0"/>
                  </a:spcBef>
                  <a:spcAft>
                    <a:spcPts val="600"/>
                  </a:spcAft>
                  <a:buClr>
                    <a:srgbClr val="990000"/>
                  </a:buClr>
                  <a:buNone/>
                </a:pPr>
                <a:r>
                  <a:rPr lang="en-US" sz="1200" b="0" dirty="0">
                    <a:solidFill>
                      <a:srgbClr val="0000FF"/>
                    </a:solidFill>
                    <a:latin typeface="Lucida Console" pitchFamily="49" charset="0"/>
                    <a:sym typeface="Symbol"/>
                  </a:rPr>
                  <a:t>A</a:t>
                </a:r>
                <a:r>
                  <a:rPr lang="en-US" sz="1200" b="0" baseline="30000" dirty="0">
                    <a:solidFill>
                      <a:srgbClr val="0000FF"/>
                    </a:solidFill>
                    <a:latin typeface="Lucida Console" pitchFamily="49" charset="0"/>
                    <a:sym typeface="Symbol"/>
                  </a:rPr>
                  <a:t>+</a:t>
                </a:r>
                <a:r>
                  <a:rPr lang="en-US" sz="1200" b="0" dirty="0">
                    <a:solidFill>
                      <a:srgbClr val="0000FF"/>
                    </a:solidFill>
                    <a:latin typeface="Lucida Console" pitchFamily="49" charset="0"/>
                    <a:sym typeface="Symbol"/>
                  </a:rPr>
                  <a:t> after</a:t>
                </a:r>
                <a:r>
                  <a:rPr lang="en-US" sz="1200" b="0" baseline="0" dirty="0">
                    <a:solidFill>
                      <a:srgbClr val="0000FF"/>
                    </a:solidFill>
                    <a:latin typeface="Lucida Console" pitchFamily="49" charset="0"/>
                    <a:sym typeface="Symbol"/>
                  </a:rPr>
                  <a:t> processing the 1</a:t>
                </a:r>
                <a:r>
                  <a:rPr lang="en-US" sz="1200" b="0" baseline="30000" dirty="0">
                    <a:solidFill>
                      <a:srgbClr val="0000FF"/>
                    </a:solidFill>
                    <a:latin typeface="Lucida Console" pitchFamily="49" charset="0"/>
                    <a:sym typeface="Symbol"/>
                  </a:rPr>
                  <a:t>st</a:t>
                </a:r>
                <a:r>
                  <a:rPr lang="en-US" sz="1200" b="0" baseline="0" dirty="0">
                    <a:solidFill>
                      <a:srgbClr val="0000FF"/>
                    </a:solidFill>
                    <a:latin typeface="Lucida Console" pitchFamily="49" charset="0"/>
                    <a:sym typeface="Symbol"/>
                  </a:rPr>
                  <a:t> </a:t>
                </a:r>
                <a:r>
                  <a:rPr lang="en-US" sz="1200" b="0" dirty="0">
                    <a:solidFill>
                      <a:srgbClr val="0000FF"/>
                    </a:solidFill>
                    <a:latin typeface="Lucida Console" pitchFamily="49" charset="0"/>
                    <a:sym typeface="Symbol"/>
                  </a:rPr>
                  <a:t>FD in S1= { CNIC,</a:t>
                </a:r>
                <a:r>
                  <a:rPr lang="en-US" sz="1200" b="0" baseline="0" dirty="0">
                    <a:solidFill>
                      <a:srgbClr val="0000FF"/>
                    </a:solidFill>
                    <a:latin typeface="Lucida Console" pitchFamily="49" charset="0"/>
                    <a:sym typeface="Symbol"/>
                  </a:rPr>
                  <a:t> GPA</a:t>
                </a:r>
                <a:r>
                  <a:rPr lang="en-US" sz="1200" b="0" dirty="0">
                    <a:solidFill>
                      <a:srgbClr val="0000FF"/>
                    </a:solidFill>
                    <a:latin typeface="Lucida Console" pitchFamily="49" charset="0"/>
                    <a:sym typeface="Symbol"/>
                  </a:rPr>
                  <a:t>}</a:t>
                </a:r>
              </a:p>
              <a:p>
                <a:pPr marL="274320" marR="0" lvl="0" indent="-182880" algn="l" defTabSz="914400" rtl="0" eaLnBrk="1" fontAlgn="auto" latinLnBrk="0" hangingPunct="1">
                  <a:lnSpc>
                    <a:spcPct val="90000"/>
                  </a:lnSpc>
                  <a:spcBef>
                    <a:spcPts val="0"/>
                  </a:spcBef>
                  <a:spcAft>
                    <a:spcPts val="600"/>
                  </a:spcAft>
                  <a:buClr>
                    <a:srgbClr val="990000"/>
                  </a:buClr>
                  <a:buSzTx/>
                  <a:buFontTx/>
                  <a:buNone/>
                  <a:tabLst/>
                  <a:defRPr/>
                </a:pPr>
                <a:r>
                  <a:rPr lang="en-US" sz="1200" b="0" dirty="0">
                    <a:solidFill>
                      <a:srgbClr val="0000FF"/>
                    </a:solidFill>
                    <a:latin typeface="Lucida Console" pitchFamily="49" charset="0"/>
                    <a:sym typeface="Symbol"/>
                  </a:rPr>
                  <a:t>A</a:t>
                </a:r>
                <a:r>
                  <a:rPr lang="en-US" sz="1200" b="0" baseline="30000" dirty="0">
                    <a:solidFill>
                      <a:srgbClr val="0000FF"/>
                    </a:solidFill>
                    <a:latin typeface="Lucida Console" pitchFamily="49" charset="0"/>
                    <a:sym typeface="Symbol"/>
                  </a:rPr>
                  <a:t>+</a:t>
                </a:r>
                <a:r>
                  <a:rPr lang="en-US" sz="1200" b="0" dirty="0">
                    <a:solidFill>
                      <a:srgbClr val="0000FF"/>
                    </a:solidFill>
                    <a:latin typeface="Lucida Console" pitchFamily="49" charset="0"/>
                    <a:sym typeface="Symbol"/>
                  </a:rPr>
                  <a:t> after</a:t>
                </a:r>
                <a:r>
                  <a:rPr lang="en-US" sz="1200" b="0" baseline="0" dirty="0">
                    <a:solidFill>
                      <a:srgbClr val="0000FF"/>
                    </a:solidFill>
                    <a:latin typeface="Lucida Console" pitchFamily="49" charset="0"/>
                    <a:sym typeface="Symbol"/>
                  </a:rPr>
                  <a:t> processing the 2</a:t>
                </a:r>
                <a:r>
                  <a:rPr lang="en-US" sz="1200" b="0" baseline="30000" dirty="0">
                    <a:solidFill>
                      <a:srgbClr val="0000FF"/>
                    </a:solidFill>
                    <a:latin typeface="Lucida Console" pitchFamily="49" charset="0"/>
                    <a:sym typeface="Symbol"/>
                  </a:rPr>
                  <a:t>nd</a:t>
                </a:r>
                <a:r>
                  <a:rPr lang="en-US" sz="1200" b="0" baseline="0" dirty="0">
                    <a:solidFill>
                      <a:srgbClr val="0000FF"/>
                    </a:solidFill>
                    <a:latin typeface="Lucida Console" pitchFamily="49" charset="0"/>
                    <a:sym typeface="Symbol"/>
                  </a:rPr>
                  <a:t> </a:t>
                </a:r>
                <a:r>
                  <a:rPr lang="en-US" sz="1200" b="0" dirty="0">
                    <a:solidFill>
                      <a:srgbClr val="0000FF"/>
                    </a:solidFill>
                    <a:latin typeface="Lucida Console" pitchFamily="49" charset="0"/>
                    <a:sym typeface="Symbol"/>
                  </a:rPr>
                  <a:t>FD in S1= { CNIC,</a:t>
                </a:r>
                <a:r>
                  <a:rPr lang="en-US" sz="1200" b="0" baseline="0" dirty="0">
                    <a:solidFill>
                      <a:srgbClr val="0000FF"/>
                    </a:solidFill>
                    <a:latin typeface="Lucida Console" pitchFamily="49" charset="0"/>
                    <a:sym typeface="Symbol"/>
                  </a:rPr>
                  <a:t> GPA, priority</a:t>
                </a:r>
                <a:r>
                  <a:rPr lang="en-US" sz="1200" b="0" dirty="0">
                    <a:solidFill>
                      <a:srgbClr val="0000FF"/>
                    </a:solidFill>
                    <a:latin typeface="Lucida Console" pitchFamily="49" charset="0"/>
                    <a:sym typeface="Symbol"/>
                  </a:rPr>
                  <a:t>}</a:t>
                </a:r>
              </a:p>
              <a:p>
                <a:pPr marL="274320" marR="0" lvl="0" indent="-182880" algn="l" defTabSz="914400" rtl="0" eaLnBrk="1" fontAlgn="auto" latinLnBrk="0" hangingPunct="1">
                  <a:lnSpc>
                    <a:spcPct val="90000"/>
                  </a:lnSpc>
                  <a:spcBef>
                    <a:spcPts val="0"/>
                  </a:spcBef>
                  <a:spcAft>
                    <a:spcPts val="600"/>
                  </a:spcAft>
                  <a:buClr>
                    <a:srgbClr val="990000"/>
                  </a:buClr>
                  <a:buSzTx/>
                  <a:buFontTx/>
                  <a:buNone/>
                  <a:tabLst/>
                  <a:defRPr/>
                </a:pPr>
                <a:r>
                  <a:rPr lang="en-US" sz="1200" b="0" dirty="0">
                    <a:solidFill>
                      <a:srgbClr val="0000FF"/>
                    </a:solidFill>
                    <a:latin typeface="Lucida Console" pitchFamily="49" charset="0"/>
                    <a:sym typeface="Symbol"/>
                  </a:rPr>
                  <a:t>Since B = {priority} is in set A</a:t>
                </a:r>
                <a:r>
                  <a:rPr lang="en-US" sz="1200" b="0" baseline="30000" dirty="0">
                    <a:solidFill>
                      <a:srgbClr val="0000FF"/>
                    </a:solidFill>
                    <a:latin typeface="Lucida Console" pitchFamily="49" charset="0"/>
                    <a:sym typeface="Symbol"/>
                  </a:rPr>
                  <a:t>+, </a:t>
                </a:r>
                <a:r>
                  <a:rPr lang="en-US" sz="1200" b="0" baseline="0" dirty="0">
                    <a:solidFill>
                      <a:srgbClr val="0000FF"/>
                    </a:solidFill>
                    <a:latin typeface="Lucida Console" pitchFamily="49" charset="0"/>
                    <a:sym typeface="Symbol"/>
                  </a:rPr>
                  <a:t>we can say that </a:t>
                </a:r>
                <a:r>
                  <a:rPr lang="en-US" sz="1200" b="0" dirty="0">
                    <a:solidFill>
                      <a:srgbClr val="0000FF"/>
                    </a:solidFill>
                    <a:latin typeface="Lucida Console" pitchFamily="49" charset="0"/>
                    <a:sym typeface="Symbol"/>
                  </a:rPr>
                  <a:t>CNIC  priority follows from S.</a:t>
                </a:r>
                <a:endParaRPr lang="en-US" b="0" dirty="0"/>
              </a:p>
              <a:p>
                <a:pPr marL="274320" indent="-182880">
                  <a:lnSpc>
                    <a:spcPct val="90000"/>
                  </a:lnSpc>
                  <a:spcBef>
                    <a:spcPts val="0"/>
                  </a:spcBef>
                  <a:spcAft>
                    <a:spcPts val="600"/>
                  </a:spcAft>
                  <a:buClr>
                    <a:srgbClr val="990000"/>
                  </a:buClr>
                  <a:buNone/>
                </a:pPr>
                <a:endParaRPr lang="en-US" b="0" dirty="0"/>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dirty="0"/>
          </a:p>
        </p:txBody>
      </p:sp>
    </p:spTree>
    <p:extLst>
      <p:ext uri="{BB962C8B-B14F-4D97-AF65-F5344CB8AC3E}">
        <p14:creationId xmlns:p14="http://schemas.microsoft.com/office/powerpoint/2010/main" val="2899780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you might wonder why did I introduce this notion of one set of functional dependencies following from another and for that matter, why did I introduce trivial and non-trivial functional dependencies. Well, I'm going to sum up in one sentence what we're looking for when we specify the set of functional dependencies for a relation. So we have a notion of the real world data, we have our attributes but we need to specify the functional dependencies in order to get a good design. What we would like to find is a minimal set, S, of completely non-trivial functional dependencies such that all functional dependencies that hold on the relation follow from the dependencies in this </a:t>
            </a:r>
            <a:r>
              <a:rPr lang="en-US"/>
              <a:t>set,</a:t>
            </a:r>
            <a:r>
              <a:rPr lang="en-US" baseline="0"/>
              <a:t> </a:t>
            </a:r>
            <a:r>
              <a:rPr lang="en-US"/>
              <a:t>S</a:t>
            </a:r>
            <a:r>
              <a:rPr lang="en-US" dirty="0"/>
              <a:t>. Wow, that seems like some very complicated thing, but the fact is when you start specifying functional dependencies, you'll discover that you will actually get this definition pretty naturally.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dirty="0"/>
          </a:p>
        </p:txBody>
      </p:sp>
    </p:spTree>
    <p:extLst>
      <p:ext uri="{BB962C8B-B14F-4D97-AF65-F5344CB8AC3E}">
        <p14:creationId xmlns:p14="http://schemas.microsoft.com/office/powerpoint/2010/main" val="272305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conclude, functional dependencies are a generally useful concept in database systems. They 're a key ingredient of doing relational design by decomposition, because we use the functional dependencies to get Boyce-Codd Normal Form which is what we'll cover in the next lecture, but they're also useful for the system to determine how to store data, to compress data and also to reason about query processing.</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dirty="0"/>
          </a:p>
        </p:txBody>
      </p:sp>
    </p:spTree>
    <p:extLst>
      <p:ext uri="{BB962C8B-B14F-4D97-AF65-F5344CB8AC3E}">
        <p14:creationId xmlns:p14="http://schemas.microsoft.com/office/powerpoint/2010/main" val="203102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set of slides cover functional dependencies. First a quick recap of relational design by decomposition. The idea is that the application designer writes mega relations that contain all the information that we want to have and properties of the data that we're storing. And then the system will automatically decompose those based on the properties that are specified. The final set of decomposed relations will satisfy what's called the normal form, and normal forms are good relations in the sense that they have no anomalies and they don't lose information from what was specified in the original mega relations. Now the properties themselves are defined as functional dependencies in which case the system will generate Boyce-Codd Normal Form relations.</a:t>
            </a:r>
          </a:p>
          <a:p>
            <a:r>
              <a:rPr lang="en-US" dirty="0"/>
              <a:t>And let me say that functional dependencies are actually a generally useful concept in databases not only for relational design. Functional dependencies, as we'll see soon, are a generalization of the notion of keys and they allow the system to, for example, store the data more efficiently. Compression schemes can be used based on functional dependencies for storage, and also functional dependencies, as a generalization of keys, can be used to reason about queries and for query optimization.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76840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always we'll be using as a sample a university application database and in this case I've expanded the information that we're including quite a bit. We'll be using these same two relations as examples throughout this</a:t>
            </a:r>
            <a:r>
              <a:rPr lang="en-US" baseline="0" dirty="0"/>
              <a:t> lecture </a:t>
            </a:r>
            <a:r>
              <a:rPr lang="en-US" dirty="0"/>
              <a:t>and subsequent lectures on relational design. In this case we're </a:t>
            </a:r>
            <a:r>
              <a:rPr lang="en-US" dirty="0" err="1"/>
              <a:t>gonna</a:t>
            </a:r>
            <a:r>
              <a:rPr lang="en-US" dirty="0"/>
              <a:t> look at two relations, one with information about students and then a separate one with information about where they're applying. The student information will have CNIC, the student's name, their address and then three attributes about their high school. We'll assume there are unique codes for high schools, but they also have a name and are in a city, finally the student's GPA, and a priority field for admissions that we'll see in a moment. For applications, we'll have the student's CNIC number, the university name they're applying to, the city of the university, the date of application and the major.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244289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functional dependencies, let's focus on the student relation and specifically on the GPA and priority attributes. Let's suppose that a student's priority is determined by their GPA. For example, we might have a rule that says if GPA is 3.8, greater than 3.8 then priority is 1. If the GPA is say, in between, let's say, 3.3 and 3.8. Then we'll set priority to be equal 2, and let's say if the GPA, then, is less than 3.3, then the priority value is three. So, if this relationship is guaranteed in our data then what we can say is that any two tuples that have the same priority are guaranteed to have the same GPA.</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3633352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let's formalize that concept. So I'm going to write a little logical statement here to formalize the concept. I'm going to use the for all symbol (</a:t>
            </a:r>
            <a:r>
              <a:rPr lang="en-US" sz="1200" b="1" dirty="0">
                <a:latin typeface="Lucida Console" pitchFamily="49" charset="0"/>
              </a:rPr>
              <a:t>∀</a:t>
            </a:r>
            <a:r>
              <a:rPr lang="en-US" dirty="0"/>
              <a:t>) from predicate logic and I'm going to say for all t, u, and those are tuples in the student relation, if the students</a:t>
            </a:r>
            <a:r>
              <a:rPr lang="en-US" baseline="0" dirty="0"/>
              <a:t> t</a:t>
            </a:r>
            <a:r>
              <a:rPr lang="en-US" dirty="0"/>
              <a:t> and u have the same GPA then</a:t>
            </a:r>
            <a:r>
              <a:rPr lang="en-US" baseline="0" dirty="0"/>
              <a:t> </a:t>
            </a:r>
            <a:r>
              <a:rPr lang="en-US" dirty="0"/>
              <a:t>they have the same priorities. So this logical statement is in fact a definition of a functional dependency, and we would write that functional dependency as GPA arrow priority, so that says the GPA determines the priority, any 2 tuples with the same GPA must have the same priority. </a:t>
            </a:r>
          </a:p>
          <a:p>
            <a:r>
              <a:rPr lang="en-US" dirty="0"/>
              <a:t>So that was a specific example. Now let's generalize our definition. So, let me replace GPA and priority here with just two attributes A</a:t>
            </a:r>
            <a:r>
              <a:rPr lang="en-US" baseline="0" dirty="0"/>
              <a:t> </a:t>
            </a:r>
            <a:r>
              <a:rPr lang="en-US" dirty="0"/>
              <a:t>and B</a:t>
            </a:r>
            <a:r>
              <a:rPr lang="en-US" baseline="0" dirty="0"/>
              <a:t> </a:t>
            </a:r>
            <a:r>
              <a:rPr lang="en-US" dirty="0"/>
              <a:t> of say a relation R. And then we'll also need to modify our definition. </a:t>
            </a:r>
          </a:p>
          <a:p>
            <a:r>
              <a:rPr lang="en-US" dirty="0"/>
              <a:t>Actually I'm </a:t>
            </a:r>
            <a:r>
              <a:rPr lang="en-US" dirty="0" err="1"/>
              <a:t>gonna</a:t>
            </a:r>
            <a:r>
              <a:rPr lang="en-US" dirty="0"/>
              <a:t> generalize this definition even further because functional dependencies don't always have to have one attribute on each side, they can actually have a set of attributes</a:t>
            </a:r>
            <a:r>
              <a:rPr lang="en-US" baseline="0" dirty="0"/>
              <a:t> e.g. A1,A2,A3,…An -&gt; B1,B2,B3….</a:t>
            </a:r>
            <a:r>
              <a:rPr lang="en-US" baseline="0" dirty="0" err="1"/>
              <a:t>Bn</a:t>
            </a:r>
            <a:endParaRPr lang="en-US" baseline="0" dirty="0"/>
          </a:p>
          <a:p>
            <a:r>
              <a:rPr lang="en-US" dirty="0"/>
              <a:t>For simplicity I'm going to often abbreviate a list of attributes or set of attributes by using a bar. So I'll write </a:t>
            </a:r>
            <a:r>
              <a:rPr lang="el-GR" sz="1200" dirty="0"/>
              <a:t>Ᾱ</a:t>
            </a:r>
            <a:r>
              <a:rPr lang="en-US" sz="1200" dirty="0"/>
              <a:t> </a:t>
            </a:r>
            <a:r>
              <a:rPr lang="en-US" dirty="0"/>
              <a:t>to indicate a set of attributes. And again, this is just for convenience.</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74889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dependency for a relation is based on knowledge of the real world data that's being captured. And when we specify one, all instances of the relation must adhere to the functional dependency</a:t>
            </a:r>
            <a:r>
              <a:rPr lang="en-US" baseline="0" dirty="0"/>
              <a:t> i.e. </a:t>
            </a:r>
            <a:r>
              <a:rPr lang="en-US" dirty="0"/>
              <a:t>every instance of our relation must satisfy the condition that if the A values are the same, then the B values are also the same.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279895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come back to our example. I think when we start writing functional dependencies for our actual relations it'll give you a good idea of what they're really capturing. So let's write a few functional dependencies for our student relation based on what we expect to be true in the real world in the data that we're capturing in the relation. So here's a first example, CNIC number functionally determines </a:t>
            </a:r>
            <a:r>
              <a:rPr lang="en-US" dirty="0" err="1"/>
              <a:t>sname</a:t>
            </a:r>
            <a:r>
              <a:rPr lang="en-US" dirty="0"/>
              <a:t>, the student's name. This</a:t>
            </a:r>
            <a:r>
              <a:rPr lang="en-US" baseline="0" dirty="0"/>
              <a:t> means to say if </a:t>
            </a:r>
            <a:r>
              <a:rPr lang="en-US" dirty="0"/>
              <a:t>we have multiple tuples about a particular student</a:t>
            </a:r>
            <a:r>
              <a:rPr lang="en-US" baseline="0" dirty="0"/>
              <a:t> and </a:t>
            </a:r>
            <a:r>
              <a:rPr lang="en-US" dirty="0"/>
              <a:t>these tuples  have the same CNIC number, each of the tuples would have the same name too. And presumably because 123 is sort of identifying the student that would be a natural functional dependency that would hold in this case and similarly we would expect CNIC to determine address, although we're already making an assumption about the real world here, if we have this particular functional dependency, then we're saying a student doesn't move. They don't have multiple addresses. Every tuple that describes that student by their CNIC number will have the same address. Let's go to the high school and see what might be going on there. Every time we have the particular high school code, maybe for different students, it would have the same name and also it would have the same city. So that's an example of a functional dependency with two attributes on the right hand side. Now, let's look at one that's a little more complicated, which is one that has two attributes on the left hand side instead. That actually turns out to be a more interesting case. In fact, in this particular case, we can probably reverse the arrow and have a functional dependency in the other direction. If we have a combination of high school name and high school city, I'm going to assume that's unique, that there's never two high schools with the same name in the same city. And if that's the case, if that's unique, then we would expect a functional dependency to the high school code. Any time we have the same name and city, we're talking about the same high school so we should have the same code. What other examples do we have? If we assume that there's one GPA for each student then we'd have the CNIC number determines the GPA and we already talked about GPA determines priority and</a:t>
            </a:r>
            <a:r>
              <a:rPr lang="en-US" baseline="0" dirty="0"/>
              <a:t> </a:t>
            </a:r>
            <a:r>
              <a:rPr lang="en-US" dirty="0"/>
              <a:t>actually if we put these two together we should see well if we have the same CNIC number twice we should have the same priority. That's kind of a transitive rule</a:t>
            </a:r>
            <a:r>
              <a:rPr lang="en-US" baseline="0" dirty="0"/>
              <a:t> and </a:t>
            </a:r>
            <a:r>
              <a:rPr lang="en-US" dirty="0"/>
              <a:t>it takes these two (CNIC </a:t>
            </a:r>
            <a:r>
              <a:rPr lang="en-US" sz="1200" b="1" dirty="0">
                <a:latin typeface="Lucida Console" pitchFamily="49" charset="0"/>
                <a:sym typeface="Symbol"/>
              </a:rPr>
              <a:t></a:t>
            </a:r>
            <a:r>
              <a:rPr lang="en-US" dirty="0"/>
              <a:t> GPA , GPA </a:t>
            </a:r>
            <a:r>
              <a:rPr lang="en-US" sz="1200" b="1" dirty="0">
                <a:latin typeface="Lucida Console" pitchFamily="49" charset="0"/>
                <a:sym typeface="Symbol"/>
              </a:rPr>
              <a:t></a:t>
            </a:r>
            <a:r>
              <a:rPr lang="en-US" dirty="0"/>
              <a:t>priority) and produces that one (CNIC </a:t>
            </a:r>
            <a:r>
              <a:rPr lang="en-US" sz="1200" b="1" dirty="0">
                <a:latin typeface="Lucida Console" pitchFamily="49" charset="0"/>
                <a:sym typeface="Symbol"/>
              </a:rPr>
              <a:t> </a:t>
            </a:r>
            <a:r>
              <a:rPr lang="en-US" sz="1200" b="0" dirty="0">
                <a:latin typeface="Lucida Console" pitchFamily="49" charset="0"/>
                <a:sym typeface="Symbol"/>
              </a:rPr>
              <a:t>priority</a:t>
            </a:r>
            <a:r>
              <a:rPr lang="en-US" dirty="0"/>
              <a:t>). And we'll talk about rules for functional dependencies later. And there may be more in this case.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4134001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functional dependencies for our apply relation. Actually, this one is a little trickier, it's even possible there are no functional dependencies at all. It really depends on the real world data, the real world constraints. One possibility for example might be that students are only allowed to apply to a single major at each university they apply to. That seems rather unlikely, but I was struggling to find functional dependencies for this case. So if that were the case, this is another one with two attributes on the left hand side, we'd say that the CNIC number, together with the university, implies the major. In other words, we cannot have a student and university combination with two different majors and that captured that constraint. For the apply relation specifically, again, it's really the real world constraints that drive which functional dependencies hold for the relation. But it's important to understand those constraints so they can be translated to functional dependencies, which then can drive a good relational design.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73536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I've alluded a few times to the fact that functional dependencies generalize the notion of keys. And let's make that connection explicit now. Let's suppose we have a relation R and it has no duplicate tuples. R has some attributes </a:t>
                </a:r>
                <a:r>
                  <a:rPr lang="el-GR" sz="1200" dirty="0"/>
                  <a:t>Ᾱ</a:t>
                </a:r>
                <a:r>
                  <a:rPr lang="en-US" dirty="0"/>
                  <a:t> and it has some other attributes</a:t>
                </a:r>
                <a:r>
                  <a:rPr lang="en-US" baseline="0" dirty="0"/>
                  <a:t> </a:t>
                </a:r>
                <a14:m>
                  <m:oMath xmlns:m="http://schemas.openxmlformats.org/officeDocument/2006/math">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 </m:t>
                        </m:r>
                        <m:r>
                          <a:rPr lang="en-US" sz="1200" b="0" i="1" smtClean="0">
                            <a:latin typeface="Cambria Math" panose="02040503050406030204" pitchFamily="18" charset="0"/>
                          </a:rPr>
                          <m:t>𝐵</m:t>
                        </m:r>
                      </m:e>
                    </m:acc>
                  </m:oMath>
                </a14:m>
                <a:r>
                  <a:rPr lang="en-US" dirty="0"/>
                  <a:t>. And let's suppose that we have a functional dependency that </a:t>
                </a:r>
                <a:r>
                  <a:rPr lang="el-GR" sz="1200" dirty="0"/>
                  <a:t>Ᾱ</a:t>
                </a:r>
                <a:r>
                  <a:rPr lang="en-US" dirty="0"/>
                  <a:t> determines all of the attributes</a:t>
                </a:r>
                <a:r>
                  <a:rPr lang="en-US" baseline="0" dirty="0"/>
                  <a:t> </a:t>
                </a:r>
                <a:r>
                  <a:rPr lang="en-US" dirty="0"/>
                  <a:t>in the relation. If we have no duplicates in a relation, </a:t>
                </a:r>
                <a:r>
                  <a:rPr lang="en-US" baseline="0" dirty="0"/>
                  <a:t> </a:t>
                </a:r>
                <a:r>
                  <a:rPr lang="en-US" dirty="0"/>
                  <a:t>a set of attributes, that can functionally determine all the other attributes, is a key. In above</a:t>
                </a:r>
                <a:r>
                  <a:rPr lang="en-US" baseline="0" dirty="0"/>
                  <a:t> relations, since </a:t>
                </a:r>
                <a:r>
                  <a:rPr lang="el-GR" sz="1200" dirty="0"/>
                  <a:t>Ᾱ</a:t>
                </a:r>
                <a:r>
                  <a:rPr lang="en-US" sz="1200" dirty="0"/>
                  <a:t> functionally determines all attributes, </a:t>
                </a:r>
                <a:r>
                  <a:rPr lang="el-GR" sz="1200" dirty="0"/>
                  <a:t>Ᾱ</a:t>
                </a:r>
                <a:r>
                  <a:rPr lang="en-US" sz="1200" baseline="0" dirty="0"/>
                  <a:t> is a key.</a:t>
                </a:r>
                <a:endParaRPr lang="en-US" dirty="0"/>
              </a:p>
            </p:txBody>
          </p:sp>
        </mc:Choice>
        <mc:Fallback xmlns="">
          <p:sp>
            <p:nvSpPr>
              <p:cNvPr id="3" name="Notes Placeholder 2"/>
              <p:cNvSpPr>
                <a:spLocks noGrp="1"/>
              </p:cNvSpPr>
              <p:nvPr>
                <p:ph type="body" idx="1"/>
              </p:nvPr>
            </p:nvSpPr>
            <p:spPr/>
            <p:txBody>
              <a:bodyPr/>
              <a:lstStyle/>
              <a:p>
                <a:r>
                  <a:rPr lang="en-US" dirty="0"/>
                  <a:t>I've alluded a few times to the fact that functional dependencies generalize the notion of keys. And let's make that connection explicit now. Let's suppose we have a relation R and it has no duplicate tuples. R has some attributes </a:t>
                </a:r>
                <a:r>
                  <a:rPr lang="el-GR" sz="1200" dirty="0"/>
                  <a:t>Ᾱ</a:t>
                </a:r>
                <a:r>
                  <a:rPr lang="en-US" dirty="0"/>
                  <a:t> and it has some other attributes</a:t>
                </a:r>
                <a:r>
                  <a:rPr lang="en-US" baseline="0" dirty="0"/>
                  <a:t> </a:t>
                </a:r>
                <a:r>
                  <a:rPr lang="en-US" sz="1200" b="0" i="0">
                    <a:latin typeface="Cambria Math" panose="02040503050406030204" pitchFamily="18" charset="0"/>
                  </a:rPr>
                  <a:t>( 𝐵) ̅</a:t>
                </a:r>
                <a:r>
                  <a:rPr lang="en-US" dirty="0"/>
                  <a:t>. And let's suppose that we have a functional dependency that </a:t>
                </a:r>
                <a:r>
                  <a:rPr lang="el-GR" sz="1200" dirty="0"/>
                  <a:t>Ᾱ</a:t>
                </a:r>
                <a:r>
                  <a:rPr lang="en-US" dirty="0"/>
                  <a:t> determines all of the attributes</a:t>
                </a:r>
                <a:r>
                  <a:rPr lang="en-US" baseline="0" dirty="0"/>
                  <a:t> </a:t>
                </a:r>
                <a:r>
                  <a:rPr lang="en-US" dirty="0"/>
                  <a:t>in the relation. If we have no duplicates in a relation, </a:t>
                </a:r>
                <a:r>
                  <a:rPr lang="en-US" baseline="0" dirty="0"/>
                  <a:t> </a:t>
                </a:r>
                <a:r>
                  <a:rPr lang="en-US" dirty="0"/>
                  <a:t>a set of attributes, that can functionally determine all the other attributes, is a key. In above</a:t>
                </a:r>
                <a:r>
                  <a:rPr lang="en-US" baseline="0" dirty="0"/>
                  <a:t> relations, since </a:t>
                </a:r>
                <a:r>
                  <a:rPr lang="el-GR" sz="1200" dirty="0"/>
                  <a:t>Ᾱ</a:t>
                </a:r>
                <a:r>
                  <a:rPr lang="en-US" sz="1200" dirty="0"/>
                  <a:t> functionally determines all attributes, </a:t>
                </a:r>
                <a:r>
                  <a:rPr lang="el-GR" sz="1200" dirty="0"/>
                  <a:t>Ᾱ</a:t>
                </a:r>
                <a:r>
                  <a:rPr lang="en-US" sz="1200" baseline="0" dirty="0"/>
                  <a:t> is a key.</a:t>
                </a:r>
                <a:endParaRPr lang="en-US" dirty="0"/>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134734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191000" y="1047750"/>
            <a:ext cx="48006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Relational Design Theory</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191000" y="2647950"/>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Functional Dependencies</a:t>
            </a:r>
          </a:p>
        </p:txBody>
      </p:sp>
    </p:spTree>
    <p:extLst>
      <p:ext uri="{BB962C8B-B14F-4D97-AF65-F5344CB8AC3E}">
        <p14:creationId xmlns:p14="http://schemas.microsoft.com/office/powerpoint/2010/main" val="126739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Trivial Functional Dependency</a:t>
                </a:r>
              </a:p>
              <a:p>
                <a:pPr marL="274320" indent="-182880">
                  <a:lnSpc>
                    <a:spcPct val="90000"/>
                  </a:lnSpc>
                  <a:spcBef>
                    <a:spcPts val="0"/>
                  </a:spcBef>
                  <a:spcAft>
                    <a:spcPts val="600"/>
                  </a:spcAft>
                  <a:buClr>
                    <a:srgbClr val="990000"/>
                  </a:buClr>
                  <a:buNone/>
                </a:pPr>
                <a:r>
                  <a:rPr lang="en-US" sz="2800" b="1" dirty="0">
                    <a:solidFill>
                      <a:srgbClr val="990000"/>
                    </a:solidFill>
                  </a:rPr>
                  <a:t>		</a:t>
                </a:r>
                <a:r>
                  <a:rPr lang="en-US" sz="2800" b="1" dirty="0"/>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𝑨</m:t>
                        </m:r>
                      </m:e>
                    </m:acc>
                  </m:oMath>
                </a14:m>
                <a:r>
                  <a:rPr lang="en-US" sz="2800" b="1" dirty="0">
                    <a:latin typeface="Lucida Console" pitchFamily="49" charset="0"/>
                    <a:sym typeface="Symbol"/>
                  </a:rPr>
                  <a:t> </a:t>
                </a:r>
                <a:r>
                  <a:rPr lang="en-US" sz="2800" b="1" dirty="0">
                    <a:solidFill>
                      <a:srgbClr val="990000"/>
                    </a:solidFill>
                    <a:latin typeface="Lucida Console" pitchFamily="49" charset="0"/>
                    <a:sym typeface="Symbol"/>
                  </a:rPr>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𝑩</m:t>
                        </m:r>
                      </m:e>
                    </m:acc>
                  </m:oMath>
                </a14:m>
                <a:r>
                  <a:rPr lang="en-US" sz="2800" b="1" dirty="0">
                    <a:solidFill>
                      <a:srgbClr val="990000"/>
                    </a:solidFill>
                  </a:rPr>
                  <a:t>        	</a:t>
                </a:r>
                <a:r>
                  <a:rPr lang="en-US" sz="2800" b="1" dirty="0"/>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𝑩</m:t>
                        </m:r>
                      </m:e>
                    </m:acc>
                  </m:oMath>
                </a14:m>
                <a:r>
                  <a:rPr lang="en-US" sz="2800" b="1" dirty="0">
                    <a:solidFill>
                      <a:srgbClr val="990000"/>
                    </a:solidFill>
                  </a:rPr>
                  <a:t> </a:t>
                </a:r>
                <a:r>
                  <a:rPr lang="en-US" b="1" dirty="0"/>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𝑨</m:t>
                        </m:r>
                      </m:e>
                    </m:acc>
                  </m:oMath>
                </a14:m>
                <a:endParaRPr lang="en-US" sz="2800" b="1" dirty="0">
                  <a:solidFill>
                    <a:srgbClr val="990000"/>
                  </a:solidFill>
                </a:endParaRPr>
              </a:p>
              <a:p>
                <a:pPr marL="274320" indent="-182880">
                  <a:lnSpc>
                    <a:spcPct val="90000"/>
                  </a:lnSpc>
                  <a:spcBef>
                    <a:spcPts val="1200"/>
                  </a:spcBef>
                  <a:spcAft>
                    <a:spcPts val="600"/>
                  </a:spcAft>
                  <a:buClr>
                    <a:srgbClr val="990000"/>
                  </a:buClr>
                  <a:buNone/>
                </a:pPr>
                <a:r>
                  <a:rPr lang="en-US" sz="2800" b="1" dirty="0">
                    <a:solidFill>
                      <a:srgbClr val="990000"/>
                    </a:solidFill>
                  </a:rPr>
                  <a:t>Nontrivial FD</a:t>
                </a:r>
              </a:p>
              <a:p>
                <a:pPr marL="274320" indent="-182880">
                  <a:lnSpc>
                    <a:spcPct val="90000"/>
                  </a:lnSpc>
                  <a:spcBef>
                    <a:spcPts val="1200"/>
                  </a:spcBef>
                  <a:spcAft>
                    <a:spcPts val="600"/>
                  </a:spcAft>
                  <a:buClr>
                    <a:srgbClr val="990000"/>
                  </a:buClr>
                  <a:buNone/>
                </a:pPr>
                <a:r>
                  <a:rPr lang="en-US" sz="2800" b="1" dirty="0">
                    <a:solidFill>
                      <a:srgbClr val="990000"/>
                    </a:solidFill>
                  </a:rPr>
                  <a:t>		</a:t>
                </a:r>
                <a:r>
                  <a:rPr lang="en-US" sz="2800" b="1" dirty="0"/>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𝑨</m:t>
                        </m:r>
                      </m:e>
                    </m:acc>
                  </m:oMath>
                </a14:m>
                <a:r>
                  <a:rPr lang="en-US" sz="2800" b="1" dirty="0">
                    <a:latin typeface="Lucida Console" pitchFamily="49" charset="0"/>
                    <a:sym typeface="Symbol"/>
                  </a:rPr>
                  <a:t> </a:t>
                </a:r>
                <a:r>
                  <a:rPr lang="en-US" sz="2800" b="1" dirty="0">
                    <a:solidFill>
                      <a:srgbClr val="990000"/>
                    </a:solidFill>
                    <a:latin typeface="Lucida Console" pitchFamily="49" charset="0"/>
                    <a:sym typeface="Symbol"/>
                  </a:rPr>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𝑩</m:t>
                        </m:r>
                      </m:e>
                    </m:acc>
                  </m:oMath>
                </a14:m>
                <a:r>
                  <a:rPr lang="en-US" sz="2800" b="1" dirty="0">
                    <a:solidFill>
                      <a:srgbClr val="990000"/>
                    </a:solidFill>
                  </a:rPr>
                  <a:t>        	</a:t>
                </a:r>
                <a:r>
                  <a:rPr lang="en-US" sz="2800" b="1" dirty="0"/>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𝑩</m:t>
                        </m:r>
                      </m:e>
                    </m:acc>
                  </m:oMath>
                </a14:m>
                <a:r>
                  <a:rPr lang="en-US" sz="2800" b="1" dirty="0">
                    <a:solidFill>
                      <a:srgbClr val="990000"/>
                    </a:solidFill>
                  </a:rPr>
                  <a:t> </a:t>
                </a:r>
                <a:r>
                  <a:rPr lang="en-US" sz="2800" b="1" dirty="0"/>
                  <a:t>⊆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𝑨</m:t>
                        </m:r>
                      </m:e>
                    </m:acc>
                  </m:oMath>
                </a14:m>
                <a:endParaRPr lang="en-US" sz="2800" b="1" dirty="0">
                  <a:solidFill>
                    <a:srgbClr val="990000"/>
                  </a:solidFill>
                </a:endParaRPr>
              </a:p>
              <a:p>
                <a:pPr marL="274320" indent="-182880">
                  <a:lnSpc>
                    <a:spcPct val="90000"/>
                  </a:lnSpc>
                  <a:spcBef>
                    <a:spcPts val="600"/>
                  </a:spcBef>
                  <a:spcAft>
                    <a:spcPts val="600"/>
                  </a:spcAft>
                  <a:buClr>
                    <a:srgbClr val="990000"/>
                  </a:buClr>
                  <a:buNone/>
                </a:pPr>
                <a:r>
                  <a:rPr lang="en-US" sz="2800" b="1" dirty="0">
                    <a:solidFill>
                      <a:srgbClr val="990000"/>
                    </a:solidFill>
                  </a:rPr>
                  <a:t>Completely nontrivial FD</a:t>
                </a:r>
                <a:endParaRPr lang="en-US" sz="2400" dirty="0">
                  <a:solidFill>
                    <a:srgbClr val="990000"/>
                  </a:solidFill>
                </a:endParaRPr>
              </a:p>
              <a:p>
                <a:pPr marL="674370" lvl="1" indent="-182880">
                  <a:lnSpc>
                    <a:spcPct val="90000"/>
                  </a:lnSpc>
                  <a:spcBef>
                    <a:spcPts val="1200"/>
                  </a:spcBef>
                  <a:buClr>
                    <a:srgbClr val="0000FF"/>
                  </a:buClr>
                  <a:buNone/>
                </a:pPr>
                <a:r>
                  <a:rPr lang="en-US" sz="2400" b="1" dirty="0">
                    <a:solidFill>
                      <a:srgbClr val="990000"/>
                    </a:solidFill>
                  </a:rPr>
                  <a:t>		</a:t>
                </a:r>
                <a:r>
                  <a:rPr lang="en-US" sz="2400" b="1" dirty="0"/>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a:t>
                </a:r>
                <a:r>
                  <a:rPr lang="en-US" b="1" dirty="0">
                    <a:solidFill>
                      <a:srgbClr val="990000"/>
                    </a:solidFill>
                    <a:latin typeface="Lucida Console" pitchFamily="49" charset="0"/>
                    <a:sym typeface="Symbol"/>
                  </a:rPr>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𝑩</m:t>
                        </m:r>
                      </m:e>
                    </m:acc>
                  </m:oMath>
                </a14:m>
                <a:r>
                  <a:rPr lang="en-US" b="1" dirty="0">
                    <a:solidFill>
                      <a:srgbClr val="990000"/>
                    </a:solidFill>
                  </a:rPr>
                  <a:t>        	</a:t>
                </a:r>
                <a:r>
                  <a:rPr lang="en-US" b="1" dirty="0"/>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r>
                      <a:rPr lang="en-US" b="1" i="1">
                        <a:latin typeface="Cambria Math" panose="02040503050406030204" pitchFamily="18" charset="0"/>
                        <a:ea typeface="Cambria Math" panose="02040503050406030204" pitchFamily="18" charset="0"/>
                      </a:rPr>
                      <m:t>∩</m:t>
                    </m:r>
                  </m:oMath>
                </a14:m>
                <a:r>
                  <a:rPr lang="en-US" b="1" dirty="0">
                    <a:solidFill>
                      <a:srgbClr val="990000"/>
                    </a:solidFill>
                  </a:rPr>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𝑩</m:t>
                        </m:r>
                      </m:e>
                    </m:acc>
                  </m:oMath>
                </a14:m>
                <a:r>
                  <a:rPr lang="en-US" b="1" dirty="0">
                    <a:solidFill>
                      <a:srgbClr val="990000"/>
                    </a:solidFill>
                  </a:rPr>
                  <a:t> </a:t>
                </a:r>
                <a:r>
                  <a:rPr lang="en-US" b="1" dirty="0"/>
                  <a:t>= </a:t>
                </a:r>
                <a:r>
                  <a:rPr lang="en-US" b="1" dirty="0">
                    <a:latin typeface="MS Gothic" panose="020B0609070205080204" pitchFamily="49" charset="-128"/>
                    <a:ea typeface="MS Gothic" panose="020B0609070205080204" pitchFamily="49" charset="-128"/>
                  </a:rPr>
                  <a:t>ø</a:t>
                </a:r>
                <a:r>
                  <a:rPr lang="en-US" b="1" dirty="0"/>
                  <a:t> </a:t>
                </a: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cxnSp>
        <p:nvCxnSpPr>
          <p:cNvPr id="5" name="Straight Connector 4"/>
          <p:cNvCxnSpPr/>
          <p:nvPr/>
        </p:nvCxnSpPr>
        <p:spPr>
          <a:xfrm flipV="1">
            <a:off x="4456785" y="2110890"/>
            <a:ext cx="153620" cy="268835"/>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6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Rules for Functional Dependencies</a:t>
                </a:r>
              </a:p>
              <a:p>
                <a:pPr marL="674370" lvl="1" indent="-182880">
                  <a:lnSpc>
                    <a:spcPct val="90000"/>
                  </a:lnSpc>
                  <a:spcBef>
                    <a:spcPts val="300"/>
                  </a:spcBef>
                  <a:buClr>
                    <a:srgbClr val="0000FF"/>
                  </a:buClr>
                  <a:buNone/>
                </a:pPr>
                <a:r>
                  <a:rPr lang="en-US" b="1" dirty="0">
                    <a:solidFill>
                      <a:srgbClr val="0000FF"/>
                    </a:solidFill>
                  </a:rPr>
                  <a:t>Splitting rule</a:t>
                </a:r>
              </a:p>
              <a:p>
                <a:pPr marL="674370" lvl="1" indent="-182880">
                  <a:lnSpc>
                    <a:spcPct val="90000"/>
                  </a:lnSpc>
                  <a:spcBef>
                    <a:spcPts val="300"/>
                  </a:spcBef>
                  <a:buClr>
                    <a:srgbClr val="0000FF"/>
                  </a:buClr>
                  <a:buNone/>
                </a:pPr>
                <a:endParaRPr lang="en-US" sz="900" dirty="0">
                  <a:solidFill>
                    <a:srgbClr val="0000FF"/>
                  </a:solidFill>
                </a:endParaRPr>
              </a:p>
              <a:p>
                <a:pPr marL="674370" lvl="1" indent="-182880">
                  <a:lnSpc>
                    <a:spcPct val="90000"/>
                  </a:lnSpc>
                  <a:spcBef>
                    <a:spcPts val="300"/>
                  </a:spcBef>
                  <a:buClr>
                    <a:srgbClr val="0000FF"/>
                  </a:buClr>
                  <a:buNone/>
                </a:pPr>
                <a:r>
                  <a:rPr lang="en-US" sz="2400" b="1" dirty="0"/>
                  <a: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𝑨</m:t>
                        </m:r>
                      </m:e>
                    </m:acc>
                  </m:oMath>
                </a14:m>
                <a:r>
                  <a:rPr lang="en-US" sz="2400" b="1" dirty="0">
                    <a:latin typeface="Lucida Console" pitchFamily="49" charset="0"/>
                    <a:sym typeface="Symbol"/>
                  </a:rPr>
                  <a:t>  B</a:t>
                </a:r>
                <a:r>
                  <a:rPr lang="en-US" sz="2400" b="1" baseline="-25000" dirty="0">
                    <a:latin typeface="Lucida Console" pitchFamily="49" charset="0"/>
                    <a:sym typeface="Symbol"/>
                  </a:rPr>
                  <a:t>1</a:t>
                </a:r>
                <a:r>
                  <a:rPr lang="en-US" sz="2400" b="1" dirty="0">
                    <a:latin typeface="Lucida Console" pitchFamily="49" charset="0"/>
                    <a:sym typeface="Symbol"/>
                  </a:rPr>
                  <a:t>, B</a:t>
                </a:r>
                <a:r>
                  <a:rPr lang="en-US" sz="2400" b="1" baseline="-25000" dirty="0">
                    <a:latin typeface="Lucida Console" pitchFamily="49" charset="0"/>
                    <a:sym typeface="Symbol"/>
                  </a:rPr>
                  <a:t>2</a:t>
                </a:r>
                <a:r>
                  <a:rPr lang="en-US" sz="2400" b="1" dirty="0">
                    <a:latin typeface="Lucida Console" pitchFamily="49" charset="0"/>
                    <a:sym typeface="Symbol"/>
                  </a:rPr>
                  <a:t>, B</a:t>
                </a:r>
                <a:r>
                  <a:rPr lang="en-US" sz="2400" b="1" baseline="-25000" dirty="0">
                    <a:latin typeface="Lucida Console" pitchFamily="49" charset="0"/>
                    <a:sym typeface="Symbol"/>
                  </a:rPr>
                  <a:t>3</a:t>
                </a:r>
                <a:r>
                  <a:rPr lang="en-US" sz="2400" b="1" dirty="0">
                    <a:latin typeface="Lucida Console" pitchFamily="49" charset="0"/>
                    <a:sym typeface="Symbol"/>
                  </a:rPr>
                  <a:t>,…,</a:t>
                </a:r>
                <a:r>
                  <a:rPr lang="en-US" sz="2400" b="1" dirty="0" err="1">
                    <a:latin typeface="Lucida Console" pitchFamily="49" charset="0"/>
                    <a:sym typeface="Symbol"/>
                  </a:rPr>
                  <a:t>B</a:t>
                </a:r>
                <a:r>
                  <a:rPr lang="en-US" sz="2400" b="1" baseline="-25000" dirty="0" err="1">
                    <a:latin typeface="Lucida Console" pitchFamily="49" charset="0"/>
                    <a:sym typeface="Symbol"/>
                  </a:rPr>
                  <a:t>n</a:t>
                </a:r>
                <a:r>
                  <a:rPr lang="en-US" sz="2400" b="1" dirty="0">
                    <a:latin typeface="Lucida Console" pitchFamily="49" charset="0"/>
                    <a:sym typeface="Symbol"/>
                  </a:rPr>
                  <a:t> can be split into</a:t>
                </a:r>
                <a:endParaRPr lang="en-US" sz="2400" dirty="0">
                  <a:solidFill>
                    <a:srgbClr val="0000FF"/>
                  </a:solidFill>
                </a:endParaRPr>
              </a:p>
              <a:p>
                <a:pPr marL="674370" lvl="1" indent="-182880">
                  <a:lnSpc>
                    <a:spcPct val="90000"/>
                  </a:lnSpc>
                  <a:spcBef>
                    <a:spcPts val="300"/>
                  </a:spcBef>
                  <a:buClr>
                    <a:srgbClr val="0000FF"/>
                  </a:buClr>
                  <a:buNone/>
                </a:pPr>
                <a:endParaRPr lang="en-US" sz="1100" dirty="0">
                  <a:solidFill>
                    <a:srgbClr val="0000FF"/>
                  </a:solidFill>
                </a:endParaRPr>
              </a:p>
              <a:p>
                <a:pPr marL="674370" lvl="1" indent="-182880">
                  <a:lnSpc>
                    <a:spcPct val="90000"/>
                  </a:lnSpc>
                  <a:spcBef>
                    <a:spcPts val="300"/>
                  </a:spcBef>
                  <a:buClr>
                    <a:srgbClr val="0000FF"/>
                  </a:buClr>
                  <a:buNone/>
                </a:pPr>
                <a:r>
                  <a:rPr lang="en-US" sz="2400" b="1" dirty="0"/>
                  <a:t>		</a:t>
                </a:r>
                <a14:m>
                  <m:oMath xmlns:m="http://schemas.openxmlformats.org/officeDocument/2006/math">
                    <m:acc>
                      <m:accPr>
                        <m:chr m:val="̅"/>
                        <m:ctrlPr>
                          <a:rPr lang="en-US" sz="2400" b="1" i="1" smtClean="0">
                            <a:latin typeface="Cambria Math" panose="02040503050406030204" pitchFamily="18" charset="0"/>
                          </a:rPr>
                        </m:ctrlPr>
                      </m:accPr>
                      <m:e>
                        <m:r>
                          <a:rPr lang="en-US" sz="2400" b="1" i="1">
                            <a:latin typeface="Cambria Math" panose="02040503050406030204" pitchFamily="18" charset="0"/>
                          </a:rPr>
                          <m:t>𝑨</m:t>
                        </m:r>
                      </m:e>
                    </m:acc>
                  </m:oMath>
                </a14:m>
                <a:r>
                  <a:rPr lang="en-US" sz="2400" b="1" dirty="0">
                    <a:latin typeface="Lucida Console" pitchFamily="49" charset="0"/>
                    <a:sym typeface="Symbol"/>
                  </a:rPr>
                  <a:t>  B</a:t>
                </a:r>
                <a:r>
                  <a:rPr lang="en-US" sz="2400" b="1" baseline="-25000" dirty="0">
                    <a:latin typeface="Lucida Console" pitchFamily="49" charset="0"/>
                    <a:sym typeface="Symbol"/>
                  </a:rPr>
                  <a:t>1</a:t>
                </a:r>
                <a:r>
                  <a:rPr lang="en-US" sz="2400" b="1" dirty="0">
                    <a:latin typeface="Lucida Console" pitchFamily="49" charset="0"/>
                    <a:sym typeface="Symbol"/>
                  </a:rPr>
                  <a:t>		</a:t>
                </a:r>
                <a:r>
                  <a:rPr lang="en-US" sz="2400" b="1" dirty="0"/>
                  <a: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𝑨</m:t>
                        </m:r>
                      </m:e>
                    </m:acc>
                  </m:oMath>
                </a14:m>
                <a:r>
                  <a:rPr lang="en-US" sz="2400" b="1" dirty="0">
                    <a:latin typeface="Lucida Console" pitchFamily="49" charset="0"/>
                    <a:sym typeface="Symbol"/>
                  </a:rPr>
                  <a:t>  B</a:t>
                </a:r>
                <a:r>
                  <a:rPr lang="en-US" sz="2400" b="1" baseline="-25000" dirty="0">
                    <a:latin typeface="Lucida Console" pitchFamily="49" charset="0"/>
                    <a:sym typeface="Symbol"/>
                  </a:rPr>
                  <a:t>2</a:t>
                </a:r>
                <a:r>
                  <a:rPr lang="en-US" sz="2400" b="1" dirty="0">
                    <a:latin typeface="Lucida Console" pitchFamily="49" charset="0"/>
                    <a:sym typeface="Symbol"/>
                  </a:rPr>
                  <a:t> 	………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𝑨</m:t>
                        </m:r>
                      </m:e>
                    </m:acc>
                  </m:oMath>
                </a14:m>
                <a:r>
                  <a:rPr lang="en-US" sz="2400" b="1" dirty="0">
                    <a:latin typeface="Lucida Console" pitchFamily="49" charset="0"/>
                    <a:sym typeface="Symbol"/>
                  </a:rPr>
                  <a:t>  </a:t>
                </a:r>
                <a:r>
                  <a:rPr lang="en-US" sz="2400" b="1" baseline="-25000" dirty="0">
                    <a:latin typeface="Lucida Console" pitchFamily="49" charset="0"/>
                    <a:sym typeface="Symbol"/>
                  </a:rPr>
                  <a:t> </a:t>
                </a:r>
                <a:r>
                  <a:rPr lang="en-US" sz="2400" b="1" dirty="0" err="1">
                    <a:latin typeface="Lucida Console" pitchFamily="49" charset="0"/>
                    <a:sym typeface="Symbol"/>
                  </a:rPr>
                  <a:t>B</a:t>
                </a:r>
                <a:r>
                  <a:rPr lang="en-US" sz="2400" b="1" baseline="-25000" dirty="0" err="1">
                    <a:latin typeface="Lucida Console" pitchFamily="49" charset="0"/>
                    <a:sym typeface="Symbol"/>
                  </a:rPr>
                  <a:t>n</a:t>
                </a:r>
                <a:r>
                  <a:rPr lang="en-US" sz="2400" b="1" dirty="0">
                    <a:latin typeface="Lucida Console" pitchFamily="49" charset="0"/>
                    <a:sym typeface="Symbol"/>
                  </a:rPr>
                  <a:t> </a:t>
                </a:r>
                <a:endParaRPr lang="en-US" sz="2400" dirty="0">
                  <a:solidFill>
                    <a:srgbClr val="0000FF"/>
                  </a:solidFill>
                </a:endParaRPr>
              </a:p>
              <a:p>
                <a:pPr marL="674370" lvl="1" indent="-182880">
                  <a:lnSpc>
                    <a:spcPct val="90000"/>
                  </a:lnSpc>
                  <a:spcBef>
                    <a:spcPts val="300"/>
                  </a:spcBef>
                  <a:buClr>
                    <a:srgbClr val="0000FF"/>
                  </a:buClr>
                  <a:buNone/>
                </a:pPr>
                <a:endParaRPr lang="en-US" sz="1800" dirty="0">
                  <a:solidFill>
                    <a:srgbClr val="0000FF"/>
                  </a:solidFill>
                </a:endParaRPr>
              </a:p>
              <a:p>
                <a:pPr marL="674370" lvl="1" indent="-182880">
                  <a:lnSpc>
                    <a:spcPct val="90000"/>
                  </a:lnSpc>
                  <a:spcBef>
                    <a:spcPts val="300"/>
                  </a:spcBef>
                  <a:buClr>
                    <a:srgbClr val="0000FF"/>
                  </a:buClr>
                  <a:buNone/>
                </a:pPr>
                <a:r>
                  <a:rPr lang="en-US" dirty="0"/>
                  <a:t>Can we also split left-hand-side?</a:t>
                </a:r>
              </a:p>
              <a:p>
                <a:pPr marL="674370" lvl="1" indent="-182880">
                  <a:lnSpc>
                    <a:spcPct val="90000"/>
                  </a:lnSpc>
                  <a:spcBef>
                    <a:spcPts val="300"/>
                  </a:spcBef>
                  <a:buClr>
                    <a:srgbClr val="0000FF"/>
                  </a:buClr>
                  <a:buNone/>
                </a:pPr>
                <a:endParaRPr lang="en-US" sz="1200" dirty="0"/>
              </a:p>
              <a:p>
                <a:pPr marL="674370" lvl="1" indent="-182880">
                  <a:lnSpc>
                    <a:spcPct val="90000"/>
                  </a:lnSpc>
                  <a:spcBef>
                    <a:spcPts val="300"/>
                  </a:spcBef>
                  <a:buClr>
                    <a:srgbClr val="0000FF"/>
                  </a:buClr>
                  <a:buNone/>
                </a:pPr>
                <a:r>
                  <a:rPr lang="en-US" sz="2400" b="1" dirty="0">
                    <a:sym typeface="Symbol"/>
                  </a:rPr>
                  <a:t>		</a:t>
                </a:r>
                <a:r>
                  <a:rPr lang="en-US" sz="2400" b="1" dirty="0">
                    <a:latin typeface="Lucida Console" panose="020B0609040504020204" pitchFamily="49" charset="0"/>
                    <a:sym typeface="Symbol"/>
                  </a:rPr>
                  <a:t>Can</a:t>
                </a:r>
                <a:r>
                  <a:rPr lang="en-US" sz="2400" b="1" dirty="0">
                    <a:sym typeface="Symbol"/>
                  </a:rPr>
                  <a:t> </a:t>
                </a:r>
                <a14:m>
                  <m:oMath xmlns:m="http://schemas.openxmlformats.org/officeDocument/2006/math">
                    <m:r>
                      <a:rPr lang="en-US" sz="2400" b="1" i="0" dirty="0" smtClean="0">
                        <a:latin typeface="Cambria Math" panose="02040503050406030204" pitchFamily="18" charset="0"/>
                        <a:sym typeface="Symbol"/>
                      </a:rPr>
                      <m:t>  </m:t>
                    </m:r>
                    <m:r>
                      <m:rPr>
                        <m:nor/>
                      </m:rPr>
                      <a:rPr lang="en-US" sz="2400" b="1" dirty="0" smtClean="0">
                        <a:latin typeface="Cambria Math" panose="02040503050406030204" pitchFamily="18" charset="0"/>
                        <a:sym typeface="Symbol"/>
                      </a:rPr>
                      <m:t>A</m:t>
                    </m:r>
                    <m:r>
                      <m:rPr>
                        <m:nor/>
                      </m:rPr>
                      <a:rPr lang="en-US" sz="2400" b="1" baseline="-25000" dirty="0">
                        <a:latin typeface="Lucida Console" pitchFamily="49" charset="0"/>
                        <a:sym typeface="Symbol"/>
                      </a:rPr>
                      <m:t>1</m:t>
                    </m:r>
                    <m:r>
                      <m:rPr>
                        <m:nor/>
                      </m:rPr>
                      <a:rPr lang="en-US" sz="2400" b="1" dirty="0">
                        <a:latin typeface="Lucida Console" pitchFamily="49" charset="0"/>
                        <a:sym typeface="Symbol"/>
                      </a:rPr>
                      <m:t>, </m:t>
                    </m:r>
                    <m:r>
                      <m:rPr>
                        <m:nor/>
                      </m:rPr>
                      <a:rPr lang="en-US" sz="2400" b="1" i="0" dirty="0" smtClean="0">
                        <a:latin typeface="Lucida Console" pitchFamily="49" charset="0"/>
                        <a:sym typeface="Symbol"/>
                      </a:rPr>
                      <m:t>A</m:t>
                    </m:r>
                    <m:r>
                      <m:rPr>
                        <m:nor/>
                      </m:rPr>
                      <a:rPr lang="en-US" sz="2400" b="1" baseline="-25000" dirty="0">
                        <a:latin typeface="Lucida Console" pitchFamily="49" charset="0"/>
                        <a:sym typeface="Symbol"/>
                      </a:rPr>
                      <m:t>2</m:t>
                    </m:r>
                    <m:r>
                      <m:rPr>
                        <m:nor/>
                      </m:rPr>
                      <a:rPr lang="en-US" sz="2400" b="1" dirty="0">
                        <a:latin typeface="Lucida Console" pitchFamily="49" charset="0"/>
                        <a:sym typeface="Symbol"/>
                      </a:rPr>
                      <m:t>, </m:t>
                    </m:r>
                    <m:r>
                      <m:rPr>
                        <m:nor/>
                      </m:rPr>
                      <a:rPr lang="en-US" sz="2400" b="1" i="0" dirty="0" smtClean="0">
                        <a:latin typeface="Lucida Console" pitchFamily="49" charset="0"/>
                        <a:sym typeface="Symbol"/>
                      </a:rPr>
                      <m:t>A</m:t>
                    </m:r>
                    <m:r>
                      <m:rPr>
                        <m:nor/>
                      </m:rPr>
                      <a:rPr lang="en-US" sz="2400" b="1" baseline="-25000" dirty="0">
                        <a:latin typeface="Lucida Console" pitchFamily="49" charset="0"/>
                        <a:sym typeface="Symbol"/>
                      </a:rPr>
                      <m:t>3</m:t>
                    </m:r>
                    <m:r>
                      <m:rPr>
                        <m:nor/>
                      </m:rPr>
                      <a:rPr lang="en-US" sz="2400" b="1" dirty="0">
                        <a:latin typeface="Lucida Console" pitchFamily="49" charset="0"/>
                        <a:sym typeface="Symbol"/>
                      </a:rPr>
                      <m:t>,…,</m:t>
                    </m:r>
                    <m:r>
                      <m:rPr>
                        <m:nor/>
                      </m:rPr>
                      <a:rPr lang="en-US" sz="2400" b="1" i="0" dirty="0" smtClean="0">
                        <a:latin typeface="Lucida Console" pitchFamily="49" charset="0"/>
                        <a:sym typeface="Symbol"/>
                      </a:rPr>
                      <m:t>A</m:t>
                    </m:r>
                    <m:r>
                      <m:rPr>
                        <m:nor/>
                      </m:rPr>
                      <a:rPr lang="en-US" sz="2400" b="1" baseline="-25000" dirty="0">
                        <a:latin typeface="Lucida Console" pitchFamily="49" charset="0"/>
                        <a:sym typeface="Symbol"/>
                      </a:rPr>
                      <m:t>n</m:t>
                    </m:r>
                  </m:oMath>
                </a14:m>
                <a:r>
                  <a:rPr lang="en-US" sz="2400" b="1" dirty="0">
                    <a:latin typeface="Lucida Console" pitchFamily="49" charset="0"/>
                    <a:sym typeface="Symbol"/>
                  </a:rPr>
                  <a:t>  </a:t>
                </a:r>
                <a14:m>
                  <m:oMath xmlns:m="http://schemas.openxmlformats.org/officeDocument/2006/math">
                    <m:acc>
                      <m:accPr>
                        <m:chr m:val="̅"/>
                        <m:ctrlPr>
                          <a:rPr lang="en-US" sz="2400" b="1" i="1">
                            <a:latin typeface="Cambria Math" panose="02040503050406030204" pitchFamily="18" charset="0"/>
                          </a:rPr>
                        </m:ctrlPr>
                      </m:accPr>
                      <m:e>
                        <m:r>
                          <a:rPr lang="en-US" sz="2400" b="1" i="0">
                            <a:latin typeface="Cambria Math" panose="02040503050406030204" pitchFamily="18" charset="0"/>
                          </a:rPr>
                          <m:t>𝐁</m:t>
                        </m:r>
                      </m:e>
                    </m:acc>
                  </m:oMath>
                </a14:m>
                <a:r>
                  <a:rPr lang="en-US" sz="2400" dirty="0">
                    <a:solidFill>
                      <a:srgbClr val="0000FF"/>
                    </a:solidFill>
                  </a:rPr>
                  <a:t>    </a:t>
                </a:r>
                <a:r>
                  <a:rPr lang="en-US" sz="2400" b="1" dirty="0">
                    <a:latin typeface="Lucida Console" panose="020B0609040504020204" pitchFamily="49" charset="0"/>
                  </a:rPr>
                  <a:t>be split into</a:t>
                </a:r>
              </a:p>
              <a:p>
                <a:pPr marL="674370" lvl="1" indent="-182880">
                  <a:lnSpc>
                    <a:spcPct val="90000"/>
                  </a:lnSpc>
                  <a:spcBef>
                    <a:spcPts val="300"/>
                  </a:spcBef>
                  <a:buClr>
                    <a:srgbClr val="0000FF"/>
                  </a:buClr>
                  <a:buNone/>
                </a:pPr>
                <a:r>
                  <a:rPr lang="en-US" sz="2400" b="1" dirty="0">
                    <a:latin typeface="Lucida Console" panose="020B0609040504020204" pitchFamily="49" charset="0"/>
                  </a:rPr>
                  <a:t>	</a:t>
                </a:r>
              </a:p>
              <a:p>
                <a:pPr marL="674370" lvl="1" indent="-182880">
                  <a:lnSpc>
                    <a:spcPct val="90000"/>
                  </a:lnSpc>
                  <a:spcBef>
                    <a:spcPts val="300"/>
                  </a:spcBef>
                  <a:buClr>
                    <a:srgbClr val="0000FF"/>
                  </a:buClr>
                  <a:buNone/>
                </a:pPr>
                <a:r>
                  <a:rPr lang="en-US" sz="2400" b="1" dirty="0">
                    <a:latin typeface="Lucida Console" panose="020B0609040504020204" pitchFamily="49" charset="0"/>
                  </a:rPr>
                  <a:t>		</a:t>
                </a:r>
                <a14:m>
                  <m:oMath xmlns:m="http://schemas.openxmlformats.org/officeDocument/2006/math">
                    <m:r>
                      <a:rPr lang="en-US" sz="2400" b="1" i="1">
                        <a:latin typeface="Cambria Math" panose="02040503050406030204" pitchFamily="18" charset="0"/>
                      </a:rPr>
                      <m:t>𝑨</m:t>
                    </m:r>
                  </m:oMath>
                </a14:m>
                <a:r>
                  <a:rPr lang="en-US" sz="2400" b="1" baseline="-25000" dirty="0">
                    <a:latin typeface="Lucida Console" pitchFamily="49" charset="0"/>
                    <a:sym typeface="Symbol"/>
                  </a:rPr>
                  <a:t>1</a:t>
                </a:r>
                <a:r>
                  <a:rPr lang="en-US" sz="2400" b="1" dirty="0">
                    <a:latin typeface="Lucida Console" pitchFamily="49" charset="0"/>
                    <a:sym typeface="Symbol"/>
                  </a:rPr>
                  <a:t>  </a:t>
                </a:r>
                <a14:m>
                  <m:oMath xmlns:m="http://schemas.openxmlformats.org/officeDocument/2006/math">
                    <m:acc>
                      <m:accPr>
                        <m:chr m:val="̅"/>
                        <m:ctrlPr>
                          <a:rPr lang="en-US" sz="2400" b="1" i="1">
                            <a:latin typeface="Cambria Math" panose="02040503050406030204" pitchFamily="18" charset="0"/>
                          </a:rPr>
                        </m:ctrlPr>
                      </m:accPr>
                      <m:e>
                        <m:r>
                          <a:rPr lang="en-US" sz="2400" b="1">
                            <a:latin typeface="Cambria Math" panose="02040503050406030204" pitchFamily="18" charset="0"/>
                          </a:rPr>
                          <m:t>𝐁</m:t>
                        </m:r>
                      </m:e>
                    </m:acc>
                  </m:oMath>
                </a14:m>
                <a:r>
                  <a:rPr lang="en-US" sz="2400" dirty="0">
                    <a:solidFill>
                      <a:srgbClr val="0000FF"/>
                    </a:solidFill>
                  </a:rPr>
                  <a:t> </a:t>
                </a:r>
                <a:r>
                  <a:rPr lang="en-US" sz="2400" b="1" dirty="0">
                    <a:latin typeface="Lucida Console" pitchFamily="49" charset="0"/>
                    <a:sym typeface="Symbol"/>
                  </a:rPr>
                  <a:t>		</a:t>
                </a:r>
                <a:r>
                  <a:rPr lang="en-US" sz="2400" b="1" dirty="0"/>
                  <a:t> </a:t>
                </a:r>
                <a14:m>
                  <m:oMath xmlns:m="http://schemas.openxmlformats.org/officeDocument/2006/math">
                    <m:r>
                      <a:rPr lang="en-US" sz="2400" b="1" i="1">
                        <a:latin typeface="Cambria Math" panose="02040503050406030204" pitchFamily="18" charset="0"/>
                      </a:rPr>
                      <m:t>𝑨</m:t>
                    </m:r>
                    <m:r>
                      <a:rPr lang="en-US" sz="2400" b="1" i="1">
                        <a:latin typeface="Cambria Math" panose="02040503050406030204" pitchFamily="18" charset="0"/>
                      </a:rPr>
                      <m:t> </m:t>
                    </m:r>
                  </m:oMath>
                </a14:m>
                <a:r>
                  <a:rPr lang="en-US" sz="2400" b="1" baseline="-25000" dirty="0">
                    <a:latin typeface="Lucida Console" pitchFamily="49" charset="0"/>
                    <a:sym typeface="Symbol"/>
                  </a:rPr>
                  <a:t>2</a:t>
                </a:r>
                <a:r>
                  <a:rPr lang="en-US" sz="2400" b="1" dirty="0">
                    <a:latin typeface="Lucida Console" pitchFamily="49" charset="0"/>
                    <a:sym typeface="Symbol"/>
                  </a:rPr>
                  <a:t>  </a:t>
                </a:r>
                <a14:m>
                  <m:oMath xmlns:m="http://schemas.openxmlformats.org/officeDocument/2006/math">
                    <m:acc>
                      <m:accPr>
                        <m:chr m:val="̅"/>
                        <m:ctrlPr>
                          <a:rPr lang="en-US" sz="2400" b="1" i="1">
                            <a:latin typeface="Cambria Math" panose="02040503050406030204" pitchFamily="18" charset="0"/>
                          </a:rPr>
                        </m:ctrlPr>
                      </m:accPr>
                      <m:e>
                        <m:r>
                          <a:rPr lang="en-US" sz="2400" b="1">
                            <a:latin typeface="Cambria Math" panose="02040503050406030204" pitchFamily="18" charset="0"/>
                          </a:rPr>
                          <m:t>𝐁</m:t>
                        </m:r>
                      </m:e>
                    </m:acc>
                  </m:oMath>
                </a14:m>
                <a:r>
                  <a:rPr lang="en-US" sz="2400" b="1" dirty="0">
                    <a:latin typeface="Lucida Console" pitchFamily="49" charset="0"/>
                    <a:sym typeface="Symbol"/>
                  </a:rPr>
                  <a:t> 	………	 A</a:t>
                </a:r>
                <a:r>
                  <a:rPr lang="en-US" sz="2400" b="1" baseline="-25000" dirty="0">
                    <a:latin typeface="Lucida Console" pitchFamily="49" charset="0"/>
                    <a:sym typeface="Symbol"/>
                  </a:rPr>
                  <a:t>n</a:t>
                </a:r>
                <a:r>
                  <a:rPr lang="en-US" sz="2400" b="1" dirty="0">
                    <a:latin typeface="Lucida Console" pitchFamily="49" charset="0"/>
                    <a:sym typeface="Symbol"/>
                  </a:rPr>
                  <a:t>  </a:t>
                </a:r>
                <a14:m>
                  <m:oMath xmlns:m="http://schemas.openxmlformats.org/officeDocument/2006/math">
                    <m:acc>
                      <m:accPr>
                        <m:chr m:val="̅"/>
                        <m:ctrlPr>
                          <a:rPr lang="en-US" sz="2400" b="1" i="1">
                            <a:latin typeface="Cambria Math" panose="02040503050406030204" pitchFamily="18" charset="0"/>
                          </a:rPr>
                        </m:ctrlPr>
                      </m:accPr>
                      <m:e>
                        <m:r>
                          <a:rPr lang="en-US" sz="2400" b="1">
                            <a:latin typeface="Cambria Math" panose="02040503050406030204" pitchFamily="18" charset="0"/>
                          </a:rPr>
                          <m:t>𝐁</m:t>
                        </m:r>
                      </m:e>
                    </m:acc>
                  </m:oMath>
                </a14:m>
                <a:r>
                  <a:rPr lang="en-US" dirty="0">
                    <a:solidFill>
                      <a:srgbClr val="0000FF"/>
                    </a:solidFill>
                  </a:rPr>
                  <a:t>  </a:t>
                </a:r>
                <a:r>
                  <a:rPr lang="en-US" sz="2000" dirty="0">
                    <a:latin typeface="Lucida Console" panose="020B0609040504020204" pitchFamily="49" charset="0"/>
                  </a:rPr>
                  <a:t>?</a:t>
                </a:r>
              </a:p>
              <a:p>
                <a:pPr marL="674370" lvl="1" indent="-182880">
                  <a:lnSpc>
                    <a:spcPct val="90000"/>
                  </a:lnSpc>
                  <a:spcBef>
                    <a:spcPts val="300"/>
                  </a:spcBef>
                  <a:buClr>
                    <a:srgbClr val="0000FF"/>
                  </a:buClr>
                  <a:buNone/>
                </a:pPr>
                <a:r>
                  <a:rPr lang="en-US" sz="2000" dirty="0">
                    <a:latin typeface="Lucida Console" panose="020B0609040504020204" pitchFamily="49" charset="0"/>
                  </a:rPr>
                  <a:t>						</a:t>
                </a:r>
                <a:r>
                  <a:rPr lang="en-US" sz="3200" dirty="0">
                    <a:solidFill>
                      <a:srgbClr val="FF0000"/>
                    </a:solidFill>
                    <a:latin typeface="Lucida Console" panose="020B0609040504020204" pitchFamily="49" charset="0"/>
                  </a:rPr>
                  <a:t>NO</a:t>
                </a:r>
                <a:endParaRPr lang="en-US" dirty="0">
                  <a:solidFill>
                    <a:srgbClr val="FF0000"/>
                  </a:solidFill>
                  <a:latin typeface="Lucida Console" panose="020B0609040504020204" pitchFamily="49" charset="0"/>
                </a:endParaRPr>
              </a:p>
              <a:p>
                <a:pPr marL="674370" lvl="1" indent="-182880">
                  <a:lnSpc>
                    <a:spcPct val="90000"/>
                  </a:lnSpc>
                  <a:spcBef>
                    <a:spcPts val="300"/>
                  </a:spcBef>
                  <a:buClr>
                    <a:srgbClr val="0000FF"/>
                  </a:buClr>
                  <a:buNone/>
                </a:pPr>
                <a:endParaRPr lang="en-US" sz="2400" dirty="0">
                  <a:solidFill>
                    <a:srgbClr val="0000FF"/>
                  </a:solidFill>
                  <a:sym typeface="Symbol"/>
                </a:endParaRPr>
              </a:p>
              <a:p>
                <a:pPr marL="674370" lvl="1" indent="-182880">
                  <a:lnSpc>
                    <a:spcPct val="90000"/>
                  </a:lnSpc>
                  <a:spcBef>
                    <a:spcPts val="1200"/>
                  </a:spcBef>
                  <a:buClr>
                    <a:srgbClr val="0000FF"/>
                  </a:buClr>
                  <a:buNone/>
                </a:pPr>
                <a:endParaRPr lang="en-US" sz="2400" b="1" dirty="0">
                  <a:solidFill>
                    <a:srgbClr val="990000"/>
                  </a:solidFill>
                </a:endParaRPr>
              </a:p>
              <a:p>
                <a:pPr marL="674370" lvl="1" indent="-182880">
                  <a:lnSpc>
                    <a:spcPct val="90000"/>
                  </a:lnSpc>
                  <a:spcBef>
                    <a:spcPts val="900"/>
                  </a:spcBef>
                  <a:buClr>
                    <a:schemeClr val="tx1"/>
                  </a:buClr>
                  <a:buFont typeface="Calibri" pitchFamily="34" charset="0"/>
                  <a:buChar char="–"/>
                </a:pPr>
                <a:endParaRPr lang="en-US" i="1" dirty="0"/>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r="-220" b="-5489"/>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16686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Rules for Functional Dependencies</a:t>
                </a:r>
              </a:p>
              <a:p>
                <a:pPr marL="674370" lvl="1" indent="-182880">
                  <a:lnSpc>
                    <a:spcPct val="90000"/>
                  </a:lnSpc>
                  <a:spcBef>
                    <a:spcPts val="300"/>
                  </a:spcBef>
                  <a:buClr>
                    <a:srgbClr val="0000FF"/>
                  </a:buClr>
                  <a:buNone/>
                </a:pPr>
                <a:r>
                  <a:rPr lang="en-US" b="1" dirty="0">
                    <a:solidFill>
                      <a:srgbClr val="0000FF"/>
                    </a:solidFill>
                  </a:rPr>
                  <a:t>Combining rule</a:t>
                </a:r>
              </a:p>
              <a:p>
                <a:pPr marL="674370" lvl="1" indent="-182880">
                  <a:lnSpc>
                    <a:spcPct val="90000"/>
                  </a:lnSpc>
                  <a:spcBef>
                    <a:spcPts val="300"/>
                  </a:spcBef>
                  <a:buClr>
                    <a:srgbClr val="0000FF"/>
                  </a:buClr>
                  <a:buNone/>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 B</a:t>
                </a:r>
                <a:r>
                  <a:rPr lang="en-US" b="1" baseline="-25000" dirty="0">
                    <a:latin typeface="Lucida Console" pitchFamily="49" charset="0"/>
                    <a:sym typeface="Symbol"/>
                  </a:rPr>
                  <a:t>1</a:t>
                </a:r>
                <a:r>
                  <a:rPr lang="en-US" b="1" dirty="0">
                    <a:latin typeface="Lucida Console" pitchFamily="49" charset="0"/>
                    <a:sym typeface="Symbol"/>
                  </a:rPr>
                  <a:t>		</a:t>
                </a:r>
              </a:p>
              <a:p>
                <a:pPr marL="674370" lvl="1" indent="-182880">
                  <a:lnSpc>
                    <a:spcPct val="90000"/>
                  </a:lnSpc>
                  <a:spcBef>
                    <a:spcPts val="300"/>
                  </a:spcBef>
                  <a:buClr>
                    <a:srgbClr val="0000FF"/>
                  </a:buClr>
                  <a:buNone/>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 B</a:t>
                </a:r>
                <a:r>
                  <a:rPr lang="en-US" b="1" baseline="-25000" dirty="0">
                    <a:latin typeface="Lucida Console" pitchFamily="49" charset="0"/>
                    <a:sym typeface="Symbol"/>
                  </a:rPr>
                  <a:t>2</a:t>
                </a:r>
                <a:r>
                  <a:rPr lang="en-US" b="1" dirty="0">
                    <a:latin typeface="Lucida Console" pitchFamily="49" charset="0"/>
                    <a:sym typeface="Symbol"/>
                  </a:rPr>
                  <a:t> 	</a:t>
                </a:r>
              </a:p>
              <a:p>
                <a:pPr marL="674370" lvl="1" indent="-182880">
                  <a:lnSpc>
                    <a:spcPct val="90000"/>
                  </a:lnSpc>
                  <a:spcBef>
                    <a:spcPts val="300"/>
                  </a:spcBef>
                  <a:buClr>
                    <a:srgbClr val="0000FF"/>
                  </a:buClr>
                  <a:buNone/>
                </a:pPr>
                <a:r>
                  <a:rPr lang="en-US" b="1" dirty="0">
                    <a:latin typeface="Lucida Console" pitchFamily="49" charset="0"/>
                    <a:sym typeface="Symbol"/>
                  </a:rPr>
                  <a:t>………	 </a:t>
                </a:r>
                <a:endParaRPr lang="en-US" b="1" i="1" dirty="0">
                  <a:latin typeface="Cambria Math" panose="02040503050406030204" pitchFamily="18" charset="0"/>
                </a:endParaRPr>
              </a:p>
              <a:p>
                <a:pPr marL="674370" lvl="1" indent="-182880">
                  <a:lnSpc>
                    <a:spcPct val="90000"/>
                  </a:lnSpc>
                  <a:spcBef>
                    <a:spcPts val="300"/>
                  </a:spcBef>
                  <a:buClr>
                    <a:srgbClr val="0000FF"/>
                  </a:buClr>
                  <a:buNone/>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 </a:t>
                </a:r>
                <a:r>
                  <a:rPr lang="en-US" b="1" baseline="-25000" dirty="0">
                    <a:latin typeface="Lucida Console" pitchFamily="49" charset="0"/>
                    <a:sym typeface="Symbol"/>
                  </a:rPr>
                  <a:t> </a:t>
                </a:r>
                <a:r>
                  <a:rPr lang="en-US" b="1" dirty="0" err="1">
                    <a:latin typeface="Lucida Console" pitchFamily="49" charset="0"/>
                    <a:sym typeface="Symbol"/>
                  </a:rPr>
                  <a:t>B</a:t>
                </a:r>
                <a:r>
                  <a:rPr lang="en-US" b="1" baseline="-25000" dirty="0" err="1">
                    <a:latin typeface="Lucida Console" pitchFamily="49" charset="0"/>
                    <a:sym typeface="Symbol"/>
                  </a:rPr>
                  <a:t>n</a:t>
                </a:r>
                <a:endParaRPr lang="en-US" b="1" baseline="-25000" dirty="0">
                  <a:latin typeface="Lucida Console" pitchFamily="49" charset="0"/>
                  <a:sym typeface="Symbol"/>
                </a:endParaRPr>
              </a:p>
              <a:p>
                <a:pPr marL="674370" lvl="1" indent="-182880">
                  <a:lnSpc>
                    <a:spcPct val="90000"/>
                  </a:lnSpc>
                  <a:spcBef>
                    <a:spcPts val="300"/>
                  </a:spcBef>
                  <a:buClr>
                    <a:srgbClr val="0000FF"/>
                  </a:buClr>
                  <a:buNone/>
                </a:pPr>
                <a:endParaRPr lang="en-US" b="1" baseline="-25000" dirty="0">
                  <a:solidFill>
                    <a:srgbClr val="0000FF"/>
                  </a:solidFill>
                  <a:latin typeface="Lucida Console" pitchFamily="49" charset="0"/>
                  <a:sym typeface="Symbol"/>
                </a:endParaRPr>
              </a:p>
              <a:p>
                <a:pPr marL="465138" lvl="1" indent="0">
                  <a:lnSpc>
                    <a:spcPct val="90000"/>
                  </a:lnSpc>
                  <a:spcBef>
                    <a:spcPts val="300"/>
                  </a:spcBef>
                  <a:buClr>
                    <a:srgbClr val="0000FF"/>
                  </a:buClr>
                  <a:buNone/>
                </a:pPr>
                <a:r>
                  <a:rPr lang="en-US" sz="2000" dirty="0">
                    <a:latin typeface="Lucida Console" panose="020B0609040504020204" pitchFamily="49" charset="0"/>
                    <a:sym typeface="Symbol"/>
                  </a:rPr>
                  <a:t>The above functional dependencies can be combined into a following single functional dependency.</a:t>
                </a:r>
              </a:p>
              <a:p>
                <a:pPr marL="674370" lvl="1" indent="-182880">
                  <a:lnSpc>
                    <a:spcPct val="90000"/>
                  </a:lnSpc>
                  <a:spcBef>
                    <a:spcPts val="300"/>
                  </a:spcBef>
                  <a:buClr>
                    <a:srgbClr val="0000FF"/>
                  </a:buClr>
                  <a:buNone/>
                </a:pPr>
                <a:endParaRPr lang="en-US" b="1" baseline="-25000" dirty="0">
                  <a:solidFill>
                    <a:srgbClr val="0000FF"/>
                  </a:solidFill>
                  <a:latin typeface="Lucida Console" pitchFamily="49" charset="0"/>
                  <a:sym typeface="Symbol"/>
                </a:endParaRPr>
              </a:p>
              <a:p>
                <a:pPr marL="674370" lvl="1" indent="-182880">
                  <a:lnSpc>
                    <a:spcPct val="90000"/>
                  </a:lnSpc>
                  <a:spcBef>
                    <a:spcPts val="300"/>
                  </a:spcBef>
                  <a:buClr>
                    <a:srgbClr val="0000FF"/>
                  </a:buClr>
                  <a:buNone/>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 B</a:t>
                </a:r>
                <a:r>
                  <a:rPr lang="en-US" b="1" baseline="-25000" dirty="0">
                    <a:latin typeface="Lucida Console" pitchFamily="49" charset="0"/>
                    <a:sym typeface="Symbol"/>
                  </a:rPr>
                  <a:t>1</a:t>
                </a:r>
                <a:r>
                  <a:rPr lang="en-US" b="1" dirty="0">
                    <a:latin typeface="Lucida Console" pitchFamily="49" charset="0"/>
                    <a:sym typeface="Symbol"/>
                  </a:rPr>
                  <a:t>, B</a:t>
                </a:r>
                <a:r>
                  <a:rPr lang="en-US" b="1" baseline="-25000" dirty="0">
                    <a:latin typeface="Lucida Console" pitchFamily="49" charset="0"/>
                    <a:sym typeface="Symbol"/>
                  </a:rPr>
                  <a:t>2</a:t>
                </a:r>
                <a:r>
                  <a:rPr lang="en-US" b="1" dirty="0">
                    <a:latin typeface="Lucida Console" pitchFamily="49" charset="0"/>
                    <a:sym typeface="Symbol"/>
                  </a:rPr>
                  <a:t>, B</a:t>
                </a:r>
                <a:r>
                  <a:rPr lang="en-US" b="1" baseline="-25000" dirty="0">
                    <a:latin typeface="Lucida Console" pitchFamily="49" charset="0"/>
                    <a:sym typeface="Symbol"/>
                  </a:rPr>
                  <a:t>3</a:t>
                </a:r>
                <a:r>
                  <a:rPr lang="en-US" b="1" dirty="0">
                    <a:latin typeface="Lucida Console" pitchFamily="49" charset="0"/>
                    <a:sym typeface="Symbol"/>
                  </a:rPr>
                  <a:t>,…,</a:t>
                </a:r>
                <a:r>
                  <a:rPr lang="en-US" b="1" dirty="0" err="1">
                    <a:latin typeface="Lucida Console" pitchFamily="49" charset="0"/>
                    <a:sym typeface="Symbol"/>
                  </a:rPr>
                  <a:t>B</a:t>
                </a:r>
                <a:r>
                  <a:rPr lang="en-US" b="1" baseline="-25000" dirty="0" err="1">
                    <a:latin typeface="Lucida Console" pitchFamily="49" charset="0"/>
                    <a:sym typeface="Symbol"/>
                  </a:rPr>
                  <a:t>n</a:t>
                </a:r>
                <a:endParaRPr lang="en-US" dirty="0">
                  <a:solidFill>
                    <a:srgbClr val="0000FF"/>
                  </a:solidFill>
                </a:endParaRPr>
              </a:p>
              <a:p>
                <a:pPr marL="674370" lvl="1" indent="-182880">
                  <a:lnSpc>
                    <a:spcPct val="90000"/>
                  </a:lnSpc>
                  <a:spcBef>
                    <a:spcPts val="300"/>
                  </a:spcBef>
                  <a:buClr>
                    <a:srgbClr val="0000FF"/>
                  </a:buClr>
                  <a:buNone/>
                </a:pPr>
                <a:endParaRPr lang="en-US" dirty="0"/>
              </a:p>
              <a:p>
                <a:pPr marL="674370" lvl="1" indent="-182880">
                  <a:lnSpc>
                    <a:spcPct val="90000"/>
                  </a:lnSpc>
                  <a:spcBef>
                    <a:spcPts val="300"/>
                  </a:spcBef>
                  <a:buClr>
                    <a:srgbClr val="0000FF"/>
                  </a:buClr>
                  <a:buNone/>
                </a:pPr>
                <a:endParaRPr lang="en-US" sz="2400" dirty="0">
                  <a:solidFill>
                    <a:srgbClr val="0000FF"/>
                  </a:solidFill>
                  <a:sym typeface="Symbol"/>
                </a:endParaRPr>
              </a:p>
              <a:p>
                <a:pPr marL="674370" lvl="1" indent="-182880">
                  <a:lnSpc>
                    <a:spcPct val="90000"/>
                  </a:lnSpc>
                  <a:spcBef>
                    <a:spcPts val="300"/>
                  </a:spcBef>
                  <a:buClr>
                    <a:srgbClr val="0000FF"/>
                  </a:buClr>
                  <a:buNone/>
                </a:pPr>
                <a:endParaRPr lang="en-US" sz="2400" dirty="0">
                  <a:solidFill>
                    <a:srgbClr val="0000FF"/>
                  </a:solidFill>
                  <a:sym typeface="Symbol"/>
                </a:endParaRPr>
              </a:p>
              <a:p>
                <a:pPr marL="674370" lvl="1" indent="-182880">
                  <a:lnSpc>
                    <a:spcPct val="90000"/>
                  </a:lnSpc>
                  <a:spcBef>
                    <a:spcPts val="300"/>
                  </a:spcBef>
                  <a:buClr>
                    <a:srgbClr val="0000FF"/>
                  </a:buClr>
                  <a:buNone/>
                </a:pPr>
                <a:endParaRPr lang="en-US" sz="2400" dirty="0">
                  <a:solidFill>
                    <a:srgbClr val="0000FF"/>
                  </a:solidFill>
                  <a:sym typeface="Symbol"/>
                </a:endParaRPr>
              </a:p>
              <a:p>
                <a:pPr marL="674370" lvl="1" indent="-182880">
                  <a:lnSpc>
                    <a:spcPct val="90000"/>
                  </a:lnSpc>
                  <a:spcBef>
                    <a:spcPts val="1200"/>
                  </a:spcBef>
                  <a:buClr>
                    <a:srgbClr val="0000FF"/>
                  </a:buClr>
                  <a:buNone/>
                </a:pPr>
                <a:endParaRPr lang="en-US" sz="2400" b="1" dirty="0">
                  <a:solidFill>
                    <a:srgbClr val="990000"/>
                  </a:solidFill>
                </a:endParaRPr>
              </a:p>
              <a:p>
                <a:pPr marL="674370" lvl="1" indent="-182880">
                  <a:lnSpc>
                    <a:spcPct val="90000"/>
                  </a:lnSpc>
                  <a:spcBef>
                    <a:spcPts val="900"/>
                  </a:spcBef>
                  <a:buClr>
                    <a:schemeClr val="tx1"/>
                  </a:buClr>
                  <a:buFont typeface="Calibri" pitchFamily="34" charset="0"/>
                  <a:buChar char="–"/>
                </a:pPr>
                <a:endParaRPr lang="en-US" i="1" dirty="0"/>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r="-293"/>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413393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Rules for Functional Dependencies</a:t>
                </a:r>
              </a:p>
              <a:p>
                <a:pPr marL="674370" lvl="1" indent="-182880">
                  <a:lnSpc>
                    <a:spcPct val="90000"/>
                  </a:lnSpc>
                  <a:spcBef>
                    <a:spcPts val="300"/>
                  </a:spcBef>
                  <a:buClr>
                    <a:srgbClr val="0000FF"/>
                  </a:buClr>
                  <a:buNone/>
                </a:pPr>
                <a:r>
                  <a:rPr lang="en-US" b="1" dirty="0">
                    <a:solidFill>
                      <a:srgbClr val="0000FF"/>
                    </a:solidFill>
                  </a:rPr>
                  <a:t>Transitive rule</a:t>
                </a:r>
              </a:p>
              <a:p>
                <a:pPr marL="674370" lvl="1" indent="-182880">
                  <a:lnSpc>
                    <a:spcPct val="90000"/>
                  </a:lnSpc>
                  <a:spcBef>
                    <a:spcPts val="300"/>
                  </a:spcBef>
                  <a:buClr>
                    <a:srgbClr val="0000FF"/>
                  </a:buClr>
                  <a:buNone/>
                </a:pPr>
                <a:endParaRPr lang="en-US" b="1" dirty="0">
                  <a:solidFill>
                    <a:srgbClr val="0000FF"/>
                  </a:solidFill>
                </a:endParaRPr>
              </a:p>
              <a:p>
                <a:pPr marL="674370" lvl="1" indent="-182880">
                  <a:lnSpc>
                    <a:spcPct val="90000"/>
                  </a:lnSpc>
                  <a:spcBef>
                    <a:spcPts val="300"/>
                  </a:spcBef>
                  <a:buClr>
                    <a:srgbClr val="0000FF"/>
                  </a:buClr>
                  <a:buNone/>
                </a:pPr>
                <a:r>
                  <a:rPr lang="en-US" b="1" dirty="0">
                    <a:solidFill>
                      <a:srgbClr val="0000FF"/>
                    </a:solidFill>
                  </a:rPr>
                  <a:t>	</a:t>
                </a:r>
                <a:r>
                  <a:rPr lang="en-US" b="1" dirty="0">
                    <a:latin typeface="Lucida Console" panose="020B0609040504020204" pitchFamily="49" charset="0"/>
                  </a:rPr>
                  <a:t>if</a:t>
                </a:r>
                <a:r>
                  <a:rPr lang="en-US" b="1" dirty="0">
                    <a:solidFill>
                      <a:srgbClr val="0000FF"/>
                    </a:solidFill>
                  </a:rPr>
                  <a:t> </a:t>
                </a:r>
                <a14:m>
                  <m:oMath xmlns:m="http://schemas.openxmlformats.org/officeDocument/2006/math">
                    <m:r>
                      <a:rPr lang="en-US" b="1" i="0" smtClean="0">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 </a:t>
                </a:r>
                <a14:m>
                  <m:oMath xmlns:m="http://schemas.openxmlformats.org/officeDocument/2006/math">
                    <m:acc>
                      <m:accPr>
                        <m:chr m:val="̅"/>
                        <m:ctrlPr>
                          <a:rPr lang="en-US" b="1" i="1">
                            <a:latin typeface="Cambria Math" panose="02040503050406030204" pitchFamily="18" charset="0"/>
                          </a:rPr>
                        </m:ctrlPr>
                      </m:accPr>
                      <m:e>
                        <m:r>
                          <a:rPr lang="en-US" b="1">
                            <a:latin typeface="Cambria Math" panose="02040503050406030204" pitchFamily="18" charset="0"/>
                          </a:rPr>
                          <m:t>𝐁</m:t>
                        </m:r>
                      </m:e>
                    </m:acc>
                  </m:oMath>
                </a14:m>
                <a:r>
                  <a:rPr lang="en-US" b="1" baseline="-25000" dirty="0">
                    <a:latin typeface="Lucida Console" pitchFamily="49" charset="0"/>
                    <a:sym typeface="Symbol"/>
                  </a:rPr>
                  <a:t> </a:t>
                </a:r>
                <a:r>
                  <a:rPr lang="en-US" b="1" dirty="0">
                    <a:latin typeface="Lucida Console" pitchFamily="49" charset="0"/>
                    <a:sym typeface="Symbol"/>
                  </a:rPr>
                  <a:t>and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panose="02040503050406030204" pitchFamily="18" charset="0"/>
                          </a:rPr>
                          <m:t>𝑩</m:t>
                        </m:r>
                      </m:e>
                    </m:acc>
                  </m:oMath>
                </a14:m>
                <a:r>
                  <a:rPr lang="en-US" b="1" dirty="0">
                    <a:latin typeface="Lucida Console" pitchFamily="49" charset="0"/>
                    <a:sym typeface="Symbol"/>
                  </a:rPr>
                  <a:t> 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panose="02040503050406030204" pitchFamily="18" charset="0"/>
                          </a:rPr>
                          <m:t>𝑪</m:t>
                        </m:r>
                      </m:e>
                    </m:acc>
                    <m:r>
                      <a:rPr lang="en-US" b="1" i="1">
                        <a:latin typeface="Cambria Math" panose="02040503050406030204" pitchFamily="18" charset="0"/>
                      </a:rPr>
                      <m:t> </m:t>
                    </m:r>
                  </m:oMath>
                </a14:m>
                <a:r>
                  <a:rPr lang="en-US" b="1" dirty="0">
                    <a:latin typeface="Lucida Console" pitchFamily="49" charset="0"/>
                    <a:sym typeface="Symbol"/>
                  </a:rPr>
                  <a:t> then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𝑨</m:t>
                        </m:r>
                      </m:e>
                    </m:acc>
                  </m:oMath>
                </a14:m>
                <a:r>
                  <a:rPr lang="en-US" b="1" dirty="0">
                    <a:latin typeface="Lucida Console" pitchFamily="49" charset="0"/>
                    <a:sym typeface="Symbol"/>
                  </a:rPr>
                  <a:t> 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panose="02040503050406030204" pitchFamily="18" charset="0"/>
                          </a:rPr>
                          <m:t>𝑪</m:t>
                        </m:r>
                      </m:e>
                    </m:acc>
                  </m:oMath>
                </a14:m>
                <a:endParaRPr lang="en-US" b="1" dirty="0">
                  <a:solidFill>
                    <a:srgbClr val="0000FF"/>
                  </a:solidFill>
                </a:endParaRPr>
              </a:p>
              <a:p>
                <a:pPr marL="274320" indent="-182880">
                  <a:lnSpc>
                    <a:spcPct val="80000"/>
                  </a:lnSpc>
                  <a:spcBef>
                    <a:spcPts val="1200"/>
                  </a:spcBef>
                  <a:spcAft>
                    <a:spcPts val="600"/>
                  </a:spcAft>
                  <a:buClr>
                    <a:srgbClr val="990000"/>
                  </a:buClr>
                  <a:buNone/>
                </a:pPr>
                <a:endParaRPr lang="en-US" sz="2400" b="1" dirty="0">
                  <a:latin typeface="Lucida Console" pitchFamily="49" charset="0"/>
                </a:endParaRPr>
              </a:p>
              <a:p>
                <a:pPr marL="274320" indent="-182880">
                  <a:lnSpc>
                    <a:spcPct val="80000"/>
                  </a:lnSpc>
                  <a:spcBef>
                    <a:spcPts val="1200"/>
                  </a:spcBef>
                  <a:spcAft>
                    <a:spcPts val="600"/>
                  </a:spcAft>
                  <a:buClr>
                    <a:srgbClr val="990000"/>
                  </a:buClr>
                  <a:buNone/>
                </a:pPr>
                <a:r>
                  <a:rPr lang="en-US" sz="2400" b="1" dirty="0">
                    <a:latin typeface="Lucida Console" pitchFamily="49" charset="0"/>
                  </a:rPr>
                  <a:t>	  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address,</a:t>
                </a:r>
              </a:p>
              <a:p>
                <a:pPr marL="274320" indent="-182880">
                  <a:lnSpc>
                    <a:spcPct val="80000"/>
                  </a:lnSpc>
                  <a:spcBef>
                    <a:spcPts val="0"/>
                  </a:spcBef>
                  <a:spcAft>
                    <a:spcPts val="600"/>
                  </a:spcAft>
                  <a:buClr>
                    <a:srgbClr val="990000"/>
                  </a:buClr>
                  <a:buNone/>
                </a:pPr>
                <a:r>
                  <a:rPr lang="en-US" sz="2400" b="1" dirty="0">
                    <a:latin typeface="Lucida Console" pitchFamily="49" charset="0"/>
                  </a:rPr>
                  <a:t>        </a:t>
                </a:r>
                <a:r>
                  <a:rPr lang="en-US" sz="2400" b="1" dirty="0" err="1">
                    <a:latin typeface="Lucida Console" pitchFamily="49" charset="0"/>
                  </a:rPr>
                  <a:t>HScode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HSname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GPA,priority</a:t>
                </a:r>
                <a:r>
                  <a:rPr lang="en-US" sz="2400" b="1" dirty="0">
                    <a:latin typeface="Lucida Console" pitchFamily="49" charset="0"/>
                  </a:rPr>
                  <a:t>)</a:t>
                </a:r>
              </a:p>
              <a:p>
                <a:pPr marL="274320" indent="-182880">
                  <a:lnSpc>
                    <a:spcPct val="80000"/>
                  </a:lnSpc>
                  <a:spcBef>
                    <a:spcPts val="0"/>
                  </a:spcBef>
                  <a:spcAft>
                    <a:spcPts val="600"/>
                  </a:spcAft>
                  <a:buClr>
                    <a:srgbClr val="990000"/>
                  </a:buClr>
                  <a:buNone/>
                </a:pPr>
                <a:endParaRPr lang="en-US" sz="2400" b="1" dirty="0">
                  <a:latin typeface="Lucida Console" pitchFamily="49" charset="0"/>
                </a:endParaRPr>
              </a:p>
              <a:p>
                <a:pPr marL="674370" lvl="1" indent="-182880">
                  <a:spcBef>
                    <a:spcPts val="0"/>
                  </a:spcBef>
                  <a:spcAft>
                    <a:spcPts val="600"/>
                  </a:spcAft>
                  <a:buClr>
                    <a:srgbClr val="990000"/>
                  </a:buClr>
                  <a:buNone/>
                </a:pPr>
                <a:r>
                  <a:rPr lang="en-US" sz="2400" b="1" i="1" dirty="0"/>
                  <a:t>CNIC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GPA</a:t>
                </a:r>
              </a:p>
              <a:p>
                <a:pPr marL="674370" lvl="1" indent="-182880">
                  <a:spcBef>
                    <a:spcPts val="0"/>
                  </a:spcBef>
                  <a:spcAft>
                    <a:spcPts val="600"/>
                  </a:spcAft>
                  <a:buClr>
                    <a:srgbClr val="990000"/>
                  </a:buClr>
                  <a:buNone/>
                </a:pPr>
                <a:r>
                  <a:rPr lang="en-US" sz="2400" b="1" i="1" dirty="0"/>
                  <a:t>GPA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priority</a:t>
                </a:r>
              </a:p>
              <a:p>
                <a:pPr marL="674370" lvl="1" indent="-182880">
                  <a:lnSpc>
                    <a:spcPct val="90000"/>
                  </a:lnSpc>
                  <a:spcBef>
                    <a:spcPts val="300"/>
                  </a:spcBef>
                  <a:buClr>
                    <a:srgbClr val="0000FF"/>
                  </a:buClr>
                  <a:buNone/>
                </a:pPr>
                <a:endParaRPr lang="en-US" dirty="0">
                  <a:solidFill>
                    <a:srgbClr val="0000FF"/>
                  </a:solidFill>
                </a:endParaRPr>
              </a:p>
              <a:p>
                <a:pPr marL="674370" lvl="1" indent="-182880">
                  <a:lnSpc>
                    <a:spcPct val="90000"/>
                  </a:lnSpc>
                  <a:spcBef>
                    <a:spcPts val="300"/>
                  </a:spcBef>
                  <a:buClr>
                    <a:srgbClr val="0000FF"/>
                  </a:buClr>
                  <a:buNone/>
                </a:pPr>
                <a:endParaRPr lang="en-US" dirty="0"/>
              </a:p>
              <a:p>
                <a:pPr marL="674370" lvl="1" indent="-182880">
                  <a:lnSpc>
                    <a:spcPct val="90000"/>
                  </a:lnSpc>
                  <a:spcBef>
                    <a:spcPts val="300"/>
                  </a:spcBef>
                  <a:buClr>
                    <a:srgbClr val="0000FF"/>
                  </a:buClr>
                  <a:buNone/>
                </a:pPr>
                <a:endParaRPr lang="en-US" sz="2400" dirty="0">
                  <a:solidFill>
                    <a:srgbClr val="0000FF"/>
                  </a:solidFill>
                  <a:sym typeface="Symbol"/>
                </a:endParaRPr>
              </a:p>
              <a:p>
                <a:pPr marL="674370" lvl="1" indent="-182880">
                  <a:lnSpc>
                    <a:spcPct val="90000"/>
                  </a:lnSpc>
                  <a:spcBef>
                    <a:spcPts val="1200"/>
                  </a:spcBef>
                  <a:buClr>
                    <a:srgbClr val="0000FF"/>
                  </a:buClr>
                  <a:buNone/>
                </a:pPr>
                <a:endParaRPr lang="en-US" sz="2400" b="1" dirty="0">
                  <a:solidFill>
                    <a:srgbClr val="990000"/>
                  </a:solidFill>
                </a:endParaRPr>
              </a:p>
              <a:p>
                <a:pPr marL="674370" lvl="1" indent="-182880">
                  <a:lnSpc>
                    <a:spcPct val="90000"/>
                  </a:lnSpc>
                  <a:spcBef>
                    <a:spcPts val="900"/>
                  </a:spcBef>
                  <a:buClr>
                    <a:schemeClr val="tx1"/>
                  </a:buClr>
                  <a:buFont typeface="Calibri" pitchFamily="34" charset="0"/>
                  <a:buChar char="–"/>
                </a:pPr>
                <a:endParaRPr lang="en-US" i="1" dirty="0"/>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r="-587"/>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
        <p:nvSpPr>
          <p:cNvPr id="5" name="Right Brace 4"/>
          <p:cNvSpPr/>
          <p:nvPr/>
        </p:nvSpPr>
        <p:spPr>
          <a:xfrm>
            <a:off x="2891814" y="3916328"/>
            <a:ext cx="268835" cy="6912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2891814" y="4031140"/>
            <a:ext cx="3033995" cy="461665"/>
          </a:xfrm>
          <a:prstGeom prst="rect">
            <a:avLst/>
          </a:prstGeom>
          <a:noFill/>
        </p:spPr>
        <p:txBody>
          <a:bodyPr wrap="square" rtlCol="0">
            <a:spAutoFit/>
          </a:bodyPr>
          <a:lstStyle/>
          <a:p>
            <a:pPr marL="674370" lvl="1" indent="-182880">
              <a:spcBef>
                <a:spcPts val="0"/>
              </a:spcBef>
              <a:spcAft>
                <a:spcPts val="600"/>
              </a:spcAft>
              <a:buClr>
                <a:srgbClr val="990000"/>
              </a:buClr>
              <a:buNone/>
            </a:pPr>
            <a:r>
              <a:rPr lang="en-US" sz="2400" b="1" i="1" dirty="0"/>
              <a:t>CNIC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priority</a:t>
            </a:r>
          </a:p>
        </p:txBody>
      </p:sp>
    </p:spTree>
    <p:extLst>
      <p:ext uri="{BB962C8B-B14F-4D97-AF65-F5344CB8AC3E}">
        <p14:creationId xmlns:p14="http://schemas.microsoft.com/office/powerpoint/2010/main" val="29912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Closure of Attributes</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Given relation, </a:t>
                </a:r>
                <a:r>
                  <a:rPr lang="en-US" sz="2400" dirty="0" err="1">
                    <a:solidFill>
                      <a:srgbClr val="0000FF"/>
                    </a:solidFill>
                  </a:rPr>
                  <a:t>FDs</a:t>
                </a:r>
                <a:r>
                  <a:rPr lang="en-US" sz="2400" dirty="0">
                    <a:solidFill>
                      <a:srgbClr val="0000FF"/>
                    </a:solidFill>
                  </a:rPr>
                  <a:t>, set of attributes</a:t>
                </a:r>
                <a:r>
                  <a:rPr lang="el-GR" sz="2400" dirty="0"/>
                  <a:t> </a:t>
                </a:r>
                <a:r>
                  <a:rPr lang="el-GR" sz="2000" dirty="0"/>
                  <a:t>Ᾱ</a:t>
                </a:r>
                <a:endParaRPr lang="en-US" sz="2400" dirty="0">
                  <a:solidFill>
                    <a:srgbClr val="0000FF"/>
                  </a:solidFill>
                </a:endParaRP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Find all </a:t>
                </a:r>
                <a:r>
                  <a:rPr lang="en-US" sz="2400" dirty="0"/>
                  <a:t>B </a:t>
                </a:r>
                <a:r>
                  <a:rPr lang="en-US" sz="2400" dirty="0">
                    <a:solidFill>
                      <a:srgbClr val="0000FF"/>
                    </a:solidFill>
                  </a:rPr>
                  <a:t>such that  </a:t>
                </a:r>
                <a:r>
                  <a:rPr lang="el-GR" sz="2000" dirty="0"/>
                  <a:t>Ᾱ</a:t>
                </a:r>
                <a:r>
                  <a:rPr lang="en-US" sz="2400" dirty="0"/>
                  <a:t> </a:t>
                </a:r>
                <a:r>
                  <a:rPr lang="en-US" sz="2400" dirty="0">
                    <a:sym typeface="Symbol"/>
                  </a:rPr>
                  <a:t></a:t>
                </a:r>
                <a:r>
                  <a:rPr lang="en-US" sz="2400" dirty="0"/>
                  <a:t> B</a:t>
                </a:r>
              </a:p>
              <a:p>
                <a:pPr marL="491490" lvl="1" indent="0">
                  <a:lnSpc>
                    <a:spcPct val="90000"/>
                  </a:lnSpc>
                  <a:spcBef>
                    <a:spcPts val="600"/>
                  </a:spcBef>
                  <a:buClr>
                    <a:srgbClr val="0000FF"/>
                  </a:buClr>
                  <a:buNone/>
                </a:pPr>
                <a:endParaRPr lang="en-US" sz="2400" dirty="0"/>
              </a:p>
              <a:p>
                <a:pPr marL="491490" lvl="1" indent="0">
                  <a:lnSpc>
                    <a:spcPct val="90000"/>
                  </a:lnSpc>
                  <a:spcBef>
                    <a:spcPts val="600"/>
                  </a:spcBef>
                  <a:buClr>
                    <a:srgbClr val="0000FF"/>
                  </a:buClr>
                  <a:buNone/>
                </a:pPr>
                <a:r>
                  <a:rPr lang="en-US" sz="2400" dirty="0"/>
                  <a:t>Algorithm (Sequence of steps):</a:t>
                </a:r>
              </a:p>
              <a:p>
                <a:pPr marL="674370" lvl="1" indent="-182880">
                  <a:lnSpc>
                    <a:spcPct val="90000"/>
                  </a:lnSpc>
                  <a:spcBef>
                    <a:spcPts val="300"/>
                  </a:spcBef>
                  <a:buClr>
                    <a:srgbClr val="0000FF"/>
                  </a:buClr>
                  <a:buNone/>
                </a:pPr>
                <a:endParaRPr lang="en-US" sz="2400" b="1" dirty="0">
                  <a:solidFill>
                    <a:srgbClr val="990000"/>
                  </a:solidFill>
                </a:endParaRPr>
              </a:p>
              <a:p>
                <a:pPr marL="674370" lvl="1" indent="-182880">
                  <a:lnSpc>
                    <a:spcPct val="90000"/>
                  </a:lnSpc>
                  <a:spcBef>
                    <a:spcPts val="300"/>
                  </a:spcBef>
                  <a:buClr>
                    <a:srgbClr val="0000FF"/>
                  </a:buClr>
                  <a:buNone/>
                </a:pPr>
                <a:r>
                  <a:rPr lang="en-US" sz="2400" b="1" dirty="0">
                    <a:solidFill>
                      <a:srgbClr val="990000"/>
                    </a:solidFill>
                  </a:rPr>
                  <a:t>Start with {A</a:t>
                </a:r>
                <a:r>
                  <a:rPr lang="en-US" sz="2400" b="1" baseline="-25000" dirty="0">
                    <a:solidFill>
                      <a:srgbClr val="990000"/>
                    </a:solidFill>
                  </a:rPr>
                  <a:t>1</a:t>
                </a:r>
                <a:r>
                  <a:rPr lang="en-US" sz="2400" b="1" dirty="0">
                    <a:solidFill>
                      <a:srgbClr val="990000"/>
                    </a:solidFill>
                  </a:rPr>
                  <a:t>,A</a:t>
                </a:r>
                <a:r>
                  <a:rPr lang="en-US" sz="2400" b="1" baseline="-25000" dirty="0">
                    <a:solidFill>
                      <a:srgbClr val="990000"/>
                    </a:solidFill>
                  </a:rPr>
                  <a:t>2</a:t>
                </a:r>
                <a:r>
                  <a:rPr lang="en-US" sz="2400" b="1" dirty="0">
                    <a:solidFill>
                      <a:srgbClr val="990000"/>
                    </a:solidFill>
                  </a:rPr>
                  <a:t>,…, A</a:t>
                </a:r>
                <a:r>
                  <a:rPr lang="en-US" sz="2400" b="1" baseline="-25000" dirty="0">
                    <a:solidFill>
                      <a:srgbClr val="990000"/>
                    </a:solidFill>
                  </a:rPr>
                  <a:t>n</a:t>
                </a:r>
                <a:r>
                  <a:rPr lang="en-US" sz="2400" b="1" dirty="0">
                    <a:solidFill>
                      <a:srgbClr val="990000"/>
                    </a:solidFill>
                  </a:rPr>
                  <a:t>}</a:t>
                </a:r>
              </a:p>
              <a:p>
                <a:pPr marL="674370" lvl="1" indent="-182880">
                  <a:lnSpc>
                    <a:spcPct val="90000"/>
                  </a:lnSpc>
                  <a:spcBef>
                    <a:spcPts val="300"/>
                  </a:spcBef>
                  <a:buClr>
                    <a:srgbClr val="0000FF"/>
                  </a:buClr>
                  <a:buNone/>
                </a:pPr>
                <a:r>
                  <a:rPr lang="en-US" sz="2400" b="1" dirty="0">
                    <a:solidFill>
                      <a:srgbClr val="990000"/>
                    </a:solidFill>
                  </a:rPr>
                  <a:t>Repeat until no change:</a:t>
                </a:r>
              </a:p>
              <a:p>
                <a:pPr marL="674370" lvl="1" indent="-182880">
                  <a:lnSpc>
                    <a:spcPct val="90000"/>
                  </a:lnSpc>
                  <a:spcBef>
                    <a:spcPts val="300"/>
                  </a:spcBef>
                  <a:buClr>
                    <a:srgbClr val="0000FF"/>
                  </a:buClr>
                  <a:buNone/>
                </a:pPr>
                <a:r>
                  <a:rPr lang="en-US" sz="2400" b="1" dirty="0">
                    <a:solidFill>
                      <a:srgbClr val="990000"/>
                    </a:solidFill>
                  </a:rPr>
                  <a:t>		if </a:t>
                </a:r>
                <a:r>
                  <a:rPr lang="el-GR" sz="2400" b="1" dirty="0">
                    <a:solidFill>
                      <a:srgbClr val="990000"/>
                    </a:solidFill>
                  </a:rPr>
                  <a:t>Ᾱ</a:t>
                </a:r>
                <a:r>
                  <a:rPr lang="en-US" sz="2400" b="1" dirty="0">
                    <a:solidFill>
                      <a:srgbClr val="990000"/>
                    </a:solidFill>
                  </a:rPr>
                  <a:t> </a:t>
                </a:r>
                <a:r>
                  <a:rPr lang="en-US" sz="2400" b="1" dirty="0">
                    <a:solidFill>
                      <a:srgbClr val="990000"/>
                    </a:solidFill>
                    <a:sym typeface="Symbol"/>
                  </a:rPr>
                  <a:t></a:t>
                </a:r>
                <a:r>
                  <a:rPr lang="en-US" sz="2400" b="1" dirty="0">
                    <a:solidFill>
                      <a:srgbClr val="990000"/>
                    </a:solidFill>
                  </a:rPr>
                  <a:t> </a:t>
                </a:r>
                <a14:m>
                  <m:oMath xmlns:m="http://schemas.openxmlformats.org/officeDocument/2006/math">
                    <m:acc>
                      <m:accPr>
                        <m:chr m:val="̅"/>
                        <m:ctrlPr>
                          <a:rPr lang="en-US" sz="2400" b="1" i="1" smtClean="0">
                            <a:solidFill>
                              <a:srgbClr val="990000"/>
                            </a:solidFill>
                            <a:latin typeface="Cambria Math" panose="02040503050406030204" pitchFamily="18" charset="0"/>
                          </a:rPr>
                        </m:ctrlPr>
                      </m:accPr>
                      <m:e>
                        <m:r>
                          <a:rPr lang="en-US" sz="2400" b="1" i="0">
                            <a:solidFill>
                              <a:srgbClr val="990000"/>
                            </a:solidFill>
                            <a:latin typeface="Cambria Math" panose="02040503050406030204" pitchFamily="18" charset="0"/>
                          </a:rPr>
                          <m:t>𝐁</m:t>
                        </m:r>
                      </m:e>
                    </m:acc>
                  </m:oMath>
                </a14:m>
                <a:r>
                  <a:rPr lang="en-US" sz="2400" b="1" dirty="0">
                    <a:solidFill>
                      <a:srgbClr val="990000"/>
                    </a:solidFill>
                  </a:rPr>
                  <a:t> and </a:t>
                </a:r>
                <a:r>
                  <a:rPr lang="el-GR" sz="2400" b="1" dirty="0">
                    <a:solidFill>
                      <a:srgbClr val="990000"/>
                    </a:solidFill>
                  </a:rPr>
                  <a:t>Ᾱ</a:t>
                </a:r>
                <a:r>
                  <a:rPr lang="en-US" sz="2400" b="1" dirty="0">
                    <a:solidFill>
                      <a:srgbClr val="990000"/>
                    </a:solidFill>
                  </a:rPr>
                  <a:t> is in set </a:t>
                </a:r>
              </a:p>
              <a:p>
                <a:pPr marL="674370" lvl="1" indent="-182880">
                  <a:lnSpc>
                    <a:spcPct val="90000"/>
                  </a:lnSpc>
                  <a:spcBef>
                    <a:spcPts val="300"/>
                  </a:spcBef>
                  <a:buClr>
                    <a:srgbClr val="0000FF"/>
                  </a:buClr>
                  <a:buNone/>
                </a:pPr>
                <a:r>
                  <a:rPr lang="en-US" sz="2400" b="1" dirty="0">
                    <a:solidFill>
                      <a:srgbClr val="990000"/>
                    </a:solidFill>
                  </a:rPr>
                  <a:t>		then add </a:t>
                </a:r>
                <a14:m>
                  <m:oMath xmlns:m="http://schemas.openxmlformats.org/officeDocument/2006/math">
                    <m:acc>
                      <m:accPr>
                        <m:chr m:val="̅"/>
                        <m:ctrlPr>
                          <a:rPr lang="en-US" sz="2400" b="1" i="1">
                            <a:solidFill>
                              <a:srgbClr val="990000"/>
                            </a:solidFill>
                            <a:latin typeface="Cambria Math" panose="02040503050406030204" pitchFamily="18" charset="0"/>
                          </a:rPr>
                        </m:ctrlPr>
                      </m:accPr>
                      <m:e>
                        <m:r>
                          <a:rPr lang="en-US" sz="2400" b="1">
                            <a:solidFill>
                              <a:srgbClr val="990000"/>
                            </a:solidFill>
                            <a:latin typeface="Cambria Math" panose="02040503050406030204" pitchFamily="18" charset="0"/>
                          </a:rPr>
                          <m:t>𝐁</m:t>
                        </m:r>
                      </m:e>
                    </m:acc>
                    <m:r>
                      <a:rPr lang="en-US" sz="2400" b="1" i="1">
                        <a:solidFill>
                          <a:srgbClr val="990000"/>
                        </a:solidFill>
                        <a:latin typeface="Cambria Math" panose="02040503050406030204" pitchFamily="18" charset="0"/>
                      </a:rPr>
                      <m:t> </m:t>
                    </m:r>
                  </m:oMath>
                </a14:m>
                <a:r>
                  <a:rPr lang="en-US" sz="2400" b="1" dirty="0">
                    <a:solidFill>
                      <a:srgbClr val="990000"/>
                    </a:solidFill>
                  </a:rPr>
                  <a:t>to set</a:t>
                </a:r>
              </a:p>
              <a:p>
                <a:pPr marL="674370" lvl="1" indent="-182880">
                  <a:lnSpc>
                    <a:spcPct val="90000"/>
                  </a:lnSpc>
                  <a:spcBef>
                    <a:spcPts val="300"/>
                  </a:spcBef>
                  <a:buClr>
                    <a:srgbClr val="0000FF"/>
                  </a:buClr>
                  <a:buNone/>
                </a:pPr>
                <a:endParaRPr lang="en-US" sz="2400" b="1" dirty="0">
                  <a:solidFill>
                    <a:srgbClr val="990000"/>
                  </a:solidFill>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291438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285750"/>
            <a:ext cx="91440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400" b="1" dirty="0">
                <a:solidFill>
                  <a:srgbClr val="990000"/>
                </a:solidFill>
              </a:rPr>
              <a:t>Closure Example</a:t>
            </a:r>
          </a:p>
          <a:p>
            <a:pPr marL="274320" indent="-182880">
              <a:lnSpc>
                <a:spcPct val="80000"/>
              </a:lnSpc>
              <a:spcBef>
                <a:spcPts val="1200"/>
              </a:spcBef>
              <a:spcAft>
                <a:spcPts val="600"/>
              </a:spcAft>
              <a:buClr>
                <a:srgbClr val="990000"/>
              </a:buClr>
              <a:buNone/>
            </a:pPr>
            <a:r>
              <a:rPr lang="en-US" sz="2000" b="1" dirty="0">
                <a:latin typeface="Lucida Console" pitchFamily="49" charset="0"/>
              </a:rPr>
              <a:t>Student(CNIC,</a:t>
            </a:r>
            <a:r>
              <a:rPr lang="en-US" sz="900" b="1" dirty="0">
                <a:latin typeface="Lucida Console" pitchFamily="49" charset="0"/>
              </a:rPr>
              <a:t> </a:t>
            </a:r>
            <a:r>
              <a:rPr lang="en-US" sz="2000" b="1" dirty="0" err="1">
                <a:latin typeface="Lucida Console" pitchFamily="49" charset="0"/>
              </a:rPr>
              <a:t>sName</a:t>
            </a:r>
            <a:r>
              <a:rPr lang="en-US" sz="2000" b="1" dirty="0">
                <a:latin typeface="Lucida Console" pitchFamily="49" charset="0"/>
              </a:rPr>
              <a:t>,</a:t>
            </a:r>
            <a:r>
              <a:rPr lang="en-US" sz="900" b="1" dirty="0">
                <a:latin typeface="Lucida Console" pitchFamily="49" charset="0"/>
              </a:rPr>
              <a:t> </a:t>
            </a:r>
            <a:r>
              <a:rPr lang="en-US" sz="2000" b="1" dirty="0">
                <a:latin typeface="Lucida Console" pitchFamily="49" charset="0"/>
              </a:rPr>
              <a:t>address,</a:t>
            </a:r>
          </a:p>
          <a:p>
            <a:pPr marL="274320" indent="-182880">
              <a:lnSpc>
                <a:spcPct val="80000"/>
              </a:lnSpc>
              <a:spcBef>
                <a:spcPts val="0"/>
              </a:spcBef>
              <a:spcAft>
                <a:spcPts val="1800"/>
              </a:spcAft>
              <a:buClr>
                <a:srgbClr val="990000"/>
              </a:buClr>
              <a:buNone/>
            </a:pPr>
            <a:r>
              <a:rPr lang="en-US" sz="2000" b="1" dirty="0">
                <a:latin typeface="Lucida Console" pitchFamily="49" charset="0"/>
              </a:rPr>
              <a:t>        </a:t>
            </a:r>
            <a:r>
              <a:rPr lang="en-US" sz="2000" b="1" dirty="0" err="1">
                <a:latin typeface="Lucida Console" pitchFamily="49" charset="0"/>
              </a:rPr>
              <a:t>HScode</a:t>
            </a:r>
            <a:r>
              <a:rPr lang="en-US" sz="2000" b="1" dirty="0">
                <a:latin typeface="Lucida Console" pitchFamily="49" charset="0"/>
              </a:rPr>
              <a:t>,</a:t>
            </a:r>
            <a:r>
              <a:rPr lang="en-US" sz="1050" b="1" dirty="0">
                <a:latin typeface="Lucida Console" pitchFamily="49" charset="0"/>
              </a:rPr>
              <a:t> </a:t>
            </a:r>
            <a:r>
              <a:rPr lang="en-US" sz="2000" b="1" dirty="0" err="1">
                <a:latin typeface="Lucida Console" pitchFamily="49" charset="0"/>
              </a:rPr>
              <a:t>HSname</a:t>
            </a:r>
            <a:r>
              <a:rPr lang="en-US" sz="2000" b="1" dirty="0">
                <a:latin typeface="Lucida Console" pitchFamily="49" charset="0"/>
              </a:rPr>
              <a:t>,</a:t>
            </a:r>
            <a:r>
              <a:rPr lang="en-US" sz="1050" b="1" dirty="0">
                <a:latin typeface="Lucida Console" pitchFamily="49" charset="0"/>
              </a:rPr>
              <a:t> </a:t>
            </a:r>
            <a:r>
              <a:rPr lang="en-US" sz="2000" b="1" dirty="0" err="1">
                <a:latin typeface="Lucida Console" pitchFamily="49" charset="0"/>
              </a:rPr>
              <a:t>HScity</a:t>
            </a:r>
            <a:r>
              <a:rPr lang="en-US" sz="2000" b="1" dirty="0">
                <a:latin typeface="Lucida Console" pitchFamily="49" charset="0"/>
              </a:rPr>
              <a:t>,</a:t>
            </a:r>
            <a:r>
              <a:rPr lang="en-US" sz="1050" b="1" dirty="0">
                <a:latin typeface="Lucida Console" pitchFamily="49" charset="0"/>
              </a:rPr>
              <a:t> </a:t>
            </a:r>
            <a:r>
              <a:rPr lang="en-US" sz="2000" b="1" dirty="0">
                <a:latin typeface="Lucida Console" pitchFamily="49" charset="0"/>
              </a:rPr>
              <a:t>GPA,</a:t>
            </a:r>
            <a:r>
              <a:rPr lang="en-US" sz="1050" b="1" dirty="0">
                <a:latin typeface="Lucida Console" pitchFamily="49" charset="0"/>
              </a:rPr>
              <a:t> </a:t>
            </a:r>
            <a:r>
              <a:rPr lang="en-US" sz="2000" b="1" dirty="0">
                <a:latin typeface="Lucida Console" pitchFamily="49" charset="0"/>
              </a:rPr>
              <a:t>priority)</a:t>
            </a:r>
          </a:p>
          <a:p>
            <a:pPr marL="274320" indent="-182880">
              <a:lnSpc>
                <a:spcPct val="90000"/>
              </a:lnSpc>
              <a:spcBef>
                <a:spcPts val="0"/>
              </a:spcBef>
              <a:spcAft>
                <a:spcPts val="600"/>
              </a:spcAft>
              <a:buClr>
                <a:srgbClr val="990000"/>
              </a:buClr>
              <a:buNone/>
            </a:pPr>
            <a:r>
              <a:rPr lang="en-US" sz="2000" b="1" dirty="0">
                <a:solidFill>
                  <a:srgbClr val="0000FF"/>
                </a:solidFill>
                <a:latin typeface="Lucida Console" pitchFamily="49" charset="0"/>
              </a:rPr>
              <a:t>CNIC </a:t>
            </a:r>
            <a:r>
              <a:rPr lang="en-US" sz="2000" b="1" dirty="0">
                <a:solidFill>
                  <a:srgbClr val="0000FF"/>
                </a:solidFill>
                <a:latin typeface="Lucida Console" pitchFamily="49" charset="0"/>
                <a:sym typeface="Symbol"/>
              </a:rPr>
              <a:t> </a:t>
            </a:r>
            <a:r>
              <a:rPr lang="en-US" sz="2000" b="1" dirty="0" err="1">
                <a:solidFill>
                  <a:srgbClr val="0000FF"/>
                </a:solidFill>
                <a:latin typeface="Lucida Console" pitchFamily="49" charset="0"/>
                <a:sym typeface="Symbol"/>
              </a:rPr>
              <a:t>sName</a:t>
            </a:r>
            <a:r>
              <a:rPr lang="en-US" sz="2000" b="1" dirty="0">
                <a:solidFill>
                  <a:srgbClr val="0000FF"/>
                </a:solidFill>
                <a:latin typeface="Lucida Console" pitchFamily="49" charset="0"/>
                <a:sym typeface="Symbol"/>
              </a:rPr>
              <a:t>,</a:t>
            </a:r>
            <a:r>
              <a:rPr lang="en-US" sz="1050" b="1" dirty="0">
                <a:solidFill>
                  <a:srgbClr val="0000FF"/>
                </a:solidFill>
                <a:latin typeface="Lucida Console" pitchFamily="49" charset="0"/>
                <a:sym typeface="Symbol"/>
              </a:rPr>
              <a:t> </a:t>
            </a:r>
            <a:r>
              <a:rPr lang="en-US" sz="2000" b="1" dirty="0">
                <a:solidFill>
                  <a:srgbClr val="0000FF"/>
                </a:solidFill>
                <a:latin typeface="Lucida Console" pitchFamily="49" charset="0"/>
                <a:sym typeface="Symbol"/>
              </a:rPr>
              <a:t>address,</a:t>
            </a:r>
            <a:r>
              <a:rPr lang="en-US" sz="1050" b="1" dirty="0">
                <a:solidFill>
                  <a:srgbClr val="0000FF"/>
                </a:solidFill>
                <a:latin typeface="Lucida Console" pitchFamily="49" charset="0"/>
                <a:sym typeface="Symbol"/>
              </a:rPr>
              <a:t> </a:t>
            </a:r>
            <a:r>
              <a:rPr lang="en-US" sz="2000" b="1" dirty="0">
                <a:solidFill>
                  <a:srgbClr val="0000FF"/>
                </a:solidFill>
                <a:latin typeface="Lucida Console" pitchFamily="49" charset="0"/>
                <a:sym typeface="Symbol"/>
              </a:rPr>
              <a:t>GPA</a:t>
            </a:r>
          </a:p>
          <a:p>
            <a:pPr marL="274320" indent="-182880">
              <a:lnSpc>
                <a:spcPct val="90000"/>
              </a:lnSpc>
              <a:spcBef>
                <a:spcPts val="0"/>
              </a:spcBef>
              <a:spcAft>
                <a:spcPts val="600"/>
              </a:spcAft>
              <a:buClr>
                <a:srgbClr val="990000"/>
              </a:buClr>
              <a:buNone/>
            </a:pPr>
            <a:r>
              <a:rPr lang="en-US" sz="2000" b="1" dirty="0">
                <a:solidFill>
                  <a:srgbClr val="0000FF"/>
                </a:solidFill>
                <a:latin typeface="Lucida Console" pitchFamily="49" charset="0"/>
                <a:sym typeface="Symbol"/>
              </a:rPr>
              <a:t>GPA  priority</a:t>
            </a:r>
          </a:p>
          <a:p>
            <a:pPr marL="274320" indent="-182880">
              <a:lnSpc>
                <a:spcPct val="90000"/>
              </a:lnSpc>
              <a:spcBef>
                <a:spcPts val="0"/>
              </a:spcBef>
              <a:spcAft>
                <a:spcPts val="600"/>
              </a:spcAft>
              <a:buClr>
                <a:srgbClr val="990000"/>
              </a:buClr>
              <a:buNone/>
            </a:pPr>
            <a:r>
              <a:rPr lang="en-US" sz="2000" b="1" dirty="0" err="1">
                <a:solidFill>
                  <a:srgbClr val="0000FF"/>
                </a:solidFill>
                <a:latin typeface="Lucida Console" pitchFamily="49" charset="0"/>
                <a:sym typeface="Symbol"/>
              </a:rPr>
              <a:t>HScode</a:t>
            </a:r>
            <a:r>
              <a:rPr lang="en-US" sz="2000" b="1" dirty="0">
                <a:solidFill>
                  <a:srgbClr val="0000FF"/>
                </a:solidFill>
                <a:latin typeface="Lucida Console" pitchFamily="49" charset="0"/>
                <a:sym typeface="Symbol"/>
              </a:rPr>
              <a:t>  </a:t>
            </a:r>
            <a:r>
              <a:rPr lang="en-US" sz="2000" b="1" dirty="0" err="1">
                <a:solidFill>
                  <a:srgbClr val="0000FF"/>
                </a:solidFill>
                <a:latin typeface="Lucida Console" pitchFamily="49" charset="0"/>
                <a:sym typeface="Symbol"/>
              </a:rPr>
              <a:t>HSname</a:t>
            </a:r>
            <a:r>
              <a:rPr lang="en-US" sz="2000" b="1" dirty="0">
                <a:solidFill>
                  <a:srgbClr val="0000FF"/>
                </a:solidFill>
                <a:latin typeface="Lucida Console" pitchFamily="49" charset="0"/>
                <a:sym typeface="Symbol"/>
              </a:rPr>
              <a:t>,</a:t>
            </a:r>
            <a:r>
              <a:rPr lang="en-US" sz="1050" b="1" dirty="0">
                <a:solidFill>
                  <a:srgbClr val="0000FF"/>
                </a:solidFill>
                <a:latin typeface="Lucida Console" pitchFamily="49" charset="0"/>
                <a:sym typeface="Symbol"/>
              </a:rPr>
              <a:t> </a:t>
            </a:r>
            <a:r>
              <a:rPr lang="en-US" sz="2000" b="1" dirty="0" err="1">
                <a:solidFill>
                  <a:srgbClr val="0000FF"/>
                </a:solidFill>
                <a:latin typeface="Lucida Console" pitchFamily="49" charset="0"/>
                <a:sym typeface="Symbol"/>
              </a:rPr>
              <a:t>Hscity</a:t>
            </a:r>
            <a:endParaRPr lang="en-US" sz="20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l-GR" sz="2000" dirty="0"/>
              <a:t>Ᾱ</a:t>
            </a:r>
            <a:r>
              <a:rPr lang="en-US" sz="2000" dirty="0"/>
              <a:t> = {</a:t>
            </a:r>
            <a:r>
              <a:rPr lang="en-US" sz="2000" b="1" dirty="0">
                <a:latin typeface="Lucida Console" pitchFamily="49" charset="0"/>
              </a:rPr>
              <a:t>CNIC, </a:t>
            </a:r>
            <a:r>
              <a:rPr lang="en-US" sz="2000" b="1" dirty="0" err="1">
                <a:latin typeface="Lucida Console" pitchFamily="49" charset="0"/>
              </a:rPr>
              <a:t>HScode</a:t>
            </a:r>
            <a:r>
              <a:rPr lang="en-US" sz="2000" dirty="0"/>
              <a:t>}</a:t>
            </a:r>
          </a:p>
          <a:p>
            <a:pPr marL="274320" indent="-182880">
              <a:lnSpc>
                <a:spcPct val="90000"/>
              </a:lnSpc>
              <a:spcBef>
                <a:spcPts val="0"/>
              </a:spcBef>
              <a:spcAft>
                <a:spcPts val="600"/>
              </a:spcAft>
              <a:buClr>
                <a:srgbClr val="990000"/>
              </a:buClr>
              <a:buNone/>
            </a:pPr>
            <a:endParaRPr lang="en-US" sz="2000" b="1" dirty="0">
              <a:solidFill>
                <a:srgbClr val="0000FF"/>
              </a:solidFill>
              <a:latin typeface="Lucida Console" pitchFamily="49" charset="0"/>
            </a:endParaRPr>
          </a:p>
          <a:p>
            <a:pPr marL="274320" indent="-182880">
              <a:lnSpc>
                <a:spcPct val="90000"/>
              </a:lnSpc>
              <a:spcBef>
                <a:spcPts val="0"/>
              </a:spcBef>
              <a:spcAft>
                <a:spcPts val="600"/>
              </a:spcAft>
              <a:buClr>
                <a:srgbClr val="990000"/>
              </a:buClr>
              <a:buNone/>
            </a:pPr>
            <a:r>
              <a:rPr lang="el-GR" sz="2000" dirty="0"/>
              <a:t>Ᾱ</a:t>
            </a:r>
            <a:r>
              <a:rPr lang="en-US" sz="2000" baseline="30000" dirty="0"/>
              <a:t>+</a:t>
            </a:r>
            <a:r>
              <a:rPr lang="en-US" sz="2000" dirty="0"/>
              <a:t> = {</a:t>
            </a:r>
            <a:r>
              <a:rPr lang="en-US" sz="2000" b="1" dirty="0">
                <a:latin typeface="Lucida Console" pitchFamily="49" charset="0"/>
              </a:rPr>
              <a:t>CNIC, </a:t>
            </a:r>
            <a:r>
              <a:rPr lang="en-US" sz="2000" b="1" dirty="0" err="1">
                <a:latin typeface="Lucida Console" pitchFamily="49" charset="0"/>
              </a:rPr>
              <a:t>HScode</a:t>
            </a:r>
            <a:r>
              <a:rPr lang="en-US" sz="2000" b="1" dirty="0">
                <a:latin typeface="Lucida Console" pitchFamily="49" charset="0"/>
              </a:rPr>
              <a:t>} </a:t>
            </a:r>
            <a:r>
              <a:rPr lang="en-US" sz="1800" b="1" dirty="0">
                <a:solidFill>
                  <a:srgbClr val="990000"/>
                </a:solidFill>
                <a:latin typeface="Lucida Console" pitchFamily="49" charset="0"/>
              </a:rPr>
              <a:t>(At the start)</a:t>
            </a:r>
            <a:endParaRPr lang="en-US" sz="2000" b="1" dirty="0">
              <a:solidFill>
                <a:srgbClr val="990000"/>
              </a:solidFill>
              <a:latin typeface="Lucida Console" pitchFamily="49" charset="0"/>
            </a:endParaRPr>
          </a:p>
          <a:p>
            <a:pPr marL="274320" indent="-182880">
              <a:lnSpc>
                <a:spcPct val="90000"/>
              </a:lnSpc>
              <a:spcBef>
                <a:spcPts val="0"/>
              </a:spcBef>
              <a:spcAft>
                <a:spcPts val="600"/>
              </a:spcAft>
              <a:buClr>
                <a:srgbClr val="990000"/>
              </a:buClr>
              <a:buNone/>
            </a:pPr>
            <a:r>
              <a:rPr lang="el-GR" sz="2000" dirty="0"/>
              <a:t>Ᾱ</a:t>
            </a:r>
            <a:r>
              <a:rPr lang="en-US" sz="2000" baseline="30000" dirty="0"/>
              <a:t>+</a:t>
            </a:r>
            <a:r>
              <a:rPr lang="en-US" sz="2000" dirty="0"/>
              <a:t> = {</a:t>
            </a:r>
            <a:r>
              <a:rPr lang="en-US" sz="2000" b="1" dirty="0">
                <a:latin typeface="Lucida Console" pitchFamily="49" charset="0"/>
              </a:rPr>
              <a:t>CNIC, </a:t>
            </a:r>
            <a:r>
              <a:rPr lang="en-US" sz="2000" b="1" dirty="0" err="1">
                <a:latin typeface="Lucida Console" pitchFamily="49" charset="0"/>
              </a:rPr>
              <a:t>HScode</a:t>
            </a:r>
            <a:r>
              <a:rPr lang="en-US" sz="2000" b="1" dirty="0">
                <a:latin typeface="Lucida Console" pitchFamily="49" charset="0"/>
              </a:rPr>
              <a:t>, </a:t>
            </a:r>
            <a:r>
              <a:rPr lang="en-US" sz="2000" b="1" dirty="0" err="1">
                <a:latin typeface="Lucida Console" pitchFamily="49" charset="0"/>
              </a:rPr>
              <a:t>sName</a:t>
            </a:r>
            <a:r>
              <a:rPr lang="en-US" sz="2000" b="1" dirty="0">
                <a:latin typeface="Lucida Console" pitchFamily="49" charset="0"/>
              </a:rPr>
              <a:t>,</a:t>
            </a:r>
            <a:r>
              <a:rPr lang="en-US" sz="900" b="1" dirty="0">
                <a:latin typeface="Lucida Console" pitchFamily="49" charset="0"/>
              </a:rPr>
              <a:t> </a:t>
            </a:r>
            <a:r>
              <a:rPr lang="en-US" sz="2000" b="1" dirty="0" err="1">
                <a:latin typeface="Lucida Console" pitchFamily="49" charset="0"/>
              </a:rPr>
              <a:t>address,GPA</a:t>
            </a:r>
            <a:r>
              <a:rPr lang="en-US" sz="2000" b="1" dirty="0">
                <a:latin typeface="Lucida Console" pitchFamily="49" charset="0"/>
              </a:rPr>
              <a:t>} </a:t>
            </a:r>
            <a:r>
              <a:rPr lang="en-US" sz="1800" b="1" dirty="0">
                <a:solidFill>
                  <a:srgbClr val="990000"/>
                </a:solidFill>
                <a:latin typeface="Lucida Console" pitchFamily="49" charset="0"/>
              </a:rPr>
              <a:t>(After 1</a:t>
            </a:r>
            <a:r>
              <a:rPr lang="en-US" sz="1800" b="1" baseline="30000" dirty="0">
                <a:solidFill>
                  <a:srgbClr val="990000"/>
                </a:solidFill>
                <a:latin typeface="Lucida Console" pitchFamily="49" charset="0"/>
              </a:rPr>
              <a:t>st</a:t>
            </a:r>
            <a:r>
              <a:rPr lang="en-US" sz="1800" b="1" dirty="0">
                <a:solidFill>
                  <a:srgbClr val="990000"/>
                </a:solidFill>
                <a:latin typeface="Lucida Console" pitchFamily="49" charset="0"/>
              </a:rPr>
              <a:t> FD)</a:t>
            </a:r>
            <a:endParaRPr lang="en-US" sz="1800" b="1" dirty="0">
              <a:solidFill>
                <a:srgbClr val="0000FF"/>
              </a:solidFill>
              <a:latin typeface="Lucida Console" pitchFamily="49" charset="0"/>
            </a:endParaRPr>
          </a:p>
          <a:p>
            <a:pPr marL="274320" indent="-182880">
              <a:lnSpc>
                <a:spcPct val="90000"/>
              </a:lnSpc>
              <a:spcBef>
                <a:spcPts val="0"/>
              </a:spcBef>
              <a:spcAft>
                <a:spcPts val="600"/>
              </a:spcAft>
              <a:buClr>
                <a:srgbClr val="990000"/>
              </a:buClr>
              <a:buNone/>
            </a:pPr>
            <a:r>
              <a:rPr lang="el-GR" sz="2000" dirty="0"/>
              <a:t>Ᾱ</a:t>
            </a:r>
            <a:r>
              <a:rPr lang="en-US" sz="2000" baseline="30000" dirty="0"/>
              <a:t>+</a:t>
            </a:r>
            <a:r>
              <a:rPr lang="en-US" sz="2000" dirty="0"/>
              <a:t> = {</a:t>
            </a:r>
            <a:r>
              <a:rPr lang="en-US" sz="2000" b="1" dirty="0">
                <a:latin typeface="Lucida Console" pitchFamily="49" charset="0"/>
              </a:rPr>
              <a:t>CNIC, </a:t>
            </a:r>
            <a:r>
              <a:rPr lang="en-US" sz="2000" b="1" dirty="0" err="1">
                <a:latin typeface="Lucida Console" pitchFamily="49" charset="0"/>
              </a:rPr>
              <a:t>HScode</a:t>
            </a:r>
            <a:r>
              <a:rPr lang="en-US" sz="2000" b="1" dirty="0">
                <a:latin typeface="Lucida Console" pitchFamily="49" charset="0"/>
              </a:rPr>
              <a:t>, </a:t>
            </a:r>
            <a:r>
              <a:rPr lang="en-US" sz="2000" b="1" dirty="0" err="1">
                <a:latin typeface="Lucida Console" pitchFamily="49" charset="0"/>
              </a:rPr>
              <a:t>sName</a:t>
            </a:r>
            <a:r>
              <a:rPr lang="en-US" sz="2000" b="1" dirty="0">
                <a:latin typeface="Lucida Console" pitchFamily="49" charset="0"/>
              </a:rPr>
              <a:t>,</a:t>
            </a:r>
            <a:r>
              <a:rPr lang="en-US" sz="900" b="1" dirty="0">
                <a:latin typeface="Lucida Console" pitchFamily="49" charset="0"/>
              </a:rPr>
              <a:t> </a:t>
            </a:r>
            <a:r>
              <a:rPr lang="en-US" sz="2000" b="1" dirty="0" err="1">
                <a:latin typeface="Lucida Console" pitchFamily="49" charset="0"/>
              </a:rPr>
              <a:t>address,GPA,priority</a:t>
            </a:r>
            <a:r>
              <a:rPr lang="en-US" sz="2000" b="1" dirty="0">
                <a:latin typeface="Lucida Console" pitchFamily="49" charset="0"/>
              </a:rPr>
              <a:t>} </a:t>
            </a:r>
            <a:r>
              <a:rPr lang="en-US" sz="1800" b="1" dirty="0">
                <a:solidFill>
                  <a:srgbClr val="990000"/>
                </a:solidFill>
                <a:latin typeface="Lucida Console" pitchFamily="49" charset="0"/>
              </a:rPr>
              <a:t>(After 2</a:t>
            </a:r>
            <a:r>
              <a:rPr lang="en-US" sz="1800" b="1" baseline="30000" dirty="0">
                <a:solidFill>
                  <a:srgbClr val="990000"/>
                </a:solidFill>
                <a:latin typeface="Lucida Console" pitchFamily="49" charset="0"/>
              </a:rPr>
              <a:t>nd</a:t>
            </a:r>
            <a:r>
              <a:rPr lang="en-US" sz="1800" b="1" dirty="0">
                <a:solidFill>
                  <a:srgbClr val="990000"/>
                </a:solidFill>
                <a:latin typeface="Lucida Console" pitchFamily="49" charset="0"/>
              </a:rPr>
              <a:t> FD)</a:t>
            </a:r>
            <a:endParaRPr lang="en-US" sz="1800" b="1" dirty="0">
              <a:solidFill>
                <a:srgbClr val="0000FF"/>
              </a:solidFill>
              <a:latin typeface="Lucida Console" pitchFamily="49" charset="0"/>
            </a:endParaRPr>
          </a:p>
          <a:p>
            <a:pPr marL="274320" indent="-182880">
              <a:lnSpc>
                <a:spcPct val="90000"/>
              </a:lnSpc>
              <a:spcBef>
                <a:spcPts val="0"/>
              </a:spcBef>
              <a:spcAft>
                <a:spcPts val="600"/>
              </a:spcAft>
              <a:buClr>
                <a:srgbClr val="990000"/>
              </a:buClr>
              <a:buNone/>
            </a:pPr>
            <a:r>
              <a:rPr lang="el-GR" sz="2000" dirty="0"/>
              <a:t>Ᾱ</a:t>
            </a:r>
            <a:r>
              <a:rPr lang="en-US" sz="2000" baseline="30000" dirty="0"/>
              <a:t>+</a:t>
            </a:r>
            <a:r>
              <a:rPr lang="en-US" sz="2000" dirty="0"/>
              <a:t> = {</a:t>
            </a:r>
            <a:r>
              <a:rPr lang="en-US" sz="2000" b="1" dirty="0">
                <a:latin typeface="Lucida Console" pitchFamily="49" charset="0"/>
              </a:rPr>
              <a:t>CNIC, </a:t>
            </a:r>
            <a:r>
              <a:rPr lang="en-US" sz="2000" b="1" dirty="0" err="1">
                <a:latin typeface="Lucida Console" pitchFamily="49" charset="0"/>
              </a:rPr>
              <a:t>HScode</a:t>
            </a:r>
            <a:r>
              <a:rPr lang="en-US" sz="2000" b="1" dirty="0">
                <a:latin typeface="Lucida Console" pitchFamily="49" charset="0"/>
              </a:rPr>
              <a:t> , </a:t>
            </a:r>
            <a:r>
              <a:rPr lang="en-US" sz="2000" b="1" dirty="0" err="1">
                <a:latin typeface="Lucida Console" pitchFamily="49" charset="0"/>
              </a:rPr>
              <a:t>sName</a:t>
            </a:r>
            <a:r>
              <a:rPr lang="en-US" sz="2000" b="1" dirty="0">
                <a:latin typeface="Lucida Console" pitchFamily="49" charset="0"/>
              </a:rPr>
              <a:t>,</a:t>
            </a:r>
            <a:r>
              <a:rPr lang="en-US" sz="900" b="1" dirty="0">
                <a:latin typeface="Lucida Console" pitchFamily="49" charset="0"/>
              </a:rPr>
              <a:t> </a:t>
            </a:r>
            <a:r>
              <a:rPr lang="en-US" sz="2000" b="1" dirty="0" err="1">
                <a:latin typeface="Lucida Console" pitchFamily="49" charset="0"/>
              </a:rPr>
              <a:t>address,GPA</a:t>
            </a:r>
            <a:r>
              <a:rPr lang="en-US" sz="2000" b="1" dirty="0">
                <a:latin typeface="Lucida Console" pitchFamily="49" charset="0"/>
              </a:rPr>
              <a:t>, priority,      	</a:t>
            </a:r>
            <a:r>
              <a:rPr lang="en-US" sz="2000" b="1" dirty="0" err="1">
                <a:latin typeface="Lucida Console" pitchFamily="49" charset="0"/>
              </a:rPr>
              <a:t>HSname</a:t>
            </a:r>
            <a:r>
              <a:rPr lang="en-US" sz="2000" b="1" dirty="0">
                <a:latin typeface="Lucida Console" pitchFamily="49" charset="0"/>
              </a:rPr>
              <a:t>, </a:t>
            </a:r>
            <a:r>
              <a:rPr lang="en-US" sz="2000" b="1" dirty="0" err="1">
                <a:latin typeface="Lucida Console" pitchFamily="49" charset="0"/>
              </a:rPr>
              <a:t>HScity</a:t>
            </a:r>
            <a:r>
              <a:rPr lang="en-US" sz="2000" b="1" dirty="0">
                <a:latin typeface="Lucida Console" pitchFamily="49" charset="0"/>
              </a:rPr>
              <a:t>} </a:t>
            </a:r>
            <a:r>
              <a:rPr lang="en-US" sz="1800" b="1" dirty="0">
                <a:solidFill>
                  <a:srgbClr val="990000"/>
                </a:solidFill>
                <a:latin typeface="Lucida Console" pitchFamily="49" charset="0"/>
              </a:rPr>
              <a:t>(After 3</a:t>
            </a:r>
            <a:r>
              <a:rPr lang="en-US" sz="1800" b="1" baseline="30000" dirty="0">
                <a:solidFill>
                  <a:srgbClr val="990000"/>
                </a:solidFill>
                <a:latin typeface="Lucida Console" pitchFamily="49" charset="0"/>
              </a:rPr>
              <a:t>rd</a:t>
            </a:r>
            <a:r>
              <a:rPr lang="en-US" sz="1800" b="1" dirty="0">
                <a:solidFill>
                  <a:srgbClr val="990000"/>
                </a:solidFill>
                <a:latin typeface="Lucida Console" pitchFamily="49" charset="0"/>
              </a:rPr>
              <a:t> FD)</a:t>
            </a:r>
            <a:endParaRPr lang="en-US" sz="2000" b="1" dirty="0">
              <a:solidFill>
                <a:srgbClr val="0000FF"/>
              </a:solidFill>
              <a:latin typeface="Lucida Console" pitchFamily="49" charset="0"/>
            </a:endParaRPr>
          </a:p>
          <a:p>
            <a:pPr marL="274320" indent="-182880">
              <a:lnSpc>
                <a:spcPct val="90000"/>
              </a:lnSpc>
              <a:spcBef>
                <a:spcPts val="0"/>
              </a:spcBef>
              <a:spcAft>
                <a:spcPts val="600"/>
              </a:spcAft>
              <a:buClr>
                <a:srgbClr val="990000"/>
              </a:buClr>
              <a:buNone/>
            </a:pPr>
            <a:endParaRPr lang="en-US" sz="2000" b="1" dirty="0">
              <a:solidFill>
                <a:srgbClr val="0000FF"/>
              </a:solidFill>
              <a:latin typeface="Lucida Console" pitchFamily="49" charset="0"/>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239698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Closure and Keys</a:t>
            </a:r>
          </a:p>
          <a:p>
            <a:pPr marL="674370" lvl="1" indent="-182880">
              <a:lnSpc>
                <a:spcPct val="90000"/>
              </a:lnSpc>
              <a:spcBef>
                <a:spcPts val="300"/>
              </a:spcBef>
              <a:buClr>
                <a:srgbClr val="0000FF"/>
              </a:buClr>
              <a:buNone/>
            </a:pPr>
            <a:r>
              <a:rPr lang="en-US" dirty="0">
                <a:solidFill>
                  <a:srgbClr val="0000FF"/>
                </a:solidFill>
              </a:rPr>
              <a:t>Is</a:t>
            </a:r>
            <a:r>
              <a:rPr lang="el-GR" dirty="0"/>
              <a:t> </a:t>
            </a:r>
            <a:r>
              <a:rPr lang="en-US" dirty="0"/>
              <a:t> </a:t>
            </a:r>
            <a:r>
              <a:rPr lang="el-GR" sz="2400" dirty="0"/>
              <a:t>Ᾱ</a:t>
            </a:r>
            <a:r>
              <a:rPr lang="en-US" sz="2400" dirty="0"/>
              <a:t>  </a:t>
            </a:r>
            <a:r>
              <a:rPr lang="en-US" dirty="0">
                <a:solidFill>
                  <a:srgbClr val="0000FF"/>
                </a:solidFill>
              </a:rPr>
              <a:t>a key for </a:t>
            </a:r>
            <a:r>
              <a:rPr lang="en-US" dirty="0"/>
              <a:t>R </a:t>
            </a:r>
            <a:r>
              <a:rPr lang="en-US" dirty="0">
                <a:solidFill>
                  <a:srgbClr val="0000FF"/>
                </a:solidFill>
              </a:rPr>
              <a:t>?</a:t>
            </a:r>
            <a:endParaRPr lang="en-US" sz="2400" dirty="0">
              <a:solidFill>
                <a:srgbClr val="0000FF"/>
              </a:solidFill>
            </a:endParaRPr>
          </a:p>
          <a:p>
            <a:pPr marL="674370" lvl="1" indent="-182880">
              <a:lnSpc>
                <a:spcPct val="90000"/>
              </a:lnSpc>
              <a:spcBef>
                <a:spcPts val="300"/>
              </a:spcBef>
              <a:buClr>
                <a:srgbClr val="0000FF"/>
              </a:buClr>
              <a:buNone/>
            </a:pPr>
            <a:endParaRPr lang="en-US" sz="2400" dirty="0">
              <a:solidFill>
                <a:srgbClr val="0000FF"/>
              </a:solidFill>
            </a:endParaRPr>
          </a:p>
          <a:p>
            <a:pPr marL="491490" lvl="1" indent="0">
              <a:lnSpc>
                <a:spcPct val="90000"/>
              </a:lnSpc>
              <a:spcBef>
                <a:spcPts val="300"/>
              </a:spcBef>
              <a:buClr>
                <a:srgbClr val="0000FF"/>
              </a:buClr>
              <a:buNone/>
            </a:pPr>
            <a:r>
              <a:rPr lang="en-US" sz="2400" dirty="0">
                <a:solidFill>
                  <a:srgbClr val="0000FF"/>
                </a:solidFill>
              </a:rPr>
              <a:t>	</a:t>
            </a:r>
            <a:r>
              <a:rPr lang="en-US" sz="2400" dirty="0">
                <a:solidFill>
                  <a:srgbClr val="990000"/>
                </a:solidFill>
              </a:rPr>
              <a:t>Compute </a:t>
            </a:r>
            <a:r>
              <a:rPr lang="el-GR" sz="2400" dirty="0">
                <a:solidFill>
                  <a:srgbClr val="990000"/>
                </a:solidFill>
              </a:rPr>
              <a:t>Ᾱ</a:t>
            </a:r>
            <a:r>
              <a:rPr lang="en-US" sz="2400" baseline="30000" dirty="0">
                <a:solidFill>
                  <a:srgbClr val="990000"/>
                </a:solidFill>
              </a:rPr>
              <a:t>+ </a:t>
            </a:r>
            <a:r>
              <a:rPr lang="en-US" sz="2400" dirty="0">
                <a:solidFill>
                  <a:srgbClr val="990000"/>
                </a:solidFill>
              </a:rPr>
              <a:t>.</a:t>
            </a:r>
          </a:p>
          <a:p>
            <a:pPr marL="891540" lvl="2" indent="0">
              <a:lnSpc>
                <a:spcPct val="90000"/>
              </a:lnSpc>
              <a:spcBef>
                <a:spcPts val="300"/>
              </a:spcBef>
              <a:buClr>
                <a:srgbClr val="0000FF"/>
              </a:buClr>
              <a:buNone/>
            </a:pPr>
            <a:endParaRPr lang="en-US" dirty="0">
              <a:solidFill>
                <a:srgbClr val="990000"/>
              </a:solidFill>
            </a:endParaRPr>
          </a:p>
          <a:p>
            <a:pPr marL="891540" lvl="2" indent="0">
              <a:lnSpc>
                <a:spcPct val="90000"/>
              </a:lnSpc>
              <a:spcBef>
                <a:spcPts val="300"/>
              </a:spcBef>
              <a:buClr>
                <a:srgbClr val="0000FF"/>
              </a:buClr>
              <a:buNone/>
            </a:pPr>
            <a:r>
              <a:rPr lang="en-US" dirty="0">
                <a:solidFill>
                  <a:srgbClr val="990000"/>
                </a:solidFill>
              </a:rPr>
              <a:t>If </a:t>
            </a:r>
            <a:r>
              <a:rPr lang="el-GR" dirty="0">
                <a:solidFill>
                  <a:srgbClr val="990000"/>
                </a:solidFill>
              </a:rPr>
              <a:t>Ᾱ</a:t>
            </a:r>
            <a:r>
              <a:rPr lang="en-US" baseline="30000" dirty="0">
                <a:solidFill>
                  <a:srgbClr val="990000"/>
                </a:solidFill>
              </a:rPr>
              <a:t>+ </a:t>
            </a:r>
            <a:r>
              <a:rPr lang="en-US" dirty="0">
                <a:solidFill>
                  <a:srgbClr val="990000"/>
                </a:solidFill>
              </a:rPr>
              <a:t>contains all the attributes of relation R </a:t>
            </a:r>
          </a:p>
          <a:p>
            <a:pPr marL="891540" lvl="2" indent="0">
              <a:lnSpc>
                <a:spcPct val="90000"/>
              </a:lnSpc>
              <a:spcBef>
                <a:spcPts val="300"/>
              </a:spcBef>
              <a:buClr>
                <a:srgbClr val="0000FF"/>
              </a:buClr>
              <a:buNone/>
            </a:pPr>
            <a:r>
              <a:rPr lang="en-US" dirty="0">
                <a:solidFill>
                  <a:srgbClr val="990000"/>
                </a:solidFill>
              </a:rPr>
              <a:t>Then </a:t>
            </a:r>
            <a:r>
              <a:rPr lang="el-GR" dirty="0">
                <a:solidFill>
                  <a:srgbClr val="990000"/>
                </a:solidFill>
              </a:rPr>
              <a:t>Ᾱ</a:t>
            </a:r>
            <a:r>
              <a:rPr lang="en-US" dirty="0">
                <a:solidFill>
                  <a:srgbClr val="990000"/>
                </a:solidFill>
              </a:rPr>
              <a:t> is a key. </a:t>
            </a:r>
          </a:p>
          <a:p>
            <a:pPr marL="674370" lvl="1" indent="-182880">
              <a:lnSpc>
                <a:spcPct val="90000"/>
              </a:lnSpc>
              <a:spcBef>
                <a:spcPts val="300"/>
              </a:spcBef>
              <a:buClr>
                <a:srgbClr val="0000FF"/>
              </a:buClr>
              <a:buFont typeface="Wingdings" pitchFamily="2" charset="2"/>
              <a:buChar char="§"/>
            </a:pPr>
            <a:endParaRPr lang="en-US" sz="2400" dirty="0">
              <a:solidFill>
                <a:srgbClr val="0000FF"/>
              </a:solidFill>
            </a:endParaRPr>
          </a:p>
          <a:p>
            <a:pPr marL="274320" indent="-182880">
              <a:lnSpc>
                <a:spcPct val="90000"/>
              </a:lnSpc>
              <a:spcBef>
                <a:spcPts val="300"/>
              </a:spcBef>
              <a:buClr>
                <a:srgbClr val="0000FF"/>
              </a:buClr>
              <a:buNone/>
            </a:pPr>
            <a:r>
              <a:rPr lang="en-US" sz="2800" dirty="0">
                <a:solidFill>
                  <a:srgbClr val="0000FF"/>
                </a:solidFill>
              </a:rPr>
              <a:t>     How can we find all keys given a set of FDs?</a:t>
            </a:r>
          </a:p>
          <a:p>
            <a:pPr marL="274320" indent="-182880">
              <a:lnSpc>
                <a:spcPct val="90000"/>
              </a:lnSpc>
              <a:spcBef>
                <a:spcPts val="300"/>
              </a:spcBef>
              <a:buClr>
                <a:srgbClr val="0000FF"/>
              </a:buClr>
              <a:buNone/>
            </a:pPr>
            <a:r>
              <a:rPr lang="en-US" sz="2800" dirty="0">
                <a:solidFill>
                  <a:srgbClr val="0000FF"/>
                </a:solidFill>
              </a:rPr>
              <a:t>		</a:t>
            </a:r>
            <a:r>
              <a:rPr lang="en-US" sz="2400" dirty="0">
                <a:solidFill>
                  <a:srgbClr val="990000"/>
                </a:solidFill>
              </a:rPr>
              <a:t>Use the above procedure for every subset of attributes in 	increasing subset size order. </a:t>
            </a:r>
            <a:endParaRPr lang="en-US" sz="2800" dirty="0">
              <a:solidFill>
                <a:srgbClr val="990000"/>
              </a:solidFill>
            </a:endParaRPr>
          </a:p>
          <a:p>
            <a:pPr marL="674370" lvl="1" indent="-182880">
              <a:lnSpc>
                <a:spcPct val="90000"/>
              </a:lnSpc>
              <a:spcBef>
                <a:spcPts val="300"/>
              </a:spcBef>
              <a:buClr>
                <a:srgbClr val="0000FF"/>
              </a:buClr>
              <a:buNone/>
            </a:pPr>
            <a:endParaRPr lang="en-US" sz="2400" b="1" dirty="0">
              <a:solidFill>
                <a:srgbClr val="990000"/>
              </a:solidFill>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175799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Specifying </a:t>
                </a:r>
                <a:r>
                  <a:rPr lang="en-US" sz="2800" b="1" dirty="0" err="1">
                    <a:solidFill>
                      <a:srgbClr val="990000"/>
                    </a:solidFill>
                  </a:rPr>
                  <a:t>FDs</a:t>
                </a:r>
                <a:r>
                  <a:rPr lang="en-US" sz="2800" b="1" dirty="0">
                    <a:solidFill>
                      <a:srgbClr val="990000"/>
                    </a:solidFill>
                  </a:rPr>
                  <a:t> for a relation</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t>S</a:t>
                </a:r>
                <a:r>
                  <a:rPr lang="en-US" sz="2400" baseline="-25000" dirty="0"/>
                  <a:t>1</a:t>
                </a:r>
                <a:r>
                  <a:rPr lang="en-US" sz="2400" dirty="0">
                    <a:solidFill>
                      <a:srgbClr val="0000FF"/>
                    </a:solidFill>
                  </a:rPr>
                  <a:t> and </a:t>
                </a:r>
                <a:r>
                  <a:rPr lang="en-US" sz="2400" dirty="0"/>
                  <a:t>S</a:t>
                </a:r>
                <a:r>
                  <a:rPr lang="en-US" sz="2400" baseline="-25000" dirty="0"/>
                  <a:t>2</a:t>
                </a:r>
                <a:r>
                  <a:rPr lang="en-US" sz="2400" dirty="0">
                    <a:solidFill>
                      <a:srgbClr val="0000FF"/>
                    </a:solidFill>
                  </a:rPr>
                  <a:t> sets of </a:t>
                </a:r>
                <a:r>
                  <a:rPr lang="en-US" sz="2400" dirty="0" err="1">
                    <a:solidFill>
                      <a:srgbClr val="0000FF"/>
                    </a:solidFill>
                  </a:rPr>
                  <a:t>FDs</a:t>
                </a:r>
                <a:endParaRPr lang="en-US" sz="2400" dirty="0">
                  <a:solidFill>
                    <a:srgbClr val="0000FF"/>
                  </a:solidFill>
                </a:endParaRPr>
              </a:p>
              <a:p>
                <a:pPr marL="674370" lvl="1" indent="-182880">
                  <a:lnSpc>
                    <a:spcPct val="90000"/>
                  </a:lnSpc>
                  <a:spcBef>
                    <a:spcPts val="1200"/>
                  </a:spcBef>
                  <a:buClr>
                    <a:srgbClr val="0000FF"/>
                  </a:buClr>
                  <a:buFont typeface="Wingdings" pitchFamily="2" charset="2"/>
                  <a:buChar char="§"/>
                </a:pPr>
                <a:r>
                  <a:rPr lang="en-US" sz="2400" dirty="0">
                    <a:solidFill>
                      <a:srgbClr val="0000FF"/>
                    </a:solidFill>
                  </a:rPr>
                  <a:t> </a:t>
                </a:r>
                <a:r>
                  <a:rPr lang="en-US" sz="2400" dirty="0"/>
                  <a:t>S</a:t>
                </a:r>
                <a:r>
                  <a:rPr lang="en-US" sz="2400" baseline="-25000" dirty="0"/>
                  <a:t>2</a:t>
                </a:r>
                <a:r>
                  <a:rPr lang="en-US" sz="2400" dirty="0">
                    <a:solidFill>
                      <a:srgbClr val="0000FF"/>
                    </a:solidFill>
                  </a:rPr>
                  <a:t> “follows from” </a:t>
                </a:r>
                <a:r>
                  <a:rPr lang="en-US" sz="2400" dirty="0"/>
                  <a:t>S</a:t>
                </a:r>
                <a:r>
                  <a:rPr lang="en-US" sz="2400" baseline="-25000" dirty="0"/>
                  <a:t>1</a:t>
                </a:r>
                <a:r>
                  <a:rPr lang="en-US" sz="2400" dirty="0">
                    <a:solidFill>
                      <a:srgbClr val="0000FF"/>
                    </a:solidFill>
                  </a:rPr>
                  <a:t> if every relation instance satisfying </a:t>
                </a:r>
                <a:r>
                  <a:rPr lang="en-US" sz="2400" dirty="0"/>
                  <a:t>S</a:t>
                </a:r>
                <a:r>
                  <a:rPr lang="en-US" sz="2400" baseline="-25000" dirty="0"/>
                  <a:t>1</a:t>
                </a:r>
                <a:r>
                  <a:rPr lang="en-US" sz="2400" dirty="0">
                    <a:solidFill>
                      <a:srgbClr val="0000FF"/>
                    </a:solidFill>
                  </a:rPr>
                  <a:t> also satisfies </a:t>
                </a:r>
                <a:r>
                  <a:rPr lang="en-US" sz="2400" dirty="0"/>
                  <a:t>S</a:t>
                </a:r>
                <a:r>
                  <a:rPr lang="en-US" sz="2400" baseline="-25000" dirty="0"/>
                  <a:t>2</a:t>
                </a:r>
                <a:endParaRPr lang="en-US" sz="2400" baseline="-25000" dirty="0">
                  <a:solidFill>
                    <a:srgbClr val="990000"/>
                  </a:solidFill>
                </a:endParaRPr>
              </a:p>
              <a:p>
                <a:pPr marL="274320" indent="-182880">
                  <a:lnSpc>
                    <a:spcPct val="90000"/>
                  </a:lnSpc>
                  <a:spcBef>
                    <a:spcPts val="0"/>
                  </a:spcBef>
                  <a:spcAft>
                    <a:spcPts val="600"/>
                  </a:spcAft>
                  <a:buClr>
                    <a:srgbClr val="990000"/>
                  </a:buClr>
                  <a:buNone/>
                </a:pPr>
                <a:r>
                  <a:rPr lang="en-US" sz="2000" dirty="0"/>
                  <a:t>		</a:t>
                </a:r>
              </a:p>
              <a:p>
                <a:pPr marL="274320" indent="-182880">
                  <a:lnSpc>
                    <a:spcPct val="90000"/>
                  </a:lnSpc>
                  <a:spcBef>
                    <a:spcPts val="0"/>
                  </a:spcBef>
                  <a:spcAft>
                    <a:spcPts val="600"/>
                  </a:spcAft>
                  <a:buClr>
                    <a:srgbClr val="990000"/>
                  </a:buClr>
                  <a:buNone/>
                </a:pPr>
                <a:r>
                  <a:rPr lang="en-US" sz="2000" dirty="0"/>
                  <a:t>		</a:t>
                </a:r>
                <a:r>
                  <a:rPr lang="en-US" sz="2000" b="1" dirty="0"/>
                  <a:t>S</a:t>
                </a:r>
                <a:r>
                  <a:rPr lang="en-US" sz="2000" b="1" baseline="-25000" dirty="0"/>
                  <a:t>2</a:t>
                </a:r>
                <a:r>
                  <a:rPr lang="en-US" sz="2000" dirty="0"/>
                  <a:t> = { </a:t>
                </a:r>
                <a:r>
                  <a:rPr lang="en-US" sz="2000" b="1" dirty="0">
                    <a:solidFill>
                      <a:srgbClr val="0000FF"/>
                    </a:solidFill>
                    <a:latin typeface="Lucida Console" pitchFamily="49" charset="0"/>
                    <a:sym typeface="Symbol"/>
                  </a:rPr>
                  <a:t>CNIC  priority</a:t>
                </a:r>
                <a:r>
                  <a:rPr lang="en-US" sz="2000" b="1" dirty="0">
                    <a:latin typeface="Lucida Console" pitchFamily="49" charset="0"/>
                  </a:rPr>
                  <a:t>}</a:t>
                </a:r>
                <a:endParaRPr lang="en-US" sz="2000" b="1" dirty="0">
                  <a:solidFill>
                    <a:srgbClr val="990000"/>
                  </a:solidFill>
                  <a:latin typeface="Lucida Console" pitchFamily="49" charset="0"/>
                </a:endParaRPr>
              </a:p>
              <a:p>
                <a:pPr marL="274320" indent="-182880">
                  <a:lnSpc>
                    <a:spcPct val="90000"/>
                  </a:lnSpc>
                  <a:spcBef>
                    <a:spcPts val="0"/>
                  </a:spcBef>
                  <a:spcAft>
                    <a:spcPts val="600"/>
                  </a:spcAft>
                  <a:buClr>
                    <a:srgbClr val="990000"/>
                  </a:buClr>
                  <a:buNone/>
                </a:pPr>
                <a:r>
                  <a:rPr lang="en-US" sz="2000" dirty="0"/>
                  <a:t>		</a:t>
                </a:r>
                <a:r>
                  <a:rPr lang="en-US" sz="2000" b="1" dirty="0"/>
                  <a:t>S</a:t>
                </a:r>
                <a:r>
                  <a:rPr lang="en-US" sz="2000" b="1" baseline="-25000" dirty="0"/>
                  <a:t>1</a:t>
                </a:r>
                <a:r>
                  <a:rPr lang="en-US" sz="2000" dirty="0"/>
                  <a:t> = {</a:t>
                </a:r>
                <a:r>
                  <a:rPr lang="en-US" sz="2000" b="1" dirty="0">
                    <a:solidFill>
                      <a:srgbClr val="0000FF"/>
                    </a:solidFill>
                    <a:latin typeface="Lucida Console" pitchFamily="49" charset="0"/>
                    <a:sym typeface="Symbol"/>
                  </a:rPr>
                  <a:t>CNIC  GPA, GPA  priority</a:t>
                </a:r>
                <a:r>
                  <a:rPr lang="en-US" sz="2000" b="1" dirty="0">
                    <a:latin typeface="Lucida Console" pitchFamily="49" charset="0"/>
                  </a:rPr>
                  <a:t>} </a:t>
                </a:r>
                <a:endParaRPr lang="en-US" sz="1800" b="1" dirty="0">
                  <a:solidFill>
                    <a:srgbClr val="0000FF"/>
                  </a:solidFill>
                  <a:latin typeface="Lucida Console" pitchFamily="49" charset="0"/>
                </a:endParaRPr>
              </a:p>
              <a:p>
                <a:pPr marL="674370" lvl="1" indent="-182880">
                  <a:lnSpc>
                    <a:spcPct val="90000"/>
                  </a:lnSpc>
                  <a:spcBef>
                    <a:spcPts val="1200"/>
                  </a:spcBef>
                  <a:buClr>
                    <a:srgbClr val="990000"/>
                  </a:buClr>
                  <a:buNone/>
                </a:pPr>
                <a:r>
                  <a:rPr lang="en-US" sz="2400" dirty="0">
                    <a:solidFill>
                      <a:srgbClr val="990000"/>
                    </a:solidFill>
                  </a:rPr>
                  <a:t>  How to test? </a:t>
                </a:r>
              </a:p>
              <a:p>
                <a:pPr marL="674370" lvl="1" indent="-182880">
                  <a:lnSpc>
                    <a:spcPct val="90000"/>
                  </a:lnSpc>
                  <a:spcBef>
                    <a:spcPts val="0"/>
                  </a:spcBef>
                  <a:buClr>
                    <a:srgbClr val="990000"/>
                  </a:buClr>
                  <a:buNone/>
                </a:pPr>
                <a:r>
                  <a:rPr lang="en-US" sz="2400" i="1" dirty="0">
                    <a:solidFill>
                      <a:srgbClr val="990000"/>
                    </a:solidFill>
                  </a:rPr>
                  <a:t>  Does </a:t>
                </a: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𝑨</m:t>
                        </m:r>
                      </m:e>
                    </m:acc>
                  </m:oMath>
                </a14:m>
                <a:r>
                  <a:rPr lang="en-US" sz="2000" b="1" dirty="0">
                    <a:sym typeface="Symbol"/>
                  </a:rPr>
                  <a:t> 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panose="02040503050406030204" pitchFamily="18" charset="0"/>
                          </a:rPr>
                          <m:t>𝐁</m:t>
                        </m:r>
                      </m:e>
                    </m:acc>
                    <m:r>
                      <a:rPr lang="en-US" sz="2000" b="1" i="1">
                        <a:latin typeface="Cambria Math" panose="02040503050406030204" pitchFamily="18" charset="0"/>
                      </a:rPr>
                      <m:t> </m:t>
                    </m:r>
                  </m:oMath>
                </a14:m>
                <a:r>
                  <a:rPr lang="en-US" sz="2400" i="1" dirty="0">
                    <a:solidFill>
                      <a:srgbClr val="990000"/>
                    </a:solidFill>
                    <a:sym typeface="Symbol"/>
                  </a:rPr>
                  <a:t>follow from </a:t>
                </a:r>
                <a:r>
                  <a:rPr lang="en-US" sz="2400" i="1" dirty="0">
                    <a:sym typeface="Symbol"/>
                  </a:rPr>
                  <a:t>S</a:t>
                </a:r>
                <a:r>
                  <a:rPr lang="en-US" sz="2400" i="1" dirty="0">
                    <a:solidFill>
                      <a:srgbClr val="990000"/>
                    </a:solidFill>
                    <a:sym typeface="Symbol"/>
                  </a:rPr>
                  <a:t>?</a:t>
                </a:r>
              </a:p>
              <a:p>
                <a:pPr marL="674370" lvl="1" indent="-182880">
                  <a:lnSpc>
                    <a:spcPct val="90000"/>
                  </a:lnSpc>
                  <a:spcBef>
                    <a:spcPts val="0"/>
                  </a:spcBef>
                  <a:buClr>
                    <a:srgbClr val="990000"/>
                  </a:buClr>
                  <a:buNone/>
                </a:pPr>
                <a:r>
                  <a:rPr lang="en-US" sz="2400" i="1" dirty="0">
                    <a:solidFill>
                      <a:srgbClr val="990000"/>
                    </a:solidFill>
                    <a:sym typeface="Symbol"/>
                  </a:rPr>
                  <a:t>		</a:t>
                </a:r>
                <a:r>
                  <a:rPr lang="en-US" sz="2400" i="1" dirty="0">
                    <a:solidFill>
                      <a:srgbClr val="0000FF"/>
                    </a:solidFill>
                    <a:sym typeface="Symbol"/>
                  </a:rPr>
                  <a:t>Find </a:t>
                </a:r>
                <a:r>
                  <a:rPr lang="el-GR" sz="2400" dirty="0">
                    <a:solidFill>
                      <a:srgbClr val="0000FF"/>
                    </a:solidFill>
                  </a:rPr>
                  <a:t>Ᾱ</a:t>
                </a:r>
                <a:r>
                  <a:rPr lang="en-US" sz="2400" baseline="30000" dirty="0">
                    <a:solidFill>
                      <a:srgbClr val="0000FF"/>
                    </a:solidFill>
                  </a:rPr>
                  <a:t>+ </a:t>
                </a:r>
                <a:r>
                  <a:rPr lang="en-US" sz="2400" i="1" dirty="0">
                    <a:solidFill>
                      <a:srgbClr val="0000FF"/>
                    </a:solidFill>
                    <a:sym typeface="Symbol"/>
                  </a:rPr>
                  <a:t>based on FD’s in S. </a:t>
                </a:r>
              </a:p>
              <a:p>
                <a:pPr marL="674370" lvl="1" indent="-182880">
                  <a:lnSpc>
                    <a:spcPct val="90000"/>
                  </a:lnSpc>
                  <a:spcBef>
                    <a:spcPts val="0"/>
                  </a:spcBef>
                  <a:buClr>
                    <a:srgbClr val="990000"/>
                  </a:buClr>
                  <a:buNone/>
                </a:pPr>
                <a:r>
                  <a:rPr lang="en-US" sz="2400" i="1" dirty="0">
                    <a:solidFill>
                      <a:srgbClr val="0000FF"/>
                    </a:solidFill>
                    <a:sym typeface="Symbol"/>
                  </a:rPr>
                  <a:t>		If </a:t>
                </a:r>
                <a14:m>
                  <m:oMath xmlns:m="http://schemas.openxmlformats.org/officeDocument/2006/math">
                    <m:acc>
                      <m:accPr>
                        <m:chr m:val="̅"/>
                        <m:ctrlPr>
                          <a:rPr lang="en-US" sz="2000" i="1">
                            <a:solidFill>
                              <a:srgbClr val="0000FF"/>
                            </a:solidFill>
                            <a:latin typeface="Cambria Math" panose="02040503050406030204" pitchFamily="18" charset="0"/>
                          </a:rPr>
                        </m:ctrlPr>
                      </m:accPr>
                      <m:e>
                        <m:r>
                          <m:rPr>
                            <m:sty m:val="p"/>
                          </m:rPr>
                          <a:rPr lang="en-US" sz="2000" b="0" i="1">
                            <a:solidFill>
                              <a:srgbClr val="0000FF"/>
                            </a:solidFill>
                            <a:latin typeface="Cambria Math" panose="02040503050406030204" pitchFamily="18" charset="0"/>
                          </a:rPr>
                          <m:t>B</m:t>
                        </m:r>
                      </m:e>
                    </m:acc>
                    <m:r>
                      <a:rPr lang="en-US" sz="2000" b="1" i="1">
                        <a:solidFill>
                          <a:srgbClr val="0000FF"/>
                        </a:solidFill>
                        <a:latin typeface="Cambria Math" panose="02040503050406030204" pitchFamily="18" charset="0"/>
                      </a:rPr>
                      <m:t> </m:t>
                    </m:r>
                  </m:oMath>
                </a14:m>
                <a:r>
                  <a:rPr lang="en-US" sz="2400" i="1" dirty="0">
                    <a:solidFill>
                      <a:srgbClr val="0000FF"/>
                    </a:solidFill>
                    <a:sym typeface="Symbol"/>
                  </a:rPr>
                  <a:t>is in set</a:t>
                </a:r>
                <a:r>
                  <a:rPr lang="el-GR" sz="2400" dirty="0">
                    <a:solidFill>
                      <a:srgbClr val="0000FF"/>
                    </a:solidFill>
                  </a:rPr>
                  <a:t> Ᾱ</a:t>
                </a:r>
                <a:r>
                  <a:rPr lang="en-US" sz="2400" baseline="30000" dirty="0">
                    <a:solidFill>
                      <a:srgbClr val="0000FF"/>
                    </a:solidFill>
                  </a:rPr>
                  <a:t>+</a:t>
                </a:r>
                <a:r>
                  <a:rPr lang="en-US" sz="2400" i="1" dirty="0">
                    <a:solidFill>
                      <a:srgbClr val="0000FF"/>
                    </a:solidFill>
                    <a:sym typeface="Symbol"/>
                  </a:rPr>
                  <a:t> </a:t>
                </a:r>
              </a:p>
              <a:p>
                <a:pPr marL="674370" lvl="1" indent="-182880">
                  <a:lnSpc>
                    <a:spcPct val="90000"/>
                  </a:lnSpc>
                  <a:spcBef>
                    <a:spcPts val="0"/>
                  </a:spcBef>
                  <a:buClr>
                    <a:srgbClr val="990000"/>
                  </a:buClr>
                  <a:buNone/>
                </a:pPr>
                <a:r>
                  <a:rPr lang="en-US" sz="2400" i="1" dirty="0">
                    <a:solidFill>
                      <a:srgbClr val="0000FF"/>
                    </a:solidFill>
                    <a:sym typeface="Symbol"/>
                  </a:rPr>
                  <a:t>		then </a:t>
                </a: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𝑨</m:t>
                        </m:r>
                      </m:e>
                    </m:acc>
                  </m:oMath>
                </a14:m>
                <a:r>
                  <a:rPr lang="en-US" sz="2000" b="1" dirty="0">
                    <a:sym typeface="Symbol"/>
                  </a:rPr>
                  <a:t> 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panose="02040503050406030204" pitchFamily="18" charset="0"/>
                          </a:rPr>
                          <m:t>𝐁</m:t>
                        </m:r>
                      </m:e>
                    </m:acc>
                    <m:r>
                      <a:rPr lang="en-US" sz="2000" b="1" i="1">
                        <a:latin typeface="Cambria Math" panose="02040503050406030204" pitchFamily="18" charset="0"/>
                      </a:rPr>
                      <m:t> </m:t>
                    </m:r>
                  </m:oMath>
                </a14:m>
                <a:r>
                  <a:rPr lang="en-US" sz="2400" i="1" dirty="0">
                    <a:solidFill>
                      <a:srgbClr val="0000FF"/>
                    </a:solidFill>
                    <a:sym typeface="Symbol"/>
                  </a:rPr>
                  <a:t>follows from S.</a:t>
                </a:r>
                <a:endParaRPr lang="en-US" sz="2400" i="1" dirty="0">
                  <a:solidFill>
                    <a:srgbClr val="0000FF"/>
                  </a:solidFill>
                </a:endParaRPr>
              </a:p>
              <a:p>
                <a:pPr marL="674370" lvl="1" indent="-182880">
                  <a:lnSpc>
                    <a:spcPct val="90000"/>
                  </a:lnSpc>
                  <a:spcBef>
                    <a:spcPts val="300"/>
                  </a:spcBef>
                  <a:buClr>
                    <a:srgbClr val="0000FF"/>
                  </a:buClr>
                  <a:buNone/>
                </a:pPr>
                <a:endParaRPr lang="en-US" sz="2400" b="1" dirty="0">
                  <a:solidFill>
                    <a:srgbClr val="990000"/>
                  </a:solidFill>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b="-3614"/>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3624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6" y="285750"/>
            <a:ext cx="7757809"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Specifying </a:t>
            </a:r>
            <a:r>
              <a:rPr lang="en-US" sz="2800" b="1" dirty="0" err="1">
                <a:solidFill>
                  <a:srgbClr val="990000"/>
                </a:solidFill>
              </a:rPr>
              <a:t>FDs</a:t>
            </a:r>
            <a:r>
              <a:rPr lang="en-US" sz="2800" b="1" dirty="0">
                <a:solidFill>
                  <a:srgbClr val="990000"/>
                </a:solidFill>
              </a:rPr>
              <a:t> for a relation</a:t>
            </a:r>
          </a:p>
          <a:p>
            <a:pPr marL="674370" lvl="1" indent="-182880">
              <a:lnSpc>
                <a:spcPct val="90000"/>
              </a:lnSpc>
              <a:spcBef>
                <a:spcPts val="300"/>
              </a:spcBef>
              <a:buClr>
                <a:srgbClr val="0000FF"/>
              </a:buClr>
              <a:buNone/>
            </a:pPr>
            <a:r>
              <a:rPr lang="en-US" sz="2400" dirty="0">
                <a:solidFill>
                  <a:srgbClr val="0000FF"/>
                </a:solidFill>
              </a:rPr>
              <a:t>   </a:t>
            </a:r>
            <a:r>
              <a:rPr lang="en-US" sz="2400" dirty="0"/>
              <a:t>Want:</a:t>
            </a:r>
            <a:r>
              <a:rPr lang="en-US" sz="2400" dirty="0">
                <a:solidFill>
                  <a:srgbClr val="0000FF"/>
                </a:solidFill>
              </a:rPr>
              <a:t>  </a:t>
            </a:r>
            <a:r>
              <a:rPr lang="en-US" sz="2400" i="1" dirty="0">
                <a:solidFill>
                  <a:srgbClr val="0000FF"/>
                </a:solidFill>
              </a:rPr>
              <a:t>Minimal set of completely nontrivial </a:t>
            </a:r>
            <a:r>
              <a:rPr lang="en-US" sz="2400" i="1" dirty="0" err="1">
                <a:solidFill>
                  <a:srgbClr val="0000FF"/>
                </a:solidFill>
              </a:rPr>
              <a:t>FDs</a:t>
            </a:r>
            <a:r>
              <a:rPr lang="en-US" sz="2400" i="1" dirty="0">
                <a:solidFill>
                  <a:srgbClr val="0000FF"/>
                </a:solidFill>
              </a:rPr>
              <a:t> such that all </a:t>
            </a:r>
            <a:r>
              <a:rPr lang="en-US" sz="2400" i="1" dirty="0" err="1">
                <a:solidFill>
                  <a:srgbClr val="0000FF"/>
                </a:solidFill>
              </a:rPr>
              <a:t>FDs</a:t>
            </a:r>
            <a:r>
              <a:rPr lang="en-US" sz="2400" i="1" dirty="0">
                <a:solidFill>
                  <a:srgbClr val="0000FF"/>
                </a:solidFill>
              </a:rPr>
              <a:t> that hold on the relation follow from the dependencies in this set</a:t>
            </a:r>
            <a:endParaRPr lang="en-US" sz="2400" b="1" i="1" dirty="0">
              <a:solidFill>
                <a:srgbClr val="0000FF"/>
              </a:solidFill>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172284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554585"/>
            <a:ext cx="8305800" cy="34381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2400"/>
              </a:spcBef>
              <a:buClr>
                <a:srgbClr val="0000FF"/>
              </a:buClr>
              <a:buNone/>
            </a:pPr>
            <a:r>
              <a:rPr lang="en-US" sz="2800" b="1" dirty="0">
                <a:solidFill>
                  <a:srgbClr val="990000"/>
                </a:solidFill>
                <a:sym typeface="Symbol"/>
              </a:rPr>
              <a:t>Functional dependencies are generally useful concept</a:t>
            </a:r>
            <a:endParaRPr lang="en-US" sz="2400" b="1" dirty="0">
              <a:solidFill>
                <a:srgbClr val="990000"/>
              </a:solidFill>
              <a:sym typeface="Symbol"/>
            </a:endParaRPr>
          </a:p>
          <a:p>
            <a:pPr marL="674370" lvl="1" indent="-182880">
              <a:lnSpc>
                <a:spcPct val="90000"/>
              </a:lnSpc>
              <a:spcBef>
                <a:spcPts val="600"/>
              </a:spcBef>
              <a:buClr>
                <a:srgbClr val="0000FF"/>
              </a:buClr>
              <a:buFont typeface="Wingdings" pitchFamily="2" charset="2"/>
              <a:buChar char="§"/>
            </a:pPr>
            <a:r>
              <a:rPr lang="en-US" sz="2400" dirty="0">
                <a:solidFill>
                  <a:srgbClr val="0000FF"/>
                </a:solidFill>
                <a:sym typeface="Symbol"/>
              </a:rPr>
              <a:t> Relational design by decomposition</a:t>
            </a:r>
          </a:p>
          <a:p>
            <a:pPr marL="1074420" lvl="2" indent="-182880">
              <a:lnSpc>
                <a:spcPct val="90000"/>
              </a:lnSpc>
              <a:spcBef>
                <a:spcPts val="300"/>
              </a:spcBef>
              <a:buClr>
                <a:srgbClr val="0000FF"/>
              </a:buClr>
              <a:buNone/>
            </a:pPr>
            <a:r>
              <a:rPr lang="en-US" sz="2000" dirty="0">
                <a:sym typeface="Symbol"/>
              </a:rPr>
              <a:t>Functional dependencies  Boyce-</a:t>
            </a:r>
            <a:r>
              <a:rPr lang="en-US" sz="2000" dirty="0" err="1">
                <a:sym typeface="Symbol"/>
              </a:rPr>
              <a:t>Codd</a:t>
            </a:r>
            <a:r>
              <a:rPr lang="en-US" sz="2000" dirty="0">
                <a:sym typeface="Symbol"/>
              </a:rPr>
              <a:t> Normal Form</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sym typeface="Symbol"/>
              </a:rPr>
              <a:t> Data storage – compression</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sym typeface="Symbol"/>
              </a:rPr>
              <a:t> Reasoning about queries – optimization</a:t>
            </a:r>
          </a:p>
          <a:p>
            <a:pPr marL="674370" lvl="1" indent="-182880">
              <a:lnSpc>
                <a:spcPct val="90000"/>
              </a:lnSpc>
              <a:spcBef>
                <a:spcPts val="1200"/>
              </a:spcBef>
              <a:buClr>
                <a:srgbClr val="0000FF"/>
              </a:buClr>
              <a:buNone/>
            </a:pPr>
            <a:endParaRPr lang="en-US" sz="2400" b="1" dirty="0">
              <a:solidFill>
                <a:srgbClr val="990000"/>
              </a:solidFill>
            </a:endParaRPr>
          </a:p>
          <a:p>
            <a:pPr marL="674370" lvl="1" indent="-182880">
              <a:lnSpc>
                <a:spcPct val="90000"/>
              </a:lnSpc>
              <a:spcBef>
                <a:spcPts val="900"/>
              </a:spcBef>
              <a:buClr>
                <a:schemeClr val="tx1"/>
              </a:buClr>
              <a:buFont typeface="Calibri" pitchFamily="34" charset="0"/>
              <a:buChar char="–"/>
            </a:pPr>
            <a:endParaRPr lang="en-US" i="1" dirty="0"/>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65764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Relational design by decomposition</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“Mega” relations + properties of the data</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System decomposes based on properties</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Final set of relations satisfies normal form</a:t>
            </a:r>
          </a:p>
          <a:p>
            <a:pPr marL="1074420" lvl="2" indent="-182880">
              <a:lnSpc>
                <a:spcPct val="90000"/>
              </a:lnSpc>
              <a:spcBef>
                <a:spcPts val="300"/>
              </a:spcBef>
              <a:buClr>
                <a:schemeClr val="tx1"/>
              </a:buClr>
              <a:buFont typeface="Calibri" pitchFamily="34" charset="0"/>
              <a:buChar char="–"/>
            </a:pPr>
            <a:r>
              <a:rPr lang="en-US" sz="2000" dirty="0"/>
              <a:t> No anomalies, no lost information</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Functional dependencies </a:t>
            </a:r>
            <a:r>
              <a:rPr lang="en-US" sz="2400" dirty="0">
                <a:solidFill>
                  <a:srgbClr val="0000FF"/>
                </a:solidFill>
                <a:sym typeface="Symbol"/>
              </a:rPr>
              <a:t> Boyce-</a:t>
            </a:r>
            <a:r>
              <a:rPr lang="en-US" sz="2400" dirty="0" err="1">
                <a:solidFill>
                  <a:srgbClr val="0000FF"/>
                </a:solidFill>
                <a:sym typeface="Symbol"/>
              </a:rPr>
              <a:t>Codd</a:t>
            </a:r>
            <a:r>
              <a:rPr lang="en-US" sz="2400" dirty="0">
                <a:solidFill>
                  <a:srgbClr val="0000FF"/>
                </a:solidFill>
                <a:sym typeface="Symbol"/>
              </a:rPr>
              <a:t> Normal Form</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a:t>
            </a:r>
            <a:r>
              <a:rPr lang="en-US" sz="2400" dirty="0" err="1">
                <a:solidFill>
                  <a:srgbClr val="0000FF"/>
                </a:solidFill>
              </a:rPr>
              <a:t>Multivalued</a:t>
            </a:r>
            <a:r>
              <a:rPr lang="en-US" sz="2400" dirty="0">
                <a:solidFill>
                  <a:srgbClr val="0000FF"/>
                </a:solidFill>
              </a:rPr>
              <a:t> dependences </a:t>
            </a:r>
            <a:r>
              <a:rPr lang="en-US" sz="2400" dirty="0">
                <a:solidFill>
                  <a:srgbClr val="0000FF"/>
                </a:solidFill>
                <a:sym typeface="Symbol"/>
              </a:rPr>
              <a:t> Fourth Normal Form</a:t>
            </a:r>
          </a:p>
          <a:p>
            <a:pPr marL="274320" indent="-182880">
              <a:lnSpc>
                <a:spcPct val="90000"/>
              </a:lnSpc>
              <a:spcBef>
                <a:spcPts val="1200"/>
              </a:spcBef>
              <a:buClr>
                <a:srgbClr val="0000FF"/>
              </a:buClr>
              <a:buNone/>
            </a:pPr>
            <a:r>
              <a:rPr lang="en-US" sz="2800" b="1" dirty="0">
                <a:solidFill>
                  <a:srgbClr val="800000"/>
                </a:solidFill>
                <a:sym typeface="Symbol"/>
              </a:rPr>
              <a:t>Functional dependencies are generally useful concept</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sym typeface="Symbol"/>
              </a:rPr>
              <a:t> Data storage – compression</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sym typeface="Symbol"/>
              </a:rPr>
              <a:t> Reasoning about queries – optimization</a:t>
            </a:r>
          </a:p>
          <a:p>
            <a:pPr marL="674370" lvl="1" indent="-182880">
              <a:lnSpc>
                <a:spcPct val="90000"/>
              </a:lnSpc>
              <a:spcBef>
                <a:spcPts val="1200"/>
              </a:spcBef>
              <a:buClr>
                <a:srgbClr val="0000FF"/>
              </a:buClr>
              <a:buNone/>
            </a:pPr>
            <a:endParaRPr lang="en-US" sz="2400" b="1" dirty="0">
              <a:solidFill>
                <a:srgbClr val="990000"/>
              </a:solidFill>
            </a:endParaRPr>
          </a:p>
          <a:p>
            <a:pPr marL="674370" lvl="1" indent="-182880">
              <a:lnSpc>
                <a:spcPct val="90000"/>
              </a:lnSpc>
              <a:spcBef>
                <a:spcPts val="900"/>
              </a:spcBef>
              <a:buClr>
                <a:schemeClr val="tx1"/>
              </a:buClr>
              <a:buFont typeface="Calibri" pitchFamily="34" charset="0"/>
              <a:buChar char="–"/>
            </a:pPr>
            <a:endParaRPr lang="en-US" i="1" dirty="0"/>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16083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Example: University application info.</a:t>
            </a:r>
          </a:p>
          <a:p>
            <a:pPr marL="274320" indent="-182880">
              <a:lnSpc>
                <a:spcPct val="80000"/>
              </a:lnSpc>
              <a:spcBef>
                <a:spcPts val="1200"/>
              </a:spcBef>
              <a:spcAft>
                <a:spcPts val="600"/>
              </a:spcAft>
              <a:buClr>
                <a:srgbClr val="990000"/>
              </a:buClr>
              <a:buNone/>
            </a:pPr>
            <a:r>
              <a:rPr lang="en-US" sz="2400" b="1" dirty="0">
                <a:latin typeface="Lucida Console" pitchFamily="49" charset="0"/>
              </a:rPr>
              <a:t>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address,</a:t>
            </a:r>
          </a:p>
          <a:p>
            <a:pPr marL="274320" indent="-182880">
              <a:lnSpc>
                <a:spcPct val="80000"/>
              </a:lnSpc>
              <a:spcBef>
                <a:spcPts val="0"/>
              </a:spcBef>
              <a:spcAft>
                <a:spcPts val="600"/>
              </a:spcAft>
              <a:buClr>
                <a:srgbClr val="990000"/>
              </a:buClr>
              <a:buNone/>
            </a:pPr>
            <a:r>
              <a:rPr lang="en-US" sz="2400" b="1" dirty="0">
                <a:latin typeface="Lucida Console" pitchFamily="49" charset="0"/>
              </a:rPr>
              <a:t>        </a:t>
            </a:r>
            <a:r>
              <a:rPr lang="en-US" sz="2400" b="1" dirty="0" err="1">
                <a:latin typeface="Lucida Console" pitchFamily="49" charset="0"/>
              </a:rPr>
              <a:t>HScode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HSname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GPA,</a:t>
            </a:r>
            <a:r>
              <a:rPr lang="en-US" sz="1100" b="1" dirty="0">
                <a:latin typeface="Lucida Console" pitchFamily="49" charset="0"/>
              </a:rPr>
              <a:t> </a:t>
            </a:r>
            <a:r>
              <a:rPr lang="en-US" sz="2400" b="1" dirty="0">
                <a:latin typeface="Lucida Console" pitchFamily="49" charset="0"/>
              </a:rPr>
              <a:t>priority)</a:t>
            </a:r>
          </a:p>
          <a:p>
            <a:pPr marL="274320" indent="-182880">
              <a:lnSpc>
                <a:spcPct val="90000"/>
              </a:lnSpc>
              <a:spcBef>
                <a:spcPts val="600"/>
              </a:spcBef>
              <a:spcAft>
                <a:spcPts val="600"/>
              </a:spcAft>
              <a:buClr>
                <a:srgbClr val="990000"/>
              </a:buClr>
              <a:buNone/>
            </a:pPr>
            <a:r>
              <a:rPr lang="en-US" sz="2400" b="1" dirty="0">
                <a:latin typeface="Lucida Console" pitchFamily="49" charset="0"/>
              </a:rPr>
              <a:t>Apply(CNIC,</a:t>
            </a:r>
            <a:r>
              <a:rPr lang="en-US" sz="11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city,</a:t>
            </a:r>
            <a:r>
              <a:rPr lang="en-US" sz="1100" b="1" dirty="0">
                <a:latin typeface="Lucida Console" pitchFamily="49" charset="0"/>
              </a:rPr>
              <a:t> </a:t>
            </a:r>
            <a:r>
              <a:rPr lang="en-US" sz="2400" b="1" dirty="0">
                <a:latin typeface="Lucida Console" pitchFamily="49" charset="0"/>
              </a:rPr>
              <a:t>date,</a:t>
            </a:r>
            <a:r>
              <a:rPr lang="en-US" sz="1100" b="1" dirty="0">
                <a:latin typeface="Lucida Console" pitchFamily="49" charset="0"/>
              </a:rPr>
              <a:t> </a:t>
            </a:r>
            <a:r>
              <a:rPr lang="en-US" sz="2400" b="1" dirty="0">
                <a:latin typeface="Lucida Console" pitchFamily="49" charset="0"/>
              </a:rPr>
              <a:t>major)</a:t>
            </a: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135809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380999"/>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80000"/>
              </a:lnSpc>
              <a:spcBef>
                <a:spcPts val="1200"/>
              </a:spcBef>
              <a:spcAft>
                <a:spcPts val="600"/>
              </a:spcAft>
              <a:buClr>
                <a:srgbClr val="990000"/>
              </a:buClr>
              <a:buNone/>
            </a:pPr>
            <a:r>
              <a:rPr lang="en-US" sz="2400" b="1" dirty="0">
                <a:latin typeface="Lucida Console" pitchFamily="49" charset="0"/>
              </a:rPr>
              <a:t>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address,</a:t>
            </a:r>
          </a:p>
          <a:p>
            <a:pPr marL="274320" indent="-182880">
              <a:lnSpc>
                <a:spcPct val="80000"/>
              </a:lnSpc>
              <a:spcBef>
                <a:spcPts val="0"/>
              </a:spcBef>
              <a:spcAft>
                <a:spcPts val="600"/>
              </a:spcAft>
              <a:buClr>
                <a:srgbClr val="990000"/>
              </a:buClr>
              <a:buNone/>
            </a:pPr>
            <a:r>
              <a:rPr lang="en-US" sz="2400" b="1" dirty="0">
                <a:latin typeface="Lucida Console" pitchFamily="49" charset="0"/>
              </a:rPr>
              <a:t>        </a:t>
            </a:r>
            <a:r>
              <a:rPr lang="en-US" sz="2400" b="1" dirty="0" err="1">
                <a:latin typeface="Lucida Console" pitchFamily="49" charset="0"/>
              </a:rPr>
              <a:t>HScode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HSname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GPA,</a:t>
            </a:r>
            <a:r>
              <a:rPr lang="en-US" sz="1100" b="1" dirty="0">
                <a:latin typeface="Lucida Console" pitchFamily="49" charset="0"/>
              </a:rPr>
              <a:t> </a:t>
            </a:r>
            <a:r>
              <a:rPr lang="en-US" sz="2400" b="1" dirty="0">
                <a:latin typeface="Lucida Console" pitchFamily="49" charset="0"/>
              </a:rPr>
              <a:t>priority)</a:t>
            </a:r>
          </a:p>
          <a:p>
            <a:pPr marL="274320" indent="-182880">
              <a:lnSpc>
                <a:spcPct val="80000"/>
              </a:lnSpc>
              <a:spcBef>
                <a:spcPts val="1800"/>
              </a:spcBef>
              <a:spcAft>
                <a:spcPts val="600"/>
              </a:spcAft>
              <a:buClr>
                <a:srgbClr val="990000"/>
              </a:buClr>
              <a:buNone/>
            </a:pPr>
            <a:r>
              <a:rPr lang="en-US" sz="2800" dirty="0">
                <a:solidFill>
                  <a:srgbClr val="800000"/>
                </a:solidFill>
                <a:latin typeface="+mj-lt"/>
              </a:rPr>
              <a:t>Suppose</a:t>
            </a:r>
            <a:r>
              <a:rPr lang="en-US" sz="2400" b="1" dirty="0">
                <a:latin typeface="Lucida Console" pitchFamily="49" charset="0"/>
              </a:rPr>
              <a:t> priority </a:t>
            </a:r>
            <a:r>
              <a:rPr lang="en-US" sz="2800" dirty="0">
                <a:solidFill>
                  <a:srgbClr val="800000"/>
                </a:solidFill>
                <a:latin typeface="+mj-lt"/>
              </a:rPr>
              <a:t>is determined by </a:t>
            </a:r>
            <a:r>
              <a:rPr lang="en-US" sz="2400" b="1" dirty="0">
                <a:latin typeface="Lucida Console" pitchFamily="49" charset="0"/>
              </a:rPr>
              <a:t>GPA</a:t>
            </a:r>
          </a:p>
          <a:p>
            <a:pPr marL="274320" indent="-182880">
              <a:lnSpc>
                <a:spcPct val="80000"/>
              </a:lnSpc>
              <a:spcBef>
                <a:spcPts val="1800"/>
              </a:spcBef>
              <a:spcAft>
                <a:spcPts val="600"/>
              </a:spcAft>
              <a:buClr>
                <a:srgbClr val="990000"/>
              </a:buClr>
              <a:buNone/>
            </a:pPr>
            <a:endParaRPr lang="en-US" sz="2400" b="1" dirty="0">
              <a:latin typeface="Lucida Console" pitchFamily="49" charset="0"/>
            </a:endParaRPr>
          </a:p>
          <a:p>
            <a:pPr marL="274320" indent="-182880">
              <a:lnSpc>
                <a:spcPct val="80000"/>
              </a:lnSpc>
              <a:spcBef>
                <a:spcPts val="1800"/>
              </a:spcBef>
              <a:spcAft>
                <a:spcPts val="600"/>
              </a:spcAft>
              <a:buClr>
                <a:srgbClr val="990000"/>
              </a:buClr>
              <a:buNone/>
            </a:pPr>
            <a:endParaRPr lang="en-US" sz="2400" b="1" dirty="0">
              <a:latin typeface="Lucida Console" pitchFamily="49" charset="0"/>
            </a:endParaRPr>
          </a:p>
          <a:p>
            <a:pPr marL="274320" indent="-182880">
              <a:lnSpc>
                <a:spcPct val="80000"/>
              </a:lnSpc>
              <a:spcBef>
                <a:spcPts val="1800"/>
              </a:spcBef>
              <a:spcAft>
                <a:spcPts val="600"/>
              </a:spcAft>
              <a:buClr>
                <a:srgbClr val="990000"/>
              </a:buClr>
              <a:buNone/>
            </a:pPr>
            <a:endParaRPr lang="en-US" sz="2400" b="1" dirty="0">
              <a:latin typeface="Lucida Console" pitchFamily="49" charset="0"/>
            </a:endParaRPr>
          </a:p>
          <a:p>
            <a:pPr marL="274320" indent="-182880">
              <a:lnSpc>
                <a:spcPct val="80000"/>
              </a:lnSpc>
              <a:spcBef>
                <a:spcPts val="1800"/>
              </a:spcBef>
              <a:spcAft>
                <a:spcPts val="600"/>
              </a:spcAft>
              <a:buClr>
                <a:srgbClr val="990000"/>
              </a:buClr>
              <a:buNone/>
            </a:pPr>
            <a:r>
              <a:rPr lang="en-US" sz="2800" dirty="0">
                <a:solidFill>
                  <a:srgbClr val="0000FF"/>
                </a:solidFill>
                <a:latin typeface="+mj-lt"/>
              </a:rPr>
              <a:t>Two </a:t>
            </a:r>
            <a:r>
              <a:rPr lang="en-US" sz="2800" dirty="0" err="1">
                <a:solidFill>
                  <a:srgbClr val="0000FF"/>
                </a:solidFill>
                <a:latin typeface="+mj-lt"/>
              </a:rPr>
              <a:t>tuples</a:t>
            </a:r>
            <a:r>
              <a:rPr lang="en-US" sz="2800" dirty="0">
                <a:solidFill>
                  <a:srgbClr val="0000FF"/>
                </a:solidFill>
                <a:latin typeface="+mj-lt"/>
              </a:rPr>
              <a:t> with same</a:t>
            </a:r>
            <a:r>
              <a:rPr lang="en-US" sz="2400" b="1" dirty="0">
                <a:latin typeface="Lucida Console" pitchFamily="49" charset="0"/>
              </a:rPr>
              <a:t> GPA </a:t>
            </a:r>
            <a:r>
              <a:rPr lang="en-US" sz="2800" dirty="0">
                <a:solidFill>
                  <a:srgbClr val="0000FF"/>
                </a:solidFill>
                <a:latin typeface="+mj-lt"/>
              </a:rPr>
              <a:t>have same</a:t>
            </a:r>
            <a:r>
              <a:rPr lang="en-US" sz="1800" dirty="0">
                <a:solidFill>
                  <a:srgbClr val="0000FF"/>
                </a:solidFill>
                <a:latin typeface="Lucida Console" pitchFamily="49" charset="0"/>
              </a:rPr>
              <a:t> </a:t>
            </a:r>
            <a:r>
              <a:rPr lang="en-US" sz="2400" b="1" dirty="0">
                <a:latin typeface="Lucida Console" pitchFamily="49" charset="0"/>
              </a:rPr>
              <a:t>priority</a:t>
            </a:r>
            <a:endParaRPr lang="en-US" sz="2800" b="1" dirty="0">
              <a:latin typeface="Lucida Console" pitchFamily="49" charset="0"/>
            </a:endParaRPr>
          </a:p>
          <a:p>
            <a:pPr marL="274320" indent="-182880">
              <a:lnSpc>
                <a:spcPct val="80000"/>
              </a:lnSpc>
              <a:spcBef>
                <a:spcPts val="0"/>
              </a:spcBef>
              <a:spcAft>
                <a:spcPts val="600"/>
              </a:spcAft>
              <a:buClr>
                <a:srgbClr val="990000"/>
              </a:buClr>
              <a:buNone/>
            </a:pPr>
            <a:endParaRPr lang="en-US" sz="2800" b="1" dirty="0">
              <a:solidFill>
                <a:srgbClr val="C00000"/>
              </a:solidFill>
              <a:latin typeface="+mj-lt"/>
            </a:endParaRPr>
          </a:p>
          <a:p>
            <a:pPr marL="274320" indent="-182880">
              <a:lnSpc>
                <a:spcPct val="90000"/>
              </a:lnSpc>
              <a:spcBef>
                <a:spcPts val="600"/>
              </a:spcBef>
              <a:spcAft>
                <a:spcPts val="600"/>
              </a:spcAft>
              <a:buClr>
                <a:srgbClr val="990000"/>
              </a:buClr>
              <a:buNone/>
            </a:pPr>
            <a:endParaRPr lang="en-US" sz="2400" b="1" dirty="0">
              <a:latin typeface="Lucida Console" pitchFamily="49" charset="0"/>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mc:AlternateContent xmlns:mc="http://schemas.openxmlformats.org/markup-compatibility/2006" xmlns:a14="http://schemas.microsoft.com/office/drawing/2010/main">
        <mc:Choice Requires="a14">
          <p:sp>
            <p:nvSpPr>
              <p:cNvPr id="5" name="TextBox 4"/>
              <p:cNvSpPr txBox="1"/>
              <p:nvPr/>
            </p:nvSpPr>
            <p:spPr>
              <a:xfrm>
                <a:off x="1902276" y="2187700"/>
                <a:ext cx="4028923"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𝐺𝑃𝐴</m:t>
                              </m:r>
                              <m:r>
                                <a:rPr lang="en-US" b="0" i="1" smtClean="0">
                                  <a:latin typeface="Cambria Math" panose="02040503050406030204" pitchFamily="18" charset="0"/>
                                  <a:ea typeface="Cambria Math" panose="02040503050406030204" pitchFamily="18" charset="0"/>
                                </a:rPr>
                                <m:t>&gt;3.8</m:t>
                              </m:r>
                            </m:e>
                            <m:e>
                              <m:r>
                                <a:rPr lang="en-US" b="0" i="1" smtClean="0">
                                  <a:latin typeface="Cambria Math" panose="02040503050406030204" pitchFamily="18" charset="0"/>
                                </a:rPr>
                                <m:t>2          </m:t>
                              </m:r>
                              <m:r>
                                <a:rPr lang="en-US" b="0" i="1" smtClean="0">
                                  <a:latin typeface="Cambria Math" panose="02040503050406030204" pitchFamily="18" charset="0"/>
                                </a:rPr>
                                <m:t>𝑖𝑓</m:t>
                              </m:r>
                              <m:r>
                                <a:rPr lang="en-US" b="0" i="1" smtClean="0">
                                  <a:latin typeface="Cambria Math" panose="02040503050406030204" pitchFamily="18" charset="0"/>
                                </a:rPr>
                                <m:t>3.3&lt;</m:t>
                              </m:r>
                              <m:r>
                                <a:rPr lang="en-US" b="0" i="1" smtClean="0">
                                  <a:latin typeface="Cambria Math" panose="02040503050406030204" pitchFamily="18" charset="0"/>
                                </a:rPr>
                                <m:t>𝐺𝑃𝐴</m:t>
                              </m:r>
                              <m:r>
                                <a:rPr lang="en-US" b="0" i="1" smtClean="0">
                                  <a:latin typeface="Cambria Math" panose="02040503050406030204" pitchFamily="18" charset="0"/>
                                  <a:ea typeface="Cambria Math" panose="02040503050406030204" pitchFamily="18" charset="0"/>
                                </a:rPr>
                                <m:t>≤3.8</m:t>
                              </m:r>
                            </m:e>
                            <m:e>
                              <m:r>
                                <a:rPr lang="en-US" b="0" i="1" smtClean="0">
                                  <a:latin typeface="Cambria Math" panose="02040503050406030204" pitchFamily="18" charset="0"/>
                                </a:rPr>
                                <m:t>3                    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𝐺𝑃𝐴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3.3</m:t>
                              </m:r>
                            </m:e>
                          </m:eqAr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02276" y="2187700"/>
                <a:ext cx="4028923" cy="8842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288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380999"/>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80000"/>
              </a:lnSpc>
              <a:spcBef>
                <a:spcPts val="1200"/>
              </a:spcBef>
              <a:spcAft>
                <a:spcPts val="600"/>
              </a:spcAft>
              <a:buClr>
                <a:srgbClr val="990000"/>
              </a:buClr>
              <a:buNone/>
            </a:pPr>
            <a:r>
              <a:rPr lang="en-US" sz="2400" b="1" dirty="0">
                <a:latin typeface="Lucida Console" pitchFamily="49" charset="0"/>
              </a:rPr>
              <a:t>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address,</a:t>
            </a:r>
          </a:p>
          <a:p>
            <a:pPr marL="274320" indent="-182880">
              <a:lnSpc>
                <a:spcPct val="80000"/>
              </a:lnSpc>
              <a:spcBef>
                <a:spcPts val="0"/>
              </a:spcBef>
              <a:spcAft>
                <a:spcPts val="600"/>
              </a:spcAft>
              <a:buClr>
                <a:srgbClr val="990000"/>
              </a:buClr>
              <a:buNone/>
            </a:pPr>
            <a:r>
              <a:rPr lang="en-US" sz="2400" b="1" dirty="0">
                <a:latin typeface="Lucida Console" pitchFamily="49" charset="0"/>
              </a:rPr>
              <a:t>        </a:t>
            </a:r>
            <a:r>
              <a:rPr lang="en-US" sz="2400" b="1" dirty="0" err="1">
                <a:latin typeface="Lucida Console" pitchFamily="49" charset="0"/>
              </a:rPr>
              <a:t>HScode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HSname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GPA,</a:t>
            </a:r>
            <a:r>
              <a:rPr lang="en-US" sz="1100" b="1" dirty="0">
                <a:latin typeface="Lucida Console" pitchFamily="49" charset="0"/>
              </a:rPr>
              <a:t> </a:t>
            </a:r>
            <a:r>
              <a:rPr lang="en-US" sz="2400" b="1" dirty="0">
                <a:latin typeface="Lucida Console" pitchFamily="49" charset="0"/>
              </a:rPr>
              <a:t>priority)</a:t>
            </a:r>
          </a:p>
          <a:p>
            <a:pPr marL="274320" indent="-182880">
              <a:lnSpc>
                <a:spcPct val="80000"/>
              </a:lnSpc>
              <a:spcBef>
                <a:spcPts val="1800"/>
              </a:spcBef>
              <a:spcAft>
                <a:spcPts val="600"/>
              </a:spcAft>
              <a:buClr>
                <a:srgbClr val="990000"/>
              </a:buClr>
              <a:buNone/>
            </a:pPr>
            <a:r>
              <a:rPr lang="en-US" sz="2800" dirty="0">
                <a:solidFill>
                  <a:srgbClr val="0000FF"/>
                </a:solidFill>
                <a:latin typeface="+mj-lt"/>
              </a:rPr>
              <a:t>Two </a:t>
            </a:r>
            <a:r>
              <a:rPr lang="en-US" sz="2800" dirty="0" err="1">
                <a:solidFill>
                  <a:srgbClr val="0000FF"/>
                </a:solidFill>
                <a:latin typeface="+mj-lt"/>
              </a:rPr>
              <a:t>tuples</a:t>
            </a:r>
            <a:r>
              <a:rPr lang="en-US" sz="2800" dirty="0">
                <a:solidFill>
                  <a:srgbClr val="0000FF"/>
                </a:solidFill>
                <a:latin typeface="+mj-lt"/>
              </a:rPr>
              <a:t> with same</a:t>
            </a:r>
            <a:r>
              <a:rPr lang="en-US" sz="2400" b="1" dirty="0">
                <a:latin typeface="Lucida Console" pitchFamily="49" charset="0"/>
              </a:rPr>
              <a:t> GPA </a:t>
            </a:r>
            <a:r>
              <a:rPr lang="en-US" sz="2800" dirty="0">
                <a:solidFill>
                  <a:srgbClr val="0000FF"/>
                </a:solidFill>
                <a:latin typeface="+mj-lt"/>
              </a:rPr>
              <a:t>have same</a:t>
            </a:r>
            <a:r>
              <a:rPr lang="en-US" sz="1600" b="1" dirty="0">
                <a:latin typeface="Lucida Console" pitchFamily="49" charset="0"/>
              </a:rPr>
              <a:t> </a:t>
            </a:r>
            <a:r>
              <a:rPr lang="en-US" sz="2400" b="1" dirty="0">
                <a:latin typeface="Lucida Console" pitchFamily="49" charset="0"/>
              </a:rPr>
              <a:t>priority</a:t>
            </a:r>
            <a:endParaRPr lang="en-US" sz="2800" b="1" dirty="0">
              <a:latin typeface="Lucida Console" pitchFamily="49" charset="0"/>
            </a:endParaRPr>
          </a:p>
          <a:p>
            <a:pPr marL="274320" indent="-182880" algn="ctr">
              <a:lnSpc>
                <a:spcPct val="80000"/>
              </a:lnSpc>
              <a:spcBef>
                <a:spcPts val="0"/>
              </a:spcBef>
              <a:spcAft>
                <a:spcPts val="600"/>
              </a:spcAft>
              <a:buClr>
                <a:srgbClr val="990000"/>
              </a:buClr>
              <a:buNone/>
            </a:pPr>
            <a:r>
              <a:rPr lang="en-US" sz="2800" b="1" dirty="0">
                <a:solidFill>
                  <a:srgbClr val="990000"/>
                </a:solidFill>
                <a:latin typeface="+mj-lt"/>
              </a:rPr>
              <a:t>GPA</a:t>
            </a:r>
            <a:r>
              <a:rPr lang="en-US" sz="2800" b="1" dirty="0">
                <a:solidFill>
                  <a:srgbClr val="990000"/>
                </a:solidFill>
                <a:latin typeface="Lucida Console" pitchFamily="49" charset="0"/>
                <a:sym typeface="Symbol"/>
              </a:rPr>
              <a:t>  Priority</a:t>
            </a:r>
            <a:endParaRPr lang="en-US" sz="2800" b="1" dirty="0">
              <a:solidFill>
                <a:srgbClr val="990000"/>
              </a:solidFill>
              <a:latin typeface="+mj-lt"/>
            </a:endParaRPr>
          </a:p>
          <a:p>
            <a:pPr marL="274320" indent="-182880">
              <a:lnSpc>
                <a:spcPct val="90000"/>
              </a:lnSpc>
              <a:spcBef>
                <a:spcPts val="600"/>
              </a:spcBef>
              <a:spcAft>
                <a:spcPts val="600"/>
              </a:spcAft>
              <a:buClr>
                <a:srgbClr val="990000"/>
              </a:buClr>
              <a:buNone/>
            </a:pPr>
            <a:r>
              <a:rPr lang="en-US" sz="2400" b="1" dirty="0">
                <a:latin typeface="Lucida Console" pitchFamily="49" charset="0"/>
              </a:rPr>
              <a:t>∀ </a:t>
            </a:r>
            <a:r>
              <a:rPr lang="en-US" sz="2400" b="1" dirty="0" err="1">
                <a:latin typeface="Lucida Console" pitchFamily="49" charset="0"/>
              </a:rPr>
              <a:t>t,u</a:t>
            </a:r>
            <a:r>
              <a:rPr lang="en-US" sz="2400" b="1" dirty="0">
                <a:latin typeface="Lucida Console" pitchFamily="49" charset="0"/>
              </a:rPr>
              <a:t> ∈ Student:</a:t>
            </a:r>
          </a:p>
          <a:p>
            <a:pPr marL="274320" indent="-182880">
              <a:lnSpc>
                <a:spcPct val="90000"/>
              </a:lnSpc>
              <a:spcBef>
                <a:spcPts val="600"/>
              </a:spcBef>
              <a:spcAft>
                <a:spcPts val="600"/>
              </a:spcAft>
              <a:buClr>
                <a:srgbClr val="990000"/>
              </a:buClr>
              <a:buNone/>
            </a:pPr>
            <a:r>
              <a:rPr lang="en-US" sz="2000" dirty="0">
                <a:latin typeface="Lucida Console" panose="020B0609040504020204" pitchFamily="49" charset="0"/>
              </a:rPr>
              <a:t>if </a:t>
            </a:r>
            <a:r>
              <a:rPr lang="en-US" sz="2000" dirty="0" err="1">
                <a:latin typeface="Lucida Console" panose="020B0609040504020204" pitchFamily="49" charset="0"/>
              </a:rPr>
              <a:t>t.GPA</a:t>
            </a:r>
            <a:r>
              <a:rPr lang="en-US" sz="2000" dirty="0">
                <a:latin typeface="Lucida Console" panose="020B0609040504020204" pitchFamily="49" charset="0"/>
              </a:rPr>
              <a:t> = </a:t>
            </a:r>
            <a:r>
              <a:rPr lang="en-US" sz="2000" dirty="0" err="1">
                <a:latin typeface="Lucida Console" panose="020B0609040504020204" pitchFamily="49" charset="0"/>
              </a:rPr>
              <a:t>u.GPA</a:t>
            </a:r>
            <a:r>
              <a:rPr lang="en-US" sz="2000" dirty="0">
                <a:latin typeface="Lucida Console" panose="020B0609040504020204" pitchFamily="49" charset="0"/>
              </a:rPr>
              <a:t> then </a:t>
            </a:r>
            <a:r>
              <a:rPr lang="en-US" sz="2000" dirty="0" err="1">
                <a:latin typeface="Lucida Console" panose="020B0609040504020204" pitchFamily="49" charset="0"/>
              </a:rPr>
              <a:t>t.priority</a:t>
            </a:r>
            <a:r>
              <a:rPr lang="en-US" sz="2000" dirty="0">
                <a:latin typeface="Lucida Console" panose="020B0609040504020204" pitchFamily="49" charset="0"/>
              </a:rPr>
              <a:t> = </a:t>
            </a:r>
            <a:r>
              <a:rPr lang="en-US" sz="2000" dirty="0" err="1">
                <a:latin typeface="Lucida Console" panose="020B0609040504020204" pitchFamily="49" charset="0"/>
              </a:rPr>
              <a:t>u.priority</a:t>
            </a:r>
            <a:endParaRPr lang="en-US" sz="2000" dirty="0">
              <a:latin typeface="Lucida Console" panose="020B0609040504020204" pitchFamily="49" charset="0"/>
            </a:endParaRPr>
          </a:p>
          <a:p>
            <a:pPr marL="274320" indent="-182880">
              <a:lnSpc>
                <a:spcPct val="90000"/>
              </a:lnSpc>
              <a:spcBef>
                <a:spcPts val="600"/>
              </a:spcBef>
              <a:spcAft>
                <a:spcPts val="600"/>
              </a:spcAft>
              <a:buClr>
                <a:srgbClr val="990000"/>
              </a:buClr>
              <a:buNone/>
            </a:pPr>
            <a:endParaRPr lang="en-US" sz="2000" b="1" dirty="0">
              <a:latin typeface="Lucida Console" panose="020B0609040504020204" pitchFamily="49" charset="0"/>
            </a:endParaRPr>
          </a:p>
          <a:p>
            <a:pPr marL="274320" indent="-182880">
              <a:lnSpc>
                <a:spcPct val="90000"/>
              </a:lnSpc>
              <a:spcBef>
                <a:spcPts val="600"/>
              </a:spcBef>
              <a:spcAft>
                <a:spcPts val="600"/>
              </a:spcAft>
              <a:buClr>
                <a:srgbClr val="990000"/>
              </a:buClr>
              <a:buNone/>
            </a:pPr>
            <a:r>
              <a:rPr lang="en-US" sz="2000" b="1" dirty="0">
                <a:latin typeface="Lucida Console" panose="020B0609040504020204" pitchFamily="49" charset="0"/>
              </a:rPr>
              <a:t>In general, </a:t>
            </a:r>
            <a:r>
              <a:rPr lang="en-US" sz="2000" b="1" dirty="0">
                <a:solidFill>
                  <a:srgbClr val="990000"/>
                </a:solidFill>
              </a:rPr>
              <a:t>A</a:t>
            </a:r>
            <a:r>
              <a:rPr lang="en-US" sz="2000" b="1" dirty="0">
                <a:solidFill>
                  <a:srgbClr val="990000"/>
                </a:solidFill>
                <a:latin typeface="Lucida Console" pitchFamily="49" charset="0"/>
                <a:sym typeface="Symbol"/>
              </a:rPr>
              <a:t>  B</a:t>
            </a:r>
            <a:endParaRPr lang="en-US" sz="2000" b="1" dirty="0">
              <a:solidFill>
                <a:srgbClr val="990000"/>
              </a:solidFill>
            </a:endParaRPr>
          </a:p>
          <a:p>
            <a:pPr marL="274320" indent="-182880">
              <a:lnSpc>
                <a:spcPct val="90000"/>
              </a:lnSpc>
              <a:spcBef>
                <a:spcPts val="600"/>
              </a:spcBef>
              <a:spcAft>
                <a:spcPts val="600"/>
              </a:spcAft>
              <a:buClr>
                <a:srgbClr val="990000"/>
              </a:buClr>
              <a:buNone/>
            </a:pPr>
            <a:r>
              <a:rPr lang="en-US" sz="1800" b="1" dirty="0">
                <a:latin typeface="Lucida Console" pitchFamily="49" charset="0"/>
              </a:rPr>
              <a:t>∀ </a:t>
            </a:r>
            <a:r>
              <a:rPr lang="en-US" sz="1800" b="1" dirty="0" err="1">
                <a:latin typeface="Lucida Console" pitchFamily="49" charset="0"/>
              </a:rPr>
              <a:t>t,u</a:t>
            </a:r>
            <a:r>
              <a:rPr lang="en-US" sz="1800" b="1" dirty="0">
                <a:latin typeface="Lucida Console" pitchFamily="49" charset="0"/>
              </a:rPr>
              <a:t> ∈ R:</a:t>
            </a:r>
          </a:p>
          <a:p>
            <a:pPr marL="274320" indent="-182880">
              <a:lnSpc>
                <a:spcPct val="90000"/>
              </a:lnSpc>
              <a:spcBef>
                <a:spcPts val="600"/>
              </a:spcBef>
              <a:spcAft>
                <a:spcPts val="600"/>
              </a:spcAft>
              <a:buClr>
                <a:srgbClr val="990000"/>
              </a:buClr>
              <a:buNone/>
            </a:pPr>
            <a:r>
              <a:rPr lang="en-US" sz="1600" dirty="0">
                <a:latin typeface="Lucida Console" panose="020B0609040504020204" pitchFamily="49" charset="0"/>
              </a:rPr>
              <a:t>if </a:t>
            </a:r>
            <a:r>
              <a:rPr lang="en-US" sz="1600" dirty="0" err="1">
                <a:latin typeface="Lucida Console" panose="020B0609040504020204" pitchFamily="49" charset="0"/>
              </a:rPr>
              <a:t>t.A</a:t>
            </a:r>
            <a:r>
              <a:rPr lang="en-US" sz="1600" dirty="0">
                <a:latin typeface="Lucida Console" panose="020B0609040504020204" pitchFamily="49" charset="0"/>
              </a:rPr>
              <a:t> = </a:t>
            </a:r>
            <a:r>
              <a:rPr lang="en-US" sz="1600" dirty="0" err="1">
                <a:latin typeface="Lucida Console" panose="020B0609040504020204" pitchFamily="49" charset="0"/>
              </a:rPr>
              <a:t>u.A</a:t>
            </a:r>
            <a:r>
              <a:rPr lang="en-US" sz="1600" dirty="0">
                <a:latin typeface="Lucida Console" panose="020B0609040504020204" pitchFamily="49" charset="0"/>
              </a:rPr>
              <a:t> then </a:t>
            </a:r>
            <a:r>
              <a:rPr lang="en-US" sz="1600" dirty="0" err="1">
                <a:latin typeface="Lucida Console" panose="020B0609040504020204" pitchFamily="49" charset="0"/>
              </a:rPr>
              <a:t>t.B</a:t>
            </a:r>
            <a:r>
              <a:rPr lang="en-US" sz="1600" dirty="0">
                <a:latin typeface="Lucida Console" panose="020B0609040504020204" pitchFamily="49" charset="0"/>
              </a:rPr>
              <a:t> = </a:t>
            </a:r>
            <a:r>
              <a:rPr lang="en-US" sz="1600" dirty="0" err="1">
                <a:latin typeface="Lucida Console" panose="020B0609040504020204" pitchFamily="49" charset="0"/>
              </a:rPr>
              <a:t>u.B</a:t>
            </a:r>
            <a:endParaRPr lang="en-US" sz="1600" dirty="0">
              <a:latin typeface="Lucida Console" panose="020B0609040504020204" pitchFamily="49" charset="0"/>
            </a:endParaRPr>
          </a:p>
          <a:p>
            <a:pPr marL="274320" indent="-182880">
              <a:lnSpc>
                <a:spcPct val="90000"/>
              </a:lnSpc>
              <a:spcBef>
                <a:spcPts val="600"/>
              </a:spcBef>
              <a:spcAft>
                <a:spcPts val="600"/>
              </a:spcAft>
              <a:buClr>
                <a:srgbClr val="990000"/>
              </a:buClr>
              <a:buNone/>
            </a:pPr>
            <a:endParaRPr lang="en-US" sz="1600" b="1" dirty="0">
              <a:latin typeface="Lucida Console" pitchFamily="49" charset="0"/>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290879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Functional Dependency</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Based on knowledge of real world</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All instances of relation must adhere</a:t>
            </a:r>
          </a:p>
          <a:p>
            <a:pPr marL="674370" lvl="1" indent="-182880">
              <a:lnSpc>
                <a:spcPct val="90000"/>
              </a:lnSpc>
              <a:spcBef>
                <a:spcPts val="300"/>
              </a:spcBef>
              <a:buClr>
                <a:srgbClr val="0000FF"/>
              </a:buClr>
              <a:buNone/>
            </a:pPr>
            <a:endParaRPr lang="en-US" sz="2400" b="1" dirty="0">
              <a:solidFill>
                <a:srgbClr val="990000"/>
              </a:solidFill>
            </a:endParaRPr>
          </a:p>
          <a:p>
            <a:pPr marL="491490" lvl="1" indent="0">
              <a:lnSpc>
                <a:spcPct val="90000"/>
              </a:lnSpc>
              <a:spcBef>
                <a:spcPts val="900"/>
              </a:spcBef>
              <a:buClr>
                <a:schemeClr val="tx1"/>
              </a:buClr>
              <a:buNone/>
            </a:pPr>
            <a:r>
              <a:rPr lang="en-US" b="1" i="1" dirty="0"/>
              <a:t>R(A,B,C) has functional dependency A </a:t>
            </a:r>
            <a:r>
              <a:rPr lang="en-US" b="1" dirty="0">
                <a:latin typeface="Lucida Console" pitchFamily="49" charset="0"/>
                <a:sym typeface="Symbol"/>
              </a:rPr>
              <a:t></a:t>
            </a:r>
            <a:r>
              <a:rPr lang="en-US" b="1" dirty="0">
                <a:solidFill>
                  <a:srgbClr val="990000"/>
                </a:solidFill>
                <a:latin typeface="Lucida Console" pitchFamily="49" charset="0"/>
                <a:sym typeface="Symbol"/>
              </a:rPr>
              <a:t> </a:t>
            </a:r>
            <a:r>
              <a:rPr lang="en-US" b="1" i="1" dirty="0"/>
              <a:t>B</a:t>
            </a:r>
          </a:p>
          <a:p>
            <a:pPr marL="674370" lvl="1" indent="-182880">
              <a:lnSpc>
                <a:spcPct val="90000"/>
              </a:lnSpc>
              <a:spcBef>
                <a:spcPts val="900"/>
              </a:spcBef>
              <a:buClr>
                <a:schemeClr val="tx1"/>
              </a:buClr>
              <a:buFont typeface="Calibri" pitchFamily="34" charset="0"/>
              <a:buChar char="–"/>
            </a:pPr>
            <a:endParaRPr lang="en-US" b="1" i="1" dirty="0"/>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graphicFrame>
        <p:nvGraphicFramePr>
          <p:cNvPr id="2" name="Table 1"/>
          <p:cNvGraphicFramePr>
            <a:graphicFrameLocks noGrp="1"/>
          </p:cNvGraphicFramePr>
          <p:nvPr>
            <p:extLst>
              <p:ext uri="{D42A27DB-BD31-4B8C-83A1-F6EECF244321}">
                <p14:modId xmlns:p14="http://schemas.microsoft.com/office/powerpoint/2010/main" val="1939404325"/>
              </p:ext>
            </p:extLst>
          </p:nvPr>
        </p:nvGraphicFramePr>
        <p:xfrm>
          <a:off x="846715" y="2571750"/>
          <a:ext cx="3494856" cy="1097622"/>
        </p:xfrm>
        <a:graphic>
          <a:graphicData uri="http://schemas.openxmlformats.org/drawingml/2006/table">
            <a:tbl>
              <a:tblPr firstRow="1" bandRow="1">
                <a:tableStyleId>{9D7B26C5-4107-4FEC-AEDC-1716B250A1EF}</a:tableStyleId>
              </a:tblPr>
              <a:tblGrid>
                <a:gridCol w="1164952">
                  <a:extLst>
                    <a:ext uri="{9D8B030D-6E8A-4147-A177-3AD203B41FA5}">
                      <a16:colId xmlns:a16="http://schemas.microsoft.com/office/drawing/2014/main" val="1022015992"/>
                    </a:ext>
                  </a:extLst>
                </a:gridCol>
                <a:gridCol w="1164952">
                  <a:extLst>
                    <a:ext uri="{9D8B030D-6E8A-4147-A177-3AD203B41FA5}">
                      <a16:colId xmlns:a16="http://schemas.microsoft.com/office/drawing/2014/main" val="1866277228"/>
                    </a:ext>
                  </a:extLst>
                </a:gridCol>
                <a:gridCol w="1164952">
                  <a:extLst>
                    <a:ext uri="{9D8B030D-6E8A-4147-A177-3AD203B41FA5}">
                      <a16:colId xmlns:a16="http://schemas.microsoft.com/office/drawing/2014/main" val="3426307225"/>
                    </a:ext>
                  </a:extLst>
                </a:gridCol>
              </a:tblGrid>
              <a:tr h="365874">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06099236"/>
                  </a:ext>
                </a:extLst>
              </a:tr>
              <a:tr h="365874">
                <a:tc>
                  <a:txBody>
                    <a:bodyPr/>
                    <a:lstStyle/>
                    <a:p>
                      <a:r>
                        <a:rPr lang="en-US" dirty="0"/>
                        <a:t>a</a:t>
                      </a:r>
                    </a:p>
                  </a:txBody>
                  <a:tcPr/>
                </a:tc>
                <a:tc>
                  <a:txBody>
                    <a:bodyPr/>
                    <a:lstStyle/>
                    <a:p>
                      <a:r>
                        <a:rPr lang="en-US" dirty="0"/>
                        <a:t>b</a:t>
                      </a:r>
                    </a:p>
                  </a:txBody>
                  <a:tcPr/>
                </a:tc>
                <a:tc>
                  <a:txBody>
                    <a:bodyPr/>
                    <a:lstStyle/>
                    <a:p>
                      <a:r>
                        <a:rPr lang="en-US" dirty="0"/>
                        <a:t>c</a:t>
                      </a:r>
                      <a:r>
                        <a:rPr lang="en-US" baseline="-25000" dirty="0"/>
                        <a:t>1</a:t>
                      </a:r>
                    </a:p>
                  </a:txBody>
                  <a:tcPr/>
                </a:tc>
                <a:extLst>
                  <a:ext uri="{0D108BD9-81ED-4DB2-BD59-A6C34878D82A}">
                    <a16:rowId xmlns:a16="http://schemas.microsoft.com/office/drawing/2014/main" val="3462787640"/>
                  </a:ext>
                </a:extLst>
              </a:tr>
              <a:tr h="365874">
                <a:tc>
                  <a:txBody>
                    <a:bodyPr/>
                    <a:lstStyle/>
                    <a:p>
                      <a:r>
                        <a:rPr lang="en-US" dirty="0"/>
                        <a:t>a</a:t>
                      </a:r>
                    </a:p>
                  </a:txBody>
                  <a:tcPr/>
                </a:tc>
                <a:tc>
                  <a:txBody>
                    <a:bodyPr/>
                    <a:lstStyle/>
                    <a:p>
                      <a:r>
                        <a:rPr lang="en-US" dirty="0"/>
                        <a:t>b</a:t>
                      </a:r>
                    </a:p>
                  </a:txBody>
                  <a:tcPr/>
                </a:tc>
                <a:tc>
                  <a:txBody>
                    <a:bodyPr/>
                    <a:lstStyle/>
                    <a:p>
                      <a:r>
                        <a:rPr lang="en-US" dirty="0"/>
                        <a:t>c</a:t>
                      </a:r>
                      <a:r>
                        <a:rPr lang="en-US" baseline="-25000" dirty="0"/>
                        <a:t>2</a:t>
                      </a:r>
                    </a:p>
                  </a:txBody>
                  <a:tcPr/>
                </a:tc>
                <a:extLst>
                  <a:ext uri="{0D108BD9-81ED-4DB2-BD59-A6C34878D82A}">
                    <a16:rowId xmlns:a16="http://schemas.microsoft.com/office/drawing/2014/main" val="16900663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1894627"/>
              </p:ext>
            </p:extLst>
          </p:nvPr>
        </p:nvGraphicFramePr>
        <p:xfrm>
          <a:off x="4840835" y="2562225"/>
          <a:ext cx="3494856" cy="2195244"/>
        </p:xfrm>
        <a:graphic>
          <a:graphicData uri="http://schemas.openxmlformats.org/drawingml/2006/table">
            <a:tbl>
              <a:tblPr firstRow="1" bandRow="1">
                <a:tableStyleId>{9D7B26C5-4107-4FEC-AEDC-1716B250A1EF}</a:tableStyleId>
              </a:tblPr>
              <a:tblGrid>
                <a:gridCol w="1164952">
                  <a:extLst>
                    <a:ext uri="{9D8B030D-6E8A-4147-A177-3AD203B41FA5}">
                      <a16:colId xmlns:a16="http://schemas.microsoft.com/office/drawing/2014/main" val="1022015992"/>
                    </a:ext>
                  </a:extLst>
                </a:gridCol>
                <a:gridCol w="1164952">
                  <a:extLst>
                    <a:ext uri="{9D8B030D-6E8A-4147-A177-3AD203B41FA5}">
                      <a16:colId xmlns:a16="http://schemas.microsoft.com/office/drawing/2014/main" val="1866277228"/>
                    </a:ext>
                  </a:extLst>
                </a:gridCol>
                <a:gridCol w="1164952">
                  <a:extLst>
                    <a:ext uri="{9D8B030D-6E8A-4147-A177-3AD203B41FA5}">
                      <a16:colId xmlns:a16="http://schemas.microsoft.com/office/drawing/2014/main" val="3426307225"/>
                    </a:ext>
                  </a:extLst>
                </a:gridCol>
              </a:tblGrid>
              <a:tr h="365874">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06099236"/>
                  </a:ext>
                </a:extLst>
              </a:tr>
              <a:tr h="365874">
                <a:tc>
                  <a:txBody>
                    <a:bodyPr/>
                    <a:lstStyle/>
                    <a:p>
                      <a:r>
                        <a:rPr lang="en-US" dirty="0"/>
                        <a:t>a</a:t>
                      </a:r>
                    </a:p>
                  </a:txBody>
                  <a:tcPr/>
                </a:tc>
                <a:tc>
                  <a:txBody>
                    <a:bodyPr/>
                    <a:lstStyle/>
                    <a:p>
                      <a:r>
                        <a:rPr lang="en-US" dirty="0"/>
                        <a:t>b</a:t>
                      </a:r>
                    </a:p>
                  </a:txBody>
                  <a:tcPr/>
                </a:tc>
                <a:tc>
                  <a:txBody>
                    <a:bodyPr/>
                    <a:lstStyle/>
                    <a:p>
                      <a:r>
                        <a:rPr lang="en-US" dirty="0"/>
                        <a:t>c</a:t>
                      </a:r>
                      <a:r>
                        <a:rPr lang="en-US" baseline="-25000" dirty="0"/>
                        <a:t>1</a:t>
                      </a:r>
                    </a:p>
                  </a:txBody>
                  <a:tcPr/>
                </a:tc>
                <a:extLst>
                  <a:ext uri="{0D108BD9-81ED-4DB2-BD59-A6C34878D82A}">
                    <a16:rowId xmlns:a16="http://schemas.microsoft.com/office/drawing/2014/main" val="3462787640"/>
                  </a:ext>
                </a:extLst>
              </a:tr>
              <a:tr h="365874">
                <a:tc>
                  <a:txBody>
                    <a:bodyPr/>
                    <a:lstStyle/>
                    <a:p>
                      <a:r>
                        <a:rPr lang="en-US" dirty="0"/>
                        <a:t>a</a:t>
                      </a:r>
                    </a:p>
                  </a:txBody>
                  <a:tcPr/>
                </a:tc>
                <a:tc>
                  <a:txBody>
                    <a:bodyPr/>
                    <a:lstStyle/>
                    <a:p>
                      <a:r>
                        <a:rPr lang="en-US" dirty="0"/>
                        <a:t>b</a:t>
                      </a:r>
                    </a:p>
                  </a:txBody>
                  <a:tcPr/>
                </a:tc>
                <a:tc>
                  <a:txBody>
                    <a:bodyPr/>
                    <a:lstStyle/>
                    <a:p>
                      <a:r>
                        <a:rPr lang="en-US" dirty="0"/>
                        <a:t>c</a:t>
                      </a:r>
                      <a:r>
                        <a:rPr lang="en-US" baseline="-25000" dirty="0"/>
                        <a:t>2</a:t>
                      </a:r>
                    </a:p>
                  </a:txBody>
                  <a:tcPr/>
                </a:tc>
                <a:extLst>
                  <a:ext uri="{0D108BD9-81ED-4DB2-BD59-A6C34878D82A}">
                    <a16:rowId xmlns:a16="http://schemas.microsoft.com/office/drawing/2014/main" val="169006637"/>
                  </a:ext>
                </a:extLst>
              </a:tr>
              <a:tr h="365874">
                <a:tc>
                  <a:txBody>
                    <a:bodyPr/>
                    <a:lstStyle/>
                    <a:p>
                      <a:r>
                        <a:rPr lang="en-US" dirty="0"/>
                        <a:t>aa</a:t>
                      </a:r>
                    </a:p>
                  </a:txBody>
                  <a:tcPr/>
                </a:tc>
                <a:tc>
                  <a:txBody>
                    <a:bodyPr/>
                    <a:lstStyle/>
                    <a:p>
                      <a:r>
                        <a:rPr lang="en-US" dirty="0"/>
                        <a:t>bb</a:t>
                      </a:r>
                    </a:p>
                  </a:txBody>
                  <a:tcPr/>
                </a:tc>
                <a:tc>
                  <a:txBody>
                    <a:bodyPr/>
                    <a:lstStyle/>
                    <a:p>
                      <a:r>
                        <a:rPr lang="en-US" dirty="0"/>
                        <a:t>c</a:t>
                      </a:r>
                      <a:r>
                        <a:rPr lang="en-US" baseline="-25000" dirty="0"/>
                        <a:t>3</a:t>
                      </a:r>
                    </a:p>
                  </a:txBody>
                  <a:tcPr/>
                </a:tc>
                <a:extLst>
                  <a:ext uri="{0D108BD9-81ED-4DB2-BD59-A6C34878D82A}">
                    <a16:rowId xmlns:a16="http://schemas.microsoft.com/office/drawing/2014/main" val="1589915535"/>
                  </a:ext>
                </a:extLst>
              </a:tr>
              <a:tr h="365874">
                <a:tc>
                  <a:txBody>
                    <a:bodyPr/>
                    <a:lstStyle/>
                    <a:p>
                      <a:r>
                        <a:rPr lang="en-US" dirty="0"/>
                        <a:t>a</a:t>
                      </a:r>
                    </a:p>
                  </a:txBody>
                  <a:tcPr/>
                </a:tc>
                <a:tc>
                  <a:txBody>
                    <a:bodyPr/>
                    <a:lstStyle/>
                    <a:p>
                      <a:r>
                        <a:rPr lang="en-US" dirty="0"/>
                        <a:t>b</a:t>
                      </a:r>
                    </a:p>
                  </a:txBody>
                  <a:tcPr/>
                </a:tc>
                <a:tc>
                  <a:txBody>
                    <a:bodyPr/>
                    <a:lstStyle/>
                    <a:p>
                      <a:r>
                        <a:rPr lang="en-US" dirty="0"/>
                        <a:t>c</a:t>
                      </a:r>
                      <a:r>
                        <a:rPr lang="en-US" baseline="-25000" dirty="0"/>
                        <a:t>4</a:t>
                      </a:r>
                    </a:p>
                  </a:txBody>
                  <a:tcPr/>
                </a:tc>
                <a:extLst>
                  <a:ext uri="{0D108BD9-81ED-4DB2-BD59-A6C34878D82A}">
                    <a16:rowId xmlns:a16="http://schemas.microsoft.com/office/drawing/2014/main" val="1301145118"/>
                  </a:ext>
                </a:extLst>
              </a:tr>
              <a:tr h="365874">
                <a:tc>
                  <a:txBody>
                    <a:bodyPr/>
                    <a:lstStyle/>
                    <a:p>
                      <a:r>
                        <a:rPr lang="en-US" dirty="0"/>
                        <a:t>aa</a:t>
                      </a:r>
                    </a:p>
                  </a:txBody>
                  <a:tcPr/>
                </a:tc>
                <a:tc>
                  <a:txBody>
                    <a:bodyPr/>
                    <a:lstStyle/>
                    <a:p>
                      <a:r>
                        <a:rPr lang="en-US" dirty="0"/>
                        <a:t>bb</a:t>
                      </a:r>
                    </a:p>
                  </a:txBody>
                  <a:tcPr/>
                </a:tc>
                <a:tc>
                  <a:txBody>
                    <a:bodyPr/>
                    <a:lstStyle/>
                    <a:p>
                      <a:r>
                        <a:rPr lang="en-US" dirty="0"/>
                        <a:t>c</a:t>
                      </a:r>
                      <a:r>
                        <a:rPr lang="en-US" baseline="-25000" dirty="0"/>
                        <a:t>5</a:t>
                      </a:r>
                    </a:p>
                  </a:txBody>
                  <a:tcPr/>
                </a:tc>
                <a:extLst>
                  <a:ext uri="{0D108BD9-81ED-4DB2-BD59-A6C34878D82A}">
                    <a16:rowId xmlns:a16="http://schemas.microsoft.com/office/drawing/2014/main" val="1499184900"/>
                  </a:ext>
                </a:extLst>
              </a:tr>
            </a:tbl>
          </a:graphicData>
        </a:graphic>
      </p:graphicFrame>
      <p:sp>
        <p:nvSpPr>
          <p:cNvPr id="6" name="TextBox 5"/>
          <p:cNvSpPr txBox="1"/>
          <p:nvPr/>
        </p:nvSpPr>
        <p:spPr>
          <a:xfrm>
            <a:off x="5914244" y="4755119"/>
            <a:ext cx="2342705" cy="369332"/>
          </a:xfrm>
          <a:prstGeom prst="rect">
            <a:avLst/>
          </a:prstGeom>
          <a:noFill/>
        </p:spPr>
        <p:txBody>
          <a:bodyPr wrap="square" rtlCol="0">
            <a:spAutoFit/>
          </a:bodyPr>
          <a:lstStyle/>
          <a:p>
            <a:r>
              <a:rPr lang="en-US" dirty="0"/>
              <a:t>Future Instance</a:t>
            </a:r>
          </a:p>
        </p:txBody>
      </p:sp>
      <p:sp>
        <p:nvSpPr>
          <p:cNvPr id="7" name="TextBox 6"/>
          <p:cNvSpPr txBox="1"/>
          <p:nvPr/>
        </p:nvSpPr>
        <p:spPr>
          <a:xfrm>
            <a:off x="1888442" y="3665541"/>
            <a:ext cx="2342705" cy="369332"/>
          </a:xfrm>
          <a:prstGeom prst="rect">
            <a:avLst/>
          </a:prstGeom>
          <a:noFill/>
        </p:spPr>
        <p:txBody>
          <a:bodyPr wrap="square" rtlCol="0">
            <a:spAutoFit/>
          </a:bodyPr>
          <a:lstStyle/>
          <a:p>
            <a:r>
              <a:rPr lang="en-US" dirty="0"/>
              <a:t>Current Instance</a:t>
            </a:r>
          </a:p>
        </p:txBody>
      </p:sp>
    </p:spTree>
    <p:extLst>
      <p:ext uri="{BB962C8B-B14F-4D97-AF65-F5344CB8AC3E}">
        <p14:creationId xmlns:p14="http://schemas.microsoft.com/office/powerpoint/2010/main" val="240066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380999"/>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80000"/>
              </a:lnSpc>
              <a:spcBef>
                <a:spcPts val="1200"/>
              </a:spcBef>
              <a:spcAft>
                <a:spcPts val="600"/>
              </a:spcAft>
              <a:buClr>
                <a:srgbClr val="990000"/>
              </a:buClr>
              <a:buNone/>
            </a:pPr>
            <a:r>
              <a:rPr lang="en-US" sz="2400" b="1" dirty="0">
                <a:latin typeface="Lucida Console" pitchFamily="49" charset="0"/>
              </a:rPr>
              <a:t>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address,</a:t>
            </a:r>
          </a:p>
          <a:p>
            <a:pPr marL="274320" indent="-182880">
              <a:lnSpc>
                <a:spcPct val="80000"/>
              </a:lnSpc>
              <a:spcBef>
                <a:spcPts val="0"/>
              </a:spcBef>
              <a:spcAft>
                <a:spcPts val="600"/>
              </a:spcAft>
              <a:buClr>
                <a:srgbClr val="990000"/>
              </a:buClr>
              <a:buNone/>
            </a:pPr>
            <a:r>
              <a:rPr lang="en-US" sz="2400" b="1" dirty="0">
                <a:latin typeface="Lucida Console" pitchFamily="49" charset="0"/>
              </a:rPr>
              <a:t>        </a:t>
            </a:r>
            <a:r>
              <a:rPr lang="en-US" sz="2400" b="1" dirty="0" err="1">
                <a:latin typeface="Lucida Console" pitchFamily="49" charset="0"/>
              </a:rPr>
              <a:t>HScode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HSname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GPA,</a:t>
            </a:r>
            <a:r>
              <a:rPr lang="en-US" sz="1100" b="1" dirty="0">
                <a:latin typeface="Lucida Console" pitchFamily="49" charset="0"/>
              </a:rPr>
              <a:t> </a:t>
            </a:r>
            <a:r>
              <a:rPr lang="en-US" sz="2400" b="1" dirty="0">
                <a:latin typeface="Lucida Console" pitchFamily="49" charset="0"/>
              </a:rPr>
              <a:t>priority)</a:t>
            </a:r>
          </a:p>
          <a:p>
            <a:pPr marL="274320" indent="-182880">
              <a:lnSpc>
                <a:spcPct val="80000"/>
              </a:lnSpc>
              <a:spcBef>
                <a:spcPts val="0"/>
              </a:spcBef>
              <a:spcAft>
                <a:spcPts val="600"/>
              </a:spcAft>
              <a:buClr>
                <a:srgbClr val="990000"/>
              </a:buClr>
              <a:buNone/>
            </a:pPr>
            <a:endParaRPr lang="en-US" sz="2400" b="1" dirty="0">
              <a:latin typeface="Lucida Console" pitchFamily="49" charset="0"/>
            </a:endParaRPr>
          </a:p>
          <a:p>
            <a:pPr marL="274320" indent="-182880">
              <a:lnSpc>
                <a:spcPct val="80000"/>
              </a:lnSpc>
              <a:spcBef>
                <a:spcPts val="0"/>
              </a:spcBef>
              <a:spcAft>
                <a:spcPts val="600"/>
              </a:spcAft>
              <a:buClr>
                <a:srgbClr val="990000"/>
              </a:buClr>
              <a:buNone/>
            </a:pPr>
            <a:r>
              <a:rPr lang="en-US" sz="2400" b="1" i="1" dirty="0"/>
              <a:t>Functional Dependencies:</a:t>
            </a:r>
          </a:p>
          <a:p>
            <a:pPr marL="674370" lvl="1" indent="-182880">
              <a:spcBef>
                <a:spcPts val="0"/>
              </a:spcBef>
              <a:spcAft>
                <a:spcPts val="600"/>
              </a:spcAft>
              <a:buClr>
                <a:srgbClr val="990000"/>
              </a:buClr>
              <a:buNone/>
            </a:pPr>
            <a:r>
              <a:rPr lang="en-US" sz="2400" b="1" i="1" dirty="0"/>
              <a:t>CNIC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err="1"/>
              <a:t>sName</a:t>
            </a:r>
            <a:endParaRPr lang="en-US" sz="2400" b="1" i="1" dirty="0"/>
          </a:p>
          <a:p>
            <a:pPr marL="674370" lvl="1" indent="-182880">
              <a:spcBef>
                <a:spcPts val="0"/>
              </a:spcBef>
              <a:spcAft>
                <a:spcPts val="600"/>
              </a:spcAft>
              <a:buClr>
                <a:srgbClr val="990000"/>
              </a:buClr>
              <a:buNone/>
            </a:pPr>
            <a:r>
              <a:rPr lang="en-US" sz="2400" b="1" i="1" dirty="0"/>
              <a:t>CNIC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address</a:t>
            </a:r>
          </a:p>
          <a:p>
            <a:pPr marL="674370" lvl="1" indent="-182880">
              <a:spcBef>
                <a:spcPts val="0"/>
              </a:spcBef>
              <a:spcAft>
                <a:spcPts val="600"/>
              </a:spcAft>
              <a:buClr>
                <a:srgbClr val="990000"/>
              </a:buClr>
              <a:buNone/>
            </a:pPr>
            <a:r>
              <a:rPr lang="en-US" sz="2400" b="1" i="1" dirty="0" err="1"/>
              <a:t>HSCode</a:t>
            </a:r>
            <a:r>
              <a:rPr lang="en-US" sz="2400" b="1" i="1" dirty="0"/>
              <a:t>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err="1"/>
              <a:t>HSname</a:t>
            </a:r>
            <a:r>
              <a:rPr lang="en-US" sz="2400" b="1" i="1" dirty="0"/>
              <a:t>, </a:t>
            </a:r>
            <a:r>
              <a:rPr lang="en-US" sz="2400" b="1" i="1" dirty="0" err="1"/>
              <a:t>HScity</a:t>
            </a:r>
            <a:endParaRPr lang="en-US" sz="2400" b="1" i="1" dirty="0"/>
          </a:p>
          <a:p>
            <a:pPr marL="674370" lvl="1" indent="-182880">
              <a:spcBef>
                <a:spcPts val="0"/>
              </a:spcBef>
              <a:spcAft>
                <a:spcPts val="600"/>
              </a:spcAft>
              <a:buClr>
                <a:srgbClr val="990000"/>
              </a:buClr>
              <a:buNone/>
            </a:pPr>
            <a:r>
              <a:rPr lang="en-US" sz="2400" b="1" i="1" dirty="0" err="1"/>
              <a:t>HSname</a:t>
            </a:r>
            <a:r>
              <a:rPr lang="en-US" sz="2400" b="1" i="1" dirty="0"/>
              <a:t>, </a:t>
            </a:r>
            <a:r>
              <a:rPr lang="en-US" sz="2400" b="1" i="1" dirty="0" err="1"/>
              <a:t>HScity</a:t>
            </a:r>
            <a:r>
              <a:rPr lang="en-US" sz="2400" b="1" i="1" dirty="0"/>
              <a:t> </a:t>
            </a:r>
            <a:r>
              <a:rPr lang="en-US" sz="2400" b="1" dirty="0">
                <a:latin typeface="Lucida Console" pitchFamily="49" charset="0"/>
                <a:sym typeface="Symbol"/>
              </a:rPr>
              <a:t> </a:t>
            </a:r>
            <a:r>
              <a:rPr lang="en-US" sz="2400" b="1" i="1" dirty="0" err="1"/>
              <a:t>HSCode</a:t>
            </a:r>
            <a:endParaRPr lang="en-US" sz="2400" b="1" i="1" dirty="0"/>
          </a:p>
          <a:p>
            <a:pPr marL="674370" lvl="1" indent="-182880">
              <a:spcBef>
                <a:spcPts val="0"/>
              </a:spcBef>
              <a:spcAft>
                <a:spcPts val="600"/>
              </a:spcAft>
              <a:buClr>
                <a:srgbClr val="990000"/>
              </a:buClr>
              <a:buNone/>
            </a:pPr>
            <a:r>
              <a:rPr lang="en-US" sz="2400" b="1" i="1" dirty="0"/>
              <a:t>CNIC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GPA</a:t>
            </a:r>
          </a:p>
          <a:p>
            <a:pPr marL="674370" lvl="1" indent="-182880">
              <a:spcBef>
                <a:spcPts val="0"/>
              </a:spcBef>
              <a:spcAft>
                <a:spcPts val="600"/>
              </a:spcAft>
              <a:buClr>
                <a:srgbClr val="990000"/>
              </a:buClr>
              <a:buNone/>
            </a:pPr>
            <a:r>
              <a:rPr lang="en-US" sz="2400" b="1" i="1" dirty="0"/>
              <a:t>GPA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priority</a:t>
            </a:r>
          </a:p>
          <a:p>
            <a:pPr marL="274320" indent="-182880">
              <a:lnSpc>
                <a:spcPct val="80000"/>
              </a:lnSpc>
              <a:spcBef>
                <a:spcPts val="0"/>
              </a:spcBef>
              <a:spcAft>
                <a:spcPts val="600"/>
              </a:spcAft>
              <a:buClr>
                <a:srgbClr val="990000"/>
              </a:buClr>
              <a:buNone/>
            </a:pPr>
            <a:endParaRPr lang="en-US" sz="2400" b="1" i="1" dirty="0"/>
          </a:p>
          <a:p>
            <a:pPr marL="274320" indent="-182880">
              <a:lnSpc>
                <a:spcPct val="80000"/>
              </a:lnSpc>
              <a:spcBef>
                <a:spcPts val="0"/>
              </a:spcBef>
              <a:spcAft>
                <a:spcPts val="600"/>
              </a:spcAft>
              <a:buClr>
                <a:srgbClr val="990000"/>
              </a:buClr>
              <a:buNone/>
            </a:pPr>
            <a:endParaRPr lang="en-US" sz="2400" b="1" dirty="0">
              <a:latin typeface="Lucida Console" pitchFamily="49" charset="0"/>
            </a:endParaRPr>
          </a:p>
          <a:p>
            <a:pPr marL="274320" indent="-182880">
              <a:lnSpc>
                <a:spcPct val="80000"/>
              </a:lnSpc>
              <a:spcBef>
                <a:spcPts val="1800"/>
              </a:spcBef>
              <a:spcAft>
                <a:spcPts val="600"/>
              </a:spcAft>
              <a:buClr>
                <a:srgbClr val="990000"/>
              </a:buClr>
              <a:buNone/>
            </a:pPr>
            <a:endParaRPr lang="en-US" sz="2800" dirty="0">
              <a:solidFill>
                <a:srgbClr val="0000FF"/>
              </a:solidFill>
              <a:latin typeface="+mj-lt"/>
            </a:endParaRPr>
          </a:p>
          <a:p>
            <a:pPr marL="274320" indent="-182880">
              <a:lnSpc>
                <a:spcPct val="80000"/>
              </a:lnSpc>
              <a:spcBef>
                <a:spcPts val="0"/>
              </a:spcBef>
              <a:spcAft>
                <a:spcPts val="600"/>
              </a:spcAft>
              <a:buClr>
                <a:srgbClr val="990000"/>
              </a:buClr>
              <a:buNone/>
            </a:pPr>
            <a:endParaRPr lang="en-US" sz="2800" b="1" dirty="0">
              <a:solidFill>
                <a:srgbClr val="C00000"/>
              </a:solidFill>
              <a:latin typeface="+mj-lt"/>
            </a:endParaRPr>
          </a:p>
          <a:p>
            <a:pPr marL="274320" indent="-182880">
              <a:lnSpc>
                <a:spcPct val="90000"/>
              </a:lnSpc>
              <a:spcBef>
                <a:spcPts val="600"/>
              </a:spcBef>
              <a:spcAft>
                <a:spcPts val="600"/>
              </a:spcAft>
              <a:buClr>
                <a:srgbClr val="990000"/>
              </a:buClr>
              <a:buNone/>
            </a:pPr>
            <a:endParaRPr lang="en-US" sz="2400" b="1" dirty="0">
              <a:latin typeface="Lucida Console" pitchFamily="49" charset="0"/>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
        <p:nvSpPr>
          <p:cNvPr id="2" name="Right Brace 1"/>
          <p:cNvSpPr/>
          <p:nvPr/>
        </p:nvSpPr>
        <p:spPr>
          <a:xfrm>
            <a:off x="3304635" y="3723900"/>
            <a:ext cx="268835" cy="6912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3304635" y="3838712"/>
            <a:ext cx="3033995" cy="461665"/>
          </a:xfrm>
          <a:prstGeom prst="rect">
            <a:avLst/>
          </a:prstGeom>
          <a:noFill/>
        </p:spPr>
        <p:txBody>
          <a:bodyPr wrap="square" rtlCol="0">
            <a:spAutoFit/>
          </a:bodyPr>
          <a:lstStyle/>
          <a:p>
            <a:pPr marL="674370" lvl="1" indent="-182880">
              <a:spcBef>
                <a:spcPts val="0"/>
              </a:spcBef>
              <a:spcAft>
                <a:spcPts val="600"/>
              </a:spcAft>
              <a:buClr>
                <a:srgbClr val="990000"/>
              </a:buClr>
              <a:buNone/>
            </a:pPr>
            <a:r>
              <a:rPr lang="en-US" sz="2400" b="1" i="1" dirty="0"/>
              <a:t>CNIC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priority</a:t>
            </a:r>
          </a:p>
        </p:txBody>
      </p:sp>
    </p:spTree>
    <p:extLst>
      <p:ext uri="{BB962C8B-B14F-4D97-AF65-F5344CB8AC3E}">
        <p14:creationId xmlns:p14="http://schemas.microsoft.com/office/powerpoint/2010/main" val="193671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85799"/>
            <a:ext cx="8610600" cy="40195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600"/>
              </a:spcBef>
              <a:spcAft>
                <a:spcPts val="600"/>
              </a:spcAft>
              <a:buClr>
                <a:srgbClr val="990000"/>
              </a:buClr>
              <a:buNone/>
            </a:pPr>
            <a:r>
              <a:rPr lang="en-US" sz="2400" b="1" dirty="0">
                <a:latin typeface="Lucida Console" pitchFamily="49" charset="0"/>
              </a:rPr>
              <a:t>Apply(CNIC,</a:t>
            </a:r>
            <a:r>
              <a:rPr lang="en-US" sz="11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city,</a:t>
            </a:r>
            <a:r>
              <a:rPr lang="en-US" sz="1100" b="1" dirty="0">
                <a:latin typeface="Lucida Console" pitchFamily="49" charset="0"/>
              </a:rPr>
              <a:t> </a:t>
            </a:r>
            <a:r>
              <a:rPr lang="en-US" sz="2400" b="1" dirty="0">
                <a:latin typeface="Lucida Console" pitchFamily="49" charset="0"/>
              </a:rPr>
              <a:t>date,</a:t>
            </a:r>
            <a:r>
              <a:rPr lang="en-US" sz="1100" b="1" dirty="0">
                <a:latin typeface="Lucida Console" pitchFamily="49" charset="0"/>
              </a:rPr>
              <a:t> </a:t>
            </a:r>
            <a:r>
              <a:rPr lang="en-US" sz="2400" b="1" dirty="0">
                <a:latin typeface="Lucida Console" pitchFamily="49" charset="0"/>
              </a:rPr>
              <a:t>major)</a:t>
            </a:r>
          </a:p>
          <a:p>
            <a:pPr marL="274320" indent="-182880">
              <a:lnSpc>
                <a:spcPct val="90000"/>
              </a:lnSpc>
              <a:spcBef>
                <a:spcPts val="600"/>
              </a:spcBef>
              <a:spcAft>
                <a:spcPts val="600"/>
              </a:spcAft>
              <a:buClr>
                <a:srgbClr val="990000"/>
              </a:buClr>
              <a:buNone/>
            </a:pPr>
            <a:endParaRPr lang="en-US" sz="2400" b="1" dirty="0">
              <a:latin typeface="Lucida Console" pitchFamily="49" charset="0"/>
            </a:endParaRPr>
          </a:p>
          <a:p>
            <a:pPr marL="274320" indent="-182880">
              <a:lnSpc>
                <a:spcPct val="80000"/>
              </a:lnSpc>
              <a:spcBef>
                <a:spcPts val="0"/>
              </a:spcBef>
              <a:spcAft>
                <a:spcPts val="600"/>
              </a:spcAft>
              <a:buClr>
                <a:srgbClr val="990000"/>
              </a:buClr>
              <a:buNone/>
            </a:pPr>
            <a:r>
              <a:rPr lang="en-US" sz="2400" b="1" i="1" dirty="0"/>
              <a:t>Functional Dependencies:</a:t>
            </a:r>
          </a:p>
          <a:p>
            <a:pPr marL="674370" lvl="1" indent="-182880">
              <a:spcBef>
                <a:spcPts val="0"/>
              </a:spcBef>
              <a:spcAft>
                <a:spcPts val="600"/>
              </a:spcAft>
              <a:buClr>
                <a:srgbClr val="990000"/>
              </a:buClr>
              <a:buNone/>
            </a:pPr>
            <a:endParaRPr lang="en-US" sz="2400" b="1" i="1" dirty="0"/>
          </a:p>
          <a:p>
            <a:pPr marL="674370" lvl="1" indent="-182880">
              <a:spcBef>
                <a:spcPts val="0"/>
              </a:spcBef>
              <a:spcAft>
                <a:spcPts val="600"/>
              </a:spcAft>
              <a:buClr>
                <a:srgbClr val="990000"/>
              </a:buClr>
              <a:buNone/>
            </a:pPr>
            <a:r>
              <a:rPr lang="en-US" sz="2400" b="1" i="1" dirty="0"/>
              <a:t>CNIC , </a:t>
            </a:r>
            <a:r>
              <a:rPr lang="en-US" sz="2400" b="1" i="1" dirty="0" err="1"/>
              <a:t>uName</a:t>
            </a:r>
            <a:r>
              <a:rPr lang="en-US" sz="2400" b="1" i="1" dirty="0"/>
              <a:t> </a:t>
            </a:r>
            <a:r>
              <a:rPr lang="en-US" sz="2400" b="1" dirty="0">
                <a:latin typeface="Lucida Console" pitchFamily="49" charset="0"/>
                <a:sym typeface="Symbol"/>
              </a:rPr>
              <a:t></a:t>
            </a:r>
            <a:r>
              <a:rPr lang="en-US" sz="2400" b="1" dirty="0">
                <a:solidFill>
                  <a:srgbClr val="990000"/>
                </a:solidFill>
                <a:latin typeface="Lucida Console" pitchFamily="49" charset="0"/>
                <a:sym typeface="Symbol"/>
              </a:rPr>
              <a:t> </a:t>
            </a:r>
            <a:r>
              <a:rPr lang="en-US" sz="2400" b="1" i="1" dirty="0"/>
              <a:t>major </a:t>
            </a:r>
            <a:r>
              <a:rPr lang="en-US" sz="1600" i="1" dirty="0"/>
              <a:t>(Assuming that </a:t>
            </a:r>
            <a:r>
              <a:rPr lang="en-US" sz="1600" dirty="0"/>
              <a:t>students are only allowed to apply to a 					single major at each university </a:t>
            </a:r>
            <a:r>
              <a:rPr lang="en-US" sz="1600" i="1" dirty="0"/>
              <a:t>)</a:t>
            </a:r>
          </a:p>
          <a:p>
            <a:pPr marL="274320" indent="-182880">
              <a:lnSpc>
                <a:spcPct val="90000"/>
              </a:lnSpc>
              <a:spcBef>
                <a:spcPts val="600"/>
              </a:spcBef>
              <a:spcAft>
                <a:spcPts val="600"/>
              </a:spcAft>
              <a:buClr>
                <a:srgbClr val="990000"/>
              </a:buClr>
              <a:buNone/>
            </a:pPr>
            <a:endParaRPr lang="en-US" sz="2400" b="1" dirty="0">
              <a:latin typeface="Lucida Console" pitchFamily="49" charset="0"/>
            </a:endParaRPr>
          </a:p>
        </p:txBody>
      </p:sp>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p:spTree>
    <p:extLst>
      <p:ext uri="{BB962C8B-B14F-4D97-AF65-F5344CB8AC3E}">
        <p14:creationId xmlns:p14="http://schemas.microsoft.com/office/powerpoint/2010/main" val="14968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Functional Dependencies and Keys</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Relation with no duplicates</a:t>
                </a:r>
                <a:endParaRPr lang="en-US" sz="2400" dirty="0"/>
              </a:p>
              <a:p>
                <a:pPr marL="674370" lvl="1" indent="-182880">
                  <a:lnSpc>
                    <a:spcPct val="90000"/>
                  </a:lnSpc>
                  <a:spcBef>
                    <a:spcPts val="300"/>
                  </a:spcBef>
                  <a:buClr>
                    <a:srgbClr val="0000FF"/>
                  </a:buClr>
                  <a:buNone/>
                </a:pPr>
                <a:endParaRPr lang="en-US" sz="2400" b="1" dirty="0">
                  <a:solidFill>
                    <a:srgbClr val="990000"/>
                  </a:solidFill>
                </a:endParaRPr>
              </a:p>
              <a:p>
                <a:pPr marL="674370" lvl="1" indent="-182880">
                  <a:lnSpc>
                    <a:spcPct val="90000"/>
                  </a:lnSpc>
                  <a:spcBef>
                    <a:spcPts val="300"/>
                  </a:spcBef>
                  <a:buClr>
                    <a:srgbClr val="0000FF"/>
                  </a:buClr>
                  <a:buNone/>
                </a:pPr>
                <a:r>
                  <a:rPr lang="en-US" sz="2400" b="1" i="1" dirty="0"/>
                  <a:t>		R(</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𝑨</m:t>
                        </m:r>
                      </m:e>
                    </m:acc>
                  </m:oMath>
                </a14:m>
                <a:r>
                  <a:rPr lang="en-US" sz="2400" b="1" i="1" dirty="0"/>
                  <a:t>,</a:t>
                </a:r>
                <a:r>
                  <a:rPr lang="en-US" sz="2400" b="1" dirty="0"/>
                  <a: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𝑩</m:t>
                        </m:r>
                      </m:e>
                    </m:acc>
                  </m:oMath>
                </a14:m>
                <a:r>
                  <a:rPr lang="en-US" sz="2400" b="1" i="1" dirty="0"/>
                  <a:t>) has functional dependency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𝑨</m:t>
                        </m:r>
                      </m:e>
                    </m:acc>
                  </m:oMath>
                </a14:m>
                <a:r>
                  <a:rPr lang="en-US" sz="2400" b="1" dirty="0">
                    <a:latin typeface="Lucida Console" pitchFamily="49" charset="0"/>
                    <a:sym typeface="Symbol"/>
                  </a:rPr>
                  <a:t> </a:t>
                </a:r>
                <a:r>
                  <a:rPr lang="en-US" sz="2400" b="1" dirty="0">
                    <a:solidFill>
                      <a:srgbClr val="990000"/>
                    </a:solidFill>
                    <a:latin typeface="Lucida Console" pitchFamily="49" charset="0"/>
                    <a:sym typeface="Symbol"/>
                  </a:rPr>
                  <a: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𝑩</m:t>
                        </m:r>
                      </m:e>
                    </m:acc>
                  </m:oMath>
                </a14:m>
                <a:endParaRPr lang="en-US" sz="2400" b="1" dirty="0">
                  <a:latin typeface="Lucida Console" pitchFamily="49" charset="0"/>
                </a:endParaRPr>
              </a:p>
              <a:p>
                <a:pPr marL="674370" lvl="1" indent="-182880">
                  <a:lnSpc>
                    <a:spcPct val="90000"/>
                  </a:lnSpc>
                  <a:spcBef>
                    <a:spcPts val="300"/>
                  </a:spcBef>
                  <a:buClr>
                    <a:srgbClr val="0000FF"/>
                  </a:buClr>
                  <a:buNone/>
                </a:pPr>
                <a:endParaRPr lang="en-US" sz="2400" b="1" i="1" dirty="0"/>
              </a:p>
              <a:p>
                <a:pPr marL="674370" lvl="1" indent="-182880">
                  <a:lnSpc>
                    <a:spcPct val="90000"/>
                  </a:lnSpc>
                  <a:spcBef>
                    <a:spcPts val="300"/>
                  </a:spcBef>
                  <a:buClr>
                    <a:srgbClr val="0000FF"/>
                  </a:buClr>
                  <a:buNone/>
                </a:pPr>
                <a:endParaRPr lang="en-US" sz="2400" b="1" i="1" dirty="0"/>
              </a:p>
              <a:p>
                <a:pPr marL="674370" lvl="1" indent="-182880">
                  <a:lnSpc>
                    <a:spcPct val="90000"/>
                  </a:lnSpc>
                  <a:spcBef>
                    <a:spcPts val="300"/>
                  </a:spcBef>
                  <a:buClr>
                    <a:srgbClr val="0000FF"/>
                  </a:buClr>
                  <a:buNone/>
                </a:pPr>
                <a:endParaRPr lang="en-US" sz="2400" b="1" i="1" dirty="0"/>
              </a:p>
              <a:p>
                <a:pPr marL="674370" lvl="1" indent="-182880">
                  <a:lnSpc>
                    <a:spcPct val="90000"/>
                  </a:lnSpc>
                  <a:spcBef>
                    <a:spcPts val="300"/>
                  </a:spcBef>
                  <a:buClr>
                    <a:srgbClr val="0000FF"/>
                  </a:buClr>
                  <a:buNone/>
                </a:pPr>
                <a:endParaRPr lang="en-US" sz="2400" b="1" i="1" dirty="0"/>
              </a:p>
              <a:p>
                <a:pPr marL="674370" lvl="1" indent="-182880">
                  <a:lnSpc>
                    <a:spcPct val="90000"/>
                  </a:lnSpc>
                  <a:spcBef>
                    <a:spcPts val="300"/>
                  </a:spcBef>
                  <a:buClr>
                    <a:srgbClr val="0000FF"/>
                  </a:buClr>
                  <a:buNone/>
                </a:pPr>
                <a:endParaRPr lang="en-US" sz="2400" b="1" i="1" dirty="0"/>
              </a:p>
              <a:p>
                <a:pPr marL="834390" lvl="1" indent="-342900">
                  <a:lnSpc>
                    <a:spcPct val="90000"/>
                  </a:lnSpc>
                  <a:spcBef>
                    <a:spcPts val="300"/>
                  </a:spcBef>
                  <a:buClr>
                    <a:srgbClr val="0000FF"/>
                  </a:buClr>
                  <a:buFont typeface="Wingdings" panose="05000000000000000000" pitchFamily="2" charset="2"/>
                  <a:buChar char="§"/>
                </a:pPr>
                <a:r>
                  <a:rPr lang="en-US" sz="2400" dirty="0">
                    <a:solidFill>
                      <a:srgbClr val="0000FF"/>
                    </a:solidFill>
                  </a:rPr>
                  <a:t>If </a:t>
                </a:r>
                <a:r>
                  <a:rPr lang="el-GR" sz="2000" dirty="0">
                    <a:solidFill>
                      <a:srgbClr val="0000FF"/>
                    </a:solidFill>
                  </a:rPr>
                  <a:t>Ᾱ</a:t>
                </a:r>
                <a:r>
                  <a:rPr lang="en-US" sz="2400" dirty="0">
                    <a:solidFill>
                      <a:srgbClr val="0000FF"/>
                    </a:solidFill>
                  </a:rPr>
                  <a:t> </a:t>
                </a:r>
                <a:r>
                  <a:rPr lang="en-US" sz="2400" dirty="0">
                    <a:solidFill>
                      <a:srgbClr val="0000FF"/>
                    </a:solidFill>
                    <a:sym typeface="Symbol"/>
                  </a:rPr>
                  <a:t></a:t>
                </a:r>
                <a:r>
                  <a:rPr lang="en-US" sz="2400" dirty="0">
                    <a:solidFill>
                      <a:srgbClr val="0000FF"/>
                    </a:solidFill>
                  </a:rPr>
                  <a:t> all attributes, then </a:t>
                </a:r>
                <a:r>
                  <a:rPr lang="el-GR" sz="2400" dirty="0">
                    <a:solidFill>
                      <a:srgbClr val="0000FF"/>
                    </a:solidFill>
                  </a:rPr>
                  <a:t>Ᾱ</a:t>
                </a:r>
                <a:r>
                  <a:rPr lang="en-US" sz="2400" dirty="0">
                    <a:solidFill>
                      <a:srgbClr val="0000FF"/>
                    </a:solidFill>
                  </a:rPr>
                  <a:t> is a key</a:t>
                </a:r>
              </a:p>
              <a:p>
                <a:pPr marL="834390" lvl="1" indent="-342900">
                  <a:lnSpc>
                    <a:spcPct val="90000"/>
                  </a:lnSpc>
                  <a:spcBef>
                    <a:spcPts val="300"/>
                  </a:spcBef>
                  <a:buClr>
                    <a:srgbClr val="0000FF"/>
                  </a:buClr>
                  <a:buFont typeface="Wingdings" panose="05000000000000000000" pitchFamily="2" charset="2"/>
                  <a:buChar char="§"/>
                </a:pPr>
                <a:r>
                  <a:rPr lang="en-US" sz="2400" dirty="0">
                    <a:solidFill>
                      <a:srgbClr val="0000FF"/>
                    </a:solidFill>
                  </a:rPr>
                  <a:t>A key functionally determines the entire row.</a:t>
                </a:r>
              </a:p>
              <a:p>
                <a:pPr marL="674370" lvl="1" indent="-182880">
                  <a:lnSpc>
                    <a:spcPct val="90000"/>
                  </a:lnSpc>
                  <a:spcBef>
                    <a:spcPts val="300"/>
                  </a:spcBef>
                  <a:buClr>
                    <a:srgbClr val="0000FF"/>
                  </a:buClr>
                  <a:buNone/>
                </a:pPr>
                <a:endParaRPr lang="en-US" sz="2400" b="1" i="1" dirty="0"/>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32235" y="285750"/>
                <a:ext cx="8305800" cy="4552951"/>
              </a:xfrm>
              <a:prstGeom prst="rect">
                <a:avLst/>
              </a:prstGeom>
              <a:blipFill>
                <a:blip r:embed="rId3"/>
                <a:stretch>
                  <a:fillRect l="-367" t="-2276"/>
                </a:stretch>
              </a:blipFill>
            </p:spPr>
            <p:txBody>
              <a:bodyPr/>
              <a:lstStyle/>
              <a:p>
                <a:r>
                  <a:rPr lang="en-US">
                    <a:noFill/>
                  </a:rPr>
                  <a:t> </a:t>
                </a:r>
              </a:p>
            </p:txBody>
          </p:sp>
        </mc:Fallback>
      </mc:AlternateContent>
      <p:sp>
        <p:nvSpPr>
          <p:cNvPr id="4" name="Title 1"/>
          <p:cNvSpPr txBox="1">
            <a:spLocks/>
          </p:cNvSpPr>
          <p:nvPr/>
        </p:nvSpPr>
        <p:spPr>
          <a:xfrm>
            <a:off x="5916175" y="0"/>
            <a:ext cx="3227825"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Functional Dependencies</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884912337"/>
                  </p:ext>
                </p:extLst>
              </p:nvPr>
            </p:nvGraphicFramePr>
            <p:xfrm>
              <a:off x="2766965" y="2110890"/>
              <a:ext cx="2329904" cy="1152150"/>
            </p:xfrm>
            <a:graphic>
              <a:graphicData uri="http://schemas.openxmlformats.org/drawingml/2006/table">
                <a:tbl>
                  <a:tblPr firstRow="1" bandRow="1">
                    <a:tableStyleId>{9D7B26C5-4107-4FEC-AEDC-1716B250A1EF}</a:tableStyleId>
                  </a:tblPr>
                  <a:tblGrid>
                    <a:gridCol w="1164952">
                      <a:extLst>
                        <a:ext uri="{9D8B030D-6E8A-4147-A177-3AD203B41FA5}">
                          <a16:colId xmlns:a16="http://schemas.microsoft.com/office/drawing/2014/main" val="1022015992"/>
                        </a:ext>
                      </a:extLst>
                    </a:gridCol>
                    <a:gridCol w="1164952">
                      <a:extLst>
                        <a:ext uri="{9D8B030D-6E8A-4147-A177-3AD203B41FA5}">
                          <a16:colId xmlns:a16="http://schemas.microsoft.com/office/drawing/2014/main" val="1866277228"/>
                        </a:ext>
                      </a:extLst>
                    </a:gridCol>
                  </a:tblGrid>
                  <a:tr h="384050">
                    <a:tc>
                      <a:txBody>
                        <a:bodyPr/>
                        <a:lstStyle/>
                        <a:p>
                          <a:pPr marL="0" indent="0" algn="l"/>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𝑨</m:t>
                                    </m:r>
                                  </m:e>
                                </m:acc>
                              </m:oMath>
                            </m:oMathPara>
                          </a14:m>
                          <a:endParaRPr lang="en-US" dirty="0"/>
                        </a:p>
                      </a:txBody>
                      <a:tcPr/>
                    </a:tc>
                    <a:tc>
                      <a:txBody>
                        <a:bodyPr/>
                        <a:lstStyle/>
                        <a:p>
                          <a:pPr marL="0" indent="0" algn="l"/>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𝑩</m:t>
                                    </m:r>
                                  </m:e>
                                </m:acc>
                              </m:oMath>
                            </m:oMathPara>
                          </a14:m>
                          <a:endParaRPr lang="en-US" dirty="0"/>
                        </a:p>
                      </a:txBody>
                      <a:tcPr/>
                    </a:tc>
                    <a:extLst>
                      <a:ext uri="{0D108BD9-81ED-4DB2-BD59-A6C34878D82A}">
                        <a16:rowId xmlns:a16="http://schemas.microsoft.com/office/drawing/2014/main" val="3106099236"/>
                      </a:ext>
                    </a:extLst>
                  </a:tr>
                  <a:tr h="384050">
                    <a:tc>
                      <a:txBody>
                        <a:bodyPr/>
                        <a:lstStyle/>
                        <a:p>
                          <a:pPr algn="ct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𝑎</m:t>
                                  </m:r>
                                </m:e>
                              </m:acc>
                            </m:oMath>
                          </a14:m>
                          <a:r>
                            <a:rPr lang="en-US" baseline="-25000" dirty="0"/>
                            <a:t>1</a:t>
                          </a:r>
                        </a:p>
                      </a:txBody>
                      <a:tcPr/>
                    </a:tc>
                    <a:tc>
                      <a:txBody>
                        <a:bodyPr/>
                        <a:lstStyle/>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baseline="-25000" dirty="0"/>
                            <a:t>1</a:t>
                          </a:r>
                        </a:p>
                      </a:txBody>
                      <a:tcPr/>
                    </a:tc>
                    <a:extLst>
                      <a:ext uri="{0D108BD9-81ED-4DB2-BD59-A6C34878D82A}">
                        <a16:rowId xmlns:a16="http://schemas.microsoft.com/office/drawing/2014/main" val="3462787640"/>
                      </a:ext>
                    </a:extLst>
                  </a:tr>
                  <a:tr h="384050">
                    <a:tc>
                      <a:txBody>
                        <a:bodyP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𝑎</m:t>
                                    </m:r>
                                  </m:e>
                                </m:acc>
                                <m:r>
                                  <a:rPr lang="en-US" b="0" i="0" baseline="-25000" dirty="0" smtClean="0">
                                    <a:latin typeface="Cambria Math" panose="02040503050406030204" pitchFamily="18" charset="0"/>
                                  </a:rPr>
                                  <m:t>2</m:t>
                                </m:r>
                              </m:oMath>
                            </m:oMathPara>
                          </a14:m>
                          <a:endParaRPr lang="en-US" baseline="-25000"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r>
                                  <a:rPr lang="en-US" b="0" i="0" baseline="-25000" smtClean="0">
                                    <a:latin typeface="Cambria Math" panose="02040503050406030204" pitchFamily="18" charset="0"/>
                                  </a:rPr>
                                  <m:t>2</m:t>
                                </m:r>
                              </m:oMath>
                            </m:oMathPara>
                          </a14:m>
                          <a:endParaRPr lang="en-US" baseline="-25000" dirty="0"/>
                        </a:p>
                      </a:txBody>
                      <a:tcPr/>
                    </a:tc>
                    <a:extLst>
                      <a:ext uri="{0D108BD9-81ED-4DB2-BD59-A6C34878D82A}">
                        <a16:rowId xmlns:a16="http://schemas.microsoft.com/office/drawing/2014/main" val="212491528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884912337"/>
                  </p:ext>
                </p:extLst>
              </p:nvPr>
            </p:nvGraphicFramePr>
            <p:xfrm>
              <a:off x="2766965" y="2110890"/>
              <a:ext cx="2329904" cy="1152150"/>
            </p:xfrm>
            <a:graphic>
              <a:graphicData uri="http://schemas.openxmlformats.org/drawingml/2006/table">
                <a:tbl>
                  <a:tblPr firstRow="1" bandRow="1">
                    <a:tableStyleId>{9D7B26C5-4107-4FEC-AEDC-1716B250A1EF}</a:tableStyleId>
                  </a:tblPr>
                  <a:tblGrid>
                    <a:gridCol w="1164952">
                      <a:extLst>
                        <a:ext uri="{9D8B030D-6E8A-4147-A177-3AD203B41FA5}">
                          <a16:colId xmlns:a16="http://schemas.microsoft.com/office/drawing/2014/main" val="1022015992"/>
                        </a:ext>
                      </a:extLst>
                    </a:gridCol>
                    <a:gridCol w="1164952">
                      <a:extLst>
                        <a:ext uri="{9D8B030D-6E8A-4147-A177-3AD203B41FA5}">
                          <a16:colId xmlns:a16="http://schemas.microsoft.com/office/drawing/2014/main" val="1866277228"/>
                        </a:ext>
                      </a:extLst>
                    </a:gridCol>
                  </a:tblGrid>
                  <a:tr h="384050">
                    <a:tc>
                      <a:txBody>
                        <a:bodyPr/>
                        <a:lstStyle/>
                        <a:p>
                          <a:endParaRPr lang="en-US"/>
                        </a:p>
                      </a:txBody>
                      <a:tcPr>
                        <a:blipFill>
                          <a:blip r:embed="rId4"/>
                          <a:stretch>
                            <a:fillRect t="-1587" r="-100521" b="-203175"/>
                          </a:stretch>
                        </a:blipFill>
                      </a:tcPr>
                    </a:tc>
                    <a:tc>
                      <a:txBody>
                        <a:bodyPr/>
                        <a:lstStyle/>
                        <a:p>
                          <a:endParaRPr lang="en-US"/>
                        </a:p>
                      </a:txBody>
                      <a:tcPr>
                        <a:blipFill>
                          <a:blip r:embed="rId4"/>
                          <a:stretch>
                            <a:fillRect l="-100000" t="-1587" r="-521" b="-203175"/>
                          </a:stretch>
                        </a:blipFill>
                      </a:tcPr>
                    </a:tc>
                    <a:extLst>
                      <a:ext uri="{0D108BD9-81ED-4DB2-BD59-A6C34878D82A}">
                        <a16:rowId xmlns:a16="http://schemas.microsoft.com/office/drawing/2014/main" val="3106099236"/>
                      </a:ext>
                    </a:extLst>
                  </a:tr>
                  <a:tr h="384050">
                    <a:tc>
                      <a:txBody>
                        <a:bodyPr/>
                        <a:lstStyle/>
                        <a:p>
                          <a:endParaRPr lang="en-US"/>
                        </a:p>
                      </a:txBody>
                      <a:tcPr>
                        <a:blipFill>
                          <a:blip r:embed="rId4"/>
                          <a:stretch>
                            <a:fillRect t="-100000" r="-100521" b="-100000"/>
                          </a:stretch>
                        </a:blipFill>
                      </a:tcPr>
                    </a:tc>
                    <a:tc>
                      <a:txBody>
                        <a:bodyPr/>
                        <a:lstStyle/>
                        <a:p>
                          <a:endParaRPr lang="en-US"/>
                        </a:p>
                      </a:txBody>
                      <a:tcPr>
                        <a:blipFill>
                          <a:blip r:embed="rId4"/>
                          <a:stretch>
                            <a:fillRect l="-100000" t="-100000" r="-521" b="-100000"/>
                          </a:stretch>
                        </a:blipFill>
                      </a:tcPr>
                    </a:tc>
                    <a:extLst>
                      <a:ext uri="{0D108BD9-81ED-4DB2-BD59-A6C34878D82A}">
                        <a16:rowId xmlns:a16="http://schemas.microsoft.com/office/drawing/2014/main" val="3462787640"/>
                      </a:ext>
                    </a:extLst>
                  </a:tr>
                  <a:tr h="384050">
                    <a:tc>
                      <a:txBody>
                        <a:bodyPr/>
                        <a:lstStyle/>
                        <a:p>
                          <a:endParaRPr lang="en-US"/>
                        </a:p>
                      </a:txBody>
                      <a:tcPr>
                        <a:blipFill>
                          <a:blip r:embed="rId4"/>
                          <a:stretch>
                            <a:fillRect t="-203175" r="-100521" b="-1587"/>
                          </a:stretch>
                        </a:blipFill>
                      </a:tcPr>
                    </a:tc>
                    <a:tc>
                      <a:txBody>
                        <a:bodyPr/>
                        <a:lstStyle/>
                        <a:p>
                          <a:endParaRPr lang="en-US"/>
                        </a:p>
                      </a:txBody>
                      <a:tcPr>
                        <a:blipFill>
                          <a:blip r:embed="rId4"/>
                          <a:stretch>
                            <a:fillRect l="-100000" t="-203175" r="-521" b="-1587"/>
                          </a:stretch>
                        </a:blipFill>
                      </a:tcPr>
                    </a:tc>
                    <a:extLst>
                      <a:ext uri="{0D108BD9-81ED-4DB2-BD59-A6C34878D82A}">
                        <a16:rowId xmlns:a16="http://schemas.microsoft.com/office/drawing/2014/main" val="2124915283"/>
                      </a:ext>
                    </a:extLst>
                  </a:tr>
                </a:tbl>
              </a:graphicData>
            </a:graphic>
          </p:graphicFrame>
        </mc:Fallback>
      </mc:AlternateContent>
    </p:spTree>
    <p:extLst>
      <p:ext uri="{BB962C8B-B14F-4D97-AF65-F5344CB8AC3E}">
        <p14:creationId xmlns:p14="http://schemas.microsoft.com/office/powerpoint/2010/main" val="1901310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8AE1CE2FF884C8D538780153FBA69" ma:contentTypeVersion="4" ma:contentTypeDescription="Create a new document." ma:contentTypeScope="" ma:versionID="8ad81ea654b4ea656b8372526310f58b">
  <xsd:schema xmlns:xsd="http://www.w3.org/2001/XMLSchema" xmlns:xs="http://www.w3.org/2001/XMLSchema" xmlns:p="http://schemas.microsoft.com/office/2006/metadata/properties" xmlns:ns2="a6599f9a-4309-4f78-8732-e74eada48f6a" targetNamespace="http://schemas.microsoft.com/office/2006/metadata/properties" ma:root="true" ma:fieldsID="9b63d755ad2508f69ab95ec4da1b4f6b" ns2:_="">
    <xsd:import namespace="a6599f9a-4309-4f78-8732-e74eada48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99f9a-4309-4f78-8732-e74eada48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B98760-DA27-429F-99F4-9F69960CAA50}"/>
</file>

<file path=customXml/itemProps2.xml><?xml version="1.0" encoding="utf-8"?>
<ds:datastoreItem xmlns:ds="http://schemas.openxmlformats.org/officeDocument/2006/customXml" ds:itemID="{50AA6000-6CCF-4A83-8EB1-252DC30453B4}"/>
</file>

<file path=customXml/itemProps3.xml><?xml version="1.0" encoding="utf-8"?>
<ds:datastoreItem xmlns:ds="http://schemas.openxmlformats.org/officeDocument/2006/customXml" ds:itemID="{84B7CAE0-4DFB-4CCA-8CED-3006BC83F089}"/>
</file>

<file path=docProps/app.xml><?xml version="1.0" encoding="utf-8"?>
<Properties xmlns="http://schemas.openxmlformats.org/officeDocument/2006/extended-properties" xmlns:vt="http://schemas.openxmlformats.org/officeDocument/2006/docPropsVTypes">
  <Template>Lecture</Template>
  <TotalTime>2901</TotalTime>
  <Words>5053</Words>
  <Application>Microsoft Office PowerPoint</Application>
  <PresentationFormat>On-screen Show (16:9)</PresentationFormat>
  <Paragraphs>274</Paragraphs>
  <Slides>19</Slides>
  <Notes>19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19</vt:i4>
      </vt:variant>
    </vt:vector>
  </HeadingPairs>
  <TitlesOfParts>
    <vt:vector size="31" baseType="lpstr">
      <vt:lpstr>MS Gothic</vt:lpstr>
      <vt:lpstr>Arial</vt:lpstr>
      <vt:lpstr>Calibri</vt:lpstr>
      <vt:lpstr>Cambria Math</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295</cp:revision>
  <dcterms:created xsi:type="dcterms:W3CDTF">2010-07-08T21:59:02Z</dcterms:created>
  <dcterms:modified xsi:type="dcterms:W3CDTF">2020-11-27T11:09:51Z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0x010100DF58AE1CE2FF884C8D538780153FBA69</vt:lpwstr>
  </property>
</Properties>
</file>