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2"/>
  </p:notesMasterIdLst>
  <p:sldIdLst>
    <p:sldId id="299" r:id="rId7"/>
    <p:sldId id="301" r:id="rId8"/>
    <p:sldId id="302" r:id="rId9"/>
    <p:sldId id="303" r:id="rId10"/>
    <p:sldId id="304" r:id="rId11"/>
    <p:sldId id="305" r:id="rId12"/>
    <p:sldId id="306" r:id="rId13"/>
    <p:sldId id="268" r:id="rId14"/>
    <p:sldId id="284" r:id="rId15"/>
    <p:sldId id="288" r:id="rId16"/>
    <p:sldId id="289" r:id="rId17"/>
    <p:sldId id="285" r:id="rId18"/>
    <p:sldId id="290" r:id="rId19"/>
    <p:sldId id="286" r:id="rId20"/>
    <p:sldId id="293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99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0" d="100"/>
          <a:sy n="90" d="100"/>
        </p:scale>
        <p:origin x="8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28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164172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202113" y="25717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and Using Views</a:t>
            </a:r>
          </a:p>
        </p:txBody>
      </p:sp>
    </p:spTree>
    <p:extLst>
      <p:ext uri="{BB962C8B-B14F-4D97-AF65-F5344CB8AC3E}">
        <p14:creationId xmlns:p14="http://schemas.microsoft.com/office/powerpoint/2010/main" val="138507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</a:t>
            </a:r>
            <a:r>
              <a:rPr lang="en-US" sz="2800" b="1" dirty="0"/>
              <a:t>(virtual)</a:t>
            </a:r>
            <a:r>
              <a:rPr lang="en-US" sz="2800" b="1" dirty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</a:t>
            </a:r>
            <a:r>
              <a:rPr lang="en-US" sz="2800" b="1" dirty="0"/>
              <a:t>materialized</a:t>
            </a:r>
            <a:r>
              <a:rPr lang="en-US" sz="2800" b="1" dirty="0">
                <a:solidFill>
                  <a:srgbClr val="990000"/>
                </a:solidFill>
              </a:rPr>
              <a:t>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Improve query performance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Virtual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View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Schema of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Query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involving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In reality,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rewritten to use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instead of </a:t>
            </a:r>
            <a:r>
              <a:rPr lang="en-US" i="1" dirty="0"/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259509"/>
            <a:ext cx="4419600" cy="769441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V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:=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 err="1">
                <a:latin typeface="Lucida Console" pitchFamily="49" charset="0"/>
              </a:rPr>
              <a:t>ViewQuery</a:t>
            </a:r>
            <a:r>
              <a:rPr lang="en-US" sz="2200" b="1" dirty="0">
                <a:latin typeface="Lucida Console" pitchFamily="49" charset="0"/>
              </a:rPr>
              <a:t>(R</a:t>
            </a:r>
            <a:r>
              <a:rPr lang="en-US" sz="2200" b="1" baseline="-25000" dirty="0">
                <a:latin typeface="Lucida Console" pitchFamily="49" charset="0"/>
              </a:rPr>
              <a:t>1</a:t>
            </a:r>
            <a:r>
              <a:rPr lang="en-US" sz="2200" b="1" dirty="0">
                <a:latin typeface="Lucida Console" pitchFamily="49" charset="0"/>
              </a:rPr>
              <a:t>,R</a:t>
            </a:r>
            <a:r>
              <a:rPr lang="en-US" sz="2200" b="1" baseline="-25000" dirty="0">
                <a:latin typeface="Lucida Console" pitchFamily="49" charset="0"/>
              </a:rPr>
              <a:t>2</a:t>
            </a:r>
            <a:r>
              <a:rPr lang="en-US" sz="2200" b="1" dirty="0">
                <a:latin typeface="Lucida Console" pitchFamily="49" charset="0"/>
              </a:rPr>
              <a:t>,…,</a:t>
            </a:r>
            <a:r>
              <a:rPr lang="en-US" sz="2200" b="1" dirty="0" err="1">
                <a:latin typeface="Lucida Console" pitchFamily="49" charset="0"/>
              </a:rPr>
              <a:t>R</a:t>
            </a:r>
            <a:r>
              <a:rPr lang="en-US" sz="2200" b="1" baseline="-25000" dirty="0" err="1">
                <a:latin typeface="Lucida Console" pitchFamily="49" charset="0"/>
              </a:rPr>
              <a:t>n</a:t>
            </a:r>
            <a:r>
              <a:rPr lang="en-US" sz="2200" b="1" dirty="0">
                <a:latin typeface="Lucida Console" pitchFamily="49" charset="0"/>
              </a:rPr>
              <a:t>);</a:t>
            </a:r>
          </a:p>
          <a:p>
            <a:r>
              <a:rPr lang="en-US" sz="2200" b="1" dirty="0">
                <a:latin typeface="Lucida Console" pitchFamily="49" charset="0"/>
              </a:rPr>
              <a:t>Evaluate Q;</a:t>
            </a:r>
            <a:endParaRPr lang="en-US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Materialized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View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Create table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with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Execute </a:t>
            </a:r>
            <a:r>
              <a:rPr lang="en-US" dirty="0" err="1"/>
              <a:t>ViewQuery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and put results in </a:t>
            </a:r>
            <a:r>
              <a:rPr lang="en-US" i="1" dirty="0"/>
              <a:t>V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dirty="0">
                <a:solidFill>
                  <a:srgbClr val="0000FF"/>
                </a:solidFill>
              </a:rPr>
              <a:t>Queries refer to</a:t>
            </a:r>
            <a:r>
              <a:rPr lang="en-US" i="1" dirty="0"/>
              <a:t> V </a:t>
            </a:r>
            <a:r>
              <a:rPr lang="en-US" dirty="0">
                <a:solidFill>
                  <a:srgbClr val="0000FF"/>
                </a:solidFill>
              </a:rPr>
              <a:t>as if it’s a table</a:t>
            </a:r>
          </a:p>
          <a:p>
            <a:pPr marL="274320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But…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could be very large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Modifications to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 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b="1" dirty="0">
                <a:solidFill>
                  <a:srgbClr val="0000FF"/>
                </a:solidFill>
                <a:sym typeface="Symbol"/>
              </a:rPr>
              <a:t>     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recompute</a:t>
            </a:r>
            <a:r>
              <a:rPr lang="en-US" dirty="0">
                <a:solidFill>
                  <a:srgbClr val="0000FF"/>
                </a:solidFill>
                <a:sym typeface="Symbol"/>
              </a:rPr>
              <a:t> or modify </a:t>
            </a:r>
            <a:r>
              <a:rPr lang="en-US" i="1" dirty="0">
                <a:sym typeface="Symbol"/>
              </a:rPr>
              <a:t>V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Materialized View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ISB-CS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latin typeface="Lucida Console" pitchFamily="49" charset="0"/>
              </a:rPr>
              <a:t>Select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From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University U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>
                <a:latin typeface="Lucida Console" pitchFamily="49" charset="0"/>
              </a:rPr>
              <a:t>Where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A.uName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U.city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‘ISB’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31231"/>
              </p:ext>
            </p:extLst>
          </p:nvPr>
        </p:nvGraphicFramePr>
        <p:xfrm>
          <a:off x="228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HS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16505"/>
              </p:ext>
            </p:extLst>
          </p:nvPr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major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61174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Student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Apply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6477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>
                <a:solidFill>
                  <a:srgbClr val="990000"/>
                </a:solidFill>
              </a:rPr>
              <a:t>+ Can use </a:t>
            </a:r>
            <a:r>
              <a:rPr lang="en-US" sz="2400" b="1" dirty="0">
                <a:latin typeface="Lucida Console" pitchFamily="49" charset="0"/>
              </a:rPr>
              <a:t>ISB-CS</a:t>
            </a:r>
            <a:r>
              <a:rPr lang="en-US" sz="2800" dirty="0">
                <a:solidFill>
                  <a:srgbClr val="990000"/>
                </a:solidFill>
              </a:rPr>
              <a:t> as if it’s a table (it is!)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647950"/>
            <a:ext cx="70104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>
                <a:solidFill>
                  <a:srgbClr val="990000"/>
                </a:solidFill>
                <a:sym typeface="Symbol"/>
              </a:rPr>
              <a:t></a:t>
            </a:r>
            <a:r>
              <a:rPr lang="en-US" sz="2800" dirty="0">
                <a:solidFill>
                  <a:srgbClr val="990000"/>
                </a:solidFill>
              </a:rPr>
              <a:t> Modifications to base data invalidate view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666750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Materialized View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ISB-CS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latin typeface="Lucida Console" pitchFamily="49" charset="0"/>
              </a:rPr>
              <a:t>Select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S.sName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From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University U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Student S</a:t>
            </a:r>
            <a:r>
              <a:rPr lang="en-US" sz="2200" b="1" dirty="0">
                <a:latin typeface="Lucida Console" pitchFamily="49" charset="0"/>
              </a:rPr>
              <a:t>,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Apply A</a:t>
            </a:r>
          </a:p>
          <a:p>
            <a:r>
              <a:rPr lang="en-US" sz="2200" b="1" dirty="0">
                <a:latin typeface="Lucida Console" pitchFamily="49" charset="0"/>
              </a:rPr>
              <a:t>Where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U.uName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A.uName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S.sID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A.sID</a:t>
            </a:r>
            <a:endParaRPr lang="en-US" sz="2200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U.city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‘ISB’ </a:t>
            </a:r>
            <a:r>
              <a:rPr lang="en-US" sz="2200" b="1" dirty="0">
                <a:latin typeface="Lucida Console" pitchFamily="49" charset="0"/>
              </a:rPr>
              <a:t>And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A.major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‘CS’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911"/>
              </p:ext>
            </p:extLst>
          </p:nvPr>
        </p:nvGraphicFramePr>
        <p:xfrm>
          <a:off x="228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HS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4760"/>
              </p:ext>
            </p:extLst>
          </p:nvPr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major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University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Student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990000"/>
                </a:solidFill>
              </a:rPr>
              <a:t>Real applications tend to use lots and lots (and lots and lots!) of views </a:t>
            </a:r>
          </a:p>
        </p:txBody>
      </p:sp>
    </p:spTree>
    <p:extLst>
      <p:ext uri="{BB962C8B-B14F-4D97-AF65-F5344CB8AC3E}">
        <p14:creationId xmlns:p14="http://schemas.microsoft.com/office/powerpoint/2010/main" val="25064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Defining and using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View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Schema of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Query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involving </a:t>
            </a:r>
            <a:r>
              <a:rPr lang="en-US" i="1" dirty="0"/>
              <a:t>V</a:t>
            </a:r>
            <a:r>
              <a:rPr lang="en-US" dirty="0">
                <a:solidFill>
                  <a:srgbClr val="0000FF"/>
                </a:solidFill>
              </a:rPr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In reality, </a:t>
            </a:r>
            <a:r>
              <a:rPr lang="en-US" i="1" dirty="0"/>
              <a:t>Q</a:t>
            </a:r>
            <a:r>
              <a:rPr lang="en-US" dirty="0">
                <a:solidFill>
                  <a:srgbClr val="0000FF"/>
                </a:solidFill>
              </a:rPr>
              <a:t> rewritten to use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instead of </a:t>
            </a:r>
            <a:r>
              <a:rPr lang="en-US" i="1" dirty="0"/>
              <a:t>V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dirty="0">
                <a:solidFill>
                  <a:srgbClr val="990000"/>
                </a:solidFill>
              </a:rPr>
              <a:t>Note: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>
                <a:solidFill>
                  <a:srgbClr val="990000"/>
                </a:solidFill>
              </a:rPr>
              <a:t> could itself be a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335709"/>
            <a:ext cx="4267200" cy="769441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V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>
                <a:latin typeface="Lucida Console" pitchFamily="49" charset="0"/>
              </a:rPr>
              <a:t>:=</a:t>
            </a:r>
            <a:r>
              <a:rPr lang="en-US" sz="1050" b="1" dirty="0">
                <a:latin typeface="Lucida Console" pitchFamily="49" charset="0"/>
              </a:rPr>
              <a:t> </a:t>
            </a:r>
            <a:r>
              <a:rPr lang="en-US" sz="2200" b="1" dirty="0" err="1">
                <a:latin typeface="Lucida Console" pitchFamily="49" charset="0"/>
              </a:rPr>
              <a:t>ViewQuery</a:t>
            </a:r>
            <a:r>
              <a:rPr lang="en-US" sz="2200" b="1" dirty="0">
                <a:latin typeface="Lucida Console" pitchFamily="49" charset="0"/>
              </a:rPr>
              <a:t>(R</a:t>
            </a:r>
            <a:r>
              <a:rPr lang="en-US" sz="2200" b="1" baseline="-25000" dirty="0">
                <a:latin typeface="Lucida Console" pitchFamily="49" charset="0"/>
              </a:rPr>
              <a:t>1</a:t>
            </a:r>
            <a:r>
              <a:rPr lang="en-US" sz="2200" b="1" dirty="0">
                <a:latin typeface="Lucida Console" pitchFamily="49" charset="0"/>
              </a:rPr>
              <a:t>,R</a:t>
            </a:r>
            <a:r>
              <a:rPr lang="en-US" sz="2200" b="1" baseline="-25000" dirty="0">
                <a:latin typeface="Lucida Console" pitchFamily="49" charset="0"/>
              </a:rPr>
              <a:t>2</a:t>
            </a:r>
            <a:r>
              <a:rPr lang="en-US" sz="2200" b="1" dirty="0">
                <a:latin typeface="Lucida Console" pitchFamily="49" charset="0"/>
              </a:rPr>
              <a:t>,…,</a:t>
            </a:r>
            <a:r>
              <a:rPr lang="en-US" sz="2200" b="1" dirty="0" err="1">
                <a:latin typeface="Lucida Console" pitchFamily="49" charset="0"/>
              </a:rPr>
              <a:t>R</a:t>
            </a:r>
            <a:r>
              <a:rPr lang="en-US" sz="2200" b="1" baseline="-25000" dirty="0" err="1">
                <a:latin typeface="Lucida Console" pitchFamily="49" charset="0"/>
              </a:rPr>
              <a:t>n</a:t>
            </a:r>
            <a:r>
              <a:rPr lang="en-US" sz="2200" b="1" dirty="0">
                <a:latin typeface="Lucida Console" pitchFamily="49" charset="0"/>
              </a:rPr>
              <a:t>)</a:t>
            </a:r>
          </a:p>
          <a:p>
            <a:r>
              <a:rPr lang="en-US" sz="2200" b="1" dirty="0">
                <a:latin typeface="Lucida Console" pitchFamily="49" charset="0"/>
              </a:rPr>
              <a:t>Evaluate Q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71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SQL Syntax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895350"/>
            <a:ext cx="37338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View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Vname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&lt;Query&gt;</a:t>
            </a:r>
          </a:p>
        </p:txBody>
      </p:sp>
    </p:spTree>
    <p:extLst>
      <p:ext uri="{BB962C8B-B14F-4D97-AF65-F5344CB8AC3E}">
        <p14:creationId xmlns:p14="http://schemas.microsoft.com/office/powerpoint/2010/main" val="8870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SQL Syntax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895350"/>
            <a:ext cx="54102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View </a:t>
            </a:r>
            <a:r>
              <a:rPr lang="en-US" sz="2200" b="1" dirty="0" err="1">
                <a:solidFill>
                  <a:srgbClr val="0000FF"/>
                </a:solidFill>
                <a:latin typeface="Lucida Console" pitchFamily="49" charset="0"/>
              </a:rPr>
              <a:t>Vname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(A</a:t>
            </a:r>
            <a:r>
              <a:rPr lang="en-US" sz="2200" b="1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,A</a:t>
            </a:r>
            <a:r>
              <a:rPr lang="en-US" sz="2200" b="1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,…,A</a:t>
            </a:r>
            <a:r>
              <a:rPr lang="en-US" sz="2200" b="1" baseline="-25000" dirty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200" b="1" dirty="0">
                <a:latin typeface="Lucida Console" pitchFamily="49" charset="0"/>
              </a:rPr>
              <a:t> As</a:t>
            </a:r>
            <a:endParaRPr lang="en-US" sz="2200" dirty="0"/>
          </a:p>
          <a:p>
            <a:r>
              <a:rPr lang="en-US" sz="2200" b="1" dirty="0">
                <a:solidFill>
                  <a:srgbClr val="0000FF"/>
                </a:solidFill>
                <a:latin typeface="Lucida Console" pitchFamily="49" charset="0"/>
              </a:rPr>
              <a:t>&lt;Query&gt;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383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Simple university database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University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city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37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Student ID and </a:t>
            </a:r>
            <a:r>
              <a:rPr lang="en-US" sz="2800" b="1" dirty="0" err="1">
                <a:solidFill>
                  <a:srgbClr val="990000"/>
                </a:solidFill>
              </a:rPr>
              <a:t>univesity</a:t>
            </a:r>
            <a:r>
              <a:rPr lang="en-US" sz="2800" b="1" dirty="0">
                <a:solidFill>
                  <a:srgbClr val="990000"/>
                </a:solidFill>
              </a:rPr>
              <a:t> name of CS acceptances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331118"/>
            <a:ext cx="678180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create view </a:t>
            </a:r>
            <a:r>
              <a:rPr lang="en-US" sz="2200" b="1" dirty="0" err="1">
                <a:latin typeface="Lucida Console" pitchFamily="49" charset="0"/>
              </a:rPr>
              <a:t>CSaccept</a:t>
            </a:r>
            <a:r>
              <a:rPr lang="en-US" sz="2200" b="1" dirty="0">
                <a:latin typeface="Lucida Console" pitchFamily="49" charset="0"/>
              </a:rPr>
              <a:t> as</a:t>
            </a:r>
          </a:p>
          <a:p>
            <a:r>
              <a:rPr lang="en-US" sz="2200" b="1" dirty="0">
                <a:latin typeface="Lucida Console" pitchFamily="49" charset="0"/>
              </a:rPr>
              <a:t>select </a:t>
            </a:r>
            <a:r>
              <a:rPr lang="en-US" sz="2200" b="1" dirty="0" err="1">
                <a:latin typeface="Lucida Console" pitchFamily="49" charset="0"/>
              </a:rPr>
              <a:t>sID</a:t>
            </a:r>
            <a:r>
              <a:rPr lang="en-US" sz="2200" b="1" dirty="0">
                <a:latin typeface="Lucida Console" pitchFamily="49" charset="0"/>
              </a:rPr>
              <a:t>, </a:t>
            </a:r>
            <a:r>
              <a:rPr lang="en-US" sz="2200" b="1" dirty="0" err="1">
                <a:latin typeface="Lucida Console" pitchFamily="49" charset="0"/>
              </a:rPr>
              <a:t>uName</a:t>
            </a:r>
            <a:endParaRPr lang="en-US" sz="2200" b="1" dirty="0"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from Apply</a:t>
            </a:r>
          </a:p>
          <a:p>
            <a:r>
              <a:rPr lang="en-US" sz="2200" b="1" dirty="0">
                <a:latin typeface="Lucida Console" pitchFamily="49" charset="0"/>
              </a:rPr>
              <a:t>where major = 'CS' and decision = 'Y';</a:t>
            </a:r>
          </a:p>
          <a:p>
            <a:endParaRPr lang="en-US" sz="2200" b="1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67150"/>
            <a:ext cx="7162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University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city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Defining &amp; Using Views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USE VIEW IN QUERY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 Students accepted to CS at </a:t>
            </a:r>
            <a:r>
              <a:rPr lang="en-US" sz="2800" b="1" dirty="0" err="1">
                <a:solidFill>
                  <a:srgbClr val="990000"/>
                </a:solidFill>
              </a:rPr>
              <a:t>Comsats</a:t>
            </a:r>
            <a:r>
              <a:rPr lang="en-US" sz="2800" b="1" dirty="0">
                <a:solidFill>
                  <a:srgbClr val="990000"/>
                </a:solidFill>
              </a:rPr>
              <a:t> with GPA &lt; 3.8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429375"/>
            <a:ext cx="678180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cida Console" pitchFamily="49" charset="0"/>
              </a:rPr>
              <a:t>select </a:t>
            </a:r>
            <a:r>
              <a:rPr lang="en-US" sz="2200" b="1" dirty="0" err="1">
                <a:latin typeface="Lucida Console" pitchFamily="49" charset="0"/>
              </a:rPr>
              <a:t>Student.sID</a:t>
            </a:r>
            <a:r>
              <a:rPr lang="en-US" sz="2200" b="1" dirty="0">
                <a:latin typeface="Lucida Console" pitchFamily="49" charset="0"/>
              </a:rPr>
              <a:t>, </a:t>
            </a:r>
            <a:r>
              <a:rPr lang="en-US" sz="2200" b="1" dirty="0" err="1">
                <a:latin typeface="Lucida Console" pitchFamily="49" charset="0"/>
              </a:rPr>
              <a:t>sName</a:t>
            </a:r>
            <a:r>
              <a:rPr lang="en-US" sz="2200" b="1" dirty="0">
                <a:latin typeface="Lucida Console" pitchFamily="49" charset="0"/>
              </a:rPr>
              <a:t>, GPA</a:t>
            </a:r>
          </a:p>
          <a:p>
            <a:r>
              <a:rPr lang="en-US" sz="2200" b="1" dirty="0">
                <a:latin typeface="Lucida Console" pitchFamily="49" charset="0"/>
              </a:rPr>
              <a:t>from Student, </a:t>
            </a:r>
            <a:r>
              <a:rPr lang="en-US" sz="2200" b="1" dirty="0" err="1">
                <a:latin typeface="Lucida Console" pitchFamily="49" charset="0"/>
              </a:rPr>
              <a:t>CSaccept</a:t>
            </a:r>
            <a:endParaRPr lang="en-US" sz="2200" b="1" dirty="0">
              <a:latin typeface="Lucida Console" pitchFamily="49" charset="0"/>
            </a:endParaRPr>
          </a:p>
          <a:p>
            <a:r>
              <a:rPr lang="en-US" sz="2200" b="1" dirty="0">
                <a:latin typeface="Lucida Console" pitchFamily="49" charset="0"/>
              </a:rPr>
              <a:t>where </a:t>
            </a:r>
            <a:r>
              <a:rPr lang="en-US" sz="2200" b="1" dirty="0" err="1">
                <a:latin typeface="Lucida Console" pitchFamily="49" charset="0"/>
              </a:rPr>
              <a:t>Student.sID</a:t>
            </a:r>
            <a:r>
              <a:rPr lang="en-US" sz="2200" b="1" dirty="0">
                <a:latin typeface="Lucida Console" pitchFamily="49" charset="0"/>
              </a:rPr>
              <a:t> = </a:t>
            </a:r>
            <a:r>
              <a:rPr lang="en-US" sz="2200" b="1" dirty="0" err="1">
                <a:latin typeface="Lucida Console" pitchFamily="49" charset="0"/>
              </a:rPr>
              <a:t>CSaccept.sID</a:t>
            </a:r>
            <a:r>
              <a:rPr lang="en-US" sz="2200" b="1" dirty="0">
                <a:latin typeface="Lucida Console" pitchFamily="49" charset="0"/>
              </a:rPr>
              <a:t> and </a:t>
            </a:r>
            <a:r>
              <a:rPr lang="en-US" sz="2200" b="1" dirty="0" err="1">
                <a:latin typeface="Lucida Console" pitchFamily="49" charset="0"/>
              </a:rPr>
              <a:t>uName</a:t>
            </a:r>
            <a:r>
              <a:rPr lang="en-US" sz="2200" b="1" dirty="0">
                <a:latin typeface="Lucida Console" pitchFamily="49" charset="0"/>
              </a:rPr>
              <a:t> = ‘</a:t>
            </a:r>
            <a:r>
              <a:rPr lang="en-US" sz="2200" b="1" dirty="0" err="1">
                <a:latin typeface="Lucida Console" pitchFamily="49" charset="0"/>
              </a:rPr>
              <a:t>Comsats</a:t>
            </a:r>
            <a:r>
              <a:rPr lang="en-US" sz="2200" b="1" dirty="0">
                <a:latin typeface="Lucida Console" pitchFamily="49" charset="0"/>
              </a:rPr>
              <a:t>' and GPA &lt; 3.8;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867150"/>
            <a:ext cx="7162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University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city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uName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dirty="0" err="1">
                <a:latin typeface="Lucida Console" pitchFamily="49" charset="0"/>
              </a:rPr>
              <a:t>,</a:t>
            </a:r>
            <a:r>
              <a:rPr lang="en-US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4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164172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038600" y="2647950"/>
            <a:ext cx="4637087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990000"/>
                </a:solidFill>
              </a:rPr>
              <a:t>Real applications tend to use lots and lots (and lots and lots!) of views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8AE1CE2FF884C8D538780153FBA69" ma:contentTypeVersion="4" ma:contentTypeDescription="Create a new document." ma:contentTypeScope="" ma:versionID="8ad81ea654b4ea656b8372526310f58b">
  <xsd:schema xmlns:xsd="http://www.w3.org/2001/XMLSchema" xmlns:xs="http://www.w3.org/2001/XMLSchema" xmlns:p="http://schemas.microsoft.com/office/2006/metadata/properties" xmlns:ns2="a6599f9a-4309-4f78-8732-e74eada48f6a" targetNamespace="http://schemas.microsoft.com/office/2006/metadata/properties" ma:root="true" ma:fieldsID="9b63d755ad2508f69ab95ec4da1b4f6b" ns2:_="">
    <xsd:import namespace="a6599f9a-4309-4f78-8732-e74eada48f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99f9a-4309-4f78-8732-e74eada48f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505FC4-EB93-4EE8-854F-A04F865D3E93}"/>
</file>

<file path=customXml/itemProps2.xml><?xml version="1.0" encoding="utf-8"?>
<ds:datastoreItem xmlns:ds="http://schemas.openxmlformats.org/officeDocument/2006/customXml" ds:itemID="{CC67998E-A714-4433-A2D0-4D2B09196A4C}"/>
</file>

<file path=customXml/itemProps3.xml><?xml version="1.0" encoding="utf-8"?>
<ds:datastoreItem xmlns:ds="http://schemas.openxmlformats.org/officeDocument/2006/customXml" ds:itemID="{B365088D-B3B3-42CC-B186-2530D2BFE009}"/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2253</TotalTime>
  <Words>726</Words>
  <Application>Microsoft Office PowerPoint</Application>
  <PresentationFormat>On-screen Show (16:9)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Lucida Console</vt:lpstr>
      <vt:lpstr>Wingdings</vt:lpstr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Qasim Malik</cp:lastModifiedBy>
  <cp:revision>201</cp:revision>
  <dcterms:created xsi:type="dcterms:W3CDTF">2010-07-08T21:59:02Z</dcterms:created>
  <dcterms:modified xsi:type="dcterms:W3CDTF">2021-04-29T16:09:38Z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0x010100DF58AE1CE2FF884C8D538780153FBA69</vt:lpwstr>
  </property>
</Properties>
</file>